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3"/>
  </p:notesMasterIdLst>
  <p:sldIdLst>
    <p:sldId id="257" r:id="rId3"/>
    <p:sldId id="258" r:id="rId4"/>
    <p:sldId id="280" r:id="rId5"/>
    <p:sldId id="277" r:id="rId6"/>
    <p:sldId id="264" r:id="rId7"/>
    <p:sldId id="476" r:id="rId8"/>
    <p:sldId id="269" r:id="rId9"/>
    <p:sldId id="267" r:id="rId10"/>
    <p:sldId id="271" r:id="rId11"/>
    <p:sldId id="527" r:id="rId12"/>
    <p:sldId id="510" r:id="rId13"/>
    <p:sldId id="511" r:id="rId14"/>
    <p:sldId id="539" r:id="rId15"/>
    <p:sldId id="540" r:id="rId16"/>
    <p:sldId id="541" r:id="rId17"/>
    <p:sldId id="542" r:id="rId18"/>
    <p:sldId id="520" r:id="rId19"/>
    <p:sldId id="521" r:id="rId20"/>
    <p:sldId id="522" r:id="rId21"/>
    <p:sldId id="523" r:id="rId22"/>
    <p:sldId id="524" r:id="rId23"/>
    <p:sldId id="525" r:id="rId24"/>
    <p:sldId id="518" r:id="rId25"/>
    <p:sldId id="544" r:id="rId26"/>
    <p:sldId id="545" r:id="rId27"/>
    <p:sldId id="546" r:id="rId28"/>
    <p:sldId id="547" r:id="rId29"/>
    <p:sldId id="548" r:id="rId30"/>
    <p:sldId id="549" r:id="rId31"/>
    <p:sldId id="528" r:id="rId32"/>
    <p:sldId id="529" r:id="rId33"/>
    <p:sldId id="530" r:id="rId34"/>
    <p:sldId id="535" r:id="rId35"/>
    <p:sldId id="538" r:id="rId36"/>
    <p:sldId id="532" r:id="rId37"/>
    <p:sldId id="533" r:id="rId38"/>
    <p:sldId id="543" r:id="rId39"/>
    <p:sldId id="536" r:id="rId40"/>
    <p:sldId id="537" r:id="rId41"/>
    <p:sldId id="259" r:id="rId42"/>
  </p:sldIdLst>
  <p:sldSz cx="9906000" cy="6858000" type="A4"/>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0AC4AED-6DC4-41D5-9D75-7E8E0EF7A19C}">
          <p14:sldIdLst>
            <p14:sldId id="257"/>
          </p14:sldIdLst>
        </p14:section>
        <p14:section name="Sección sin título" id="{ED290EE7-28D7-4C92-88F6-78C0BF7AB035}">
          <p14:sldIdLst>
            <p14:sldId id="258"/>
            <p14:sldId id="280"/>
            <p14:sldId id="277"/>
            <p14:sldId id="264"/>
            <p14:sldId id="476"/>
            <p14:sldId id="269"/>
            <p14:sldId id="267"/>
          </p14:sldIdLst>
        </p14:section>
        <p14:section name="Sección sin título" id="{52045743-1169-4213-AD99-99CAC33F804E}">
          <p14:sldIdLst>
            <p14:sldId id="271"/>
            <p14:sldId id="527"/>
            <p14:sldId id="510"/>
            <p14:sldId id="511"/>
            <p14:sldId id="539"/>
            <p14:sldId id="540"/>
            <p14:sldId id="541"/>
            <p14:sldId id="542"/>
            <p14:sldId id="520"/>
            <p14:sldId id="521"/>
            <p14:sldId id="522"/>
            <p14:sldId id="523"/>
            <p14:sldId id="524"/>
            <p14:sldId id="525"/>
            <p14:sldId id="518"/>
            <p14:sldId id="544"/>
            <p14:sldId id="545"/>
            <p14:sldId id="546"/>
            <p14:sldId id="547"/>
            <p14:sldId id="548"/>
            <p14:sldId id="549"/>
          </p14:sldIdLst>
        </p14:section>
        <p14:section name="Sección sin título" id="{64C9F4B1-DB27-40E5-8F2C-93ACDCF51565}">
          <p14:sldIdLst>
            <p14:sldId id="528"/>
            <p14:sldId id="529"/>
            <p14:sldId id="530"/>
            <p14:sldId id="535"/>
            <p14:sldId id="538"/>
            <p14:sldId id="532"/>
            <p14:sldId id="533"/>
            <p14:sldId id="543"/>
            <p14:sldId id="536"/>
            <p14:sldId id="537"/>
            <p14:sldId id="259"/>
          </p14:sldIdLst>
        </p14:section>
      </p14:sectionLst>
    </p:ext>
    <p:ext uri="{EFAFB233-063F-42B5-8137-9DF3F51BA10A}">
      <p15:sldGuideLst xmlns:p15="http://schemas.microsoft.com/office/powerpoint/2012/main">
        <p15:guide id="1" orient="horz" pos="1190">
          <p15:clr>
            <a:srgbClr val="A4A3A4"/>
          </p15:clr>
        </p15:guide>
        <p15:guide id="2" pos="2432">
          <p15:clr>
            <a:srgbClr val="A4A3A4"/>
          </p15:clr>
        </p15:guide>
        <p15:guide id="3" pos="1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CC00"/>
    <a:srgbClr val="669900"/>
    <a:srgbClr val="009BD2"/>
    <a:srgbClr val="DFE7FF"/>
    <a:srgbClr val="F9BE48"/>
    <a:srgbClr val="DA3C6D"/>
    <a:srgbClr val="AE1A4C"/>
    <a:srgbClr val="65035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9" autoAdjust="0"/>
    <p:restoredTop sz="50000" autoAdjust="0"/>
  </p:normalViewPr>
  <p:slideViewPr>
    <p:cSldViewPr snapToGrid="0">
      <p:cViewPr varScale="1">
        <p:scale>
          <a:sx n="89" d="100"/>
          <a:sy n="89" d="100"/>
        </p:scale>
        <p:origin x="1000" y="176"/>
      </p:cViewPr>
      <p:guideLst>
        <p:guide orient="horz" pos="1190"/>
        <p:guide pos="2432"/>
        <p:guide pos="1232"/>
      </p:guideLst>
    </p:cSldViewPr>
  </p:slideViewPr>
  <p:notesTextViewPr>
    <p:cViewPr>
      <p:scale>
        <a:sx n="1" d="1"/>
        <a:sy n="1" d="1"/>
      </p:scale>
      <p:origin x="0" y="0"/>
    </p:cViewPr>
  </p:notesTextViewPr>
  <p:sorterViewPr>
    <p:cViewPr>
      <p:scale>
        <a:sx n="110" d="100"/>
        <a:sy n="110" d="100"/>
      </p:scale>
      <p:origin x="0" y="733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48" Type="http://schemas.microsoft.com/office/2015/10/relationships/revisionInfo" Target="revisionInfo.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spPr>
            <a:solidFill>
              <a:schemeClr val="bg1"/>
            </a:solidFill>
            <a:ln w="3175">
              <a:solidFill>
                <a:schemeClr val="bg1">
                  <a:lumMod val="75000"/>
                </a:schemeClr>
              </a:solidFill>
            </a:ln>
          </c:spPr>
          <c:dPt>
            <c:idx val="0"/>
            <c:bubble3D val="0"/>
            <c:extLst xmlns:c16r2="http://schemas.microsoft.com/office/drawing/2015/06/chart">
              <c:ext xmlns:c16="http://schemas.microsoft.com/office/drawing/2014/chart" uri="{C3380CC4-5D6E-409C-BE32-E72D297353CC}">
                <c16:uniqueId val="{00000000-592D-4775-B15A-56EFA15DBBC3}"/>
              </c:ext>
            </c:extLst>
          </c:dPt>
          <c:dPt>
            <c:idx val="1"/>
            <c:bubble3D val="0"/>
            <c:extLst xmlns:c16r2="http://schemas.microsoft.com/office/drawing/2015/06/chart">
              <c:ext xmlns:c16="http://schemas.microsoft.com/office/drawing/2014/chart" uri="{C3380CC4-5D6E-409C-BE32-E72D297353CC}">
                <c16:uniqueId val="{00000001-592D-4775-B15A-56EFA15DBBC3}"/>
              </c:ext>
            </c:extLst>
          </c:dPt>
          <c:dPt>
            <c:idx val="2"/>
            <c:bubble3D val="0"/>
            <c:extLst xmlns:c16r2="http://schemas.microsoft.com/office/drawing/2015/06/chart">
              <c:ext xmlns:c16="http://schemas.microsoft.com/office/drawing/2014/chart" uri="{C3380CC4-5D6E-409C-BE32-E72D297353CC}">
                <c16:uniqueId val="{00000002-592D-4775-B15A-56EFA15DBBC3}"/>
              </c:ext>
            </c:extLst>
          </c:dPt>
          <c:dPt>
            <c:idx val="3"/>
            <c:bubble3D val="0"/>
            <c:extLst xmlns:c16r2="http://schemas.microsoft.com/office/drawing/2015/06/chart">
              <c:ext xmlns:c16="http://schemas.microsoft.com/office/drawing/2014/chart" uri="{C3380CC4-5D6E-409C-BE32-E72D297353CC}">
                <c16:uniqueId val="{00000003-592D-4775-B15A-56EFA15DBBC3}"/>
              </c:ext>
            </c:extLst>
          </c:dPt>
          <c:dPt>
            <c:idx val="4"/>
            <c:bubble3D val="0"/>
            <c:extLst xmlns:c16r2="http://schemas.microsoft.com/office/drawing/2015/06/chart">
              <c:ext xmlns:c16="http://schemas.microsoft.com/office/drawing/2014/chart" uri="{C3380CC4-5D6E-409C-BE32-E72D297353CC}">
                <c16:uniqueId val="{00000004-592D-4775-B15A-56EFA15DBBC3}"/>
              </c:ext>
            </c:extLst>
          </c:dPt>
          <c:cat>
            <c:strRef>
              <c:f>Hoja1!$A$2:$A$6</c:f>
              <c:strCache>
                <c:ptCount val="5"/>
                <c:pt idx="0">
                  <c:v>Comite Direccion</c:v>
                </c:pt>
                <c:pt idx="1">
                  <c:v>Expertos</c:v>
                </c:pt>
                <c:pt idx="2">
                  <c:v>Merco personas</c:v>
                </c:pt>
                <c:pt idx="3">
                  <c:v>Merco consumo</c:v>
                </c:pt>
                <c:pt idx="4">
                  <c:v>Evaluacion directa</c:v>
                </c:pt>
              </c:strCache>
            </c:strRef>
          </c:cat>
          <c:val>
            <c:numRef>
              <c:f>Hoja1!$B$2:$B$6</c:f>
              <c:numCache>
                <c:formatCode>General</c:formatCode>
                <c:ptCount val="5"/>
                <c:pt idx="0">
                  <c:v>25.0</c:v>
                </c:pt>
                <c:pt idx="1">
                  <c:v>40.0</c:v>
                </c:pt>
                <c:pt idx="2">
                  <c:v>10.0</c:v>
                </c:pt>
                <c:pt idx="3">
                  <c:v>10.0</c:v>
                </c:pt>
                <c:pt idx="4">
                  <c:v>15.0</c:v>
                </c:pt>
              </c:numCache>
            </c:numRef>
          </c:val>
          <c:extLst xmlns:c16r2="http://schemas.microsoft.com/office/drawing/2015/06/chart">
            <c:ext xmlns:c16="http://schemas.microsoft.com/office/drawing/2014/chart" uri="{C3380CC4-5D6E-409C-BE32-E72D297353CC}">
              <c16:uniqueId val="{00000005-592D-4775-B15A-56EFA15DBBC3}"/>
            </c:ext>
          </c:extLst>
        </c:ser>
        <c:dLbls>
          <c:showLegendKey val="0"/>
          <c:showVal val="0"/>
          <c:showCatName val="0"/>
          <c:showSerName val="0"/>
          <c:showPercent val="0"/>
          <c:showBubbleSize val="0"/>
          <c:showLeaderLines val="1"/>
        </c:dLbls>
        <c:firstSliceAng val="0"/>
        <c:holeSize val="40"/>
      </c:doughnutChart>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560214432364"/>
          <c:y val="0.0363116251639351"/>
          <c:w val="0.570871382481594"/>
          <c:h val="0.930650296526638"/>
        </c:manualLayout>
      </c:layout>
      <c:doughnutChart>
        <c:varyColors val="1"/>
        <c:ser>
          <c:idx val="0"/>
          <c:order val="0"/>
          <c:tx>
            <c:strRef>
              <c:f>Hoja1!$B$1</c:f>
              <c:strCache>
                <c:ptCount val="1"/>
                <c:pt idx="0">
                  <c:v>Columna1</c:v>
                </c:pt>
              </c:strCache>
            </c:strRef>
          </c:tx>
          <c:spPr>
            <a:ln w="3175">
              <a:solidFill>
                <a:schemeClr val="bg1"/>
              </a:solidFill>
            </a:ln>
          </c:spPr>
          <c:dPt>
            <c:idx val="0"/>
            <c:bubble3D val="0"/>
            <c:spPr>
              <a:solidFill>
                <a:srgbClr val="650352"/>
              </a:solidFill>
              <a:ln w="3175">
                <a:solidFill>
                  <a:schemeClr val="bg1"/>
                </a:solidFill>
              </a:ln>
            </c:spPr>
            <c:extLst xmlns:c16r2="http://schemas.microsoft.com/office/drawing/2015/06/chart">
              <c:ext xmlns:c16="http://schemas.microsoft.com/office/drawing/2014/chart" uri="{C3380CC4-5D6E-409C-BE32-E72D297353CC}">
                <c16:uniqueId val="{00000001-9D83-4B9A-A3C6-C7DE77E523CE}"/>
              </c:ext>
            </c:extLst>
          </c:dPt>
          <c:dPt>
            <c:idx val="1"/>
            <c:bubble3D val="0"/>
            <c:spPr>
              <a:solidFill>
                <a:srgbClr val="AE1A4C"/>
              </a:solidFill>
              <a:ln w="3175">
                <a:solidFill>
                  <a:schemeClr val="bg1"/>
                </a:solidFill>
              </a:ln>
            </c:spPr>
            <c:extLst xmlns:c16r2="http://schemas.microsoft.com/office/drawing/2015/06/chart">
              <c:ext xmlns:c16="http://schemas.microsoft.com/office/drawing/2014/chart" uri="{C3380CC4-5D6E-409C-BE32-E72D297353CC}">
                <c16:uniqueId val="{00000003-9D83-4B9A-A3C6-C7DE77E523CE}"/>
              </c:ext>
            </c:extLst>
          </c:dPt>
          <c:dPt>
            <c:idx val="2"/>
            <c:bubble3D val="0"/>
            <c:spPr>
              <a:solidFill>
                <a:srgbClr val="AE1A4C"/>
              </a:solidFill>
              <a:ln w="3175">
                <a:solidFill>
                  <a:schemeClr val="bg1"/>
                </a:solidFill>
              </a:ln>
            </c:spPr>
            <c:extLst xmlns:c16r2="http://schemas.microsoft.com/office/drawing/2015/06/chart">
              <c:ext xmlns:c16="http://schemas.microsoft.com/office/drawing/2014/chart" uri="{C3380CC4-5D6E-409C-BE32-E72D297353CC}">
                <c16:uniqueId val="{00000005-9D83-4B9A-A3C6-C7DE77E523CE}"/>
              </c:ext>
            </c:extLst>
          </c:dPt>
          <c:dPt>
            <c:idx val="3"/>
            <c:bubble3D val="0"/>
            <c:spPr>
              <a:solidFill>
                <a:srgbClr val="AE1A4C"/>
              </a:solidFill>
              <a:ln w="3175">
                <a:solidFill>
                  <a:schemeClr val="bg1"/>
                </a:solidFill>
              </a:ln>
            </c:spPr>
            <c:extLst xmlns:c16r2="http://schemas.microsoft.com/office/drawing/2015/06/chart">
              <c:ext xmlns:c16="http://schemas.microsoft.com/office/drawing/2014/chart" uri="{C3380CC4-5D6E-409C-BE32-E72D297353CC}">
                <c16:uniqueId val="{00000007-9D83-4B9A-A3C6-C7DE77E523CE}"/>
              </c:ext>
            </c:extLst>
          </c:dPt>
          <c:dPt>
            <c:idx val="4"/>
            <c:bubble3D val="0"/>
            <c:spPr>
              <a:solidFill>
                <a:srgbClr val="AE1A4C"/>
              </a:solidFill>
              <a:ln w="3175">
                <a:solidFill>
                  <a:schemeClr val="bg1"/>
                </a:solidFill>
              </a:ln>
            </c:spPr>
            <c:extLst xmlns:c16r2="http://schemas.microsoft.com/office/drawing/2015/06/chart">
              <c:ext xmlns:c16="http://schemas.microsoft.com/office/drawing/2014/chart" uri="{C3380CC4-5D6E-409C-BE32-E72D297353CC}">
                <c16:uniqueId val="{00000009-9D83-4B9A-A3C6-C7DE77E523CE}"/>
              </c:ext>
            </c:extLst>
          </c:dPt>
          <c:dPt>
            <c:idx val="5"/>
            <c:bubble3D val="0"/>
            <c:spPr>
              <a:solidFill>
                <a:srgbClr val="AE1A4C"/>
              </a:solidFill>
              <a:ln w="3175">
                <a:solidFill>
                  <a:schemeClr val="bg1"/>
                </a:solidFill>
              </a:ln>
            </c:spPr>
            <c:extLst xmlns:c16r2="http://schemas.microsoft.com/office/drawing/2015/06/chart">
              <c:ext xmlns:c16="http://schemas.microsoft.com/office/drawing/2014/chart" uri="{C3380CC4-5D6E-409C-BE32-E72D297353CC}">
                <c16:uniqueId val="{0000000B-9D83-4B9A-A3C6-C7DE77E523CE}"/>
              </c:ext>
            </c:extLst>
          </c:dPt>
          <c:dPt>
            <c:idx val="6"/>
            <c:bubble3D val="0"/>
            <c:spPr>
              <a:solidFill>
                <a:srgbClr val="AE1A4C"/>
              </a:solidFill>
              <a:ln w="3175">
                <a:solidFill>
                  <a:schemeClr val="bg1"/>
                </a:solidFill>
              </a:ln>
            </c:spPr>
            <c:extLst xmlns:c16r2="http://schemas.microsoft.com/office/drawing/2015/06/chart">
              <c:ext xmlns:c16="http://schemas.microsoft.com/office/drawing/2014/chart" uri="{C3380CC4-5D6E-409C-BE32-E72D297353CC}">
                <c16:uniqueId val="{0000000D-9D83-4B9A-A3C6-C7DE77E523CE}"/>
              </c:ext>
            </c:extLst>
          </c:dPt>
          <c:dPt>
            <c:idx val="7"/>
            <c:bubble3D val="0"/>
            <c:spPr>
              <a:solidFill>
                <a:srgbClr val="AE1A4C"/>
              </a:solidFill>
              <a:ln w="3175">
                <a:solidFill>
                  <a:schemeClr val="bg1"/>
                </a:solidFill>
              </a:ln>
            </c:spPr>
            <c:extLst xmlns:c16r2="http://schemas.microsoft.com/office/drawing/2015/06/chart">
              <c:ext xmlns:c16="http://schemas.microsoft.com/office/drawing/2014/chart" uri="{C3380CC4-5D6E-409C-BE32-E72D297353CC}">
                <c16:uniqueId val="{0000000F-9D83-4B9A-A3C6-C7DE77E523CE}"/>
              </c:ext>
            </c:extLst>
          </c:dPt>
          <c:dPt>
            <c:idx val="8"/>
            <c:bubble3D val="0"/>
            <c:spPr>
              <a:solidFill>
                <a:srgbClr val="AE1A4C"/>
              </a:solidFill>
              <a:ln w="3175">
                <a:solidFill>
                  <a:schemeClr val="bg1"/>
                </a:solidFill>
              </a:ln>
            </c:spPr>
            <c:extLst xmlns:c16r2="http://schemas.microsoft.com/office/drawing/2015/06/chart">
              <c:ext xmlns:c16="http://schemas.microsoft.com/office/drawing/2014/chart" uri="{C3380CC4-5D6E-409C-BE32-E72D297353CC}">
                <c16:uniqueId val="{00000011-9D83-4B9A-A3C6-C7DE77E523CE}"/>
              </c:ext>
            </c:extLst>
          </c:dPt>
          <c:dPt>
            <c:idx val="9"/>
            <c:bubble3D val="0"/>
            <c:spPr>
              <a:solidFill>
                <a:srgbClr val="DA3C6D"/>
              </a:solidFill>
              <a:ln w="3175">
                <a:solidFill>
                  <a:schemeClr val="bg1"/>
                </a:solidFill>
              </a:ln>
            </c:spPr>
            <c:extLst xmlns:c16r2="http://schemas.microsoft.com/office/drawing/2015/06/chart">
              <c:ext xmlns:c16="http://schemas.microsoft.com/office/drawing/2014/chart" uri="{C3380CC4-5D6E-409C-BE32-E72D297353CC}">
                <c16:uniqueId val="{00000013-9D83-4B9A-A3C6-C7DE77E523CE}"/>
              </c:ext>
            </c:extLst>
          </c:dPt>
          <c:dPt>
            <c:idx val="10"/>
            <c:bubble3D val="0"/>
            <c:spPr>
              <a:solidFill>
                <a:srgbClr val="F9BE48"/>
              </a:solidFill>
              <a:ln w="3175">
                <a:solidFill>
                  <a:schemeClr val="bg1"/>
                </a:solidFill>
              </a:ln>
            </c:spPr>
            <c:extLst xmlns:c16r2="http://schemas.microsoft.com/office/drawing/2015/06/chart">
              <c:ext xmlns:c16="http://schemas.microsoft.com/office/drawing/2014/chart" uri="{C3380CC4-5D6E-409C-BE32-E72D297353CC}">
                <c16:uniqueId val="{00000015-9D83-4B9A-A3C6-C7DE77E523CE}"/>
              </c:ext>
            </c:extLst>
          </c:dPt>
          <c:dPt>
            <c:idx val="11"/>
            <c:bubble3D val="0"/>
            <c:spPr>
              <a:solidFill>
                <a:srgbClr val="FF9900"/>
              </a:solidFill>
              <a:ln w="3175">
                <a:solidFill>
                  <a:schemeClr val="bg1"/>
                </a:solidFill>
              </a:ln>
            </c:spPr>
            <c:extLst xmlns:c16r2="http://schemas.microsoft.com/office/drawing/2015/06/chart">
              <c:ext xmlns:c16="http://schemas.microsoft.com/office/drawing/2014/chart" uri="{C3380CC4-5D6E-409C-BE32-E72D297353CC}">
                <c16:uniqueId val="{00000017-9D83-4B9A-A3C6-C7DE77E523CE}"/>
              </c:ext>
            </c:extLst>
          </c:dPt>
          <c:dLbls>
            <c:spPr>
              <a:noFill/>
              <a:ln>
                <a:noFill/>
              </a:ln>
              <a:effectLst/>
            </c:spPr>
            <c:txPr>
              <a:bodyPr/>
              <a:lstStyle/>
              <a:p>
                <a:pPr>
                  <a:defRPr sz="1200" b="1">
                    <a:ln>
                      <a:noFill/>
                    </a:ln>
                    <a:solidFill>
                      <a:schemeClr val="bg1"/>
                    </a:solidFill>
                    <a:latin typeface="Arial Narrow" pitchFamily="34"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Hoja1!$A$2:$A$13</c:f>
              <c:strCache>
                <c:ptCount val="12"/>
                <c:pt idx="0">
                  <c:v>Comite Direccion</c:v>
                </c:pt>
                <c:pt idx="1">
                  <c:v>Analistas</c:v>
                </c:pt>
                <c:pt idx="2">
                  <c:v>Periodistas</c:v>
                </c:pt>
                <c:pt idx="3">
                  <c:v>Gobierno</c:v>
                </c:pt>
                <c:pt idx="4">
                  <c:v>ONG</c:v>
                </c:pt>
                <c:pt idx="5">
                  <c:v>Sindicatos</c:v>
                </c:pt>
                <c:pt idx="6">
                  <c:v>Asociaciones</c:v>
                </c:pt>
                <c:pt idx="7">
                  <c:v>Influentials</c:v>
                </c:pt>
                <c:pt idx="8">
                  <c:v>Catdraticos</c:v>
                </c:pt>
                <c:pt idx="9">
                  <c:v>Merco consumo</c:v>
                </c:pt>
                <c:pt idx="10">
                  <c:v>Merco Talento</c:v>
                </c:pt>
                <c:pt idx="11">
                  <c:v>Evaluacion directa</c:v>
                </c:pt>
              </c:strCache>
            </c:strRef>
          </c:cat>
          <c:val>
            <c:numRef>
              <c:f>Hoja1!$B$2:$B$13</c:f>
              <c:numCache>
                <c:formatCode>General</c:formatCode>
                <c:ptCount val="12"/>
                <c:pt idx="0">
                  <c:v>25.0</c:v>
                </c:pt>
                <c:pt idx="1">
                  <c:v>7.0</c:v>
                </c:pt>
                <c:pt idx="2">
                  <c:v>7.0</c:v>
                </c:pt>
                <c:pt idx="3">
                  <c:v>6.0</c:v>
                </c:pt>
                <c:pt idx="4">
                  <c:v>4.0</c:v>
                </c:pt>
                <c:pt idx="5">
                  <c:v>4.0</c:v>
                </c:pt>
                <c:pt idx="6">
                  <c:v>4.0</c:v>
                </c:pt>
                <c:pt idx="7">
                  <c:v>4.0</c:v>
                </c:pt>
                <c:pt idx="8">
                  <c:v>4.0</c:v>
                </c:pt>
                <c:pt idx="9">
                  <c:v>10.0</c:v>
                </c:pt>
                <c:pt idx="10">
                  <c:v>10.0</c:v>
                </c:pt>
                <c:pt idx="11">
                  <c:v>15.0</c:v>
                </c:pt>
              </c:numCache>
            </c:numRef>
          </c:val>
          <c:extLst xmlns:c16r2="http://schemas.microsoft.com/office/drawing/2015/06/chart">
            <c:ext xmlns:c16="http://schemas.microsoft.com/office/drawing/2014/chart" uri="{C3380CC4-5D6E-409C-BE32-E72D297353CC}">
              <c16:uniqueId val="{00000018-9D83-4B9A-A3C6-C7DE77E523CE}"/>
            </c:ext>
          </c:extLst>
        </c:ser>
        <c:dLbls>
          <c:showLegendKey val="0"/>
          <c:showVal val="0"/>
          <c:showCatName val="0"/>
          <c:showSerName val="0"/>
          <c:showPercent val="0"/>
          <c:showBubbleSize val="0"/>
          <c:showLeaderLines val="1"/>
        </c:dLbls>
        <c:firstSliceAng val="0"/>
        <c:holeSize val="55"/>
      </c:doughnutChart>
    </c:plotArea>
    <c:plotVisOnly val="1"/>
    <c:dispBlanksAs val="gap"/>
    <c:showDLblsOverMax val="0"/>
  </c:chart>
  <c:spPr>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2945659" cy="496332"/>
          </a:xfrm>
          <a:prstGeom prst="rect">
            <a:avLst/>
          </a:prstGeom>
        </p:spPr>
        <p:txBody>
          <a:bodyPr vert="horz" lIns="91420" tIns="45712" rIns="91420" bIns="45712" rtlCol="0"/>
          <a:lstStyle>
            <a:lvl1pPr algn="l">
              <a:defRPr sz="1200"/>
            </a:lvl1pPr>
          </a:lstStyle>
          <a:p>
            <a:endParaRPr lang="es-ES"/>
          </a:p>
        </p:txBody>
      </p:sp>
      <p:sp>
        <p:nvSpPr>
          <p:cNvPr id="3" name="2 Marcador de fecha"/>
          <p:cNvSpPr>
            <a:spLocks noGrp="1"/>
          </p:cNvSpPr>
          <p:nvPr>
            <p:ph type="dt" idx="1"/>
          </p:nvPr>
        </p:nvSpPr>
        <p:spPr>
          <a:xfrm>
            <a:off x="3850443" y="2"/>
            <a:ext cx="2945659" cy="496332"/>
          </a:xfrm>
          <a:prstGeom prst="rect">
            <a:avLst/>
          </a:prstGeom>
        </p:spPr>
        <p:txBody>
          <a:bodyPr vert="horz" lIns="91420" tIns="45712" rIns="91420" bIns="45712" rtlCol="0"/>
          <a:lstStyle>
            <a:lvl1pPr algn="r">
              <a:defRPr sz="1200"/>
            </a:lvl1pPr>
          </a:lstStyle>
          <a:p>
            <a:fld id="{3477BABE-0D57-40F7-A66B-BC4AB34261DB}" type="datetimeFigureOut">
              <a:rPr lang="es-ES" smtClean="0"/>
              <a:t>11/10/17</a:t>
            </a:fld>
            <a:endParaRPr lang="es-ES"/>
          </a:p>
        </p:txBody>
      </p:sp>
      <p:sp>
        <p:nvSpPr>
          <p:cNvPr id="4" name="3 Marcador de imagen de diapositiva"/>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20" tIns="45712" rIns="91420" bIns="45712" rtlCol="0" anchor="ctr"/>
          <a:lstStyle/>
          <a:p>
            <a:endParaRPr lang="es-ES"/>
          </a:p>
        </p:txBody>
      </p:sp>
      <p:sp>
        <p:nvSpPr>
          <p:cNvPr id="5" name="4 Marcador de notas"/>
          <p:cNvSpPr>
            <a:spLocks noGrp="1"/>
          </p:cNvSpPr>
          <p:nvPr>
            <p:ph type="body" sz="quarter" idx="3"/>
          </p:nvPr>
        </p:nvSpPr>
        <p:spPr>
          <a:xfrm>
            <a:off x="679768" y="4715155"/>
            <a:ext cx="5438140" cy="4466987"/>
          </a:xfrm>
          <a:prstGeom prst="rect">
            <a:avLst/>
          </a:prstGeom>
        </p:spPr>
        <p:txBody>
          <a:bodyPr vert="horz" lIns="91420" tIns="45712" rIns="91420" bIns="4571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2" y="9428585"/>
            <a:ext cx="2945659" cy="496332"/>
          </a:xfrm>
          <a:prstGeom prst="rect">
            <a:avLst/>
          </a:prstGeom>
        </p:spPr>
        <p:txBody>
          <a:bodyPr vert="horz" lIns="91420" tIns="45712" rIns="91420" bIns="45712"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5"/>
            <a:ext cx="2945659" cy="496332"/>
          </a:xfrm>
          <a:prstGeom prst="rect">
            <a:avLst/>
          </a:prstGeom>
        </p:spPr>
        <p:txBody>
          <a:bodyPr vert="horz" lIns="91420" tIns="45712" rIns="91420" bIns="45712" rtlCol="0" anchor="b"/>
          <a:lstStyle>
            <a:lvl1pPr algn="r">
              <a:defRPr sz="1200"/>
            </a:lvl1pPr>
          </a:lstStyle>
          <a:p>
            <a:fld id="{43724518-B09D-4C50-BD21-55AA7E0B123E}" type="slidenum">
              <a:rPr lang="es-ES" smtClean="0"/>
              <a:t>‹#›</a:t>
            </a:fld>
            <a:endParaRPr lang="es-ES"/>
          </a:p>
        </p:txBody>
      </p:sp>
    </p:spTree>
    <p:extLst>
      <p:ext uri="{BB962C8B-B14F-4D97-AF65-F5344CB8AC3E}">
        <p14:creationId xmlns:p14="http://schemas.microsoft.com/office/powerpoint/2010/main" val="211549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709613" y="744538"/>
            <a:ext cx="5378450" cy="3722687"/>
          </a:xfrm>
          <a:ln/>
        </p:spPr>
      </p:sp>
      <p:sp>
        <p:nvSpPr>
          <p:cNvPr id="211971" name="Rectangle 3"/>
          <p:cNvSpPr>
            <a:spLocks noGrp="1" noChangeArrowheads="1"/>
          </p:cNvSpPr>
          <p:nvPr>
            <p:ph type="body" idx="1"/>
          </p:nvPr>
        </p:nvSpPr>
        <p:spPr>
          <a:xfrm>
            <a:off x="932152" y="4683664"/>
            <a:ext cx="4969849" cy="4526800"/>
          </a:xfrm>
          <a:noFill/>
          <a:ln w="9525"/>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microsoft.com/office/2007/relationships/hdphoto" Target="../media/hdphoto2.wdp"/><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2.wdp"/><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9.png"/><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1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t="20747" r="20852"/>
          <a:stretch/>
        </p:blipFill>
        <p:spPr>
          <a:xfrm>
            <a:off x="200472" y="0"/>
            <a:ext cx="9705528" cy="6706238"/>
          </a:xfrm>
          <a:prstGeom prst="rect">
            <a:avLst/>
          </a:prstGeom>
        </p:spPr>
      </p:pic>
      <p:pic>
        <p:nvPicPr>
          <p:cNvPr id="8" name="7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2 Imagen"/>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7751" y="465243"/>
            <a:ext cx="2176975" cy="1080000"/>
          </a:xfrm>
          <a:prstGeom prst="rect">
            <a:avLst/>
          </a:prstGeom>
        </p:spPr>
      </p:pic>
    </p:spTree>
    <p:extLst>
      <p:ext uri="{BB962C8B-B14F-4D97-AF65-F5344CB8AC3E}">
        <p14:creationId xmlns:p14="http://schemas.microsoft.com/office/powerpoint/2010/main" val="13735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CuadroTexto"/>
          <p:cNvSpPr txBox="1"/>
          <p:nvPr userDrawn="1"/>
        </p:nvSpPr>
        <p:spPr>
          <a:xfrm>
            <a:off x="611882" y="4293096"/>
            <a:ext cx="8682236" cy="430887"/>
          </a:xfrm>
          <a:prstGeom prst="rect">
            <a:avLst/>
          </a:prstGeom>
          <a:noFill/>
        </p:spPr>
        <p:txBody>
          <a:bodyPr wrap="square" rtlCol="0">
            <a:spAutoFit/>
          </a:bodyPr>
          <a:lstStyle/>
          <a:p>
            <a:pPr algn="ctr"/>
            <a:r>
              <a:rPr lang="es-ES" sz="2200" b="1" spc="-70" dirty="0">
                <a:ln>
                  <a:solidFill>
                    <a:schemeClr val="bg1"/>
                  </a:solidFill>
                </a:ln>
                <a:solidFill>
                  <a:schemeClr val="bg1"/>
                </a:solidFill>
                <a:latin typeface="Gotham Book" pitchFamily="2" charset="0"/>
              </a:rPr>
              <a:t>17 años contribuyendo a la reputación de las empresas</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6" b="1425"/>
          <a:stretch/>
        </p:blipFill>
        <p:spPr bwMode="auto">
          <a:xfrm>
            <a:off x="0" y="3291"/>
            <a:ext cx="9906000" cy="685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8 Rectángulo"/>
          <p:cNvSpPr/>
          <p:nvPr userDrawn="1"/>
        </p:nvSpPr>
        <p:spPr bwMode="auto">
          <a:xfrm>
            <a:off x="0" y="0"/>
            <a:ext cx="9906000" cy="6858000"/>
          </a:xfrm>
          <a:prstGeom prst="rect">
            <a:avLst/>
          </a:prstGeom>
          <a:solidFill>
            <a:srgbClr val="0564AF">
              <a:alpha val="89804"/>
            </a:srgbClr>
          </a:solidFill>
          <a:ln w="19050" algn="ctr">
            <a:noFill/>
            <a:round/>
            <a:headEnd/>
            <a:tailEnd/>
          </a:ln>
        </p:spPr>
        <p:txBody>
          <a:bodyPr lIns="18000" rIns="18000" rtlCol="0" anchor="ctr"/>
          <a:lstStyle>
            <a:defPPr>
              <a:defRPr lang="es-ES_tradnl"/>
            </a:defPPr>
            <a:lvl1pPr algn="l" rtl="0" fontAlgn="base">
              <a:spcBef>
                <a:spcPct val="0"/>
              </a:spcBef>
              <a:spcAft>
                <a:spcPct val="0"/>
              </a:spcAft>
              <a:defRPr sz="1000" b="1" kern="1200">
                <a:solidFill>
                  <a:srgbClr val="333333"/>
                </a:solidFill>
                <a:latin typeface="Trebuchet MS" pitchFamily="34" charset="0"/>
                <a:ea typeface="+mn-ea"/>
                <a:cs typeface="+mn-cs"/>
              </a:defRPr>
            </a:lvl1pPr>
            <a:lvl2pPr marL="457200" algn="l" rtl="0" fontAlgn="base">
              <a:spcBef>
                <a:spcPct val="0"/>
              </a:spcBef>
              <a:spcAft>
                <a:spcPct val="0"/>
              </a:spcAft>
              <a:defRPr sz="1000" b="1" kern="1200">
                <a:solidFill>
                  <a:srgbClr val="333333"/>
                </a:solidFill>
                <a:latin typeface="Trebuchet MS" pitchFamily="34" charset="0"/>
                <a:ea typeface="+mn-ea"/>
                <a:cs typeface="+mn-cs"/>
              </a:defRPr>
            </a:lvl2pPr>
            <a:lvl3pPr marL="914400" algn="l" rtl="0" fontAlgn="base">
              <a:spcBef>
                <a:spcPct val="0"/>
              </a:spcBef>
              <a:spcAft>
                <a:spcPct val="0"/>
              </a:spcAft>
              <a:defRPr sz="1000" b="1" kern="1200">
                <a:solidFill>
                  <a:srgbClr val="333333"/>
                </a:solidFill>
                <a:latin typeface="Trebuchet MS" pitchFamily="34" charset="0"/>
                <a:ea typeface="+mn-ea"/>
                <a:cs typeface="+mn-cs"/>
              </a:defRPr>
            </a:lvl3pPr>
            <a:lvl4pPr marL="1371600" algn="l" rtl="0" fontAlgn="base">
              <a:spcBef>
                <a:spcPct val="0"/>
              </a:spcBef>
              <a:spcAft>
                <a:spcPct val="0"/>
              </a:spcAft>
              <a:defRPr sz="1000" b="1" kern="1200">
                <a:solidFill>
                  <a:srgbClr val="333333"/>
                </a:solidFill>
                <a:latin typeface="Trebuchet MS" pitchFamily="34" charset="0"/>
                <a:ea typeface="+mn-ea"/>
                <a:cs typeface="+mn-cs"/>
              </a:defRPr>
            </a:lvl4pPr>
            <a:lvl5pPr marL="1828800" algn="l" rtl="0" fontAlgn="base">
              <a:spcBef>
                <a:spcPct val="0"/>
              </a:spcBef>
              <a:spcAft>
                <a:spcPct val="0"/>
              </a:spcAft>
              <a:defRPr sz="1000" b="1" kern="1200">
                <a:solidFill>
                  <a:srgbClr val="333333"/>
                </a:solidFill>
                <a:latin typeface="Trebuchet MS" pitchFamily="34" charset="0"/>
                <a:ea typeface="+mn-ea"/>
                <a:cs typeface="+mn-cs"/>
              </a:defRPr>
            </a:lvl5pPr>
            <a:lvl6pPr marL="2286000" algn="l" defTabSz="914400" rtl="0" eaLnBrk="1" latinLnBrk="0" hangingPunct="1">
              <a:defRPr sz="1000" b="1" kern="1200">
                <a:solidFill>
                  <a:srgbClr val="333333"/>
                </a:solidFill>
                <a:latin typeface="Trebuchet MS" pitchFamily="34" charset="0"/>
                <a:ea typeface="+mn-ea"/>
                <a:cs typeface="+mn-cs"/>
              </a:defRPr>
            </a:lvl6pPr>
            <a:lvl7pPr marL="2743200" algn="l" defTabSz="914400" rtl="0" eaLnBrk="1" latinLnBrk="0" hangingPunct="1">
              <a:defRPr sz="1000" b="1" kern="1200">
                <a:solidFill>
                  <a:srgbClr val="333333"/>
                </a:solidFill>
                <a:latin typeface="Trebuchet MS" pitchFamily="34" charset="0"/>
                <a:ea typeface="+mn-ea"/>
                <a:cs typeface="+mn-cs"/>
              </a:defRPr>
            </a:lvl7pPr>
            <a:lvl8pPr marL="3200400" algn="l" defTabSz="914400" rtl="0" eaLnBrk="1" latinLnBrk="0" hangingPunct="1">
              <a:defRPr sz="1000" b="1" kern="1200">
                <a:solidFill>
                  <a:srgbClr val="333333"/>
                </a:solidFill>
                <a:latin typeface="Trebuchet MS" pitchFamily="34" charset="0"/>
                <a:ea typeface="+mn-ea"/>
                <a:cs typeface="+mn-cs"/>
              </a:defRPr>
            </a:lvl8pPr>
            <a:lvl9pPr marL="3657600" algn="l" defTabSz="914400" rtl="0" eaLnBrk="1" latinLnBrk="0" hangingPunct="1">
              <a:defRPr sz="1000" b="1" kern="1200">
                <a:solidFill>
                  <a:srgbClr val="333333"/>
                </a:solidFill>
                <a:latin typeface="Trebuchet MS" pitchFamily="34" charset="0"/>
                <a:ea typeface="+mn-ea"/>
                <a:cs typeface="+mn-cs"/>
              </a:defRPr>
            </a:lvl9pPr>
          </a:lstStyle>
          <a:p>
            <a:pPr lvl="0" algn="ctr">
              <a:spcAft>
                <a:spcPct val="50000"/>
              </a:spcAft>
              <a:buClr>
                <a:srgbClr val="DF7100"/>
              </a:buClr>
              <a:buFont typeface="Lucida Bright" pitchFamily="18" charset="0"/>
              <a:buNone/>
            </a:pPr>
            <a:endParaRPr lang="es-ES" sz="1400" dirty="0">
              <a:solidFill>
                <a:srgbClr val="C00000"/>
              </a:solidFill>
            </a:endParaRPr>
          </a:p>
        </p:txBody>
      </p:sp>
      <p:pic>
        <p:nvPicPr>
          <p:cNvPr id="8" name="Picture 2" descr="C:\Users\beatriz.calvo\Desktop\m_leyenda.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9381" y="1309059"/>
            <a:ext cx="5367239" cy="1967541"/>
          </a:xfrm>
          <a:prstGeom prst="rect">
            <a:avLst/>
          </a:prstGeom>
          <a:noFill/>
          <a:effectLst>
            <a:outerShdw blurRad="63500" algn="ctr" rotWithShape="0">
              <a:prstClr val="black">
                <a:alpha val="3000"/>
              </a:prstClr>
            </a:outerShdw>
          </a:effectLst>
          <a:extLst>
            <a:ext uri="{909E8E84-426E-40DD-AFC4-6F175D3DCCD1}">
              <a14:hiddenFill xmlns:a14="http://schemas.microsoft.com/office/drawing/2010/main">
                <a:solidFill>
                  <a:srgbClr val="FFFFFF"/>
                </a:solidFill>
              </a14:hiddenFill>
            </a:ext>
          </a:extLst>
        </p:spPr>
      </p:pic>
      <p:grpSp>
        <p:nvGrpSpPr>
          <p:cNvPr id="9" name="8 Grupo"/>
          <p:cNvGrpSpPr/>
          <p:nvPr userDrawn="1"/>
        </p:nvGrpSpPr>
        <p:grpSpPr>
          <a:xfrm>
            <a:off x="3621467" y="5998293"/>
            <a:ext cx="2939753" cy="288000"/>
            <a:chOff x="3401242" y="3970719"/>
            <a:chExt cx="2939753" cy="288000"/>
          </a:xfrm>
        </p:grpSpPr>
        <p:sp>
          <p:nvSpPr>
            <p:cNvPr id="10" name="Text Box 11"/>
            <p:cNvSpPr txBox="1">
              <a:spLocks noChangeArrowheads="1"/>
            </p:cNvSpPr>
            <p:nvPr/>
          </p:nvSpPr>
          <p:spPr bwMode="auto">
            <a:xfrm>
              <a:off x="3401242" y="3976221"/>
              <a:ext cx="9348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s-ES" sz="1200" dirty="0">
                  <a:solidFill>
                    <a:schemeClr val="bg1"/>
                  </a:solidFill>
                  <a:latin typeface="Calibri" pitchFamily="34" charset="0"/>
                  <a:cs typeface="Calibri" pitchFamily="34" charset="0"/>
                </a:rPr>
                <a:t>Síguenos en</a:t>
              </a:r>
            </a:p>
          </p:txBody>
        </p:sp>
        <p:sp>
          <p:nvSpPr>
            <p:cNvPr id="11" name="Text Box 11"/>
            <p:cNvSpPr txBox="1">
              <a:spLocks noChangeArrowheads="1"/>
            </p:cNvSpPr>
            <p:nvPr/>
          </p:nvSpPr>
          <p:spPr bwMode="auto">
            <a:xfrm>
              <a:off x="5159518" y="3976221"/>
              <a:ext cx="11814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s-ES" sz="1200" dirty="0">
                  <a:solidFill>
                    <a:schemeClr val="bg1"/>
                  </a:solidFill>
                  <a:latin typeface="Calibri" pitchFamily="34" charset="0"/>
                  <a:cs typeface="Calibri" pitchFamily="34" charset="0"/>
                </a:rPr>
                <a:t>@</a:t>
              </a:r>
              <a:r>
                <a:rPr lang="es-ES" sz="1200" dirty="0" err="1">
                  <a:solidFill>
                    <a:schemeClr val="bg1"/>
                  </a:solidFill>
                  <a:latin typeface="Calibri" pitchFamily="34" charset="0"/>
                  <a:cs typeface="Calibri" pitchFamily="34" charset="0"/>
                </a:rPr>
                <a:t>mercoranking</a:t>
              </a:r>
              <a:endParaRPr lang="es-ES" sz="1200" dirty="0">
                <a:solidFill>
                  <a:schemeClr val="bg1"/>
                </a:solidFill>
                <a:latin typeface="Calibri" pitchFamily="34" charset="0"/>
                <a:cs typeface="Calibri" pitchFamily="34" charset="0"/>
              </a:endParaRPr>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08034" y="3970719"/>
              <a:ext cx="288000" cy="28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08298" y="3970719"/>
              <a:ext cx="288000" cy="28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908561" y="3970719"/>
              <a:ext cx="288000" cy="28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5" name="14 Conector recto"/>
          <p:cNvCxnSpPr/>
          <p:nvPr userDrawn="1"/>
        </p:nvCxnSpPr>
        <p:spPr bwMode="auto">
          <a:xfrm>
            <a:off x="1766652" y="3762375"/>
            <a:ext cx="6372697" cy="0"/>
          </a:xfrm>
          <a:prstGeom prst="line">
            <a:avLst/>
          </a:prstGeom>
          <a:solidFill>
            <a:schemeClr val="accent1"/>
          </a:solidFill>
          <a:ln w="9525" cap="flat" cmpd="sng" algn="ctr">
            <a:solidFill>
              <a:schemeClr val="bg1"/>
            </a:solidFill>
            <a:prstDash val="sysDot"/>
            <a:round/>
            <a:headEnd type="none" w="med" len="med"/>
            <a:tailEnd type="none" w="med" len="med"/>
          </a:ln>
          <a:effectLst/>
        </p:spPr>
      </p:cxnSp>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4499397"/>
            <a:ext cx="86868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78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1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485" t="14756" r="32000" b="19515"/>
          <a:stretch/>
        </p:blipFill>
        <p:spPr>
          <a:xfrm>
            <a:off x="0" y="0"/>
            <a:ext cx="9906000" cy="6858000"/>
          </a:xfrm>
          <a:prstGeom prst="rect">
            <a:avLst/>
          </a:prstGeom>
        </p:spPr>
      </p:pic>
      <p:pic>
        <p:nvPicPr>
          <p:cNvPr id="4" name="3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5" name="4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906000" cy="6858000"/>
          </a:xfrm>
          <a:prstGeom prst="rect">
            <a:avLst/>
          </a:prstGeom>
          <a:effectLst>
            <a:outerShdw blurRad="50800" dist="12700" algn="l" rotWithShape="0">
              <a:prstClr val="black">
                <a:alpha val="40000"/>
              </a:prstClr>
            </a:outerShdw>
          </a:effectLst>
        </p:spPr>
      </p:pic>
    </p:spTree>
    <p:extLst>
      <p:ext uri="{BB962C8B-B14F-4D97-AF65-F5344CB8AC3E}">
        <p14:creationId xmlns:p14="http://schemas.microsoft.com/office/powerpoint/2010/main" val="298221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8" name="7 Imagen"/>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l="2485" t="14756" r="32000" b="19515"/>
          <a:stretch/>
        </p:blipFill>
        <p:spPr>
          <a:xfrm>
            <a:off x="0" y="0"/>
            <a:ext cx="9906000" cy="6858000"/>
          </a:xfrm>
          <a:prstGeom prst="rect">
            <a:avLst/>
          </a:prstGeom>
        </p:spPr>
      </p:pic>
      <p:pic>
        <p:nvPicPr>
          <p:cNvPr id="4" name="3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0"/>
            <a:ext cx="9906000" cy="6858000"/>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9906000" cy="6858000"/>
          </a:xfrm>
          <a:prstGeom prst="rect">
            <a:avLst/>
          </a:prstGeom>
          <a:effectLst>
            <a:outerShdw blurRad="50800" dist="12700" algn="l" rotWithShape="0">
              <a:prstClr val="black">
                <a:alpha val="40000"/>
              </a:prstClr>
            </a:outerShdw>
          </a:effectLst>
        </p:spPr>
      </p:pic>
      <p:sp>
        <p:nvSpPr>
          <p:cNvPr id="7" name="1 Título"/>
          <p:cNvSpPr>
            <a:spLocks noGrp="1"/>
          </p:cNvSpPr>
          <p:nvPr>
            <p:ph type="title"/>
          </p:nvPr>
        </p:nvSpPr>
        <p:spPr>
          <a:xfrm>
            <a:off x="4880992" y="2551837"/>
            <a:ext cx="4752528" cy="1754326"/>
          </a:xfrm>
          <a:prstGeom prst="rect">
            <a:avLst/>
          </a:prstGeom>
        </p:spPr>
        <p:txBody>
          <a:bodyPr wrap="square" anchor="ctr">
            <a:spAutoFit/>
          </a:bodyPr>
          <a:lstStyle>
            <a:lvl1pPr marL="179388" indent="0" algn="r">
              <a:defRPr lang="es-ES" sz="4000" b="1" kern="0" spc="-100" dirty="0">
                <a:ln w="3175">
                  <a:solidFill>
                    <a:schemeClr val="bg1"/>
                  </a:solidFill>
                </a:ln>
                <a:solidFill>
                  <a:schemeClr val="bg1"/>
                </a:solidFill>
                <a:latin typeface="+mj-lt"/>
                <a:ea typeface="+mn-ea"/>
                <a:cs typeface="Calibri" pitchFamily="34" charset="0"/>
              </a:defRPr>
            </a:lvl1pPr>
          </a:lstStyle>
          <a:p>
            <a:pPr marL="0" lvl="0" algn="r" defTabSz="914400" rtl="0" eaLnBrk="1" latinLnBrk="0" hangingPunct="1">
              <a:lnSpc>
                <a:spcPct val="90000"/>
              </a:lnSpc>
            </a:pPr>
            <a:r>
              <a:rPr lang="es-ES" dirty="0"/>
              <a:t>Haga clic para modificar el estilo de título del patrón</a:t>
            </a:r>
          </a:p>
        </p:txBody>
      </p:sp>
    </p:spTree>
    <p:extLst>
      <p:ext uri="{BB962C8B-B14F-4D97-AF65-F5344CB8AC3E}">
        <p14:creationId xmlns:p14="http://schemas.microsoft.com/office/powerpoint/2010/main" val="190523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6 Imagen"/>
          <p:cNvPicPr>
            <a:picLocks noChangeAspect="1"/>
          </p:cNvPicPr>
          <p:nvPr userDrawn="1"/>
        </p:nvPicPr>
        <p:blipFill rotWithShape="1">
          <a:blip r:embed="rId2">
            <a:extLst>
              <a:ext uri="{28A0092B-C50C-407E-A947-70E740481C1C}">
                <a14:useLocalDpi xmlns:a14="http://schemas.microsoft.com/office/drawing/2010/main" val="0"/>
              </a:ext>
            </a:extLst>
          </a:blip>
          <a:srcRect b="9435"/>
          <a:stretch/>
        </p:blipFill>
        <p:spPr>
          <a:xfrm>
            <a:off x="0" y="0"/>
            <a:ext cx="9906000" cy="914400"/>
          </a:xfrm>
          <a:prstGeom prst="rect">
            <a:avLst/>
          </a:prstGeom>
        </p:spPr>
      </p:pic>
      <p:sp>
        <p:nvSpPr>
          <p:cNvPr id="2" name="1 Título"/>
          <p:cNvSpPr>
            <a:spLocks noGrp="1"/>
          </p:cNvSpPr>
          <p:nvPr>
            <p:ph type="title"/>
          </p:nvPr>
        </p:nvSpPr>
        <p:spPr>
          <a:xfrm>
            <a:off x="0" y="0"/>
            <a:ext cx="7833320" cy="914400"/>
          </a:xfrm>
          <a:prstGeom prst="rect">
            <a:avLst/>
          </a:prstGeom>
        </p:spPr>
        <p:txBody>
          <a:bodyPr anchor="ctr">
            <a:normAutofit/>
          </a:bodyPr>
          <a:lstStyle>
            <a:lvl1pPr marL="179388" indent="0" algn="l">
              <a:defRPr sz="1800">
                <a:ln>
                  <a:solidFill>
                    <a:schemeClr val="bg1"/>
                  </a:solidFill>
                </a:ln>
                <a:solidFill>
                  <a:schemeClr val="bg1"/>
                </a:solidFill>
              </a:defRPr>
            </a:lvl1pPr>
          </a:lstStyle>
          <a:p>
            <a:r>
              <a:rPr lang="es-ES" dirty="0"/>
              <a:t>Haga clic para modificar el estilo de título del patrón</a:t>
            </a:r>
          </a:p>
        </p:txBody>
      </p:sp>
      <p:pic>
        <p:nvPicPr>
          <p:cNvPr id="5" name="4 Imagen"/>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18156" y="223200"/>
            <a:ext cx="943356" cy="468000"/>
          </a:xfrm>
          <a:prstGeom prst="rect">
            <a:avLst/>
          </a:prstGeom>
        </p:spPr>
      </p:pic>
    </p:spTree>
    <p:extLst>
      <p:ext uri="{BB962C8B-B14F-4D97-AF65-F5344CB8AC3E}">
        <p14:creationId xmlns:p14="http://schemas.microsoft.com/office/powerpoint/2010/main" val="322213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CuadroTexto"/>
          <p:cNvSpPr txBox="1"/>
          <p:nvPr userDrawn="1"/>
        </p:nvSpPr>
        <p:spPr>
          <a:xfrm>
            <a:off x="611882" y="4293096"/>
            <a:ext cx="8682236" cy="430887"/>
          </a:xfrm>
          <a:prstGeom prst="rect">
            <a:avLst/>
          </a:prstGeom>
          <a:noFill/>
        </p:spPr>
        <p:txBody>
          <a:bodyPr wrap="square" rtlCol="0">
            <a:spAutoFit/>
          </a:bodyPr>
          <a:lstStyle/>
          <a:p>
            <a:pPr algn="ctr"/>
            <a:r>
              <a:rPr lang="es-ES" sz="2200" b="1" spc="-70" dirty="0">
                <a:ln>
                  <a:solidFill>
                    <a:schemeClr val="bg1"/>
                  </a:solidFill>
                </a:ln>
                <a:solidFill>
                  <a:schemeClr val="bg1"/>
                </a:solidFill>
                <a:latin typeface="Gotham Book" pitchFamily="2" charset="0"/>
              </a:rPr>
              <a:t>17 años contribuyendo a la reputación de las empresas</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6" b="1425"/>
          <a:stretch/>
        </p:blipFill>
        <p:spPr bwMode="auto">
          <a:xfrm>
            <a:off x="0" y="3291"/>
            <a:ext cx="9906000" cy="685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userDrawn="1"/>
        </p:nvSpPr>
        <p:spPr bwMode="auto">
          <a:xfrm>
            <a:off x="0" y="0"/>
            <a:ext cx="9906000" cy="6858000"/>
          </a:xfrm>
          <a:prstGeom prst="rect">
            <a:avLst/>
          </a:prstGeom>
          <a:solidFill>
            <a:srgbClr val="990B15">
              <a:alpha val="89804"/>
            </a:srgbClr>
          </a:solidFill>
          <a:ln w="19050" algn="ctr">
            <a:noFill/>
            <a:round/>
            <a:headEnd/>
            <a:tailEnd/>
          </a:ln>
        </p:spPr>
        <p:txBody>
          <a:bodyPr lIns="18000" rIns="18000" rtlCol="0" anchor="ctr"/>
          <a:lstStyle/>
          <a:p>
            <a:pPr lvl="0" algn="ctr">
              <a:spcAft>
                <a:spcPct val="50000"/>
              </a:spcAft>
              <a:buClr>
                <a:srgbClr val="DF7100"/>
              </a:buClr>
              <a:buFont typeface="Lucida Bright" pitchFamily="18" charset="0"/>
              <a:buNone/>
            </a:pPr>
            <a:endParaRPr lang="es-ES" sz="1400" dirty="0">
              <a:solidFill>
                <a:srgbClr val="C00000"/>
              </a:solidFill>
            </a:endParaRPr>
          </a:p>
        </p:txBody>
      </p:sp>
      <p:pic>
        <p:nvPicPr>
          <p:cNvPr id="8" name="Picture 2" descr="C:\Users\beatriz.calvo\Desktop\m_leyenda.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9381" y="1309059"/>
            <a:ext cx="5367239" cy="1967541"/>
          </a:xfrm>
          <a:prstGeom prst="rect">
            <a:avLst/>
          </a:prstGeom>
          <a:noFill/>
          <a:effectLst>
            <a:outerShdw blurRad="63500" algn="ctr" rotWithShape="0">
              <a:prstClr val="black">
                <a:alpha val="3000"/>
              </a:prstClr>
            </a:outerShdw>
          </a:effectLst>
          <a:extLst>
            <a:ext uri="{909E8E84-426E-40DD-AFC4-6F175D3DCCD1}">
              <a14:hiddenFill xmlns:a14="http://schemas.microsoft.com/office/drawing/2010/main">
                <a:solidFill>
                  <a:srgbClr val="FFFFFF"/>
                </a:solidFill>
              </a14:hiddenFill>
            </a:ext>
          </a:extLst>
        </p:spPr>
      </p:pic>
      <p:grpSp>
        <p:nvGrpSpPr>
          <p:cNvPr id="9" name="8 Grupo"/>
          <p:cNvGrpSpPr/>
          <p:nvPr userDrawn="1"/>
        </p:nvGrpSpPr>
        <p:grpSpPr>
          <a:xfrm>
            <a:off x="3621467" y="5998293"/>
            <a:ext cx="2939753" cy="288000"/>
            <a:chOff x="3401242" y="3970719"/>
            <a:chExt cx="2939753" cy="288000"/>
          </a:xfrm>
        </p:grpSpPr>
        <p:sp>
          <p:nvSpPr>
            <p:cNvPr id="10" name="Text Box 11"/>
            <p:cNvSpPr txBox="1">
              <a:spLocks noChangeArrowheads="1"/>
            </p:cNvSpPr>
            <p:nvPr/>
          </p:nvSpPr>
          <p:spPr bwMode="auto">
            <a:xfrm>
              <a:off x="3401242" y="3976221"/>
              <a:ext cx="9348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s-ES" sz="1200" dirty="0">
                  <a:solidFill>
                    <a:schemeClr val="bg1"/>
                  </a:solidFill>
                  <a:latin typeface="Calibri" pitchFamily="34" charset="0"/>
                  <a:cs typeface="Calibri" pitchFamily="34" charset="0"/>
                </a:rPr>
                <a:t>Síguenos en</a:t>
              </a:r>
            </a:p>
          </p:txBody>
        </p:sp>
        <p:sp>
          <p:nvSpPr>
            <p:cNvPr id="11" name="Text Box 11"/>
            <p:cNvSpPr txBox="1">
              <a:spLocks noChangeArrowheads="1"/>
            </p:cNvSpPr>
            <p:nvPr/>
          </p:nvSpPr>
          <p:spPr bwMode="auto">
            <a:xfrm>
              <a:off x="5159518" y="3976221"/>
              <a:ext cx="11814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s-ES" sz="1200" dirty="0">
                  <a:solidFill>
                    <a:schemeClr val="bg1"/>
                  </a:solidFill>
                  <a:latin typeface="Calibri" pitchFamily="34" charset="0"/>
                  <a:cs typeface="Calibri" pitchFamily="34" charset="0"/>
                </a:rPr>
                <a:t>@</a:t>
              </a:r>
              <a:r>
                <a:rPr lang="es-ES" sz="1200" dirty="0" err="1">
                  <a:solidFill>
                    <a:schemeClr val="bg1"/>
                  </a:solidFill>
                  <a:latin typeface="Calibri" pitchFamily="34" charset="0"/>
                  <a:cs typeface="Calibri" pitchFamily="34" charset="0"/>
                </a:rPr>
                <a:t>mercoranking</a:t>
              </a:r>
              <a:endParaRPr lang="es-ES" sz="1200" dirty="0">
                <a:solidFill>
                  <a:schemeClr val="bg1"/>
                </a:solidFill>
                <a:latin typeface="Calibri" pitchFamily="34" charset="0"/>
                <a:cs typeface="Calibri" pitchFamily="34" charset="0"/>
              </a:endParaRPr>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08034" y="3970719"/>
              <a:ext cx="288000" cy="28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08298" y="3970719"/>
              <a:ext cx="288000" cy="28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908561" y="3970719"/>
              <a:ext cx="288000" cy="28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5" name="14 Conector recto"/>
          <p:cNvCxnSpPr/>
          <p:nvPr userDrawn="1"/>
        </p:nvCxnSpPr>
        <p:spPr bwMode="auto">
          <a:xfrm>
            <a:off x="1766652" y="3762375"/>
            <a:ext cx="6372697" cy="0"/>
          </a:xfrm>
          <a:prstGeom prst="line">
            <a:avLst/>
          </a:prstGeom>
          <a:solidFill>
            <a:schemeClr val="accent1"/>
          </a:solidFill>
          <a:ln w="9525" cap="flat" cmpd="sng" algn="ctr">
            <a:solidFill>
              <a:schemeClr val="bg1"/>
            </a:solidFill>
            <a:prstDash val="sysDot"/>
            <a:round/>
            <a:headEnd type="none" w="med" len="med"/>
            <a:tailEnd type="none" w="med" len="med"/>
          </a:ln>
          <a:effectLst/>
        </p:spPr>
      </p:cxnSp>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4499397"/>
            <a:ext cx="86868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56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6"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4" name="3 Imagen"/>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7751" y="465243"/>
            <a:ext cx="2176975" cy="1080000"/>
          </a:xfrm>
          <a:prstGeom prst="rect">
            <a:avLst/>
          </a:prstGeom>
        </p:spPr>
      </p:pic>
    </p:spTree>
    <p:extLst>
      <p:ext uri="{BB962C8B-B14F-4D97-AF65-F5344CB8AC3E}">
        <p14:creationId xmlns:p14="http://schemas.microsoft.com/office/powerpoint/2010/main" val="39723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4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485" t="14756" r="32000" b="19515"/>
          <a:stretch/>
        </p:blipFill>
        <p:spPr>
          <a:xfrm>
            <a:off x="0" y="0"/>
            <a:ext cx="9906000" cy="6858000"/>
          </a:xfrm>
          <a:prstGeom prst="rect">
            <a:avLst/>
          </a:prstGeom>
        </p:spPr>
      </p:pic>
      <p:pic>
        <p:nvPicPr>
          <p:cNvPr id="7" name="8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8" name="2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906000" cy="6858000"/>
          </a:xfrm>
          <a:prstGeom prst="rect">
            <a:avLst/>
          </a:prstGeom>
          <a:effectLst>
            <a:outerShdw blurRad="50800" dist="12700" algn="l" rotWithShape="0">
              <a:prstClr val="black">
                <a:alpha val="40000"/>
              </a:prstClr>
            </a:outerShdw>
          </a:effectLst>
        </p:spPr>
      </p:pic>
    </p:spTree>
    <p:extLst>
      <p:ext uri="{BB962C8B-B14F-4D97-AF65-F5344CB8AC3E}">
        <p14:creationId xmlns:p14="http://schemas.microsoft.com/office/powerpoint/2010/main" val="343935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a:graysc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4" name="3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9906000" cy="6858000"/>
          </a:xfrm>
          <a:prstGeom prst="rect">
            <a:avLst/>
          </a:prstGeom>
        </p:spPr>
      </p:pic>
      <p:pic>
        <p:nvPicPr>
          <p:cNvPr id="6" name="5 Imagen"/>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0" y="0"/>
            <a:ext cx="9906000" cy="6858000"/>
          </a:xfrm>
          <a:prstGeom prst="rect">
            <a:avLst/>
          </a:prstGeom>
          <a:effectLst>
            <a:outerShdw blurRad="50800" dist="12700" algn="l" rotWithShape="0">
              <a:prstClr val="black">
                <a:alpha val="40000"/>
              </a:prstClr>
            </a:outerShdw>
          </a:effectLst>
        </p:spPr>
      </p:pic>
      <p:sp>
        <p:nvSpPr>
          <p:cNvPr id="7" name="1 Título"/>
          <p:cNvSpPr>
            <a:spLocks noGrp="1"/>
          </p:cNvSpPr>
          <p:nvPr>
            <p:ph type="title"/>
          </p:nvPr>
        </p:nvSpPr>
        <p:spPr>
          <a:xfrm>
            <a:off x="4880992" y="2551837"/>
            <a:ext cx="4752528" cy="1754326"/>
          </a:xfrm>
          <a:prstGeom prst="rect">
            <a:avLst/>
          </a:prstGeom>
        </p:spPr>
        <p:txBody>
          <a:bodyPr wrap="square" anchor="ctr">
            <a:spAutoFit/>
          </a:bodyPr>
          <a:lstStyle>
            <a:lvl1pPr marL="179388" indent="0" algn="r">
              <a:defRPr lang="es-ES" sz="4000" b="1" kern="0" spc="-100" dirty="0">
                <a:ln w="3175">
                  <a:solidFill>
                    <a:schemeClr val="bg1"/>
                  </a:solidFill>
                </a:ln>
                <a:solidFill>
                  <a:schemeClr val="bg1"/>
                </a:solidFill>
                <a:latin typeface="+mj-lt"/>
                <a:ea typeface="+mn-ea"/>
                <a:cs typeface="Calibri" pitchFamily="34" charset="0"/>
              </a:defRPr>
            </a:lvl1pPr>
          </a:lstStyle>
          <a:p>
            <a:pPr marL="0" lvl="0" algn="r" defTabSz="914400" rtl="0" eaLnBrk="1" latinLnBrk="0" hangingPunct="1">
              <a:lnSpc>
                <a:spcPct val="90000"/>
              </a:lnSpc>
            </a:pPr>
            <a:r>
              <a:rPr lang="es-ES" dirty="0"/>
              <a:t>Haga clic para modificar el estilo de título del patrón</a:t>
            </a:r>
          </a:p>
        </p:txBody>
      </p:sp>
    </p:spTree>
    <p:extLst>
      <p:ext uri="{BB962C8B-B14F-4D97-AF65-F5344CB8AC3E}">
        <p14:creationId xmlns:p14="http://schemas.microsoft.com/office/powerpoint/2010/main" val="45465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833320" cy="914400"/>
          </a:xfrm>
          <a:prstGeom prst="rect">
            <a:avLst/>
          </a:prstGeom>
        </p:spPr>
        <p:txBody>
          <a:bodyPr anchor="ctr">
            <a:normAutofit/>
          </a:bodyPr>
          <a:lstStyle>
            <a:lvl1pPr marL="179388" indent="0" algn="l">
              <a:defRPr sz="1800">
                <a:ln>
                  <a:solidFill>
                    <a:schemeClr val="bg1"/>
                  </a:solidFill>
                </a:ln>
                <a:solidFill>
                  <a:schemeClr val="bg1"/>
                </a:solidFill>
              </a:defRPr>
            </a:lvl1pPr>
          </a:lstStyle>
          <a:p>
            <a:r>
              <a:rPr lang="es-ES" dirty="0"/>
              <a:t>Haga clic para modificar el estilo de título del patrón</a:t>
            </a:r>
          </a:p>
        </p:txBody>
      </p:sp>
    </p:spTree>
    <p:extLst>
      <p:ext uri="{BB962C8B-B14F-4D97-AF65-F5344CB8AC3E}">
        <p14:creationId xmlns:p14="http://schemas.microsoft.com/office/powerpoint/2010/main" val="302028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8" Type="http://schemas.openxmlformats.org/officeDocument/2006/relationships/image" Target="../media/image2.png"/><Relationship Id="rId9" Type="http://schemas.openxmlformats.org/officeDocument/2006/relationships/image" Target="../media/image3.png"/><Relationship Id="rId10"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7.jpg"/><Relationship Id="rId8" Type="http://schemas.openxmlformats.org/officeDocument/2006/relationships/image" Target="../media/image3.png"/><Relationship Id="rId9"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7">
            <a:extLst>
              <a:ext uri="{28A0092B-C50C-407E-A947-70E740481C1C}">
                <a14:useLocalDpi xmlns:a14="http://schemas.microsoft.com/office/drawing/2010/main" val="0"/>
              </a:ext>
            </a:extLst>
          </a:blip>
          <a:srcRect b="9435"/>
          <a:stretch/>
        </p:blipFill>
        <p:spPr>
          <a:xfrm>
            <a:off x="0" y="0"/>
            <a:ext cx="9906000" cy="914400"/>
          </a:xfrm>
          <a:prstGeom prst="rect">
            <a:avLst/>
          </a:prstGeom>
        </p:spPr>
      </p:pic>
      <p:sp>
        <p:nvSpPr>
          <p:cNvPr id="5" name="5 Marcador de número de diapositiva"/>
          <p:cNvSpPr>
            <a:spLocks noGrp="1"/>
          </p:cNvSpPr>
          <p:nvPr userDrawn="1"/>
        </p:nvSpPr>
        <p:spPr>
          <a:xfrm>
            <a:off x="0" y="6604085"/>
            <a:ext cx="30911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0" algn="l" rtl="0" eaLnBrk="1" fontAlgn="base" hangingPunct="1">
              <a:spcBef>
                <a:spcPct val="0"/>
              </a:spcBef>
              <a:spcAft>
                <a:spcPct val="0"/>
              </a:spcAft>
            </a:pPr>
            <a:r>
              <a:rPr lang="es-ES" sz="1100" b="0" kern="200" spc="-50" baseline="0" dirty="0">
                <a:ln>
                  <a:noFill/>
                </a:ln>
                <a:solidFill>
                  <a:schemeClr val="tx1">
                    <a:lumMod val="50000"/>
                    <a:lumOff val="50000"/>
                  </a:schemeClr>
                </a:solidFill>
                <a:latin typeface="Calibri" pitchFamily="34" charset="0"/>
                <a:ea typeface="+mn-ea"/>
                <a:cs typeface="+mn-cs"/>
              </a:rPr>
              <a:t>RESULTADOS MERCO EMPRESAS COLOMBIA 2017|   </a:t>
            </a:r>
            <a:fld id="{5BC570D8-E896-40F3-8B63-244D638EE22A}" type="slidenum">
              <a:rPr lang="es-ES" sz="1100" b="0" kern="200" spc="-50" baseline="0" smtClean="0">
                <a:ln>
                  <a:noFill/>
                </a:ln>
                <a:solidFill>
                  <a:schemeClr val="tx1">
                    <a:lumMod val="50000"/>
                    <a:lumOff val="50000"/>
                  </a:schemeClr>
                </a:solidFill>
                <a:latin typeface="Calibri" pitchFamily="34" charset="0"/>
                <a:ea typeface="+mn-ea"/>
                <a:cs typeface="+mn-cs"/>
              </a:rPr>
              <a:pPr lvl="0" algn="l" rtl="0" eaLnBrk="1" fontAlgn="base" hangingPunct="1">
                <a:spcBef>
                  <a:spcPct val="0"/>
                </a:spcBef>
                <a:spcAft>
                  <a:spcPct val="0"/>
                </a:spcAft>
              </a:pPr>
              <a:t>‹#›</a:t>
            </a:fld>
            <a:endParaRPr lang="es-ES" sz="1100" b="0" kern="200" spc="-50" baseline="0" dirty="0">
              <a:ln>
                <a:noFill/>
              </a:ln>
              <a:solidFill>
                <a:schemeClr val="tx1">
                  <a:lumMod val="50000"/>
                  <a:lumOff val="50000"/>
                </a:schemeClr>
              </a:solidFill>
              <a:latin typeface="Calibri" pitchFamily="34" charset="0"/>
              <a:ea typeface="+mn-ea"/>
              <a:cs typeface="+mn-cs"/>
            </a:endParaRPr>
          </a:p>
        </p:txBody>
      </p:sp>
      <p:pic>
        <p:nvPicPr>
          <p:cNvPr id="6" name="5 Image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0285" y="6552239"/>
            <a:ext cx="1145228" cy="252000"/>
          </a:xfrm>
          <a:prstGeom prst="rect">
            <a:avLst/>
          </a:prstGeom>
        </p:spPr>
      </p:pic>
      <p:pic>
        <p:nvPicPr>
          <p:cNvPr id="7" name="6 Imagen"/>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18156" y="223200"/>
            <a:ext cx="943356" cy="468000"/>
          </a:xfrm>
          <a:prstGeom prst="rect">
            <a:avLst/>
          </a:prstGeom>
        </p:spPr>
      </p:pic>
    </p:spTree>
    <p:extLst>
      <p:ext uri="{BB962C8B-B14F-4D97-AF65-F5344CB8AC3E}">
        <p14:creationId xmlns:p14="http://schemas.microsoft.com/office/powerpoint/2010/main" val="231716063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2 Imagen"/>
          <p:cNvPicPr>
            <a:picLocks noChangeAspect="1"/>
          </p:cNvPicPr>
          <p:nvPr/>
        </p:nvPicPr>
        <p:blipFill rotWithShape="1">
          <a:blip r:embed="rId7">
            <a:extLst>
              <a:ext uri="{28A0092B-C50C-407E-A947-70E740481C1C}">
                <a14:useLocalDpi xmlns:a14="http://schemas.microsoft.com/office/drawing/2010/main" val="0"/>
              </a:ext>
            </a:extLst>
          </a:blip>
          <a:srcRect b="9434"/>
          <a:stretch/>
        </p:blipFill>
        <p:spPr>
          <a:xfrm>
            <a:off x="0" y="0"/>
            <a:ext cx="9906000" cy="914400"/>
          </a:xfrm>
          <a:prstGeom prst="rect">
            <a:avLst/>
          </a:prstGeom>
        </p:spPr>
      </p:pic>
      <p:sp>
        <p:nvSpPr>
          <p:cNvPr id="5" name="5 Marcador de número de diapositiva"/>
          <p:cNvSpPr>
            <a:spLocks noGrp="1"/>
          </p:cNvSpPr>
          <p:nvPr userDrawn="1"/>
        </p:nvSpPr>
        <p:spPr>
          <a:xfrm>
            <a:off x="0" y="6604085"/>
            <a:ext cx="30911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0" algn="l" rtl="0" eaLnBrk="1" fontAlgn="base" hangingPunct="1">
              <a:spcBef>
                <a:spcPct val="0"/>
              </a:spcBef>
              <a:spcAft>
                <a:spcPct val="0"/>
              </a:spcAft>
            </a:pPr>
            <a:r>
              <a:rPr lang="es-ES" sz="1100" b="0" kern="200" spc="-50" baseline="0" dirty="0">
                <a:ln>
                  <a:noFill/>
                </a:ln>
                <a:solidFill>
                  <a:schemeClr val="tx1">
                    <a:lumMod val="50000"/>
                    <a:lumOff val="50000"/>
                  </a:schemeClr>
                </a:solidFill>
                <a:latin typeface="Calibri" pitchFamily="34" charset="0"/>
                <a:ea typeface="+mn-ea"/>
                <a:cs typeface="+mn-cs"/>
              </a:rPr>
              <a:t>RESULTADOS MERCO EMPRESAS COLOMBIA 2017|   </a:t>
            </a:r>
            <a:fld id="{5BC570D8-E896-40F3-8B63-244D638EE22A}" type="slidenum">
              <a:rPr lang="es-ES" sz="1100" b="0" kern="200" spc="-50" baseline="0" smtClean="0">
                <a:ln>
                  <a:noFill/>
                </a:ln>
                <a:solidFill>
                  <a:schemeClr val="tx1">
                    <a:lumMod val="50000"/>
                    <a:lumOff val="50000"/>
                  </a:schemeClr>
                </a:solidFill>
                <a:latin typeface="Calibri" pitchFamily="34" charset="0"/>
                <a:ea typeface="+mn-ea"/>
                <a:cs typeface="+mn-cs"/>
              </a:rPr>
              <a:pPr lvl="0" algn="l" rtl="0" eaLnBrk="1" fontAlgn="base" hangingPunct="1">
                <a:spcBef>
                  <a:spcPct val="0"/>
                </a:spcBef>
                <a:spcAft>
                  <a:spcPct val="0"/>
                </a:spcAft>
              </a:pPr>
              <a:t>‹#›</a:t>
            </a:fld>
            <a:endParaRPr lang="es-ES" sz="1100" b="0" kern="200" spc="-50" baseline="0" dirty="0">
              <a:ln>
                <a:noFill/>
              </a:ln>
              <a:solidFill>
                <a:schemeClr val="tx1">
                  <a:lumMod val="50000"/>
                  <a:lumOff val="50000"/>
                </a:schemeClr>
              </a:solidFill>
              <a:latin typeface="Calibri" pitchFamily="34" charset="0"/>
              <a:ea typeface="+mn-ea"/>
              <a:cs typeface="+mn-cs"/>
            </a:endParaRPr>
          </a:p>
        </p:txBody>
      </p:sp>
      <p:pic>
        <p:nvPicPr>
          <p:cNvPr id="6" name="5 Imagen"/>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18156" y="223200"/>
            <a:ext cx="943356" cy="468000"/>
          </a:xfrm>
          <a:prstGeom prst="rect">
            <a:avLst/>
          </a:prstGeom>
        </p:spPr>
      </p:pic>
    </p:spTree>
    <p:extLst>
      <p:ext uri="{BB962C8B-B14F-4D97-AF65-F5344CB8AC3E}">
        <p14:creationId xmlns:p14="http://schemas.microsoft.com/office/powerpoint/2010/main" val="119401953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4.xml"/><Relationship Id="rId2" Type="http://schemas.openxmlformats.org/officeDocument/2006/relationships/image" Target="../media/image2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471995" y="5085184"/>
            <a:ext cx="4193575" cy="153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b">
            <a:spAutoFit/>
          </a:bodyPr>
          <a:lstStyle>
            <a:lvl1pPr>
              <a:defRPr sz="2400" b="1">
                <a:solidFill>
                  <a:srgbClr val="FFFFFF"/>
                </a:solidFill>
                <a:latin typeface="Albertus Medium" pitchFamily="34" charset="0"/>
              </a:defRPr>
            </a:lvl1pPr>
            <a:lvl2pPr marL="742950" indent="-285750">
              <a:defRPr sz="2400" b="1">
                <a:solidFill>
                  <a:srgbClr val="FFFFFF"/>
                </a:solidFill>
                <a:latin typeface="Albertus Medium" pitchFamily="34" charset="0"/>
              </a:defRPr>
            </a:lvl2pPr>
            <a:lvl3pPr marL="1143000" indent="-228600">
              <a:defRPr sz="2400" b="1">
                <a:solidFill>
                  <a:srgbClr val="FFFFFF"/>
                </a:solidFill>
                <a:latin typeface="Albertus Medium" pitchFamily="34" charset="0"/>
              </a:defRPr>
            </a:lvl3pPr>
            <a:lvl4pPr marL="1600200" indent="-228600">
              <a:defRPr sz="2400" b="1">
                <a:solidFill>
                  <a:srgbClr val="FFFFFF"/>
                </a:solidFill>
                <a:latin typeface="Albertus Medium" pitchFamily="34" charset="0"/>
              </a:defRPr>
            </a:lvl4pPr>
            <a:lvl5pPr marL="2057400" indent="-228600">
              <a:defRPr sz="2400" b="1">
                <a:solidFill>
                  <a:srgbClr val="FFFFFF"/>
                </a:solidFill>
                <a:latin typeface="Albertus Medium" pitchFamily="34" charset="0"/>
              </a:defRPr>
            </a:lvl5pPr>
            <a:lvl6pPr marL="2514600" indent="-228600" algn="ctr" eaLnBrk="0" fontAlgn="base" hangingPunct="0">
              <a:spcBef>
                <a:spcPct val="0"/>
              </a:spcBef>
              <a:spcAft>
                <a:spcPct val="0"/>
              </a:spcAft>
              <a:defRPr sz="2400" b="1">
                <a:solidFill>
                  <a:srgbClr val="FFFFFF"/>
                </a:solidFill>
                <a:latin typeface="Albertus Medium" pitchFamily="34" charset="0"/>
              </a:defRPr>
            </a:lvl6pPr>
            <a:lvl7pPr marL="2971800" indent="-228600" algn="ctr" eaLnBrk="0" fontAlgn="base" hangingPunct="0">
              <a:spcBef>
                <a:spcPct val="0"/>
              </a:spcBef>
              <a:spcAft>
                <a:spcPct val="0"/>
              </a:spcAft>
              <a:defRPr sz="2400" b="1">
                <a:solidFill>
                  <a:srgbClr val="FFFFFF"/>
                </a:solidFill>
                <a:latin typeface="Albertus Medium" pitchFamily="34" charset="0"/>
              </a:defRPr>
            </a:lvl7pPr>
            <a:lvl8pPr marL="3429000" indent="-228600" algn="ctr" eaLnBrk="0" fontAlgn="base" hangingPunct="0">
              <a:spcBef>
                <a:spcPct val="0"/>
              </a:spcBef>
              <a:spcAft>
                <a:spcPct val="0"/>
              </a:spcAft>
              <a:defRPr sz="2400" b="1">
                <a:solidFill>
                  <a:srgbClr val="FFFFFF"/>
                </a:solidFill>
                <a:latin typeface="Albertus Medium" pitchFamily="34" charset="0"/>
              </a:defRPr>
            </a:lvl8pPr>
            <a:lvl9pPr marL="3886200" indent="-228600" algn="ctr" eaLnBrk="0" fontAlgn="base" hangingPunct="0">
              <a:spcBef>
                <a:spcPct val="0"/>
              </a:spcBef>
              <a:spcAft>
                <a:spcPct val="0"/>
              </a:spcAft>
              <a:defRPr sz="2400" b="1">
                <a:solidFill>
                  <a:srgbClr val="FFFFFF"/>
                </a:solidFill>
                <a:latin typeface="Albertus Medium" pitchFamily="34" charset="0"/>
              </a:defRPr>
            </a:lvl9pPr>
          </a:lstStyle>
          <a:p>
            <a:pPr fontAlgn="auto">
              <a:lnSpc>
                <a:spcPct val="90000"/>
              </a:lnSpc>
              <a:spcBef>
                <a:spcPts val="0"/>
              </a:spcBef>
              <a:spcAft>
                <a:spcPts val="1200"/>
              </a:spcAft>
              <a:buClr>
                <a:srgbClr val="808080"/>
              </a:buClr>
              <a:buSzPct val="75000"/>
              <a:defRPr/>
            </a:pPr>
            <a:r>
              <a:rPr lang="es-MX" sz="3600" kern="0" dirty="0">
                <a:ln w="3175">
                  <a:solidFill>
                    <a:schemeClr val="tx1">
                      <a:lumMod val="65000"/>
                      <a:lumOff val="35000"/>
                    </a:schemeClr>
                  </a:solidFill>
                </a:ln>
                <a:solidFill>
                  <a:schemeClr val="tx1">
                    <a:lumMod val="65000"/>
                    <a:lumOff val="35000"/>
                  </a:schemeClr>
                </a:solidFill>
                <a:latin typeface="+mj-lt"/>
                <a:cs typeface="Calibri" pitchFamily="34" charset="0"/>
              </a:rPr>
              <a:t>Resultados Merco Empresas Colombia</a:t>
            </a:r>
          </a:p>
          <a:p>
            <a:pPr fontAlgn="auto">
              <a:lnSpc>
                <a:spcPct val="90000"/>
              </a:lnSpc>
              <a:spcBef>
                <a:spcPts val="0"/>
              </a:spcBef>
              <a:spcAft>
                <a:spcPts val="1200"/>
              </a:spcAft>
              <a:buClr>
                <a:srgbClr val="808080"/>
              </a:buClr>
              <a:buSzPct val="75000"/>
              <a:defRPr/>
            </a:pPr>
            <a:r>
              <a:rPr lang="es-MX" sz="2800" b="0" kern="0" dirty="0">
                <a:ln w="28575">
                  <a:noFill/>
                </a:ln>
                <a:solidFill>
                  <a:schemeClr val="tx1">
                    <a:lumMod val="65000"/>
                    <a:lumOff val="35000"/>
                  </a:schemeClr>
                </a:solidFill>
                <a:latin typeface="Arial Narrow" panose="020B0606020202030204" pitchFamily="34" charset="0"/>
                <a:cs typeface="Calibri" pitchFamily="34" charset="0"/>
              </a:rPr>
              <a:t>2017 – 10ª edición</a:t>
            </a:r>
            <a:endParaRPr lang="es-ES" sz="2800" b="0" kern="0" dirty="0">
              <a:ln w="28575">
                <a:noFill/>
              </a:ln>
              <a:solidFill>
                <a:schemeClr val="tx1">
                  <a:lumMod val="65000"/>
                  <a:lumOff val="35000"/>
                </a:schemeClr>
              </a:solidFill>
              <a:latin typeface="Arial Narrow" panose="020B0606020202030204" pitchFamily="34" charset="0"/>
              <a:cs typeface="Calibri" pitchFamily="34" charset="0"/>
            </a:endParaRPr>
          </a:p>
        </p:txBody>
      </p:sp>
      <p:cxnSp>
        <p:nvCxnSpPr>
          <p:cNvPr id="5" name="4 Conector recto"/>
          <p:cNvCxnSpPr/>
          <p:nvPr/>
        </p:nvCxnSpPr>
        <p:spPr bwMode="auto">
          <a:xfrm>
            <a:off x="471995" y="6121355"/>
            <a:ext cx="3760925" cy="0"/>
          </a:xfrm>
          <a:prstGeom prst="line">
            <a:avLst/>
          </a:prstGeom>
          <a:solidFill>
            <a:schemeClr val="accent1"/>
          </a:solidFill>
          <a:ln w="3175" cap="flat" cmpd="sng" algn="ctr">
            <a:solidFill>
              <a:schemeClr val="tx1">
                <a:lumMod val="65000"/>
                <a:lumOff val="35000"/>
              </a:schemeClr>
            </a:solidFill>
            <a:prstDash val="solid"/>
            <a:round/>
            <a:headEnd type="none" w="med" len="med"/>
            <a:tailEnd type="none" w="med" len="med"/>
          </a:ln>
          <a:effectLst/>
        </p:spPr>
      </p:cxnSp>
      <p:sp>
        <p:nvSpPr>
          <p:cNvPr id="8" name="Rectangle 110"/>
          <p:cNvSpPr>
            <a:spLocks noChangeArrowheads="1"/>
          </p:cNvSpPr>
          <p:nvPr/>
        </p:nvSpPr>
        <p:spPr bwMode="auto">
          <a:xfrm>
            <a:off x="4238625" y="6185486"/>
            <a:ext cx="5518225" cy="507831"/>
          </a:xfrm>
          <a:prstGeom prst="rect">
            <a:avLst/>
          </a:prstGeom>
          <a:noFill/>
          <a:ln w="50800">
            <a:noFill/>
            <a:miter lim="800000"/>
            <a:headEnd/>
            <a:tailEnd/>
          </a:ln>
          <a:effectLst/>
        </p:spPr>
        <p:txBody>
          <a:bodyPr wrap="square" anchor="ctr">
            <a:spAutoFit/>
          </a:bodyPr>
          <a:lstStyle/>
          <a:p>
            <a:pPr algn="r">
              <a:defRPr/>
            </a:pPr>
            <a:r>
              <a:rPr lang="es-ES" sz="900" i="1" dirty="0">
                <a:solidFill>
                  <a:schemeClr val="tx1">
                    <a:lumMod val="65000"/>
                    <a:lumOff val="35000"/>
                  </a:schemeClr>
                </a:solidFill>
                <a:latin typeface="Calibri" pitchFamily="34" charset="0"/>
                <a:cs typeface="Calibri" pitchFamily="34" charset="0"/>
              </a:rPr>
              <a:t>El seguimiento de la metodología establecida por Merco para la elaboración del ranking de empresas con mejor reputación en Colombia ha sido objeto de revisión independiente por parte de KPMG en Colombia. La metodología seguida para elaborar Merco Empresas Colombia se encuentra disponible en la página web: www.merco.info</a:t>
            </a:r>
          </a:p>
        </p:txBody>
      </p:sp>
      <p:pic>
        <p:nvPicPr>
          <p:cNvPr id="9" name="Picture 2" descr="Z:\PRODUCCION\_ ANALISIS E INVESTIGACION\Logotipo AeI\Logotipo\logo-aei-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9896" y="5589240"/>
            <a:ext cx="2492168" cy="54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71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lvl="0"/>
            <a:r>
              <a:rPr lang="es-ES" sz="1100" dirty="0">
                <a:ln>
                  <a:solidFill>
                    <a:schemeClr val="bg1"/>
                  </a:solidFill>
                </a:ln>
                <a:latin typeface="Calibri" pitchFamily="34" charset="0"/>
              </a:rPr>
              <a:t>DIRECTIVOS</a:t>
            </a:r>
            <a:r>
              <a:rPr lang="es-ES" sz="1200" b="1" dirty="0">
                <a:latin typeface="Calibri" pitchFamily="34" charset="0"/>
              </a:rPr>
              <a:t>| </a:t>
            </a:r>
            <a:r>
              <a:rPr lang="es-ES" dirty="0">
                <a:ln>
                  <a:solidFill>
                    <a:srgbClr val="FFFFFF"/>
                  </a:solidFill>
                </a:ln>
                <a:solidFill>
                  <a:srgbClr val="FFFFFF"/>
                </a:solidFill>
                <a:latin typeface="Calibri" pitchFamily="34" charset="0"/>
              </a:rPr>
              <a:t>Valores y variables de percepción</a:t>
            </a:r>
            <a:endParaRPr lang="es-ES" dirty="0"/>
          </a:p>
        </p:txBody>
      </p:sp>
      <p:sp>
        <p:nvSpPr>
          <p:cNvPr id="4" name="3 Rectángulo"/>
          <p:cNvSpPr/>
          <p:nvPr/>
        </p:nvSpPr>
        <p:spPr bwMode="auto">
          <a:xfrm>
            <a:off x="56456" y="1065218"/>
            <a:ext cx="9793088" cy="1211654"/>
          </a:xfrm>
          <a:prstGeom prst="rect">
            <a:avLst/>
          </a:prstGeom>
          <a:solidFill>
            <a:schemeClr val="bg1">
              <a:lumMod val="95000"/>
            </a:schemeClr>
          </a:solidFill>
          <a:ln w="19050" algn="ctr">
            <a:noFill/>
            <a:round/>
            <a:headEnd/>
            <a:tailEnd/>
          </a:ln>
        </p:spPr>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5" name="4 CuadroTexto"/>
          <p:cNvSpPr txBox="1"/>
          <p:nvPr/>
        </p:nvSpPr>
        <p:spPr>
          <a:xfrm>
            <a:off x="1352600" y="1134369"/>
            <a:ext cx="7200800" cy="830997"/>
          </a:xfrm>
          <a:prstGeom prst="rect">
            <a:avLst/>
          </a:prstGeom>
          <a:noFill/>
        </p:spPr>
        <p:txBody>
          <a:bodyPr wrap="square" rIns="36000" rtlCol="0" anchor="t">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Calibri" panose="020F0502020204030204" pitchFamily="34" charset="0"/>
              </a:rPr>
              <a:t>Los miembros del Comité de Dirección de Grandes Empresas que facturan más de 30 millones de dólares en Colombia, señalan en cada empresa elegida tres fortalezas y una debilidad entre dieciocho variables: </a:t>
            </a:r>
            <a:r>
              <a:rPr lang="es-ES" sz="1600" b="1" i="1" dirty="0">
                <a:ln>
                  <a:solidFill>
                    <a:schemeClr val="tx1">
                      <a:lumMod val="75000"/>
                      <a:lumOff val="25000"/>
                    </a:schemeClr>
                  </a:solidFill>
                </a:ln>
                <a:solidFill>
                  <a:schemeClr val="tx1">
                    <a:lumMod val="75000"/>
                    <a:lumOff val="25000"/>
                  </a:schemeClr>
                </a:solidFill>
                <a:latin typeface="Calibri" panose="020F0502020204030204" pitchFamily="34" charset="0"/>
              </a:rPr>
              <a:t>el perfil </a:t>
            </a:r>
            <a:r>
              <a:rPr lang="es-ES" sz="1600" b="1" i="1" dirty="0" err="1">
                <a:ln>
                  <a:solidFill>
                    <a:schemeClr val="tx1">
                      <a:lumMod val="75000"/>
                      <a:lumOff val="25000"/>
                    </a:schemeClr>
                  </a:solidFill>
                </a:ln>
                <a:solidFill>
                  <a:schemeClr val="tx1">
                    <a:lumMod val="75000"/>
                    <a:lumOff val="25000"/>
                  </a:schemeClr>
                </a:solidFill>
                <a:latin typeface="Calibri" panose="020F0502020204030204" pitchFamily="34" charset="0"/>
              </a:rPr>
              <a:t>reputacional</a:t>
            </a:r>
            <a:r>
              <a:rPr lang="es-ES" sz="1600" b="1" i="1" dirty="0">
                <a:ln>
                  <a:solidFill>
                    <a:schemeClr val="tx1">
                      <a:lumMod val="75000"/>
                      <a:lumOff val="25000"/>
                    </a:schemeClr>
                  </a:solidFill>
                </a:ln>
                <a:solidFill>
                  <a:schemeClr val="tx1">
                    <a:lumMod val="75000"/>
                    <a:lumOff val="25000"/>
                  </a:schemeClr>
                </a:solidFill>
                <a:latin typeface="Calibri" panose="020F0502020204030204" pitchFamily="34" charset="0"/>
              </a:rPr>
              <a:t> de la empresa</a:t>
            </a:r>
          </a:p>
        </p:txBody>
      </p:sp>
      <p:sp>
        <p:nvSpPr>
          <p:cNvPr id="6" name="Text Box 4"/>
          <p:cNvSpPr txBox="1">
            <a:spLocks noChangeArrowheads="1"/>
          </p:cNvSpPr>
          <p:nvPr/>
        </p:nvSpPr>
        <p:spPr bwMode="auto">
          <a:xfrm>
            <a:off x="1352600" y="1977577"/>
            <a:ext cx="7200800" cy="299295"/>
          </a:xfrm>
          <a:prstGeom prst="rect">
            <a:avLst/>
          </a:prstGeom>
          <a:noFill/>
          <a:ln>
            <a:noFill/>
          </a:ln>
          <a:effectLst>
            <a:softEdge rad="31750"/>
          </a:effectLst>
          <a:extLst/>
        </p:spPr>
        <p:txBody>
          <a:bodyPr wrap="square" lIns="0" tIns="72000" rIns="0" bIns="7200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s-ES" sz="1000" b="1" dirty="0">
                <a:solidFill>
                  <a:schemeClr val="tx1">
                    <a:lumMod val="75000"/>
                    <a:lumOff val="25000"/>
                  </a:schemeClr>
                </a:solidFill>
                <a:latin typeface="Calibri" pitchFamily="34" charset="0"/>
              </a:rPr>
              <a:t>Las fortalezas y debilidades no influyen en el ranking</a:t>
            </a:r>
          </a:p>
        </p:txBody>
      </p:sp>
      <p:graphicFrame>
        <p:nvGraphicFramePr>
          <p:cNvPr id="7" name="6 Tabla"/>
          <p:cNvGraphicFramePr>
            <a:graphicFrameLocks noGrp="1"/>
          </p:cNvGraphicFramePr>
          <p:nvPr>
            <p:extLst>
              <p:ext uri="{D42A27DB-BD31-4B8C-83A1-F6EECF244321}">
                <p14:modId xmlns:p14="http://schemas.microsoft.com/office/powerpoint/2010/main" val="2420194884"/>
              </p:ext>
            </p:extLst>
          </p:nvPr>
        </p:nvGraphicFramePr>
        <p:xfrm>
          <a:off x="326000" y="2564904"/>
          <a:ext cx="4464000" cy="331716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xmlns="" val="20000"/>
                    </a:ext>
                  </a:extLst>
                </a:gridCol>
                <a:gridCol w="144000">
                  <a:extLst>
                    <a:ext uri="{9D8B030D-6E8A-4147-A177-3AD203B41FA5}">
                      <a16:colId xmlns:a16="http://schemas.microsoft.com/office/drawing/2014/main" xmlns="" val="20001"/>
                    </a:ext>
                  </a:extLst>
                </a:gridCol>
                <a:gridCol w="2700000">
                  <a:extLst>
                    <a:ext uri="{9D8B030D-6E8A-4147-A177-3AD203B41FA5}">
                      <a16:colId xmlns:a16="http://schemas.microsoft.com/office/drawing/2014/main" xmlns="" val="20002"/>
                    </a:ext>
                  </a:extLst>
                </a:gridCol>
              </a:tblGrid>
              <a:tr h="0">
                <a:tc>
                  <a:txBody>
                    <a:bodyPr/>
                    <a:lstStyle/>
                    <a:p>
                      <a:pPr algn="r">
                        <a:lnSpc>
                          <a:spcPct val="100000"/>
                        </a:lnSpc>
                        <a:spcAft>
                          <a:spcPts val="0"/>
                        </a:spcAft>
                      </a:pPr>
                      <a:r>
                        <a:rPr kumimoji="0" lang="es-ES" sz="1000" b="0" i="0" u="none" strike="noStrike" kern="1200" cap="none" spc="0" normalizeH="0" baseline="0" noProof="0" dirty="0">
                          <a:ln>
                            <a:noFill/>
                          </a:ln>
                          <a:solidFill>
                            <a:prstClr val="black">
                              <a:lumMod val="75000"/>
                              <a:lumOff val="25000"/>
                            </a:prstClr>
                          </a:solidFill>
                          <a:effectLst/>
                          <a:uLnTx/>
                          <a:uFillTx/>
                          <a:latin typeface="Arial Narrow" pitchFamily="34" charset="0"/>
                          <a:ea typeface="+mn-ea"/>
                          <a:cs typeface="+mn-cs"/>
                        </a:rPr>
                        <a:t>VALORES</a:t>
                      </a: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kumimoji="0" lang="es-ES" sz="1000" b="0" i="0" u="none" strike="noStrike" kern="1200" cap="none" spc="0" normalizeH="0" baseline="0" noProof="0" dirty="0">
                          <a:ln>
                            <a:noFill/>
                          </a:ln>
                          <a:solidFill>
                            <a:prstClr val="black">
                              <a:lumMod val="75000"/>
                              <a:lumOff val="25000"/>
                            </a:prstClr>
                          </a:solidFill>
                          <a:effectLst/>
                          <a:uLnTx/>
                          <a:uFillTx/>
                          <a:latin typeface="Arial Narrow" pitchFamily="34" charset="0"/>
                          <a:ea typeface="+mn-ea"/>
                          <a:cs typeface="+mn-cs"/>
                        </a:rPr>
                        <a:t>VARIABLES</a:t>
                      </a: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a:lnSpc>
                          <a:spcPct val="100000"/>
                        </a:lnSpc>
                        <a:spcAft>
                          <a:spcPts val="0"/>
                        </a:spcAft>
                      </a:pPr>
                      <a:endParaRPr lang="es-ES" sz="100" b="0" dirty="0">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t>Resultados económicos financieros</a:t>
                      </a:r>
                    </a:p>
                  </a:txBody>
                  <a:tcPr marL="126000" marR="126000" marT="46800" marB="46800" anchor="ctr">
                    <a:lnL w="12700" cap="flat" cmpd="sng" algn="ctr">
                      <a:noFill/>
                      <a:prstDash val="solid"/>
                      <a:round/>
                      <a:headEnd type="none" w="med" len="med"/>
                      <a:tailEnd type="none" w="med" len="med"/>
                    </a:lnL>
                    <a:lnR w="12700" cap="flat" cmpd="sng" algn="ctr">
                      <a:solidFill>
                        <a:srgbClr val="C0000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C0000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00000"/>
                        </a:lnSpc>
                        <a:spcAft>
                          <a:spcPts val="400"/>
                        </a:spcAft>
                        <a:buFont typeface="+mj-lt"/>
                        <a:buAutoNum type="arabicPeriod"/>
                      </a:pPr>
                      <a:r>
                        <a:rPr lang="es-ES" sz="1200" dirty="0">
                          <a:ln>
                            <a:noFill/>
                          </a:ln>
                          <a:solidFill>
                            <a:schemeClr val="tx1">
                              <a:lumMod val="75000"/>
                              <a:lumOff val="25000"/>
                            </a:schemeClr>
                          </a:solidFill>
                          <a:latin typeface="Calibri" panose="020F0502020204030204" pitchFamily="34" charset="0"/>
                        </a:rPr>
                        <a:t>Beneficio</a:t>
                      </a:r>
                    </a:p>
                    <a:p>
                      <a:pPr marL="228600" indent="-228600">
                        <a:lnSpc>
                          <a:spcPct val="100000"/>
                        </a:lnSpc>
                        <a:spcAft>
                          <a:spcPts val="400"/>
                        </a:spcAft>
                        <a:buFont typeface="+mj-lt"/>
                        <a:buAutoNum type="arabicPeriod"/>
                      </a:pPr>
                      <a:r>
                        <a:rPr lang="es-ES" sz="1200" dirty="0">
                          <a:ln>
                            <a:noFill/>
                          </a:ln>
                          <a:solidFill>
                            <a:schemeClr val="tx1">
                              <a:lumMod val="75000"/>
                              <a:lumOff val="25000"/>
                            </a:schemeClr>
                          </a:solidFill>
                          <a:latin typeface="Calibri" panose="020F0502020204030204" pitchFamily="34" charset="0"/>
                        </a:rPr>
                        <a:t>Solvencia</a:t>
                      </a:r>
                    </a:p>
                    <a:p>
                      <a:pPr marL="228600" indent="-228600">
                        <a:lnSpc>
                          <a:spcPct val="100000"/>
                        </a:lnSpc>
                        <a:spcAft>
                          <a:spcPts val="400"/>
                        </a:spcAft>
                        <a:buFont typeface="+mj-lt"/>
                        <a:buAutoNum type="arabicPeriod"/>
                      </a:pPr>
                      <a:r>
                        <a:rPr lang="es-ES" sz="1200" dirty="0">
                          <a:ln>
                            <a:noFill/>
                          </a:ln>
                          <a:solidFill>
                            <a:schemeClr val="tx1">
                              <a:lumMod val="75000"/>
                              <a:lumOff val="25000"/>
                            </a:schemeClr>
                          </a:solidFill>
                          <a:latin typeface="Calibri" panose="020F0502020204030204" pitchFamily="34" charset="0"/>
                        </a:rPr>
                        <a:t>Calidad de la información económica</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180000">
                <a:tc>
                  <a:txBody>
                    <a:bodyPr/>
                    <a:lstStyle/>
                    <a:p>
                      <a:pPr>
                        <a:lnSpc>
                          <a:spcPct val="100000"/>
                        </a:lnSpc>
                        <a:spcAft>
                          <a:spcPts val="0"/>
                        </a:spcAft>
                      </a:pPr>
                      <a:endParaRPr lang="es-ES" sz="100" b="0" dirty="0">
                        <a:ln>
                          <a:solidFill>
                            <a:srgbClr val="C00000"/>
                          </a:solidFill>
                        </a:ln>
                        <a:solidFill>
                          <a:srgbClr val="C00000"/>
                        </a:solidFill>
                        <a:latin typeface="Calibri" pitchFamily="34" charset="0"/>
                      </a:endParaRPr>
                    </a:p>
                  </a:txBody>
                  <a:tcPr marL="126000" marR="126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400"/>
                        </a:spcAft>
                      </a:pPr>
                      <a:endParaRPr lang="es-ES" sz="100" b="0" dirty="0">
                        <a:ln>
                          <a:noFill/>
                        </a:ln>
                        <a:solidFill>
                          <a:schemeClr val="tx1">
                            <a:lumMod val="75000"/>
                            <a:lumOff val="25000"/>
                          </a:schemeClr>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t>Calidad de la</a:t>
                      </a:r>
                      <a:br>
                        <a:rPr kumimoji="0" lang="es-ES" altLang="ko-KR"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br>
                      <a:r>
                        <a:rPr kumimoji="0" lang="es-ES" altLang="ko-KR"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t>oferta comercial</a:t>
                      </a:r>
                    </a:p>
                  </a:txBody>
                  <a:tcPr marL="126000" marR="126000" marT="46800" marB="46800" anchor="ctr">
                    <a:lnL w="12700" cap="flat" cmpd="sng" algn="ctr">
                      <a:noFill/>
                      <a:prstDash val="solid"/>
                      <a:round/>
                      <a:headEnd type="none" w="med" len="med"/>
                      <a:tailEnd type="none" w="med" len="med"/>
                    </a:lnL>
                    <a:lnR w="12700" cap="flat" cmpd="sng" algn="ctr">
                      <a:solidFill>
                        <a:srgbClr val="C0000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C0000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4"/>
                        <a:tabLst>
                          <a:tab pos="457200" algn="l"/>
                        </a:tabLst>
                      </a:pPr>
                      <a:r>
                        <a:rPr lang="es-ES" sz="1200" dirty="0">
                          <a:ln>
                            <a:noFill/>
                          </a:ln>
                          <a:solidFill>
                            <a:schemeClr val="tx1">
                              <a:lumMod val="75000"/>
                              <a:lumOff val="25000"/>
                            </a:schemeClr>
                          </a:solidFill>
                          <a:latin typeface="Calibri" panose="020F0502020204030204" pitchFamily="34" charset="0"/>
                        </a:rPr>
                        <a:t>Valoración del producto/servicio</a:t>
                      </a:r>
                    </a:p>
                    <a:p>
                      <a:pPr marL="228600" lvl="0" indent="-228600">
                        <a:lnSpc>
                          <a:spcPct val="100000"/>
                        </a:lnSpc>
                        <a:spcAft>
                          <a:spcPts val="400"/>
                        </a:spcAft>
                        <a:buClrTx/>
                        <a:buFont typeface="+mj-lt"/>
                        <a:buAutoNum type="arabicPeriod" startAt="4"/>
                        <a:tabLst>
                          <a:tab pos="457200" algn="l"/>
                        </a:tabLst>
                      </a:pPr>
                      <a:r>
                        <a:rPr lang="es-ES" sz="1200" dirty="0">
                          <a:ln>
                            <a:noFill/>
                          </a:ln>
                          <a:solidFill>
                            <a:schemeClr val="tx1">
                              <a:lumMod val="75000"/>
                              <a:lumOff val="25000"/>
                            </a:schemeClr>
                          </a:solidFill>
                          <a:latin typeface="Calibri" panose="020F0502020204030204" pitchFamily="34" charset="0"/>
                        </a:rPr>
                        <a:t>Valor de la marca</a:t>
                      </a:r>
                    </a:p>
                    <a:p>
                      <a:pPr marL="228600" lvl="0" indent="-228600">
                        <a:lnSpc>
                          <a:spcPct val="100000"/>
                        </a:lnSpc>
                        <a:spcAft>
                          <a:spcPts val="400"/>
                        </a:spcAft>
                        <a:buClrTx/>
                        <a:buFont typeface="+mj-lt"/>
                        <a:buAutoNum type="arabicPeriod" startAt="4"/>
                        <a:tabLst>
                          <a:tab pos="457200" algn="l"/>
                        </a:tabLst>
                      </a:pPr>
                      <a:r>
                        <a:rPr lang="es-ES" sz="1200" dirty="0">
                          <a:ln>
                            <a:noFill/>
                          </a:ln>
                          <a:solidFill>
                            <a:schemeClr val="tx1">
                              <a:lumMod val="75000"/>
                              <a:lumOff val="25000"/>
                            </a:schemeClr>
                          </a:solidFill>
                          <a:latin typeface="Calibri" panose="020F0502020204030204" pitchFamily="34" charset="0"/>
                        </a:rPr>
                        <a:t>Recomendación de los clientes</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180000">
                <a:tc>
                  <a:txBody>
                    <a:bodyPr/>
                    <a:lstStyle/>
                    <a:p>
                      <a:pPr>
                        <a:lnSpc>
                          <a:spcPct val="100000"/>
                        </a:lnSpc>
                        <a:spcAft>
                          <a:spcPts val="0"/>
                        </a:spcAft>
                      </a:pPr>
                      <a:endParaRPr lang="es-ES" sz="100" b="0" dirty="0">
                        <a:ln>
                          <a:solidFill>
                            <a:srgbClr val="C00000"/>
                          </a:solidFill>
                        </a:ln>
                        <a:solidFill>
                          <a:srgbClr val="C00000"/>
                        </a:solidFill>
                        <a:latin typeface="Calibri" pitchFamily="34" charset="0"/>
                      </a:endParaRPr>
                    </a:p>
                  </a:txBody>
                  <a:tcPr marL="126000" marR="126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a:latin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00000"/>
                        </a:lnSpc>
                        <a:spcAft>
                          <a:spcPts val="400"/>
                        </a:spcAft>
                        <a:buClrTx/>
                        <a:buFont typeface="+mj-lt"/>
                        <a:buAutoNum type="arabicPeriod" startAt="4"/>
                      </a:pPr>
                      <a:endParaRPr lang="es-ES" sz="100" b="0" dirty="0">
                        <a:ln>
                          <a:noFill/>
                        </a:ln>
                        <a:solidFill>
                          <a:schemeClr val="tx1">
                            <a:lumMod val="75000"/>
                            <a:lumOff val="25000"/>
                          </a:schemeClr>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t>Talento</a:t>
                      </a:r>
                    </a:p>
                  </a:txBody>
                  <a:tcPr marL="126000" marR="126000" marT="46800" marB="46800" anchor="ctr">
                    <a:lnL w="12700" cap="flat" cmpd="sng" algn="ctr">
                      <a:noFill/>
                      <a:prstDash val="solid"/>
                      <a:round/>
                      <a:headEnd type="none" w="med" len="med"/>
                      <a:tailEnd type="none" w="med" len="med"/>
                    </a:lnL>
                    <a:lnR w="12700" cap="flat" cmpd="sng" algn="ctr">
                      <a:solidFill>
                        <a:srgbClr val="C0000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C0000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00000"/>
                        </a:lnSpc>
                        <a:spcAft>
                          <a:spcPts val="400"/>
                        </a:spcAft>
                        <a:buClrTx/>
                        <a:buFont typeface="+mj-lt"/>
                        <a:buAutoNum type="arabicPeriod" startAt="5"/>
                        <a:tabLst>
                          <a:tab pos="457200" algn="l"/>
                        </a:tabLst>
                      </a:pPr>
                      <a:r>
                        <a:rPr lang="es-ES" sz="1200" dirty="0">
                          <a:ln>
                            <a:noFill/>
                          </a:ln>
                          <a:solidFill>
                            <a:schemeClr val="tx1">
                              <a:lumMod val="75000"/>
                              <a:lumOff val="25000"/>
                            </a:schemeClr>
                          </a:solidFill>
                          <a:latin typeface="Calibri" panose="020F0502020204030204" pitchFamily="34" charset="0"/>
                        </a:rPr>
                        <a:t>Calidad laboral</a:t>
                      </a:r>
                    </a:p>
                    <a:p>
                      <a:pPr marL="228600" indent="-228600">
                        <a:lnSpc>
                          <a:spcPct val="100000"/>
                        </a:lnSpc>
                        <a:spcAft>
                          <a:spcPts val="400"/>
                        </a:spcAft>
                        <a:buClrTx/>
                        <a:buFont typeface="+mj-lt"/>
                        <a:buAutoNum type="arabicPeriod" startAt="5"/>
                        <a:tabLst>
                          <a:tab pos="457200" algn="l"/>
                        </a:tabLst>
                      </a:pPr>
                      <a:r>
                        <a:rPr lang="es-ES" sz="1200" dirty="0">
                          <a:ln>
                            <a:noFill/>
                          </a:ln>
                          <a:solidFill>
                            <a:schemeClr val="tx1">
                              <a:lumMod val="75000"/>
                              <a:lumOff val="25000"/>
                            </a:schemeClr>
                          </a:solidFill>
                          <a:latin typeface="Calibri" panose="020F0502020204030204" pitchFamily="34" charset="0"/>
                        </a:rPr>
                        <a:t>Valores éticos y profesionales</a:t>
                      </a:r>
                    </a:p>
                    <a:p>
                      <a:pPr marL="228600" indent="-228600">
                        <a:lnSpc>
                          <a:spcPct val="100000"/>
                        </a:lnSpc>
                        <a:spcAft>
                          <a:spcPts val="400"/>
                        </a:spcAft>
                        <a:buClrTx/>
                        <a:buFont typeface="+mj-lt"/>
                        <a:buAutoNum type="arabicPeriod" startAt="5"/>
                        <a:tabLst>
                          <a:tab pos="457200" algn="l"/>
                        </a:tabLst>
                      </a:pPr>
                      <a:r>
                        <a:rPr lang="es-ES" sz="1200" dirty="0">
                          <a:ln>
                            <a:noFill/>
                          </a:ln>
                          <a:solidFill>
                            <a:schemeClr val="tx1">
                              <a:lumMod val="75000"/>
                              <a:lumOff val="25000"/>
                            </a:schemeClr>
                          </a:solidFill>
                          <a:latin typeface="Calibri" panose="020F0502020204030204" pitchFamily="34" charset="0"/>
                        </a:rPr>
                        <a:t>Identificación con el proyecto empresarial</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664627279"/>
              </p:ext>
            </p:extLst>
          </p:nvPr>
        </p:nvGraphicFramePr>
        <p:xfrm>
          <a:off x="5116000" y="2564904"/>
          <a:ext cx="4464000" cy="331716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xmlns="" val="20000"/>
                    </a:ext>
                  </a:extLst>
                </a:gridCol>
                <a:gridCol w="144000">
                  <a:extLst>
                    <a:ext uri="{9D8B030D-6E8A-4147-A177-3AD203B41FA5}">
                      <a16:colId xmlns:a16="http://schemas.microsoft.com/office/drawing/2014/main" xmlns="" val="20001"/>
                    </a:ext>
                  </a:extLst>
                </a:gridCol>
                <a:gridCol w="2700000">
                  <a:extLst>
                    <a:ext uri="{9D8B030D-6E8A-4147-A177-3AD203B41FA5}">
                      <a16:colId xmlns:a16="http://schemas.microsoft.com/office/drawing/2014/main" xmlns="" val="20002"/>
                    </a:ext>
                  </a:extLst>
                </a:gridCol>
              </a:tblGrid>
              <a:tr h="0">
                <a:tc>
                  <a:txBody>
                    <a:bodyPr/>
                    <a:lstStyle/>
                    <a:p>
                      <a:pPr algn="r">
                        <a:lnSpc>
                          <a:spcPct val="100000"/>
                        </a:lnSpc>
                        <a:spcAft>
                          <a:spcPts val="0"/>
                        </a:spcAft>
                      </a:pPr>
                      <a:r>
                        <a:rPr kumimoji="0" lang="es-ES" sz="1000" b="0" i="0" u="none" strike="noStrike" kern="1200" cap="none" spc="0" normalizeH="0" baseline="0" noProof="0" dirty="0">
                          <a:ln>
                            <a:noFill/>
                          </a:ln>
                          <a:solidFill>
                            <a:prstClr val="black">
                              <a:lumMod val="75000"/>
                              <a:lumOff val="25000"/>
                            </a:prstClr>
                          </a:solidFill>
                          <a:effectLst/>
                          <a:uLnTx/>
                          <a:uFillTx/>
                          <a:latin typeface="Arial Narrow" pitchFamily="34" charset="0"/>
                          <a:ea typeface="+mn-ea"/>
                          <a:cs typeface="+mn-cs"/>
                        </a:rPr>
                        <a:t>VALORES</a:t>
                      </a: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kumimoji="0" lang="es-ES" sz="1000" b="0" i="0" u="none" strike="noStrike" kern="1200" cap="none" spc="0" normalizeH="0" baseline="0" noProof="0" dirty="0">
                          <a:ln>
                            <a:noFill/>
                          </a:ln>
                          <a:solidFill>
                            <a:prstClr val="black">
                              <a:lumMod val="75000"/>
                              <a:lumOff val="25000"/>
                            </a:prstClr>
                          </a:solidFill>
                          <a:effectLst/>
                          <a:uLnTx/>
                          <a:uFillTx/>
                          <a:latin typeface="Arial Narrow" pitchFamily="34" charset="0"/>
                          <a:ea typeface="+mn-ea"/>
                          <a:cs typeface="+mn-cs"/>
                        </a:rPr>
                        <a:t>VARIABLES</a:t>
                      </a: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a:lnSpc>
                          <a:spcPct val="100000"/>
                        </a:lnSpc>
                        <a:spcAft>
                          <a:spcPts val="0"/>
                        </a:spcAft>
                      </a:pPr>
                      <a:endParaRPr lang="es-ES" sz="100" b="0" dirty="0">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t>Ética y responsabilidad corporativa</a:t>
                      </a:r>
                    </a:p>
                  </a:txBody>
                  <a:tcPr marL="126000" marR="126000" marT="46800" marB="46800" anchor="ctr">
                    <a:lnL w="12700" cap="flat" cmpd="sng" algn="ctr">
                      <a:noFill/>
                      <a:prstDash val="solid"/>
                      <a:round/>
                      <a:headEnd type="none" w="med" len="med"/>
                      <a:tailEnd type="none" w="med" len="med"/>
                    </a:lnL>
                    <a:lnR w="12700" cap="flat" cmpd="sng" algn="ctr">
                      <a:solidFill>
                        <a:srgbClr val="C0000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C0000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10"/>
                        <a:tabLst>
                          <a:tab pos="457200" algn="l"/>
                        </a:tabLst>
                      </a:pPr>
                      <a:r>
                        <a:rPr lang="es-ES" sz="1200" dirty="0">
                          <a:ln>
                            <a:noFill/>
                          </a:ln>
                          <a:solidFill>
                            <a:schemeClr val="tx1">
                              <a:lumMod val="75000"/>
                              <a:lumOff val="25000"/>
                            </a:schemeClr>
                          </a:solidFill>
                          <a:latin typeface="Calibri" panose="020F0502020204030204" pitchFamily="34" charset="0"/>
                        </a:rPr>
                        <a:t>Comportamiento corporativo ético</a:t>
                      </a:r>
                    </a:p>
                    <a:p>
                      <a:pPr marL="228600" lvl="0" indent="-228600">
                        <a:lnSpc>
                          <a:spcPct val="100000"/>
                        </a:lnSpc>
                        <a:spcAft>
                          <a:spcPts val="400"/>
                        </a:spcAft>
                        <a:buClrTx/>
                        <a:buFont typeface="+mj-lt"/>
                        <a:buAutoNum type="arabicPeriod" startAt="10"/>
                        <a:tabLst>
                          <a:tab pos="457200" algn="l"/>
                        </a:tabLst>
                      </a:pPr>
                      <a:r>
                        <a:rPr lang="es-ES" sz="1200" dirty="0">
                          <a:ln>
                            <a:noFill/>
                          </a:ln>
                          <a:solidFill>
                            <a:schemeClr val="tx1">
                              <a:lumMod val="75000"/>
                              <a:lumOff val="25000"/>
                            </a:schemeClr>
                          </a:solidFill>
                          <a:latin typeface="Calibri" panose="020F0502020204030204" pitchFamily="34" charset="0"/>
                        </a:rPr>
                        <a:t>Contribución fiscal al país</a:t>
                      </a:r>
                    </a:p>
                    <a:p>
                      <a:pPr marL="228600" lvl="0" indent="-228600">
                        <a:lnSpc>
                          <a:spcPct val="100000"/>
                        </a:lnSpc>
                        <a:spcAft>
                          <a:spcPts val="400"/>
                        </a:spcAft>
                        <a:buClrTx/>
                        <a:buFont typeface="+mj-lt"/>
                        <a:buAutoNum type="arabicPeriod" startAt="10"/>
                        <a:tabLst>
                          <a:tab pos="457200" algn="l"/>
                        </a:tabLst>
                      </a:pPr>
                      <a:r>
                        <a:rPr lang="es-ES" sz="1200" dirty="0">
                          <a:ln>
                            <a:noFill/>
                          </a:ln>
                          <a:solidFill>
                            <a:schemeClr val="tx1">
                              <a:lumMod val="75000"/>
                              <a:lumOff val="25000"/>
                            </a:schemeClr>
                          </a:solidFill>
                          <a:latin typeface="Calibri" panose="020F0502020204030204" pitchFamily="34" charset="0"/>
                        </a:rPr>
                        <a:t>Responsabilidad social y medioambiental</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18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altLang="ko-KR" sz="1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endParaRPr>
                    </a:p>
                  </a:txBody>
                  <a:tcPr marL="126000" marR="126000" marT="46800" marB="4680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10"/>
                        <a:tabLst>
                          <a:tab pos="457200" algn="l"/>
                        </a:tabLst>
                      </a:pPr>
                      <a:endParaRPr lang="es-ES" sz="100" dirty="0">
                        <a:ln>
                          <a:noFill/>
                        </a:ln>
                        <a:solidFill>
                          <a:schemeClr val="tx1">
                            <a:lumMod val="75000"/>
                            <a:lumOff val="25000"/>
                          </a:schemeClr>
                        </a:solidFill>
                        <a:latin typeface="Calibri" panose="020F0502020204030204" pitchFamily="34" charset="0"/>
                      </a:endParaRPr>
                    </a:p>
                  </a:txBody>
                  <a:tcPr marL="90000" marR="90000" marT="72000" marB="72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t>Dimensión internacional</a:t>
                      </a:r>
                      <a:br>
                        <a:rPr kumimoji="0" lang="es-ES" altLang="ko-KR"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br>
                      <a:r>
                        <a:rPr kumimoji="0" lang="es-ES" altLang="ko-KR"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t>de la empresa</a:t>
                      </a:r>
                    </a:p>
                  </a:txBody>
                  <a:tcPr marL="126000" marR="126000" marT="46800" marB="46800" anchor="ctr">
                    <a:lnL w="12700" cap="flat" cmpd="sng" algn="ctr">
                      <a:noFill/>
                      <a:prstDash val="solid"/>
                      <a:round/>
                      <a:headEnd type="none" w="med" len="med"/>
                      <a:tailEnd type="none" w="med" len="med"/>
                    </a:lnL>
                    <a:lnR w="12700" cap="flat" cmpd="sng" algn="ctr">
                      <a:solidFill>
                        <a:srgbClr val="C0000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C0000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13"/>
                        <a:tabLst>
                          <a:tab pos="457200" algn="l"/>
                        </a:tabLst>
                      </a:pPr>
                      <a:r>
                        <a:rPr lang="es-ES" sz="1200" kern="1200" dirty="0">
                          <a:ln>
                            <a:noFill/>
                          </a:ln>
                          <a:solidFill>
                            <a:schemeClr val="tx1">
                              <a:lumMod val="75000"/>
                              <a:lumOff val="25000"/>
                            </a:schemeClr>
                          </a:solidFill>
                          <a:latin typeface="Calibri" panose="020F0502020204030204" pitchFamily="34" charset="0"/>
                          <a:ea typeface="+mn-ea"/>
                          <a:cs typeface="+mn-cs"/>
                        </a:rPr>
                        <a:t>Número de países en los que opera</a:t>
                      </a:r>
                    </a:p>
                    <a:p>
                      <a:pPr marL="228600" lvl="0" indent="-228600">
                        <a:lnSpc>
                          <a:spcPct val="100000"/>
                        </a:lnSpc>
                        <a:spcAft>
                          <a:spcPts val="400"/>
                        </a:spcAft>
                        <a:buClrTx/>
                        <a:buFont typeface="+mj-lt"/>
                        <a:buAutoNum type="arabicPeriod" startAt="13"/>
                        <a:tabLst>
                          <a:tab pos="457200" algn="l"/>
                        </a:tabLst>
                      </a:pPr>
                      <a:r>
                        <a:rPr lang="es-ES" sz="1200" kern="1200" dirty="0">
                          <a:ln>
                            <a:noFill/>
                          </a:ln>
                          <a:solidFill>
                            <a:schemeClr val="tx1">
                              <a:lumMod val="75000"/>
                              <a:lumOff val="25000"/>
                            </a:schemeClr>
                          </a:solidFill>
                          <a:latin typeface="Calibri" panose="020F0502020204030204" pitchFamily="34" charset="0"/>
                          <a:ea typeface="+mn-ea"/>
                          <a:cs typeface="+mn-cs"/>
                        </a:rPr>
                        <a:t>Cifra de negocio en el extranjero</a:t>
                      </a:r>
                    </a:p>
                    <a:p>
                      <a:pPr marL="228600" lvl="0" indent="-228600">
                        <a:lnSpc>
                          <a:spcPct val="100000"/>
                        </a:lnSpc>
                        <a:spcAft>
                          <a:spcPts val="400"/>
                        </a:spcAft>
                        <a:buClrTx/>
                        <a:buFont typeface="+mj-lt"/>
                        <a:buAutoNum type="arabicPeriod" startAt="13"/>
                        <a:tabLst>
                          <a:tab pos="457200" algn="l"/>
                        </a:tabLst>
                      </a:pPr>
                      <a:r>
                        <a:rPr lang="es-ES" sz="1200" kern="1200" dirty="0">
                          <a:ln>
                            <a:noFill/>
                          </a:ln>
                          <a:solidFill>
                            <a:schemeClr val="tx1">
                              <a:lumMod val="75000"/>
                              <a:lumOff val="25000"/>
                            </a:schemeClr>
                          </a:solidFill>
                          <a:latin typeface="Calibri" panose="020F0502020204030204" pitchFamily="34" charset="0"/>
                          <a:ea typeface="+mn-ea"/>
                          <a:cs typeface="+mn-cs"/>
                        </a:rPr>
                        <a:t>Alianzas estratégicas internacionales</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18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altLang="ko-KR" sz="1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endParaRPr>
                    </a:p>
                  </a:txBody>
                  <a:tcPr marL="126000" marR="126000" marT="46800" marB="4680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10"/>
                        <a:tabLst>
                          <a:tab pos="457200" algn="l"/>
                        </a:tabLst>
                      </a:pPr>
                      <a:endParaRPr lang="es-ES" sz="100" kern="1200" dirty="0">
                        <a:ln>
                          <a:noFill/>
                        </a:ln>
                        <a:solidFill>
                          <a:schemeClr val="tx1">
                            <a:lumMod val="75000"/>
                            <a:lumOff val="25000"/>
                          </a:schemeClr>
                        </a:solidFill>
                        <a:latin typeface="Calibri" panose="020F0502020204030204" pitchFamily="34" charset="0"/>
                        <a:ea typeface="+mn-ea"/>
                        <a:cs typeface="+mn-cs"/>
                      </a:endParaRPr>
                    </a:p>
                  </a:txBody>
                  <a:tcPr marL="90000"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C00000"/>
                            </a:solidFill>
                          </a:ln>
                          <a:solidFill>
                            <a:srgbClr val="C00000"/>
                          </a:solidFill>
                          <a:effectLst/>
                          <a:uLnTx/>
                          <a:uFillTx/>
                          <a:latin typeface="Calibri" pitchFamily="34" charset="0"/>
                          <a:ea typeface="+mn-ea"/>
                          <a:cs typeface="+mn-cs"/>
                        </a:rPr>
                        <a:t>Innovación</a:t>
                      </a:r>
                    </a:p>
                  </a:txBody>
                  <a:tcPr marL="126000" marR="126000" marT="46800" marB="46800" anchor="ctr">
                    <a:lnL w="12700" cap="flat" cmpd="sng" algn="ctr">
                      <a:noFill/>
                      <a:prstDash val="solid"/>
                      <a:round/>
                      <a:headEnd type="none" w="med" len="med"/>
                      <a:tailEnd type="none" w="med" len="med"/>
                    </a:lnL>
                    <a:lnR w="12700" cap="flat" cmpd="sng" algn="ctr">
                      <a:solidFill>
                        <a:srgbClr val="C0000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C0000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16"/>
                        <a:tabLst>
                          <a:tab pos="457200" algn="l"/>
                        </a:tabLst>
                      </a:pPr>
                      <a:r>
                        <a:rPr lang="es-ES" sz="1200" kern="1200" dirty="0">
                          <a:ln>
                            <a:noFill/>
                          </a:ln>
                          <a:solidFill>
                            <a:schemeClr val="tx1">
                              <a:lumMod val="75000"/>
                              <a:lumOff val="25000"/>
                            </a:schemeClr>
                          </a:solidFill>
                          <a:latin typeface="Calibri" panose="020F0502020204030204" pitchFamily="34" charset="0"/>
                          <a:ea typeface="+mn-ea"/>
                          <a:cs typeface="+mn-cs"/>
                        </a:rPr>
                        <a:t>Inversiones en I+D</a:t>
                      </a:r>
                    </a:p>
                    <a:p>
                      <a:pPr marL="228600" lvl="0" indent="-228600">
                        <a:lnSpc>
                          <a:spcPct val="100000"/>
                        </a:lnSpc>
                        <a:spcAft>
                          <a:spcPts val="400"/>
                        </a:spcAft>
                        <a:buClrTx/>
                        <a:buFont typeface="+mj-lt"/>
                        <a:buAutoNum type="arabicPeriod" startAt="16"/>
                        <a:tabLst>
                          <a:tab pos="457200" algn="l"/>
                        </a:tabLst>
                      </a:pPr>
                      <a:r>
                        <a:rPr lang="es-ES" sz="1200" kern="1200" dirty="0">
                          <a:ln>
                            <a:noFill/>
                          </a:ln>
                          <a:solidFill>
                            <a:schemeClr val="tx1">
                              <a:lumMod val="75000"/>
                              <a:lumOff val="25000"/>
                            </a:schemeClr>
                          </a:solidFill>
                          <a:latin typeface="Calibri" panose="020F0502020204030204" pitchFamily="34" charset="0"/>
                          <a:ea typeface="+mn-ea"/>
                          <a:cs typeface="+mn-cs"/>
                        </a:rPr>
                        <a:t>Nuevos productos y servicios</a:t>
                      </a:r>
                    </a:p>
                    <a:p>
                      <a:pPr marL="228600" lvl="0" indent="-228600">
                        <a:lnSpc>
                          <a:spcPct val="100000"/>
                        </a:lnSpc>
                        <a:spcAft>
                          <a:spcPts val="400"/>
                        </a:spcAft>
                        <a:buClrTx/>
                        <a:buFont typeface="+mj-lt"/>
                        <a:buAutoNum type="arabicPeriod" startAt="16"/>
                        <a:tabLst>
                          <a:tab pos="457200" algn="l"/>
                        </a:tabLst>
                      </a:pPr>
                      <a:r>
                        <a:rPr lang="es-ES" sz="1200" kern="1200" dirty="0">
                          <a:ln>
                            <a:noFill/>
                          </a:ln>
                          <a:solidFill>
                            <a:schemeClr val="tx1">
                              <a:lumMod val="75000"/>
                              <a:lumOff val="25000"/>
                            </a:schemeClr>
                          </a:solidFill>
                          <a:latin typeface="Calibri" panose="020F0502020204030204" pitchFamily="34" charset="0"/>
                          <a:ea typeface="+mn-ea"/>
                          <a:cs typeface="+mn-cs"/>
                        </a:rPr>
                        <a:t>Cultura de innovación y cambio</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86274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El top 10 de Merco Empresas 2017</a:t>
            </a:r>
          </a:p>
        </p:txBody>
      </p:sp>
      <p:sp>
        <p:nvSpPr>
          <p:cNvPr id="18" name="Text Box 2"/>
          <p:cNvSpPr txBox="1">
            <a:spLocks noChangeArrowheads="1"/>
          </p:cNvSpPr>
          <p:nvPr/>
        </p:nvSpPr>
        <p:spPr bwMode="auto">
          <a:xfrm>
            <a:off x="1856656" y="1070842"/>
            <a:ext cx="6192688" cy="58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90000"/>
              </a:lnSpc>
              <a:defRPr/>
            </a:pPr>
            <a:r>
              <a:rPr lang="es-ES" sz="1600" i="1" dirty="0">
                <a:ln>
                  <a:solidFill>
                    <a:schemeClr val="tx1">
                      <a:lumMod val="75000"/>
                      <a:lumOff val="25000"/>
                    </a:schemeClr>
                  </a:solidFill>
                </a:ln>
                <a:solidFill>
                  <a:schemeClr val="tx1">
                    <a:lumMod val="75000"/>
                    <a:lumOff val="25000"/>
                  </a:schemeClr>
                </a:solidFill>
                <a:latin typeface="+mn-lt"/>
              </a:rPr>
              <a:t>Las puntuaciones obtenidas se trasladan a una escala 3.000  </a:t>
            </a:r>
            <a:r>
              <a:rPr lang="es-ES" sz="1200" i="1" dirty="0">
                <a:ln w="3175">
                  <a:noFill/>
                </a:ln>
                <a:solidFill>
                  <a:schemeClr val="tx1">
                    <a:lumMod val="75000"/>
                    <a:lumOff val="25000"/>
                  </a:schemeClr>
                </a:solidFill>
              </a:rPr>
              <a:t>(para la empresa que ocupe el puesto 100) </a:t>
            </a:r>
            <a:r>
              <a:rPr lang="es-ES" sz="1600" i="1" dirty="0">
                <a:ln>
                  <a:solidFill>
                    <a:schemeClr val="tx1">
                      <a:lumMod val="75000"/>
                      <a:lumOff val="25000"/>
                    </a:schemeClr>
                  </a:solidFill>
                </a:ln>
                <a:solidFill>
                  <a:schemeClr val="tx1">
                    <a:lumMod val="75000"/>
                    <a:lumOff val="25000"/>
                  </a:schemeClr>
                </a:solidFill>
              </a:rPr>
              <a:t>–</a:t>
            </a:r>
            <a:r>
              <a:rPr lang="es-ES" sz="1200" i="1" dirty="0">
                <a:ln w="3175">
                  <a:noFill/>
                </a:ln>
                <a:solidFill>
                  <a:schemeClr val="tx1">
                    <a:lumMod val="75000"/>
                    <a:lumOff val="25000"/>
                  </a:schemeClr>
                </a:solidFill>
              </a:rPr>
              <a:t> </a:t>
            </a:r>
            <a:r>
              <a:rPr lang="es-ES" sz="1600" i="1" dirty="0">
                <a:ln>
                  <a:solidFill>
                    <a:schemeClr val="tx1">
                      <a:lumMod val="75000"/>
                      <a:lumOff val="25000"/>
                    </a:schemeClr>
                  </a:solidFill>
                </a:ln>
                <a:solidFill>
                  <a:schemeClr val="tx1">
                    <a:lumMod val="75000"/>
                    <a:lumOff val="25000"/>
                  </a:schemeClr>
                </a:solidFill>
              </a:rPr>
              <a:t>10.000</a:t>
            </a:r>
            <a:r>
              <a:rPr lang="es-ES" sz="1200" i="1" dirty="0">
                <a:ln w="3175">
                  <a:noFill/>
                </a:ln>
                <a:solidFill>
                  <a:schemeClr val="tx1">
                    <a:lumMod val="75000"/>
                    <a:lumOff val="25000"/>
                  </a:schemeClr>
                </a:solidFill>
              </a:rPr>
              <a:t> (para la empresa con mejor puntuación)</a:t>
            </a:r>
            <a:endParaRPr lang="es-ES_tradnl" sz="1200" i="1" dirty="0">
              <a:ln w="3175">
                <a:noFill/>
              </a:ln>
              <a:solidFill>
                <a:schemeClr val="tx1">
                  <a:lumMod val="75000"/>
                  <a:lumOff val="25000"/>
                </a:schemeClr>
              </a:solidFill>
            </a:endParaRPr>
          </a:p>
        </p:txBody>
      </p:sp>
      <p:graphicFrame>
        <p:nvGraphicFramePr>
          <p:cNvPr id="19" name="18 Tabla"/>
          <p:cNvGraphicFramePr>
            <a:graphicFrameLocks noGrp="1"/>
          </p:cNvGraphicFramePr>
          <p:nvPr>
            <p:extLst>
              <p:ext uri="{D42A27DB-BD31-4B8C-83A1-F6EECF244321}">
                <p14:modId xmlns:p14="http://schemas.microsoft.com/office/powerpoint/2010/main" val="2974587783"/>
              </p:ext>
            </p:extLst>
          </p:nvPr>
        </p:nvGraphicFramePr>
        <p:xfrm>
          <a:off x="984828" y="1674357"/>
          <a:ext cx="7936344" cy="4500000"/>
        </p:xfrm>
        <a:graphic>
          <a:graphicData uri="http://schemas.openxmlformats.org/drawingml/2006/table">
            <a:tbl>
              <a:tblPr firstRow="1" bandRow="1">
                <a:tableStyleId>{5C22544A-7EE6-4342-B048-85BDC9FD1C3A}</a:tableStyleId>
              </a:tblPr>
              <a:tblGrid>
                <a:gridCol w="3077972">
                  <a:extLst>
                    <a:ext uri="{9D8B030D-6E8A-4147-A177-3AD203B41FA5}">
                      <a16:colId xmlns:a16="http://schemas.microsoft.com/office/drawing/2014/main" xmlns="" val="20000"/>
                    </a:ext>
                  </a:extLst>
                </a:gridCol>
                <a:gridCol w="1214593">
                  <a:extLst>
                    <a:ext uri="{9D8B030D-6E8A-4147-A177-3AD203B41FA5}">
                      <a16:colId xmlns:a16="http://schemas.microsoft.com/office/drawing/2014/main" xmlns="" val="20001"/>
                    </a:ext>
                  </a:extLst>
                </a:gridCol>
                <a:gridCol w="1214593">
                  <a:extLst>
                    <a:ext uri="{9D8B030D-6E8A-4147-A177-3AD203B41FA5}">
                      <a16:colId xmlns:a16="http://schemas.microsoft.com/office/drawing/2014/main" xmlns="" val="20002"/>
                    </a:ext>
                  </a:extLst>
                </a:gridCol>
                <a:gridCol w="1214593">
                  <a:extLst>
                    <a:ext uri="{9D8B030D-6E8A-4147-A177-3AD203B41FA5}">
                      <a16:colId xmlns:a16="http://schemas.microsoft.com/office/drawing/2014/main" xmlns="" val="20003"/>
                    </a:ext>
                  </a:extLst>
                </a:gridCol>
                <a:gridCol w="1214593">
                  <a:extLst>
                    <a:ext uri="{9D8B030D-6E8A-4147-A177-3AD203B41FA5}">
                      <a16:colId xmlns:a16="http://schemas.microsoft.com/office/drawing/2014/main" xmlns="" val="20004"/>
                    </a:ext>
                  </a:extLst>
                </a:gridCol>
              </a:tblGrid>
              <a:tr h="540000">
                <a:tc>
                  <a:txBody>
                    <a:bodyPr/>
                    <a:lstStyle/>
                    <a:p>
                      <a:pPr algn="l"/>
                      <a:r>
                        <a:rPr lang="es-ES" sz="1600" b="0" kern="1200" dirty="0">
                          <a:solidFill>
                            <a:schemeClr val="tx1">
                              <a:lumMod val="75000"/>
                              <a:lumOff val="25000"/>
                            </a:schemeClr>
                          </a:solidFill>
                          <a:latin typeface="Arial Narrow" pitchFamily="34" charset="0"/>
                          <a:ea typeface="+mn-ea"/>
                          <a:cs typeface="+mn-cs"/>
                        </a:rPr>
                        <a:t>Empresa</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b="0" kern="1200" dirty="0">
                          <a:solidFill>
                            <a:schemeClr val="tx1">
                              <a:lumMod val="75000"/>
                              <a:lumOff val="25000"/>
                            </a:schemeClr>
                          </a:solidFill>
                          <a:latin typeface="Arial Narrow" pitchFamily="34" charset="0"/>
                          <a:ea typeface="+mn-ea"/>
                          <a:cs typeface="+mn-cs"/>
                        </a:rPr>
                        <a:t>2016</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b="0" kern="1200" dirty="0">
                          <a:solidFill>
                            <a:schemeClr val="accent2"/>
                          </a:solidFill>
                          <a:latin typeface="Arial Narrow" pitchFamily="34" charset="0"/>
                          <a:ea typeface="+mn-ea"/>
                          <a:cs typeface="+mn-cs"/>
                        </a:rPr>
                        <a:t>2017</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b="0" kern="1200" dirty="0">
                          <a:solidFill>
                            <a:schemeClr val="tx1">
                              <a:lumMod val="75000"/>
                              <a:lumOff val="25000"/>
                            </a:schemeClr>
                          </a:solidFill>
                          <a:latin typeface="Arial Narrow" pitchFamily="34" charset="0"/>
                          <a:ea typeface="+mn-ea"/>
                          <a:cs typeface="+mn-cs"/>
                        </a:rPr>
                        <a:t>Evolución</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b="0" kern="1200" dirty="0">
                          <a:solidFill>
                            <a:schemeClr val="tx1">
                              <a:lumMod val="75000"/>
                              <a:lumOff val="25000"/>
                            </a:schemeClr>
                          </a:solidFill>
                          <a:latin typeface="Arial Narrow" pitchFamily="34" charset="0"/>
                          <a:ea typeface="+mn-ea"/>
                          <a:cs typeface="+mn-cs"/>
                        </a:rPr>
                        <a:t>Puntuación</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000">
                <a:tc>
                  <a:txBody>
                    <a:bodyPr/>
                    <a:lstStyle/>
                    <a:p>
                      <a:pPr algn="l" fontAlgn="b"/>
                      <a:r>
                        <a:rPr lang="es-ES" sz="1400" b="1" kern="1200" dirty="0">
                          <a:solidFill>
                            <a:schemeClr val="tx1">
                              <a:lumMod val="75000"/>
                              <a:lumOff val="25000"/>
                            </a:schemeClr>
                          </a:solidFill>
                          <a:latin typeface="Calibri" pitchFamily="34" charset="0"/>
                          <a:ea typeface="+mn-ea"/>
                          <a:cs typeface="+mn-cs"/>
                        </a:rPr>
                        <a:t>GRUPO BANCOLOMBIA</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1º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1º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dirty="0">
                          <a:solidFill>
                            <a:schemeClr val="bg1"/>
                          </a:solidFill>
                          <a:latin typeface="Calibri" pitchFamily="34" charset="0"/>
                          <a:ea typeface="+mn-ea"/>
                          <a:cs typeface="+mn-cs"/>
                        </a:rPr>
                        <a:t>10.000</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1"/>
                  </a:ext>
                </a:extLst>
              </a:tr>
              <a:tr h="396000">
                <a:tc>
                  <a:txBody>
                    <a:bodyPr/>
                    <a:lstStyle/>
                    <a:p>
                      <a:pPr algn="l" fontAlgn="b"/>
                      <a:r>
                        <a:rPr lang="es-ES" sz="1400" b="1" kern="1200">
                          <a:solidFill>
                            <a:schemeClr val="tx1">
                              <a:lumMod val="75000"/>
                              <a:lumOff val="25000"/>
                            </a:schemeClr>
                          </a:solidFill>
                          <a:latin typeface="Calibri" pitchFamily="34" charset="0"/>
                          <a:ea typeface="+mn-ea"/>
                          <a:cs typeface="+mn-cs"/>
                        </a:rPr>
                        <a:t>GRUPO NUTRESA</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2º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2º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9.846</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2"/>
                  </a:ext>
                </a:extLst>
              </a:tr>
              <a:tr h="396000">
                <a:tc>
                  <a:txBody>
                    <a:bodyPr/>
                    <a:lstStyle/>
                    <a:p>
                      <a:pPr algn="l" fontAlgn="b"/>
                      <a:r>
                        <a:rPr lang="es-ES" sz="1400" b="1" kern="1200">
                          <a:solidFill>
                            <a:schemeClr val="tx1">
                              <a:lumMod val="75000"/>
                              <a:lumOff val="25000"/>
                            </a:schemeClr>
                          </a:solidFill>
                          <a:latin typeface="Calibri" pitchFamily="34" charset="0"/>
                          <a:ea typeface="+mn-ea"/>
                          <a:cs typeface="+mn-cs"/>
                        </a:rPr>
                        <a:t>ALPINA</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3º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3º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9.612</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3"/>
                  </a:ext>
                </a:extLst>
              </a:tr>
              <a:tr h="396000">
                <a:tc>
                  <a:txBody>
                    <a:bodyPr/>
                    <a:lstStyle/>
                    <a:p>
                      <a:pPr algn="l" fontAlgn="b"/>
                      <a:r>
                        <a:rPr lang="es-ES" sz="1400" b="1" kern="1200">
                          <a:solidFill>
                            <a:schemeClr val="tx1">
                              <a:lumMod val="75000"/>
                              <a:lumOff val="25000"/>
                            </a:schemeClr>
                          </a:solidFill>
                          <a:latin typeface="Calibri" pitchFamily="34" charset="0"/>
                          <a:ea typeface="+mn-ea"/>
                          <a:cs typeface="+mn-cs"/>
                        </a:rPr>
                        <a:t>CEMENTOS ARGOS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4º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4º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8.894</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4"/>
                  </a:ext>
                </a:extLst>
              </a:tr>
              <a:tr h="396000">
                <a:tc>
                  <a:txBody>
                    <a:bodyPr/>
                    <a:lstStyle/>
                    <a:p>
                      <a:pPr algn="l" fontAlgn="b"/>
                      <a:r>
                        <a:rPr lang="es-ES" sz="1400" b="1" kern="1200">
                          <a:solidFill>
                            <a:schemeClr val="tx1">
                              <a:lumMod val="75000"/>
                              <a:lumOff val="25000"/>
                            </a:schemeClr>
                          </a:solidFill>
                          <a:latin typeface="Calibri" pitchFamily="34" charset="0"/>
                          <a:ea typeface="+mn-ea"/>
                          <a:cs typeface="+mn-cs"/>
                        </a:rPr>
                        <a:t>GRUPO EPM</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9º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5º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8.595</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5"/>
                  </a:ext>
                </a:extLst>
              </a:tr>
              <a:tr h="396000">
                <a:tc>
                  <a:txBody>
                    <a:bodyPr/>
                    <a:lstStyle/>
                    <a:p>
                      <a:pPr algn="l" fontAlgn="b"/>
                      <a:r>
                        <a:rPr lang="es-ES" sz="1400" b="1" kern="1200">
                          <a:solidFill>
                            <a:schemeClr val="tx1">
                              <a:lumMod val="75000"/>
                              <a:lumOff val="25000"/>
                            </a:schemeClr>
                          </a:solidFill>
                          <a:latin typeface="Calibri" pitchFamily="34" charset="0"/>
                          <a:ea typeface="+mn-ea"/>
                          <a:cs typeface="+mn-cs"/>
                        </a:rPr>
                        <a:t>BAVARIA</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6º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6º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8.560</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6"/>
                  </a:ext>
                </a:extLst>
              </a:tr>
              <a:tr h="396000">
                <a:tc>
                  <a:txBody>
                    <a:bodyPr/>
                    <a:lstStyle/>
                    <a:p>
                      <a:pPr algn="l" fontAlgn="b"/>
                      <a:r>
                        <a:rPr lang="es-ES" sz="1400" b="1" kern="1200">
                          <a:solidFill>
                            <a:schemeClr val="tx1">
                              <a:lumMod val="75000"/>
                              <a:lumOff val="25000"/>
                            </a:schemeClr>
                          </a:solidFill>
                          <a:latin typeface="Calibri" pitchFamily="34" charset="0"/>
                          <a:ea typeface="+mn-ea"/>
                          <a:cs typeface="+mn-cs"/>
                        </a:rPr>
                        <a:t>AVIANCA</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5º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7º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8.550</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7"/>
                  </a:ext>
                </a:extLst>
              </a:tr>
              <a:tr h="396000">
                <a:tc>
                  <a:txBody>
                    <a:bodyPr/>
                    <a:lstStyle/>
                    <a:p>
                      <a:pPr algn="l" fontAlgn="b"/>
                      <a:r>
                        <a:rPr lang="es-ES" sz="1400" b="1" kern="1200">
                          <a:solidFill>
                            <a:schemeClr val="tx1">
                              <a:lumMod val="75000"/>
                              <a:lumOff val="25000"/>
                            </a:schemeClr>
                          </a:solidFill>
                          <a:latin typeface="Calibri" pitchFamily="34" charset="0"/>
                          <a:ea typeface="+mn-ea"/>
                          <a:cs typeface="+mn-cs"/>
                        </a:rPr>
                        <a:t>GRUPO SURA</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8º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8º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8.529</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8"/>
                  </a:ext>
                </a:extLst>
              </a:tr>
              <a:tr h="396000">
                <a:tc>
                  <a:txBody>
                    <a:bodyPr/>
                    <a:lstStyle/>
                    <a:p>
                      <a:pPr algn="l" fontAlgn="b"/>
                      <a:r>
                        <a:rPr lang="es-ES" sz="1400" b="1" kern="1200">
                          <a:solidFill>
                            <a:schemeClr val="tx1">
                              <a:lumMod val="75000"/>
                              <a:lumOff val="25000"/>
                            </a:schemeClr>
                          </a:solidFill>
                          <a:latin typeface="Calibri" pitchFamily="34" charset="0"/>
                          <a:ea typeface="+mn-ea"/>
                          <a:cs typeface="+mn-cs"/>
                        </a:rPr>
                        <a:t>ECOPETROL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7º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9º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8.386</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9"/>
                  </a:ext>
                </a:extLst>
              </a:tr>
              <a:tr h="396000">
                <a:tc>
                  <a:txBody>
                    <a:bodyPr/>
                    <a:lstStyle/>
                    <a:p>
                      <a:pPr algn="l" fontAlgn="b"/>
                      <a:r>
                        <a:rPr lang="es-ES" sz="1400" b="1" kern="1200" dirty="0">
                          <a:solidFill>
                            <a:schemeClr val="tx1">
                              <a:lumMod val="75000"/>
                              <a:lumOff val="25000"/>
                            </a:schemeClr>
                          </a:solidFill>
                          <a:latin typeface="Calibri" pitchFamily="34" charset="0"/>
                          <a:ea typeface="+mn-ea"/>
                          <a:cs typeface="+mn-cs"/>
                        </a:rPr>
                        <a:t>ORGANIZACIÓN CORONA</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12º</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chemeClr val="accent2"/>
                          </a:solidFill>
                          <a:latin typeface="Calibri" pitchFamily="34" charset="0"/>
                          <a:ea typeface="+mn-ea"/>
                          <a:cs typeface="+mn-cs"/>
                        </a:rPr>
                        <a:t>10º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dirty="0">
                          <a:solidFill>
                            <a:schemeClr val="bg1"/>
                          </a:solidFill>
                          <a:latin typeface="Calibri" pitchFamily="34" charset="0"/>
                          <a:ea typeface="+mn-ea"/>
                          <a:cs typeface="+mn-cs"/>
                        </a:rPr>
                        <a:t>8.131</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10"/>
                  </a:ext>
                </a:extLst>
              </a:tr>
            </a:tbl>
          </a:graphicData>
        </a:graphic>
      </p:graphicFrame>
      <p:sp>
        <p:nvSpPr>
          <p:cNvPr id="20" name="4 Rectángulo"/>
          <p:cNvSpPr>
            <a:spLocks noChangeArrowheads="1"/>
          </p:cNvSpPr>
          <p:nvPr/>
        </p:nvSpPr>
        <p:spPr bwMode="auto">
          <a:xfrm>
            <a:off x="992560" y="6258520"/>
            <a:ext cx="7920880" cy="369332"/>
          </a:xfrm>
          <a:prstGeom prst="rect">
            <a:avLst/>
          </a:prstGeom>
          <a:noFill/>
          <a:ln w="9525">
            <a:noFill/>
            <a:miter lim="800000"/>
            <a:headEnd/>
            <a:tailEnd/>
          </a:ln>
        </p:spPr>
        <p:txBody>
          <a:bodyPr wrap="square" anchor="ctr">
            <a:spAutoFit/>
          </a:bodyPr>
          <a:lstStyle/>
          <a:p>
            <a:pPr algn="ctr">
              <a:defRPr/>
            </a:pPr>
            <a:r>
              <a:rPr lang="es-ES_tradnl" sz="900" dirty="0">
                <a:solidFill>
                  <a:srgbClr val="0070C0"/>
                </a:solidFill>
                <a:latin typeface="Calibri" pitchFamily="34" charset="0"/>
              </a:rPr>
              <a:t>El seguimiento de la metodología establecida por Merco para la elaboración del ranking de empresas con mejor reputación en Colombia ha sido objeto de revisión independiente por parte de </a:t>
            </a:r>
            <a:r>
              <a:rPr lang="es-ES_tradnl" sz="900" b="1" dirty="0">
                <a:solidFill>
                  <a:srgbClr val="0070C0"/>
                </a:solidFill>
                <a:latin typeface="Calibri" pitchFamily="34" charset="0"/>
              </a:rPr>
              <a:t>KPMG </a:t>
            </a:r>
            <a:r>
              <a:rPr lang="es-ES_tradnl" sz="900" dirty="0">
                <a:solidFill>
                  <a:srgbClr val="0070C0"/>
                </a:solidFill>
                <a:latin typeface="Calibri" pitchFamily="34" charset="0"/>
              </a:rPr>
              <a:t>en Colombia. </a:t>
            </a:r>
            <a:r>
              <a:rPr lang="es-ES" sz="900" dirty="0">
                <a:solidFill>
                  <a:srgbClr val="0070C0"/>
                </a:solidFill>
                <a:latin typeface="Calibri" pitchFamily="34" charset="0"/>
              </a:rPr>
              <a:t>La metodología seguida para elaborar Merco Empresas se encuentra disponible en la página www.merco.info</a:t>
            </a:r>
          </a:p>
        </p:txBody>
      </p:sp>
      <p:sp>
        <p:nvSpPr>
          <p:cNvPr id="17" name="13 Flecha abajo"/>
          <p:cNvSpPr/>
          <p:nvPr/>
        </p:nvSpPr>
        <p:spPr bwMode="auto">
          <a:xfrm flipV="1">
            <a:off x="6873546" y="3872124"/>
            <a:ext cx="360000" cy="252000"/>
          </a:xfrm>
          <a:prstGeom prst="downArrow">
            <a:avLst/>
          </a:prstGeom>
          <a:solidFill>
            <a:srgbClr val="92D050"/>
          </a:solidFill>
          <a:ln>
            <a:noFill/>
            <a:headEnd/>
            <a:tailEnd/>
          </a:ln>
          <a:effectLst/>
        </p:spPr>
        <p:style>
          <a:lnRef idx="1">
            <a:schemeClr val="accent3"/>
          </a:lnRef>
          <a:fillRef idx="3">
            <a:schemeClr val="accent3"/>
          </a:fillRef>
          <a:effectRef idx="2">
            <a:schemeClr val="accent3"/>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23" name="16 Flecha abajo"/>
          <p:cNvSpPr/>
          <p:nvPr/>
        </p:nvSpPr>
        <p:spPr bwMode="auto">
          <a:xfrm>
            <a:off x="6873546" y="4666100"/>
            <a:ext cx="360000" cy="252000"/>
          </a:xfrm>
          <a:prstGeom prst="downArrow">
            <a:avLst/>
          </a:prstGeom>
          <a:solidFill>
            <a:srgbClr val="FF0000"/>
          </a:solidFill>
          <a:ln>
            <a:noFill/>
            <a:headEnd/>
            <a:tailEnd/>
          </a:ln>
          <a:effectLst/>
        </p:spPr>
        <p:style>
          <a:lnRef idx="1">
            <a:schemeClr val="accent2"/>
          </a:lnRef>
          <a:fillRef idx="3">
            <a:schemeClr val="accent2"/>
          </a:fillRef>
          <a:effectRef idx="2">
            <a:schemeClr val="accent2"/>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25" name="8 Igual que"/>
          <p:cNvSpPr/>
          <p:nvPr/>
        </p:nvSpPr>
        <p:spPr bwMode="auto">
          <a:xfrm>
            <a:off x="6873546" y="2284172"/>
            <a:ext cx="360000" cy="252000"/>
          </a:xfrm>
          <a:prstGeom prst="mathEqual">
            <a:avLst/>
          </a:prstGeom>
          <a:solidFill>
            <a:schemeClr val="bg1">
              <a:lumMod val="50000"/>
            </a:schemeClr>
          </a:solidFill>
          <a:ln>
            <a:solidFill>
              <a:schemeClr val="bg1">
                <a:lumMod val="50000"/>
              </a:schemeClr>
            </a:solidFill>
            <a:headEnd/>
            <a:tailEnd/>
          </a:ln>
          <a:effectLst/>
        </p:spPr>
        <p:style>
          <a:lnRef idx="1">
            <a:schemeClr val="dk1"/>
          </a:lnRef>
          <a:fillRef idx="3">
            <a:schemeClr val="dk1"/>
          </a:fillRef>
          <a:effectRef idx="2">
            <a:schemeClr val="dk1"/>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9" name="8 Igual que"/>
          <p:cNvSpPr/>
          <p:nvPr/>
        </p:nvSpPr>
        <p:spPr bwMode="auto">
          <a:xfrm>
            <a:off x="6873546" y="2681160"/>
            <a:ext cx="360000" cy="252000"/>
          </a:xfrm>
          <a:prstGeom prst="mathEqual">
            <a:avLst/>
          </a:prstGeom>
          <a:solidFill>
            <a:schemeClr val="bg1">
              <a:lumMod val="50000"/>
            </a:schemeClr>
          </a:solidFill>
          <a:ln>
            <a:solidFill>
              <a:schemeClr val="bg1">
                <a:lumMod val="50000"/>
              </a:schemeClr>
            </a:solidFill>
            <a:headEnd/>
            <a:tailEnd/>
          </a:ln>
          <a:effectLst/>
        </p:spPr>
        <p:style>
          <a:lnRef idx="1">
            <a:schemeClr val="dk1"/>
          </a:lnRef>
          <a:fillRef idx="3">
            <a:schemeClr val="dk1"/>
          </a:fillRef>
          <a:effectRef idx="2">
            <a:schemeClr val="dk1"/>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0" name="9 Igual que"/>
          <p:cNvSpPr/>
          <p:nvPr/>
        </p:nvSpPr>
        <p:spPr bwMode="auto">
          <a:xfrm>
            <a:off x="6873546" y="3078148"/>
            <a:ext cx="360000" cy="252000"/>
          </a:xfrm>
          <a:prstGeom prst="mathEqual">
            <a:avLst/>
          </a:prstGeom>
          <a:solidFill>
            <a:schemeClr val="bg1">
              <a:lumMod val="50000"/>
            </a:schemeClr>
          </a:solidFill>
          <a:ln>
            <a:solidFill>
              <a:schemeClr val="bg1">
                <a:lumMod val="50000"/>
              </a:schemeClr>
            </a:solidFill>
            <a:headEnd/>
            <a:tailEnd/>
          </a:ln>
          <a:effectLst/>
        </p:spPr>
        <p:style>
          <a:lnRef idx="1">
            <a:schemeClr val="dk1"/>
          </a:lnRef>
          <a:fillRef idx="3">
            <a:schemeClr val="dk1"/>
          </a:fillRef>
          <a:effectRef idx="2">
            <a:schemeClr val="dk1"/>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1" name="10 Igual que"/>
          <p:cNvSpPr/>
          <p:nvPr/>
        </p:nvSpPr>
        <p:spPr bwMode="auto">
          <a:xfrm>
            <a:off x="6873546" y="3475136"/>
            <a:ext cx="360000" cy="252000"/>
          </a:xfrm>
          <a:prstGeom prst="mathEqual">
            <a:avLst/>
          </a:prstGeom>
          <a:solidFill>
            <a:schemeClr val="bg1">
              <a:lumMod val="50000"/>
            </a:schemeClr>
          </a:solidFill>
          <a:ln>
            <a:solidFill>
              <a:schemeClr val="bg1">
                <a:lumMod val="50000"/>
              </a:schemeClr>
            </a:solidFill>
            <a:headEnd/>
            <a:tailEnd/>
          </a:ln>
          <a:effectLst/>
        </p:spPr>
        <p:style>
          <a:lnRef idx="1">
            <a:schemeClr val="dk1"/>
          </a:lnRef>
          <a:fillRef idx="3">
            <a:schemeClr val="dk1"/>
          </a:fillRef>
          <a:effectRef idx="2">
            <a:schemeClr val="dk1"/>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2" name="11 Igual que"/>
          <p:cNvSpPr/>
          <p:nvPr/>
        </p:nvSpPr>
        <p:spPr bwMode="auto">
          <a:xfrm>
            <a:off x="6873546" y="4269112"/>
            <a:ext cx="360000" cy="252000"/>
          </a:xfrm>
          <a:prstGeom prst="mathEqual">
            <a:avLst/>
          </a:prstGeom>
          <a:solidFill>
            <a:schemeClr val="bg1">
              <a:lumMod val="50000"/>
            </a:schemeClr>
          </a:solidFill>
          <a:ln>
            <a:solidFill>
              <a:schemeClr val="bg1">
                <a:lumMod val="50000"/>
              </a:schemeClr>
            </a:solidFill>
            <a:headEnd/>
            <a:tailEnd/>
          </a:ln>
          <a:effectLst/>
        </p:spPr>
        <p:style>
          <a:lnRef idx="1">
            <a:schemeClr val="dk1"/>
          </a:lnRef>
          <a:fillRef idx="3">
            <a:schemeClr val="dk1"/>
          </a:fillRef>
          <a:effectRef idx="2">
            <a:schemeClr val="dk1"/>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3" name="12 Igual que"/>
          <p:cNvSpPr/>
          <p:nvPr/>
        </p:nvSpPr>
        <p:spPr bwMode="auto">
          <a:xfrm>
            <a:off x="6873546" y="5063088"/>
            <a:ext cx="360000" cy="252000"/>
          </a:xfrm>
          <a:prstGeom prst="mathEqual">
            <a:avLst/>
          </a:prstGeom>
          <a:solidFill>
            <a:schemeClr val="bg1">
              <a:lumMod val="50000"/>
            </a:schemeClr>
          </a:solidFill>
          <a:ln>
            <a:solidFill>
              <a:schemeClr val="bg1">
                <a:lumMod val="50000"/>
              </a:schemeClr>
            </a:solidFill>
            <a:headEnd/>
            <a:tailEnd/>
          </a:ln>
          <a:effectLst/>
        </p:spPr>
        <p:style>
          <a:lnRef idx="1">
            <a:schemeClr val="dk1"/>
          </a:lnRef>
          <a:fillRef idx="3">
            <a:schemeClr val="dk1"/>
          </a:fillRef>
          <a:effectRef idx="2">
            <a:schemeClr val="dk1"/>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4" name="16 Flecha abajo"/>
          <p:cNvSpPr/>
          <p:nvPr/>
        </p:nvSpPr>
        <p:spPr bwMode="auto">
          <a:xfrm>
            <a:off x="6873546" y="5460076"/>
            <a:ext cx="360000" cy="252000"/>
          </a:xfrm>
          <a:prstGeom prst="downArrow">
            <a:avLst/>
          </a:prstGeom>
          <a:solidFill>
            <a:srgbClr val="FF0000"/>
          </a:solidFill>
          <a:ln>
            <a:noFill/>
            <a:headEnd/>
            <a:tailEnd/>
          </a:ln>
          <a:effectLst/>
        </p:spPr>
        <p:style>
          <a:lnRef idx="1">
            <a:schemeClr val="accent2"/>
          </a:lnRef>
          <a:fillRef idx="3">
            <a:schemeClr val="accent2"/>
          </a:fillRef>
          <a:effectRef idx="2">
            <a:schemeClr val="accent2"/>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5" name="13 Flecha abajo"/>
          <p:cNvSpPr/>
          <p:nvPr/>
        </p:nvSpPr>
        <p:spPr bwMode="auto">
          <a:xfrm flipV="1">
            <a:off x="6873546" y="5857062"/>
            <a:ext cx="360000" cy="252000"/>
          </a:xfrm>
          <a:prstGeom prst="downArrow">
            <a:avLst/>
          </a:prstGeom>
          <a:solidFill>
            <a:srgbClr val="92D050"/>
          </a:solidFill>
          <a:ln>
            <a:noFill/>
            <a:headEnd/>
            <a:tailEnd/>
          </a:ln>
          <a:effectLst/>
        </p:spPr>
        <p:style>
          <a:lnRef idx="1">
            <a:schemeClr val="accent3"/>
          </a:lnRef>
          <a:fillRef idx="3">
            <a:schemeClr val="accent3"/>
          </a:fillRef>
          <a:effectRef idx="2">
            <a:schemeClr val="accent3"/>
          </a:effectRef>
          <a:fontRef idx="minor">
            <a:schemeClr val="lt1"/>
          </a:fontRef>
        </p:style>
        <p:txBody>
          <a:bodyPr lIns="18000" rIns="1800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ct val="50000"/>
              </a:spcAft>
              <a:buClr>
                <a:srgbClr val="DF7100"/>
              </a:buClr>
              <a:buFont typeface="Lucida Bright" pitchFamily="18" charset="0"/>
              <a:buNone/>
            </a:pPr>
            <a:endParaRPr lang="es-ES" sz="1400" dirty="0">
              <a:solidFill>
                <a:srgbClr val="C00000"/>
              </a:solidFill>
            </a:endParaRPr>
          </a:p>
        </p:txBody>
      </p:sp>
    </p:spTree>
    <p:extLst>
      <p:ext uri="{BB962C8B-B14F-4D97-AF65-F5344CB8AC3E}">
        <p14:creationId xmlns:p14="http://schemas.microsoft.com/office/powerpoint/2010/main" val="4002452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80992" y="2767281"/>
            <a:ext cx="4752528" cy="1323439"/>
          </a:xfrm>
        </p:spPr>
        <p:txBody>
          <a:bodyPr/>
          <a:lstStyle/>
          <a:p>
            <a:r>
              <a:rPr lang="es-ES" dirty="0"/>
              <a:t>Ranking general</a:t>
            </a:r>
            <a:br>
              <a:rPr lang="es-ES" dirty="0"/>
            </a:br>
            <a:r>
              <a:rPr lang="es-ES" dirty="0"/>
              <a:t>de empresas</a:t>
            </a:r>
          </a:p>
        </p:txBody>
      </p:sp>
    </p:spTree>
    <p:extLst>
      <p:ext uri="{BB962C8B-B14F-4D97-AF65-F5344CB8AC3E}">
        <p14:creationId xmlns:p14="http://schemas.microsoft.com/office/powerpoint/2010/main" val="4114379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ln>
                  <a:solidFill>
                    <a:schemeClr val="bg1"/>
                  </a:solidFill>
                </a:ln>
                <a:latin typeface="Calibri" pitchFamily="34" charset="0"/>
              </a:rPr>
              <a:t>Ranking general de empresas y puntuaciones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33031889"/>
              </p:ext>
            </p:extLst>
          </p:nvPr>
        </p:nvGraphicFramePr>
        <p:xfrm>
          <a:off x="2109000" y="1260000"/>
          <a:ext cx="5688000" cy="5058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xmlns="" val="20000"/>
                    </a:ext>
                  </a:extLst>
                </a:gridCol>
                <a:gridCol w="1080000">
                  <a:extLst>
                    <a:ext uri="{9D8B030D-6E8A-4147-A177-3AD203B41FA5}">
                      <a16:colId xmlns:a16="http://schemas.microsoft.com/office/drawing/2014/main" xmlns="" val="20001"/>
                    </a:ext>
                  </a:extLst>
                </a:gridCol>
                <a:gridCol w="2520000">
                  <a:extLst>
                    <a:ext uri="{9D8B030D-6E8A-4147-A177-3AD203B41FA5}">
                      <a16:colId xmlns:a16="http://schemas.microsoft.com/office/drawing/2014/main" xmlns="" val="20002"/>
                    </a:ext>
                  </a:extLst>
                </a:gridCol>
                <a:gridCol w="1008000">
                  <a:extLst>
                    <a:ext uri="{9D8B030D-6E8A-4147-A177-3AD203B41FA5}">
                      <a16:colId xmlns:a16="http://schemas.microsoft.com/office/drawing/2014/main" xmlns="" val="20003"/>
                    </a:ext>
                  </a:extLst>
                </a:gridCol>
              </a:tblGrid>
              <a:tr h="288000">
                <a:tc>
                  <a:txBody>
                    <a:bodyPr/>
                    <a:lstStyle/>
                    <a:p>
                      <a:pPr algn="ctr"/>
                      <a:r>
                        <a:rPr lang="es-ES" sz="1100" b="0" dirty="0">
                          <a:solidFill>
                            <a:schemeClr val="bg1">
                              <a:lumMod val="50000"/>
                            </a:schemeClr>
                          </a:solidFill>
                          <a:latin typeface="Arial Narrow" pitchFamily="34" charset="0"/>
                        </a:rPr>
                        <a:t>Ranking </a:t>
                      </a:r>
                      <a:r>
                        <a:rPr lang="es-ES" sz="1200" b="0" dirty="0">
                          <a:solidFill>
                            <a:schemeClr val="bg1">
                              <a:lumMod val="50000"/>
                            </a:schemeClr>
                          </a:solidFill>
                          <a:latin typeface="Arial Narrow" pitchFamily="34" charset="0"/>
                        </a:rPr>
                        <a:t>2016</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rgbClr val="C00000"/>
                          </a:solidFill>
                          <a:latin typeface="Arial Narrow" pitchFamily="34" charset="0"/>
                        </a:rPr>
                        <a:t>Ranking </a:t>
                      </a:r>
                      <a:r>
                        <a:rPr lang="es-ES" sz="1200" b="0" dirty="0">
                          <a:solidFill>
                            <a:srgbClr val="C00000"/>
                          </a:solidFill>
                          <a:latin typeface="Arial Narrow" pitchFamily="34" charset="0"/>
                        </a:rPr>
                        <a:t>2017</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tx1">
                              <a:lumMod val="75000"/>
                              <a:lumOff val="25000"/>
                            </a:schemeClr>
                          </a:solidFill>
                          <a:latin typeface="Arial Narrow" pitchFamily="34" charset="0"/>
                        </a:rPr>
                        <a:t>Empresa</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bg1">
                              <a:lumMod val="50000"/>
                            </a:schemeClr>
                          </a:solidFill>
                          <a:latin typeface="Arial Narrow" pitchFamily="34" charset="0"/>
                        </a:rPr>
                        <a:t>Puntuación</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1º</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1º</a:t>
                      </a:r>
                    </a:p>
                  </a:txBody>
                  <a:tcPr marL="9525" marR="9525" marT="9525" marB="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GRUPO BANCOLOMBIA</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dirty="0">
                          <a:solidFill>
                            <a:schemeClr val="bg1"/>
                          </a:solidFill>
                          <a:latin typeface="Calibri" pitchFamily="34" charset="0"/>
                          <a:ea typeface="+mn-ea"/>
                          <a:cs typeface="+mn-cs"/>
                        </a:rPr>
                        <a:t>10.000</a:t>
                      </a: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2º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NUTRESA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9.846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3º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ALPINA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9.612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4º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CEMENTOS ARGOS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8.894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5º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EPM</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8.595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6º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BAVARIA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8.560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7º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AVIANCA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8.550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8º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SURA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8.529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9º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ECOPETROL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8.386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10º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ORGANIZACIÓN CORONA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8.131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11º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NESTLÉ</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8.056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12º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ÉXITO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7.953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13º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GOOGLE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7.914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14º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POSTOBÓN 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7.763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15º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COLOMBINA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7.581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16º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UNIVERSIDAD NACIONAL DE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7.335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17º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COCA COLA FEMSA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7.292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18º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PROCAFECOL (JUAN VALDEZ)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7.230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19º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METRO DE MEDELLÍN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7.206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20º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COMERCIALIZADORA ARTURO CALLE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7.177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21º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CARVAJAL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7.086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22º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TERPEL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7.015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23º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BAYER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7.007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24º</a:t>
                      </a:r>
                    </a:p>
                  </a:txBody>
                  <a:tcPr marL="9525" marR="9525" marT="9525" marB="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COMPENSAR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6.930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100º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C00000"/>
                          </a:solidFill>
                          <a:latin typeface="Calibri" pitchFamily="34" charset="0"/>
                          <a:ea typeface="+mn-ea"/>
                          <a:cs typeface="+mn-cs"/>
                        </a:rPr>
                        <a:t>25º</a:t>
                      </a:r>
                    </a:p>
                  </a:txBody>
                  <a:tcPr marL="9525" marR="9525" marT="9525" marB="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NATURA COSMÉTICOS</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ES" sz="900" b="1" kern="1200" dirty="0">
                          <a:solidFill>
                            <a:schemeClr val="bg1"/>
                          </a:solidFill>
                          <a:latin typeface="Calibri" pitchFamily="34" charset="0"/>
                          <a:ea typeface="+mn-ea"/>
                          <a:cs typeface="+mn-cs"/>
                        </a:rPr>
                        <a:t>6.905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25"/>
                  </a:ext>
                </a:extLst>
              </a:tr>
            </a:tbl>
          </a:graphicData>
        </a:graphic>
      </p:graphicFrame>
      <p:sp>
        <p:nvSpPr>
          <p:cNvPr id="17" name="4 Rectángulo"/>
          <p:cNvSpPr>
            <a:spLocks noChangeArrowheads="1"/>
          </p:cNvSpPr>
          <p:nvPr/>
        </p:nvSpPr>
        <p:spPr bwMode="auto">
          <a:xfrm>
            <a:off x="7877447" y="3909680"/>
            <a:ext cx="1961878" cy="1338828"/>
          </a:xfrm>
          <a:prstGeom prst="rect">
            <a:avLst/>
          </a:prstGeom>
          <a:noFill/>
          <a:ln w="9525">
            <a:noFill/>
            <a:miter lim="800000"/>
            <a:headEnd/>
            <a:tailEnd/>
          </a:ln>
        </p:spPr>
        <p:txBody>
          <a:bodyPr wrap="square" anchor="ctr">
            <a:spAutoFit/>
          </a:bodyPr>
          <a:lstStyle/>
          <a:p>
            <a:pPr>
              <a:defRPr/>
            </a:pPr>
            <a:r>
              <a:rPr lang="es-ES_tradnl" sz="900" dirty="0">
                <a:solidFill>
                  <a:srgbClr val="0070C0"/>
                </a:solidFill>
                <a:latin typeface="Calibri" pitchFamily="34" charset="0"/>
              </a:rPr>
              <a:t>El seguimiento de la metodología establecida por Merco para la elaboración del ranking de empresas con mejor reputación en Colombia ha sido objeto de revisión independiente por parte de </a:t>
            </a:r>
            <a:r>
              <a:rPr lang="es-ES_tradnl" sz="900" b="1" dirty="0">
                <a:solidFill>
                  <a:srgbClr val="0070C0"/>
                </a:solidFill>
                <a:latin typeface="Calibri" pitchFamily="34" charset="0"/>
              </a:rPr>
              <a:t>KPMG</a:t>
            </a:r>
            <a:r>
              <a:rPr lang="es-ES_tradnl" sz="900" dirty="0">
                <a:solidFill>
                  <a:srgbClr val="0070C0"/>
                </a:solidFill>
                <a:latin typeface="Calibri" pitchFamily="34" charset="0"/>
              </a:rPr>
              <a:t>. La metodología seguida para elaborar Merco Empresas se encuentra disponible en la página www.merco.info</a:t>
            </a:r>
          </a:p>
        </p:txBody>
      </p:sp>
    </p:spTree>
    <p:extLst>
      <p:ext uri="{BB962C8B-B14F-4D97-AF65-F5344CB8AC3E}">
        <p14:creationId xmlns:p14="http://schemas.microsoft.com/office/powerpoint/2010/main" val="493465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latin typeface="Calibri" pitchFamily="34" charset="0"/>
              </a:rPr>
              <a:t>Ranking general de empresas y puntuaciones</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1029868512"/>
              </p:ext>
            </p:extLst>
          </p:nvPr>
        </p:nvGraphicFramePr>
        <p:xfrm>
          <a:off x="2109000" y="1260000"/>
          <a:ext cx="5688000" cy="5058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xmlns="" val="20000"/>
                    </a:ext>
                  </a:extLst>
                </a:gridCol>
                <a:gridCol w="1080000">
                  <a:extLst>
                    <a:ext uri="{9D8B030D-6E8A-4147-A177-3AD203B41FA5}">
                      <a16:colId xmlns:a16="http://schemas.microsoft.com/office/drawing/2014/main" xmlns="" val="20001"/>
                    </a:ext>
                  </a:extLst>
                </a:gridCol>
                <a:gridCol w="2520000">
                  <a:extLst>
                    <a:ext uri="{9D8B030D-6E8A-4147-A177-3AD203B41FA5}">
                      <a16:colId xmlns:a16="http://schemas.microsoft.com/office/drawing/2014/main" xmlns="" val="20002"/>
                    </a:ext>
                  </a:extLst>
                </a:gridCol>
                <a:gridCol w="1008000">
                  <a:extLst>
                    <a:ext uri="{9D8B030D-6E8A-4147-A177-3AD203B41FA5}">
                      <a16:colId xmlns:a16="http://schemas.microsoft.com/office/drawing/2014/main" xmlns="" val="20003"/>
                    </a:ext>
                  </a:extLst>
                </a:gridCol>
              </a:tblGrid>
              <a:tr h="288000">
                <a:tc>
                  <a:txBody>
                    <a:bodyPr/>
                    <a:lstStyle/>
                    <a:p>
                      <a:pPr algn="ctr"/>
                      <a:r>
                        <a:rPr lang="es-ES" sz="1100" b="0" dirty="0">
                          <a:solidFill>
                            <a:schemeClr val="bg1">
                              <a:lumMod val="50000"/>
                            </a:schemeClr>
                          </a:solidFill>
                          <a:latin typeface="Arial Narrow" pitchFamily="34" charset="0"/>
                        </a:rPr>
                        <a:t>Ranking </a:t>
                      </a:r>
                      <a:r>
                        <a:rPr lang="es-ES" sz="1200" b="0" dirty="0">
                          <a:solidFill>
                            <a:schemeClr val="bg1">
                              <a:lumMod val="50000"/>
                            </a:schemeClr>
                          </a:solidFill>
                          <a:latin typeface="Arial Narrow" pitchFamily="34" charset="0"/>
                        </a:rPr>
                        <a:t>2016</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rgbClr val="C00000"/>
                          </a:solidFill>
                          <a:latin typeface="Arial Narrow" pitchFamily="34" charset="0"/>
                        </a:rPr>
                        <a:t>Ranking </a:t>
                      </a:r>
                      <a:r>
                        <a:rPr lang="es-ES" sz="1200" b="0" dirty="0">
                          <a:solidFill>
                            <a:srgbClr val="C00000"/>
                          </a:solidFill>
                          <a:latin typeface="Arial Narrow" pitchFamily="34" charset="0"/>
                        </a:rPr>
                        <a:t>2017</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tx1">
                              <a:lumMod val="75000"/>
                              <a:lumOff val="25000"/>
                            </a:schemeClr>
                          </a:solidFill>
                          <a:latin typeface="Arial Narrow" pitchFamily="34" charset="0"/>
                        </a:rPr>
                        <a:t>Empresa</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bg1">
                              <a:lumMod val="50000"/>
                            </a:schemeClr>
                          </a:solidFill>
                          <a:latin typeface="Arial Narrow" pitchFamily="34" charset="0"/>
                        </a:rPr>
                        <a:t>Puntuación</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17º</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26º</a:t>
                      </a:r>
                    </a:p>
                  </a:txBody>
                  <a:tcPr marL="72000" marR="72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BANCO DE BOGOTÁ</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dirty="0">
                          <a:solidFill>
                            <a:schemeClr val="bg1"/>
                          </a:solidFill>
                          <a:latin typeface="Calibri" pitchFamily="34" charset="0"/>
                          <a:ea typeface="+mn-ea"/>
                          <a:cs typeface="+mn-cs"/>
                        </a:rPr>
                        <a:t>6.904</a:t>
                      </a: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27º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JOHNSON AND JOHNSON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6.899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28º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CREPES AND WAFFLES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6.885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29º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ISA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6.870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HOMECENTER-SODIMAC</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6.869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PONTIFICIA UNIVERSIDAD JAVERIANA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6.865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ALQUERÍA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6.810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INDUSTRIAS HACEB</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6.798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FAMILIA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6.770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UNIVERSIDAD DE LA SABANA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6.707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UNIVERSIDAD DEL ROSARIO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6.669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RAMO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6.623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MANUELITA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6.621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39º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TELEFÓNICA MOVISTAR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6.620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GENERAL MOTORS COLMOTORES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6.589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UNIVERSIDAD EAFIT</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6.585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SAMSUNG ELECTRONICS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6.564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APPLE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6.560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COLSUBSIDIO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6.558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PROCTER &amp; GAMBLE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6.555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PEPSICO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6.552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BBVA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6.517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DAVIVIENDA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6.512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49º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UNIVERSIDAD DE LOS ANDES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6.497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50º</a:t>
                      </a:r>
                    </a:p>
                  </a:txBody>
                  <a:tcPr marL="72000" marR="72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HOSPITAL PABLO TOBÓN URIBE</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ES" sz="900" b="1" kern="1200" dirty="0">
                          <a:solidFill>
                            <a:schemeClr val="bg1"/>
                          </a:solidFill>
                          <a:latin typeface="Calibri" pitchFamily="34" charset="0"/>
                          <a:ea typeface="+mn-ea"/>
                          <a:cs typeface="+mn-cs"/>
                        </a:rPr>
                        <a:t>6.470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25"/>
                  </a:ext>
                </a:extLst>
              </a:tr>
            </a:tbl>
          </a:graphicData>
        </a:graphic>
      </p:graphicFrame>
      <p:sp>
        <p:nvSpPr>
          <p:cNvPr id="11" name="AutoShape 4"/>
          <p:cNvSpPr>
            <a:spLocks noChangeArrowheads="1"/>
          </p:cNvSpPr>
          <p:nvPr/>
        </p:nvSpPr>
        <p:spPr bwMode="auto">
          <a:xfrm>
            <a:off x="7905328" y="5868219"/>
            <a:ext cx="1944216" cy="349702"/>
          </a:xfrm>
          <a:prstGeom prst="rect">
            <a:avLst/>
          </a:prstGeom>
          <a:noFill/>
          <a:ln w="9525" algn="ctr">
            <a:noFill/>
            <a:round/>
            <a:headEnd/>
            <a:tailEnd/>
          </a:ln>
        </p:spPr>
        <p:txBody>
          <a:bodyPr wrap="square" lIns="36000" tIns="36000" rIns="36000" bIns="36000" anchor="t">
            <a:spAutoFit/>
          </a:bodyPr>
          <a:lstStyle/>
          <a:p>
            <a:pPr lvl="0" fontAlgn="base">
              <a:spcBef>
                <a:spcPct val="0"/>
              </a:spcBef>
              <a:spcAft>
                <a:spcPts val="600"/>
              </a:spcAft>
              <a:defRPr/>
            </a:pPr>
            <a:r>
              <a:rPr lang="es-ES" sz="900" i="1" kern="0" dirty="0">
                <a:solidFill>
                  <a:prstClr val="black">
                    <a:lumMod val="75000"/>
                    <a:lumOff val="25000"/>
                  </a:prstClr>
                </a:solidFill>
                <a:latin typeface="Calibri"/>
              </a:rPr>
              <a:t>* No figuraba entre las 100 primeras empresas del ranking de ese año</a:t>
            </a:r>
          </a:p>
        </p:txBody>
      </p:sp>
      <p:cxnSp>
        <p:nvCxnSpPr>
          <p:cNvPr id="13" name="12 Conector recto"/>
          <p:cNvCxnSpPr/>
          <p:nvPr/>
        </p:nvCxnSpPr>
        <p:spPr bwMode="auto">
          <a:xfrm>
            <a:off x="7905328" y="5868219"/>
            <a:ext cx="1944216" cy="0"/>
          </a:xfrm>
          <a:prstGeom prst="line">
            <a:avLst/>
          </a:prstGeom>
          <a:noFill/>
          <a:ln w="9525" cap="flat" cmpd="sng" algn="ctr">
            <a:solidFill>
              <a:sysClr val="window" lastClr="FFFFFF">
                <a:lumMod val="75000"/>
              </a:sysClr>
            </a:solidFill>
            <a:prstDash val="solid"/>
            <a:headEnd type="none" w="med" len="med"/>
            <a:tailEnd type="none" w="med" len="med"/>
          </a:ln>
          <a:effectLst/>
        </p:spPr>
      </p:cxnSp>
      <p:sp>
        <p:nvSpPr>
          <p:cNvPr id="7" name="4 Rectángulo"/>
          <p:cNvSpPr>
            <a:spLocks noChangeArrowheads="1"/>
          </p:cNvSpPr>
          <p:nvPr/>
        </p:nvSpPr>
        <p:spPr bwMode="auto">
          <a:xfrm>
            <a:off x="7877447" y="3909680"/>
            <a:ext cx="1961878" cy="1338828"/>
          </a:xfrm>
          <a:prstGeom prst="rect">
            <a:avLst/>
          </a:prstGeom>
          <a:noFill/>
          <a:ln w="9525">
            <a:noFill/>
            <a:miter lim="800000"/>
            <a:headEnd/>
            <a:tailEnd/>
          </a:ln>
        </p:spPr>
        <p:txBody>
          <a:bodyPr wrap="square" anchor="ctr">
            <a:spAutoFit/>
          </a:bodyPr>
          <a:lstStyle/>
          <a:p>
            <a:pPr>
              <a:defRPr/>
            </a:pPr>
            <a:r>
              <a:rPr lang="es-ES_tradnl" sz="900" dirty="0">
                <a:solidFill>
                  <a:srgbClr val="0070C0"/>
                </a:solidFill>
                <a:latin typeface="Calibri" pitchFamily="34" charset="0"/>
              </a:rPr>
              <a:t>El seguimiento de la metodología establecida por Merco para la elaboración del ranking de empresas con mejor reputación en Colombia ha sido objeto de revisión independiente por parte de </a:t>
            </a:r>
            <a:r>
              <a:rPr lang="es-ES_tradnl" sz="900" b="1" dirty="0">
                <a:solidFill>
                  <a:srgbClr val="0070C0"/>
                </a:solidFill>
                <a:latin typeface="Calibri" pitchFamily="34" charset="0"/>
              </a:rPr>
              <a:t>KPMG</a:t>
            </a:r>
            <a:r>
              <a:rPr lang="es-ES_tradnl" sz="900" dirty="0">
                <a:solidFill>
                  <a:srgbClr val="0070C0"/>
                </a:solidFill>
                <a:latin typeface="Calibri" pitchFamily="34" charset="0"/>
              </a:rPr>
              <a:t>. La metodología seguida para elaborar Merco Empresas se encuentra disponible en la página www.merco.info</a:t>
            </a:r>
          </a:p>
        </p:txBody>
      </p:sp>
    </p:spTree>
    <p:extLst>
      <p:ext uri="{BB962C8B-B14F-4D97-AF65-F5344CB8AC3E}">
        <p14:creationId xmlns:p14="http://schemas.microsoft.com/office/powerpoint/2010/main" val="620220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latin typeface="Calibri" pitchFamily="34" charset="0"/>
              </a:rPr>
              <a:t>Ranking general de empresas y puntuaciones</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4281531719"/>
              </p:ext>
            </p:extLst>
          </p:nvPr>
        </p:nvGraphicFramePr>
        <p:xfrm>
          <a:off x="2109000" y="1260000"/>
          <a:ext cx="5688000" cy="51775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xmlns="" val="20000"/>
                    </a:ext>
                  </a:extLst>
                </a:gridCol>
                <a:gridCol w="1080000">
                  <a:extLst>
                    <a:ext uri="{9D8B030D-6E8A-4147-A177-3AD203B41FA5}">
                      <a16:colId xmlns:a16="http://schemas.microsoft.com/office/drawing/2014/main" xmlns="" val="20001"/>
                    </a:ext>
                  </a:extLst>
                </a:gridCol>
                <a:gridCol w="2520000">
                  <a:extLst>
                    <a:ext uri="{9D8B030D-6E8A-4147-A177-3AD203B41FA5}">
                      <a16:colId xmlns:a16="http://schemas.microsoft.com/office/drawing/2014/main" xmlns="" val="20002"/>
                    </a:ext>
                  </a:extLst>
                </a:gridCol>
                <a:gridCol w="1008000">
                  <a:extLst>
                    <a:ext uri="{9D8B030D-6E8A-4147-A177-3AD203B41FA5}">
                      <a16:colId xmlns:a16="http://schemas.microsoft.com/office/drawing/2014/main" xmlns="" val="20003"/>
                    </a:ext>
                  </a:extLst>
                </a:gridCol>
              </a:tblGrid>
              <a:tr h="288000">
                <a:tc>
                  <a:txBody>
                    <a:bodyPr/>
                    <a:lstStyle/>
                    <a:p>
                      <a:pPr algn="ctr"/>
                      <a:r>
                        <a:rPr lang="es-ES" sz="1100" b="0" dirty="0">
                          <a:solidFill>
                            <a:schemeClr val="bg1">
                              <a:lumMod val="50000"/>
                            </a:schemeClr>
                          </a:solidFill>
                          <a:latin typeface="Arial Narrow" pitchFamily="34" charset="0"/>
                        </a:rPr>
                        <a:t>Ranking </a:t>
                      </a:r>
                      <a:r>
                        <a:rPr lang="es-ES" sz="1200" b="0" dirty="0">
                          <a:solidFill>
                            <a:schemeClr val="bg1">
                              <a:lumMod val="50000"/>
                            </a:schemeClr>
                          </a:solidFill>
                          <a:latin typeface="Arial Narrow" pitchFamily="34" charset="0"/>
                        </a:rPr>
                        <a:t>2016</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rgbClr val="C00000"/>
                          </a:solidFill>
                          <a:latin typeface="Arial Narrow" pitchFamily="34" charset="0"/>
                        </a:rPr>
                        <a:t>Ranking </a:t>
                      </a:r>
                      <a:r>
                        <a:rPr lang="es-ES" sz="1200" b="0" dirty="0">
                          <a:solidFill>
                            <a:srgbClr val="C00000"/>
                          </a:solidFill>
                          <a:latin typeface="Arial Narrow" pitchFamily="34" charset="0"/>
                        </a:rPr>
                        <a:t>2017</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tx1">
                              <a:lumMod val="75000"/>
                              <a:lumOff val="25000"/>
                            </a:schemeClr>
                          </a:solidFill>
                          <a:latin typeface="Arial Narrow" pitchFamily="34" charset="0"/>
                        </a:rPr>
                        <a:t>Empresa</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bg1">
                              <a:lumMod val="50000"/>
                            </a:schemeClr>
                          </a:solidFill>
                          <a:latin typeface="Arial Narrow" pitchFamily="34" charset="0"/>
                        </a:rPr>
                        <a:t>Puntuación</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32º</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51º</a:t>
                      </a:r>
                    </a:p>
                  </a:txBody>
                  <a:tcPr marL="72000" marR="72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CEMEX</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dirty="0">
                          <a:solidFill>
                            <a:schemeClr val="bg1"/>
                          </a:solidFill>
                          <a:latin typeface="Calibri" pitchFamily="34" charset="0"/>
                          <a:ea typeface="+mn-ea"/>
                          <a:cs typeface="+mn-cs"/>
                        </a:rPr>
                        <a:t>6.463</a:t>
                      </a: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PFIZER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6.462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MICROSOFT</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6.407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CAFAM</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6.273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COLGATE PALMOLIVE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6.259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CODENSA EMGESA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6.255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TECNOQUÍMICAS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6.146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CELSIA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6.113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59º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AFP PROTECCIÓN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6.102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UNIVERSIDAD EXTERNADO DE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6.020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BANCO COLPATRIA-SCOTIABANK</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6.013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HOSPITAL UNIVERSITARIO DE SAN VICENTE FUNDACIÓN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6.010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FEDERACION NACIONAL DE CAFETEROS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5.911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SEGUROS BOLÍVAR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5.853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CASA EDITORIAL EL TIEMPO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5.845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TIGOUNE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5.844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PROMIGAS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5.838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LEONISA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5.822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69º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COLANTA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5.819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RENAULT - SOFASA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5.751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3M</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5.747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SERVIENTREGA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5.740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CLARO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5.629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AVIATUR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5.566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75º</a:t>
                      </a:r>
                    </a:p>
                  </a:txBody>
                  <a:tcPr marL="72000" marR="72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CARACOL TV</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ES" sz="900" b="1" kern="1200" dirty="0">
                          <a:solidFill>
                            <a:schemeClr val="bg1"/>
                          </a:solidFill>
                          <a:latin typeface="Calibri" pitchFamily="34" charset="0"/>
                          <a:ea typeface="+mn-ea"/>
                          <a:cs typeface="+mn-cs"/>
                        </a:rPr>
                        <a:t>5.561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25"/>
                  </a:ext>
                </a:extLst>
              </a:tr>
            </a:tbl>
          </a:graphicData>
        </a:graphic>
      </p:graphicFrame>
      <p:sp>
        <p:nvSpPr>
          <p:cNvPr id="10" name="AutoShape 4"/>
          <p:cNvSpPr>
            <a:spLocks noChangeArrowheads="1"/>
          </p:cNvSpPr>
          <p:nvPr/>
        </p:nvSpPr>
        <p:spPr bwMode="auto">
          <a:xfrm>
            <a:off x="7905328" y="5868219"/>
            <a:ext cx="1944216" cy="349702"/>
          </a:xfrm>
          <a:prstGeom prst="rect">
            <a:avLst/>
          </a:prstGeom>
          <a:noFill/>
          <a:ln w="9525" algn="ctr">
            <a:noFill/>
            <a:round/>
            <a:headEnd/>
            <a:tailEnd/>
          </a:ln>
        </p:spPr>
        <p:txBody>
          <a:bodyPr wrap="square" lIns="36000" tIns="36000" rIns="36000" bIns="36000" anchor="t">
            <a:spAutoFit/>
          </a:bodyPr>
          <a:lstStyle/>
          <a:p>
            <a:pPr lvl="0" fontAlgn="base">
              <a:spcBef>
                <a:spcPct val="0"/>
              </a:spcBef>
              <a:spcAft>
                <a:spcPts val="600"/>
              </a:spcAft>
              <a:defRPr/>
            </a:pPr>
            <a:r>
              <a:rPr lang="es-ES" sz="900" i="1" kern="0" dirty="0">
                <a:solidFill>
                  <a:prstClr val="black">
                    <a:lumMod val="75000"/>
                    <a:lumOff val="25000"/>
                  </a:prstClr>
                </a:solidFill>
                <a:latin typeface="Calibri"/>
              </a:rPr>
              <a:t>* No figuraba entre las 100 primeras empresas del ranking de ese año</a:t>
            </a:r>
          </a:p>
        </p:txBody>
      </p:sp>
      <p:cxnSp>
        <p:nvCxnSpPr>
          <p:cNvPr id="16" name="15 Conector recto"/>
          <p:cNvCxnSpPr/>
          <p:nvPr/>
        </p:nvCxnSpPr>
        <p:spPr bwMode="auto">
          <a:xfrm>
            <a:off x="7905328" y="5868219"/>
            <a:ext cx="1944216" cy="0"/>
          </a:xfrm>
          <a:prstGeom prst="line">
            <a:avLst/>
          </a:prstGeom>
          <a:noFill/>
          <a:ln w="9525" cap="flat" cmpd="sng" algn="ctr">
            <a:solidFill>
              <a:sysClr val="window" lastClr="FFFFFF">
                <a:lumMod val="75000"/>
              </a:sysClr>
            </a:solidFill>
            <a:prstDash val="solid"/>
            <a:headEnd type="none" w="med" len="med"/>
            <a:tailEnd type="none" w="med" len="med"/>
          </a:ln>
          <a:effectLst/>
        </p:spPr>
      </p:cxnSp>
      <p:sp>
        <p:nvSpPr>
          <p:cNvPr id="7" name="4 Rectángulo"/>
          <p:cNvSpPr>
            <a:spLocks noChangeArrowheads="1"/>
          </p:cNvSpPr>
          <p:nvPr/>
        </p:nvSpPr>
        <p:spPr bwMode="auto">
          <a:xfrm>
            <a:off x="7877447" y="3909680"/>
            <a:ext cx="1961878" cy="1338828"/>
          </a:xfrm>
          <a:prstGeom prst="rect">
            <a:avLst/>
          </a:prstGeom>
          <a:noFill/>
          <a:ln w="9525">
            <a:noFill/>
            <a:miter lim="800000"/>
            <a:headEnd/>
            <a:tailEnd/>
          </a:ln>
        </p:spPr>
        <p:txBody>
          <a:bodyPr wrap="square" anchor="ctr">
            <a:spAutoFit/>
          </a:bodyPr>
          <a:lstStyle/>
          <a:p>
            <a:pPr>
              <a:defRPr/>
            </a:pPr>
            <a:r>
              <a:rPr lang="es-ES_tradnl" sz="900" dirty="0">
                <a:solidFill>
                  <a:srgbClr val="0070C0"/>
                </a:solidFill>
                <a:latin typeface="Calibri" pitchFamily="34" charset="0"/>
              </a:rPr>
              <a:t>El seguimiento de la metodología establecida por Merco para la elaboración del ranking de empresas con mejor reputación en Colombia ha sido objeto de revisión independiente por parte de </a:t>
            </a:r>
            <a:r>
              <a:rPr lang="es-ES_tradnl" sz="900" b="1" dirty="0">
                <a:solidFill>
                  <a:srgbClr val="0070C0"/>
                </a:solidFill>
                <a:latin typeface="Calibri" pitchFamily="34" charset="0"/>
              </a:rPr>
              <a:t>KPMG</a:t>
            </a:r>
            <a:r>
              <a:rPr lang="es-ES_tradnl" sz="900" dirty="0">
                <a:solidFill>
                  <a:srgbClr val="0070C0"/>
                </a:solidFill>
                <a:latin typeface="Calibri" pitchFamily="34" charset="0"/>
              </a:rPr>
              <a:t>. La metodología seguida para elaborar Merco Empresas se encuentra disponible en la página www.merco.info</a:t>
            </a:r>
          </a:p>
        </p:txBody>
      </p:sp>
    </p:spTree>
    <p:extLst>
      <p:ext uri="{BB962C8B-B14F-4D97-AF65-F5344CB8AC3E}">
        <p14:creationId xmlns:p14="http://schemas.microsoft.com/office/powerpoint/2010/main" val="43345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latin typeface="Calibri" pitchFamily="34" charset="0"/>
              </a:rPr>
              <a:t>Ranking general de empresas y puntuaciones</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2611485367"/>
              </p:ext>
            </p:extLst>
          </p:nvPr>
        </p:nvGraphicFramePr>
        <p:xfrm>
          <a:off x="2109000" y="1260000"/>
          <a:ext cx="5688000" cy="5058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xmlns="" val="20000"/>
                    </a:ext>
                  </a:extLst>
                </a:gridCol>
                <a:gridCol w="1080000">
                  <a:extLst>
                    <a:ext uri="{9D8B030D-6E8A-4147-A177-3AD203B41FA5}">
                      <a16:colId xmlns:a16="http://schemas.microsoft.com/office/drawing/2014/main" xmlns="" val="20001"/>
                    </a:ext>
                  </a:extLst>
                </a:gridCol>
                <a:gridCol w="2520000">
                  <a:extLst>
                    <a:ext uri="{9D8B030D-6E8A-4147-A177-3AD203B41FA5}">
                      <a16:colId xmlns:a16="http://schemas.microsoft.com/office/drawing/2014/main" xmlns="" val="20002"/>
                    </a:ext>
                  </a:extLst>
                </a:gridCol>
                <a:gridCol w="1008000">
                  <a:extLst>
                    <a:ext uri="{9D8B030D-6E8A-4147-A177-3AD203B41FA5}">
                      <a16:colId xmlns:a16="http://schemas.microsoft.com/office/drawing/2014/main" xmlns="" val="20003"/>
                    </a:ext>
                  </a:extLst>
                </a:gridCol>
              </a:tblGrid>
              <a:tr h="288000">
                <a:tc>
                  <a:txBody>
                    <a:bodyPr/>
                    <a:lstStyle/>
                    <a:p>
                      <a:pPr algn="ctr"/>
                      <a:r>
                        <a:rPr lang="es-ES" sz="1100" b="0" dirty="0">
                          <a:solidFill>
                            <a:schemeClr val="bg1">
                              <a:lumMod val="50000"/>
                            </a:schemeClr>
                          </a:solidFill>
                          <a:latin typeface="Arial Narrow" pitchFamily="34" charset="0"/>
                        </a:rPr>
                        <a:t>Ranking </a:t>
                      </a:r>
                      <a:r>
                        <a:rPr lang="es-ES" sz="1200" b="0" dirty="0">
                          <a:solidFill>
                            <a:schemeClr val="bg1">
                              <a:lumMod val="50000"/>
                            </a:schemeClr>
                          </a:solidFill>
                          <a:latin typeface="Arial Narrow" pitchFamily="34" charset="0"/>
                        </a:rPr>
                        <a:t>2016</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rgbClr val="C00000"/>
                          </a:solidFill>
                          <a:latin typeface="Arial Narrow" pitchFamily="34" charset="0"/>
                        </a:rPr>
                        <a:t>Ranking </a:t>
                      </a:r>
                      <a:r>
                        <a:rPr lang="es-ES" sz="1200" b="0" dirty="0">
                          <a:solidFill>
                            <a:srgbClr val="C00000"/>
                          </a:solidFill>
                          <a:latin typeface="Arial Narrow" pitchFamily="34" charset="0"/>
                        </a:rPr>
                        <a:t>2017</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tx1">
                              <a:lumMod val="75000"/>
                              <a:lumOff val="25000"/>
                            </a:schemeClr>
                          </a:solidFill>
                          <a:latin typeface="Arial Narrow" pitchFamily="34" charset="0"/>
                        </a:rPr>
                        <a:t>Empresa</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bg1">
                              <a:lumMod val="50000"/>
                            </a:schemeClr>
                          </a:solidFill>
                          <a:latin typeface="Arial Narrow" pitchFamily="34" charset="0"/>
                        </a:rPr>
                        <a:t>Puntuación</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69º</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76º</a:t>
                      </a:r>
                    </a:p>
                  </a:txBody>
                  <a:tcPr marL="72000" marR="72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GRUPO AVAL</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dirty="0">
                          <a:solidFill>
                            <a:schemeClr val="bg1"/>
                          </a:solidFill>
                          <a:latin typeface="Calibri" pitchFamily="34" charset="0"/>
                          <a:ea typeface="+mn-ea"/>
                          <a:cs typeface="+mn-cs"/>
                        </a:rPr>
                        <a:t>5.526</a:t>
                      </a: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CERREJÓN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5.488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UNILEVER ANDINA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5.486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79º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AMARILO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5.485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KIMBERLY- CLARK</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5.484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TOTTO NALSANI</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5.463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ALKOSTO-CORBETA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5.348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TEAM</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5.310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ISAGEN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5.217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QUALA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5.210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BELCORP</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5.190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SMURFIT KAPPA CARTÓN DE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5.138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FRISBY</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5.125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89º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CONCONCRETO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4.989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CENCOSUD</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4.912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ORGANIZACIÓN ARDILA LÜLLE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4.726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MARVAL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4.713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EXXONMOBIL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4.647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CITIGROUP</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4.604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FRONTERA ENERGY</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4.363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DIAGEO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4.330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GRUPO ORBIS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4.302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BANCO DE OCCIDENTE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3.004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99º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ALMACENES LA 14</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ctr" fontAlgn="b"/>
                      <a:r>
                        <a:rPr lang="es-ES" sz="900" b="1" kern="1200">
                          <a:solidFill>
                            <a:schemeClr val="bg1"/>
                          </a:solidFill>
                          <a:latin typeface="Calibri" pitchFamily="34" charset="0"/>
                          <a:ea typeface="+mn-ea"/>
                          <a:cs typeface="+mn-cs"/>
                        </a:rPr>
                        <a:t>3.001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s-ES" sz="900" b="1" dirty="0">
                          <a:ln>
                            <a:noFill/>
                          </a:ln>
                          <a:solidFill>
                            <a:srgbClr val="C00000"/>
                          </a:solidFill>
                          <a:latin typeface="Calibri" pitchFamily="34" charset="0"/>
                        </a:rPr>
                        <a:t>100º</a:t>
                      </a:r>
                    </a:p>
                  </a:txBody>
                  <a:tcPr marL="72000" marR="72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IBM</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ES" sz="900" b="1" kern="1200" dirty="0">
                          <a:solidFill>
                            <a:schemeClr val="bg1"/>
                          </a:solidFill>
                          <a:latin typeface="Calibri" pitchFamily="34" charset="0"/>
                          <a:ea typeface="+mn-ea"/>
                          <a:cs typeface="+mn-cs"/>
                        </a:rPr>
                        <a:t>3.000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25"/>
                  </a:ext>
                </a:extLst>
              </a:tr>
            </a:tbl>
          </a:graphicData>
        </a:graphic>
      </p:graphicFrame>
      <p:sp>
        <p:nvSpPr>
          <p:cNvPr id="7" name="4 Rectángulo"/>
          <p:cNvSpPr>
            <a:spLocks noChangeArrowheads="1"/>
          </p:cNvSpPr>
          <p:nvPr/>
        </p:nvSpPr>
        <p:spPr bwMode="auto">
          <a:xfrm>
            <a:off x="7877447" y="3909680"/>
            <a:ext cx="1961878" cy="1338828"/>
          </a:xfrm>
          <a:prstGeom prst="rect">
            <a:avLst/>
          </a:prstGeom>
          <a:noFill/>
          <a:ln w="9525">
            <a:noFill/>
            <a:miter lim="800000"/>
            <a:headEnd/>
            <a:tailEnd/>
          </a:ln>
        </p:spPr>
        <p:txBody>
          <a:bodyPr wrap="square" anchor="ctr">
            <a:spAutoFit/>
          </a:bodyPr>
          <a:lstStyle/>
          <a:p>
            <a:pPr>
              <a:defRPr/>
            </a:pPr>
            <a:r>
              <a:rPr lang="es-ES_tradnl" sz="900" dirty="0">
                <a:solidFill>
                  <a:srgbClr val="0070C0"/>
                </a:solidFill>
                <a:latin typeface="Calibri" pitchFamily="34" charset="0"/>
              </a:rPr>
              <a:t>El seguimiento de la metodología establecida por Merco para la elaboración del ranking de empresas con mejor reputación en Colombia ha sido objeto de revisión independiente por parte de </a:t>
            </a:r>
            <a:r>
              <a:rPr lang="es-ES_tradnl" sz="900" b="1" dirty="0">
                <a:solidFill>
                  <a:srgbClr val="0070C0"/>
                </a:solidFill>
                <a:latin typeface="Calibri" pitchFamily="34" charset="0"/>
              </a:rPr>
              <a:t>KPMG</a:t>
            </a:r>
            <a:r>
              <a:rPr lang="es-ES_tradnl" sz="900" dirty="0">
                <a:solidFill>
                  <a:srgbClr val="0070C0"/>
                </a:solidFill>
                <a:latin typeface="Calibri" pitchFamily="34" charset="0"/>
              </a:rPr>
              <a:t>. La metodología seguida para elaborar Merco Empresas se encuentra disponible en la página www.merco.info</a:t>
            </a:r>
          </a:p>
        </p:txBody>
      </p:sp>
    </p:spTree>
    <p:extLst>
      <p:ext uri="{BB962C8B-B14F-4D97-AF65-F5344CB8AC3E}">
        <p14:creationId xmlns:p14="http://schemas.microsoft.com/office/powerpoint/2010/main" val="3431434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80992" y="2459505"/>
            <a:ext cx="4752528" cy="1938992"/>
          </a:xfrm>
        </p:spPr>
        <p:txBody>
          <a:bodyPr/>
          <a:lstStyle/>
          <a:p>
            <a:r>
              <a:rPr lang="es-ES" dirty="0"/>
              <a:t>Ranking de evaluación de Expertos</a:t>
            </a:r>
          </a:p>
        </p:txBody>
      </p:sp>
    </p:spTree>
    <p:extLst>
      <p:ext uri="{BB962C8B-B14F-4D97-AF65-F5344CB8AC3E}">
        <p14:creationId xmlns:p14="http://schemas.microsoft.com/office/powerpoint/2010/main" val="3285165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n>
                  <a:solidFill>
                    <a:srgbClr val="FFFFFF"/>
                  </a:solidFill>
                </a:ln>
                <a:solidFill>
                  <a:srgbClr val="FFFFFF"/>
                </a:solidFill>
                <a:latin typeface="Calibri" pitchFamily="34" charset="0"/>
              </a:rPr>
              <a:t>El top 5 para cada </a:t>
            </a:r>
            <a:r>
              <a:rPr lang="es-ES" dirty="0" err="1">
                <a:ln>
                  <a:solidFill>
                    <a:srgbClr val="FFFFFF"/>
                  </a:solidFill>
                </a:ln>
                <a:solidFill>
                  <a:srgbClr val="FFFFFF"/>
                </a:solidFill>
                <a:latin typeface="Calibri" pitchFamily="34" charset="0"/>
              </a:rPr>
              <a:t>stakeholder</a:t>
            </a:r>
            <a:endParaRPr lang="es-ES" dirty="0"/>
          </a:p>
        </p:txBody>
      </p:sp>
      <p:sp>
        <p:nvSpPr>
          <p:cNvPr id="6" name="Text Box 13"/>
          <p:cNvSpPr txBox="1">
            <a:spLocks noChangeArrowheads="1"/>
          </p:cNvSpPr>
          <p:nvPr/>
        </p:nvSpPr>
        <p:spPr bwMode="auto">
          <a:xfrm>
            <a:off x="109200" y="2142148"/>
            <a:ext cx="2340000" cy="464331"/>
          </a:xfrm>
          <a:prstGeom prst="rect">
            <a:avLst/>
          </a:prstGeom>
          <a:noFill/>
          <a:ln w="50800">
            <a:noFill/>
            <a:miter lim="800000"/>
            <a:headEnd/>
            <a:tailEnd/>
          </a:ln>
        </p:spPr>
        <p:txBody>
          <a:bodyPr wrap="square" lIns="108000" tIns="108000" rIns="108000" bIns="108000" anchor="b">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mj-lt"/>
              </a:rPr>
              <a:t>ANALISTAS FINANCIEROS</a:t>
            </a:r>
          </a:p>
        </p:txBody>
      </p:sp>
      <p:cxnSp>
        <p:nvCxnSpPr>
          <p:cNvPr id="9" name="8 Conector recto"/>
          <p:cNvCxnSpPr/>
          <p:nvPr/>
        </p:nvCxnSpPr>
        <p:spPr>
          <a:xfrm>
            <a:off x="109200" y="2608583"/>
            <a:ext cx="23400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1" name="10 Tabla"/>
          <p:cNvGraphicFramePr>
            <a:graphicFrameLocks noGrp="1"/>
          </p:cNvGraphicFramePr>
          <p:nvPr>
            <p:extLst>
              <p:ext uri="{D42A27DB-BD31-4B8C-83A1-F6EECF244321}">
                <p14:modId xmlns:p14="http://schemas.microsoft.com/office/powerpoint/2010/main" val="268302935"/>
              </p:ext>
            </p:extLst>
          </p:nvPr>
        </p:nvGraphicFramePr>
        <p:xfrm>
          <a:off x="109200" y="2771102"/>
          <a:ext cx="2340000" cy="2880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tblGrid>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GOOGLE</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APPLE</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COLGATE PALMOLIVE</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GRUPO SURA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MICROSOFT</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4188892116"/>
              </p:ext>
            </p:extLst>
          </p:nvPr>
        </p:nvGraphicFramePr>
        <p:xfrm>
          <a:off x="2558400" y="2771102"/>
          <a:ext cx="2340000" cy="2880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tblGrid>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APPLE</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MICROSOFT</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GOOGLE</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UNIVERSIDAD EAFIT</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GRUPO BANCOLOMBIA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211617059"/>
              </p:ext>
            </p:extLst>
          </p:nvPr>
        </p:nvGraphicFramePr>
        <p:xfrm>
          <a:off x="5007600" y="2771102"/>
          <a:ext cx="2340000" cy="2880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tblGrid>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CREPES AND WAFFLES</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ALPINA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200" b="1" kern="1200" dirty="0">
                          <a:solidFill>
                            <a:schemeClr val="tx1">
                              <a:lumMod val="75000"/>
                              <a:lumOff val="25000"/>
                            </a:schemeClr>
                          </a:solidFill>
                          <a:latin typeface="Calibri" pitchFamily="34" charset="0"/>
                          <a:ea typeface="+mn-ea"/>
                          <a:cs typeface="+mn-cs"/>
                        </a:rPr>
                        <a:t>UNIVERSIDAD NACIONAL DE COLOMBIA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GRUPO EPM</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ORGANIZACION CORONA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807428982"/>
              </p:ext>
            </p:extLst>
          </p:nvPr>
        </p:nvGraphicFramePr>
        <p:xfrm>
          <a:off x="7456800" y="2771102"/>
          <a:ext cx="2340000" cy="294408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tblGrid>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CREPES AND WAFFLES</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ORGANIZACION CORONA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GRUPO EPM</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200" b="1" kern="1200" dirty="0">
                          <a:solidFill>
                            <a:schemeClr val="tx1">
                              <a:lumMod val="75000"/>
                              <a:lumOff val="25000"/>
                            </a:schemeClr>
                          </a:solidFill>
                          <a:latin typeface="Calibri" pitchFamily="34" charset="0"/>
                          <a:ea typeface="+mn-ea"/>
                          <a:cs typeface="+mn-cs"/>
                        </a:rPr>
                        <a:t>FEDERACION NACIONAL DE CAFETEROS</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200" b="1" kern="1200" dirty="0">
                          <a:solidFill>
                            <a:schemeClr val="tx1">
                              <a:lumMod val="75000"/>
                              <a:lumOff val="25000"/>
                            </a:schemeClr>
                          </a:solidFill>
                          <a:latin typeface="Calibri" pitchFamily="34" charset="0"/>
                          <a:ea typeface="+mn-ea"/>
                          <a:cs typeface="+mn-cs"/>
                        </a:rPr>
                        <a:t>HOSPITAL UNIVERSITARIO DE SAN VICENTE FUNDACION</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15" name="Text Box 13"/>
          <p:cNvSpPr txBox="1">
            <a:spLocks noChangeArrowheads="1"/>
          </p:cNvSpPr>
          <p:nvPr/>
        </p:nvSpPr>
        <p:spPr bwMode="auto">
          <a:xfrm>
            <a:off x="2558400" y="1895927"/>
            <a:ext cx="2340000" cy="710552"/>
          </a:xfrm>
          <a:prstGeom prst="rect">
            <a:avLst/>
          </a:prstGeom>
          <a:noFill/>
          <a:ln w="50800">
            <a:noFill/>
            <a:miter lim="800000"/>
            <a:headEnd/>
            <a:tailEnd/>
          </a:ln>
        </p:spPr>
        <p:txBody>
          <a:bodyPr wrap="square" lIns="108000" tIns="108000" rIns="108000" bIns="108000" anchor="b">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mj-lt"/>
              </a:rPr>
              <a:t>PERIODISTAS DE</a:t>
            </a:r>
            <a:br>
              <a:rPr lang="es-ES" sz="1600" dirty="0">
                <a:ln>
                  <a:solidFill>
                    <a:schemeClr val="tx1">
                      <a:lumMod val="75000"/>
                      <a:lumOff val="25000"/>
                    </a:schemeClr>
                  </a:solidFill>
                </a:ln>
                <a:solidFill>
                  <a:schemeClr val="tx1">
                    <a:lumMod val="75000"/>
                    <a:lumOff val="25000"/>
                  </a:schemeClr>
                </a:solidFill>
                <a:latin typeface="+mj-lt"/>
              </a:rPr>
            </a:br>
            <a:r>
              <a:rPr lang="es-ES" sz="1600" dirty="0">
                <a:ln>
                  <a:solidFill>
                    <a:schemeClr val="tx1">
                      <a:lumMod val="75000"/>
                      <a:lumOff val="25000"/>
                    </a:schemeClr>
                  </a:solidFill>
                </a:ln>
                <a:solidFill>
                  <a:schemeClr val="tx1">
                    <a:lumMod val="75000"/>
                    <a:lumOff val="25000"/>
                  </a:schemeClr>
                </a:solidFill>
                <a:latin typeface="+mj-lt"/>
              </a:rPr>
              <a:t>INFO. ECONÓMICA</a:t>
            </a:r>
          </a:p>
        </p:txBody>
      </p:sp>
      <p:cxnSp>
        <p:nvCxnSpPr>
          <p:cNvPr id="16" name="15 Conector recto"/>
          <p:cNvCxnSpPr/>
          <p:nvPr/>
        </p:nvCxnSpPr>
        <p:spPr>
          <a:xfrm>
            <a:off x="2558400" y="2608583"/>
            <a:ext cx="23400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 Box 13"/>
          <p:cNvSpPr txBox="1">
            <a:spLocks noChangeArrowheads="1"/>
          </p:cNvSpPr>
          <p:nvPr/>
        </p:nvSpPr>
        <p:spPr bwMode="auto">
          <a:xfrm>
            <a:off x="5007600" y="1895927"/>
            <a:ext cx="2340000" cy="710552"/>
          </a:xfrm>
          <a:prstGeom prst="rect">
            <a:avLst/>
          </a:prstGeom>
          <a:noFill/>
          <a:ln w="50800">
            <a:noFill/>
            <a:miter lim="800000"/>
            <a:headEnd/>
            <a:tailEnd/>
          </a:ln>
        </p:spPr>
        <p:txBody>
          <a:bodyPr wrap="square" lIns="108000" tIns="108000" rIns="108000" bIns="108000" anchor="b">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mj-lt"/>
              </a:rPr>
              <a:t>GOBIERNO/ ADMINISTRACIÓN</a:t>
            </a:r>
          </a:p>
        </p:txBody>
      </p:sp>
      <p:cxnSp>
        <p:nvCxnSpPr>
          <p:cNvPr id="18" name="17 Conector recto"/>
          <p:cNvCxnSpPr/>
          <p:nvPr/>
        </p:nvCxnSpPr>
        <p:spPr>
          <a:xfrm>
            <a:off x="5007600" y="2608583"/>
            <a:ext cx="23400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Box 13"/>
          <p:cNvSpPr txBox="1">
            <a:spLocks noChangeArrowheads="1"/>
          </p:cNvSpPr>
          <p:nvPr/>
        </p:nvSpPr>
        <p:spPr bwMode="auto">
          <a:xfrm>
            <a:off x="7456800" y="2142148"/>
            <a:ext cx="2340000" cy="464331"/>
          </a:xfrm>
          <a:prstGeom prst="rect">
            <a:avLst/>
          </a:prstGeom>
          <a:noFill/>
          <a:ln w="50800">
            <a:noFill/>
            <a:miter lim="800000"/>
            <a:headEnd/>
            <a:tailEnd/>
          </a:ln>
        </p:spPr>
        <p:txBody>
          <a:bodyPr wrap="square" lIns="108000" tIns="108000" rIns="108000" bIns="108000" anchor="b">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mj-lt"/>
              </a:rPr>
              <a:t>ONG</a:t>
            </a:r>
          </a:p>
        </p:txBody>
      </p:sp>
      <p:cxnSp>
        <p:nvCxnSpPr>
          <p:cNvPr id="20" name="19 Conector recto"/>
          <p:cNvCxnSpPr/>
          <p:nvPr/>
        </p:nvCxnSpPr>
        <p:spPr>
          <a:xfrm>
            <a:off x="7456800" y="2608583"/>
            <a:ext cx="23400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78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n>
                  <a:solidFill>
                    <a:srgbClr val="FFFFFF"/>
                  </a:solidFill>
                </a:ln>
                <a:solidFill>
                  <a:srgbClr val="FFFFFF"/>
                </a:solidFill>
                <a:latin typeface="Calibri" pitchFamily="34" charset="0"/>
              </a:rPr>
              <a:t>El top 5 para cada </a:t>
            </a:r>
            <a:r>
              <a:rPr lang="es-ES" dirty="0" err="1">
                <a:ln>
                  <a:solidFill>
                    <a:srgbClr val="FFFFFF"/>
                  </a:solidFill>
                </a:ln>
                <a:solidFill>
                  <a:srgbClr val="FFFFFF"/>
                </a:solidFill>
                <a:latin typeface="Calibri" pitchFamily="34" charset="0"/>
              </a:rPr>
              <a:t>stakeholder</a:t>
            </a:r>
            <a:endParaRPr lang="es-ES" dirty="0"/>
          </a:p>
        </p:txBody>
      </p:sp>
      <p:sp>
        <p:nvSpPr>
          <p:cNvPr id="6" name="Text Box 13"/>
          <p:cNvSpPr txBox="1">
            <a:spLocks noChangeArrowheads="1"/>
          </p:cNvSpPr>
          <p:nvPr/>
        </p:nvSpPr>
        <p:spPr bwMode="auto">
          <a:xfrm>
            <a:off x="109200" y="2142148"/>
            <a:ext cx="2340000" cy="464331"/>
          </a:xfrm>
          <a:prstGeom prst="rect">
            <a:avLst/>
          </a:prstGeom>
          <a:noFill/>
          <a:ln w="50800">
            <a:noFill/>
            <a:miter lim="800000"/>
            <a:headEnd/>
            <a:tailEnd/>
          </a:ln>
        </p:spPr>
        <p:txBody>
          <a:bodyPr wrap="square" lIns="108000" tIns="108000" rIns="108000" bIns="108000" anchor="b">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mj-lt"/>
              </a:rPr>
              <a:t>SINDICATOS</a:t>
            </a:r>
          </a:p>
        </p:txBody>
      </p:sp>
      <p:cxnSp>
        <p:nvCxnSpPr>
          <p:cNvPr id="9" name="8 Conector recto"/>
          <p:cNvCxnSpPr/>
          <p:nvPr/>
        </p:nvCxnSpPr>
        <p:spPr>
          <a:xfrm>
            <a:off x="109200" y="2608583"/>
            <a:ext cx="23400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1" name="10 Tabla"/>
          <p:cNvGraphicFramePr>
            <a:graphicFrameLocks noGrp="1"/>
          </p:cNvGraphicFramePr>
          <p:nvPr>
            <p:extLst>
              <p:ext uri="{D42A27DB-BD31-4B8C-83A1-F6EECF244321}">
                <p14:modId xmlns:p14="http://schemas.microsoft.com/office/powerpoint/2010/main" val="3104843824"/>
              </p:ext>
            </p:extLst>
          </p:nvPr>
        </p:nvGraphicFramePr>
        <p:xfrm>
          <a:off x="109200" y="2771102"/>
          <a:ext cx="2340000" cy="2880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tblGrid>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200" b="1" kern="1200" dirty="0">
                          <a:solidFill>
                            <a:schemeClr val="tx1">
                              <a:lumMod val="75000"/>
                              <a:lumOff val="25000"/>
                            </a:schemeClr>
                          </a:solidFill>
                          <a:latin typeface="Calibri" pitchFamily="34" charset="0"/>
                          <a:ea typeface="+mn-ea"/>
                          <a:cs typeface="+mn-cs"/>
                        </a:rPr>
                        <a:t>UNIVERSIDAD NACIONAL DE COLOMBIA</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200" b="1" kern="1200" dirty="0">
                          <a:solidFill>
                            <a:schemeClr val="tx1">
                              <a:lumMod val="75000"/>
                              <a:lumOff val="25000"/>
                            </a:schemeClr>
                          </a:solidFill>
                          <a:latin typeface="Calibri" pitchFamily="34" charset="0"/>
                          <a:ea typeface="+mn-ea"/>
                          <a:cs typeface="+mn-cs"/>
                        </a:rPr>
                        <a:t>FEDERACION NACIONAL DE CAFETEROS</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200" b="1" kern="1200" dirty="0">
                          <a:solidFill>
                            <a:schemeClr val="tx1">
                              <a:lumMod val="75000"/>
                              <a:lumOff val="25000"/>
                            </a:schemeClr>
                          </a:solidFill>
                          <a:latin typeface="Calibri" pitchFamily="34" charset="0"/>
                          <a:ea typeface="+mn-ea"/>
                          <a:cs typeface="+mn-cs"/>
                        </a:rPr>
                        <a:t>UNIVERSIDAD EXTERNADO DE COLOMBIA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200" b="1" kern="1200" dirty="0">
                          <a:solidFill>
                            <a:schemeClr val="tx1">
                              <a:lumMod val="75000"/>
                              <a:lumOff val="25000"/>
                            </a:schemeClr>
                          </a:solidFill>
                          <a:latin typeface="Calibri" pitchFamily="34" charset="0"/>
                          <a:ea typeface="+mn-ea"/>
                          <a:cs typeface="+mn-cs"/>
                        </a:rPr>
                        <a:t>COMERCIALIZADORA ARTURO CALLE</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200" b="1" kern="1200" dirty="0">
                          <a:solidFill>
                            <a:schemeClr val="tx1">
                              <a:lumMod val="75000"/>
                              <a:lumOff val="25000"/>
                            </a:schemeClr>
                          </a:solidFill>
                          <a:latin typeface="Calibri" pitchFamily="34" charset="0"/>
                          <a:ea typeface="+mn-ea"/>
                          <a:cs typeface="+mn-cs"/>
                        </a:rPr>
                        <a:t>UNIVERSIDAD DEL ROSARIO</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237185353"/>
              </p:ext>
            </p:extLst>
          </p:nvPr>
        </p:nvGraphicFramePr>
        <p:xfrm>
          <a:off x="2558400" y="2771102"/>
          <a:ext cx="2340000" cy="2880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tblGrid>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COLANTA</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ALPINA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RAMO</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200" b="1" kern="1200" dirty="0">
                          <a:solidFill>
                            <a:schemeClr val="tx1">
                              <a:lumMod val="75000"/>
                              <a:lumOff val="25000"/>
                            </a:schemeClr>
                          </a:solidFill>
                          <a:latin typeface="Calibri" pitchFamily="34" charset="0"/>
                          <a:ea typeface="+mn-ea"/>
                          <a:cs typeface="+mn-cs"/>
                        </a:rPr>
                        <a:t>UNIVERSIDAD NACIONAL DE COLOMBIA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ALQUERIA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278507176"/>
              </p:ext>
            </p:extLst>
          </p:nvPr>
        </p:nvGraphicFramePr>
        <p:xfrm>
          <a:off x="5007600" y="2771102"/>
          <a:ext cx="2340000" cy="2880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tblGrid>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GOOGLE</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APPLE</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COCA COLA FEMSA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SAMSUNG ELECTRONICS</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BAVARIA</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077608933"/>
              </p:ext>
            </p:extLst>
          </p:nvPr>
        </p:nvGraphicFramePr>
        <p:xfrm>
          <a:off x="7456800" y="2771102"/>
          <a:ext cx="2340000" cy="2880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tblGrid>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GOOGLE</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APPLE</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MICROSOFT</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CREPES AND WAFFLES</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576000">
                <a:tc>
                  <a:txBody>
                    <a:bodyPr/>
                    <a:lstStyle/>
                    <a:p>
                      <a:pPr marL="0" algn="ctr" defTabSz="914400" rtl="0" eaLnBrk="1" fontAlgn="b" latinLnBrk="0" hangingPunct="1"/>
                      <a:r>
                        <a:rPr lang="es-ES" sz="1500" b="1" kern="1200" dirty="0">
                          <a:ln>
                            <a:noFill/>
                          </a:ln>
                          <a:solidFill>
                            <a:schemeClr val="accent2"/>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SAMSUNG ELECTRONICS</a:t>
                      </a:r>
                    </a:p>
                  </a:txBody>
                  <a:tcPr anchor="ctr">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15" name="Text Box 13"/>
          <p:cNvSpPr txBox="1">
            <a:spLocks noChangeArrowheads="1"/>
          </p:cNvSpPr>
          <p:nvPr/>
        </p:nvSpPr>
        <p:spPr bwMode="auto">
          <a:xfrm>
            <a:off x="2558400" y="1895927"/>
            <a:ext cx="2340000" cy="710552"/>
          </a:xfrm>
          <a:prstGeom prst="rect">
            <a:avLst/>
          </a:prstGeom>
          <a:noFill/>
          <a:ln w="50800">
            <a:noFill/>
            <a:miter lim="800000"/>
            <a:headEnd/>
            <a:tailEnd/>
          </a:ln>
        </p:spPr>
        <p:txBody>
          <a:bodyPr wrap="square" lIns="108000" tIns="108000" rIns="108000" bIns="108000" anchor="b">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mj-lt"/>
              </a:rPr>
              <a:t>ASOCIACIONES DE CONSUMIDORES</a:t>
            </a:r>
          </a:p>
        </p:txBody>
      </p:sp>
      <p:cxnSp>
        <p:nvCxnSpPr>
          <p:cNvPr id="16" name="15 Conector recto"/>
          <p:cNvCxnSpPr/>
          <p:nvPr/>
        </p:nvCxnSpPr>
        <p:spPr>
          <a:xfrm>
            <a:off x="2558400" y="2608583"/>
            <a:ext cx="23400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 Box 13"/>
          <p:cNvSpPr txBox="1">
            <a:spLocks noChangeArrowheads="1"/>
          </p:cNvSpPr>
          <p:nvPr/>
        </p:nvSpPr>
        <p:spPr bwMode="auto">
          <a:xfrm>
            <a:off x="5007600" y="2142148"/>
            <a:ext cx="2340000" cy="464331"/>
          </a:xfrm>
          <a:prstGeom prst="rect">
            <a:avLst/>
          </a:prstGeom>
          <a:noFill/>
          <a:ln w="50800">
            <a:noFill/>
            <a:miter lim="800000"/>
            <a:headEnd/>
            <a:tailEnd/>
          </a:ln>
        </p:spPr>
        <p:txBody>
          <a:bodyPr wrap="square" lIns="108000" tIns="108000" rIns="108000" bIns="108000" anchor="b">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mj-lt"/>
              </a:rPr>
              <a:t>INFLUENCERS</a:t>
            </a:r>
          </a:p>
        </p:txBody>
      </p:sp>
      <p:cxnSp>
        <p:nvCxnSpPr>
          <p:cNvPr id="18" name="17 Conector recto"/>
          <p:cNvCxnSpPr/>
          <p:nvPr/>
        </p:nvCxnSpPr>
        <p:spPr>
          <a:xfrm>
            <a:off x="5007600" y="2608583"/>
            <a:ext cx="23400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Box 13"/>
          <p:cNvSpPr txBox="1">
            <a:spLocks noChangeArrowheads="1"/>
          </p:cNvSpPr>
          <p:nvPr/>
        </p:nvSpPr>
        <p:spPr bwMode="auto">
          <a:xfrm>
            <a:off x="7456800" y="1895927"/>
            <a:ext cx="2340000" cy="710552"/>
          </a:xfrm>
          <a:prstGeom prst="rect">
            <a:avLst/>
          </a:prstGeom>
          <a:noFill/>
          <a:ln w="50800">
            <a:noFill/>
            <a:miter lim="800000"/>
            <a:headEnd/>
            <a:tailEnd/>
          </a:ln>
        </p:spPr>
        <p:txBody>
          <a:bodyPr wrap="square" lIns="108000" tIns="108000" rIns="108000" bIns="108000" anchor="b">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mj-lt"/>
              </a:rPr>
              <a:t>CATEDRÁTICOS DEL</a:t>
            </a:r>
            <a:br>
              <a:rPr lang="es-ES" sz="1600" dirty="0">
                <a:ln>
                  <a:solidFill>
                    <a:schemeClr val="tx1">
                      <a:lumMod val="75000"/>
                      <a:lumOff val="25000"/>
                    </a:schemeClr>
                  </a:solidFill>
                </a:ln>
                <a:solidFill>
                  <a:schemeClr val="tx1">
                    <a:lumMod val="75000"/>
                    <a:lumOff val="25000"/>
                  </a:schemeClr>
                </a:solidFill>
                <a:latin typeface="+mj-lt"/>
              </a:rPr>
            </a:br>
            <a:r>
              <a:rPr lang="es-ES" sz="1600" dirty="0">
                <a:ln>
                  <a:solidFill>
                    <a:schemeClr val="tx1">
                      <a:lumMod val="75000"/>
                      <a:lumOff val="25000"/>
                    </a:schemeClr>
                  </a:solidFill>
                </a:ln>
                <a:solidFill>
                  <a:schemeClr val="tx1">
                    <a:lumMod val="75000"/>
                    <a:lumOff val="25000"/>
                  </a:schemeClr>
                </a:solidFill>
                <a:latin typeface="+mj-lt"/>
              </a:rPr>
              <a:t>ÁREA DE EMPRESA</a:t>
            </a:r>
          </a:p>
        </p:txBody>
      </p:sp>
      <p:cxnSp>
        <p:nvCxnSpPr>
          <p:cNvPr id="20" name="19 Conector recto"/>
          <p:cNvCxnSpPr/>
          <p:nvPr/>
        </p:nvCxnSpPr>
        <p:spPr>
          <a:xfrm>
            <a:off x="7456800" y="2608583"/>
            <a:ext cx="23400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615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2480" y="2459504"/>
            <a:ext cx="4927535" cy="1938992"/>
          </a:xfrm>
          <a:prstGeom prst="rect">
            <a:avLst/>
          </a:prstGeom>
          <a:noFill/>
        </p:spPr>
        <p:txBody>
          <a:bodyPr wrap="square" rtlCol="0" anchor="ctr">
            <a:spAutoFit/>
          </a:bodyPr>
          <a:lstStyle/>
          <a:p>
            <a:r>
              <a:rPr lang="es-ES" sz="4000" b="1" dirty="0">
                <a:ln>
                  <a:solidFill>
                    <a:schemeClr val="bg1"/>
                  </a:solidFill>
                </a:ln>
                <a:solidFill>
                  <a:schemeClr val="bg1"/>
                </a:solidFill>
              </a:rPr>
              <a:t>Presentación de la metodología Merco Empresas</a:t>
            </a:r>
          </a:p>
        </p:txBody>
      </p:sp>
    </p:spTree>
    <p:extLst>
      <p:ext uri="{BB962C8B-B14F-4D97-AF65-F5344CB8AC3E}">
        <p14:creationId xmlns:p14="http://schemas.microsoft.com/office/powerpoint/2010/main" val="3268559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80992" y="2767281"/>
            <a:ext cx="4752528" cy="1323439"/>
          </a:xfrm>
        </p:spPr>
        <p:txBody>
          <a:bodyPr/>
          <a:lstStyle/>
          <a:p>
            <a:r>
              <a:rPr lang="es-ES" dirty="0"/>
              <a:t>Ranking </a:t>
            </a:r>
            <a:br>
              <a:rPr lang="es-ES" dirty="0"/>
            </a:br>
            <a:r>
              <a:rPr lang="es-ES" dirty="0"/>
              <a:t>Merco Consumo</a:t>
            </a:r>
          </a:p>
        </p:txBody>
      </p:sp>
    </p:spTree>
    <p:extLst>
      <p:ext uri="{BB962C8B-B14F-4D97-AF65-F5344CB8AC3E}">
        <p14:creationId xmlns:p14="http://schemas.microsoft.com/office/powerpoint/2010/main" val="478212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ln>
                  <a:solidFill>
                    <a:srgbClr val="FFFFFF"/>
                  </a:solidFill>
                </a:ln>
                <a:solidFill>
                  <a:srgbClr val="FFFFFF"/>
                </a:solidFill>
                <a:latin typeface="Calibri" pitchFamily="34" charset="0"/>
              </a:rPr>
              <a:t>Las mejores empresas para la población general</a:t>
            </a:r>
            <a:endParaRPr lang="es-ES" dirty="0"/>
          </a:p>
        </p:txBody>
      </p:sp>
      <p:sp>
        <p:nvSpPr>
          <p:cNvPr id="20" name="19 Rectángulo"/>
          <p:cNvSpPr/>
          <p:nvPr/>
        </p:nvSpPr>
        <p:spPr bwMode="auto">
          <a:xfrm>
            <a:off x="56456" y="1065218"/>
            <a:ext cx="9793088" cy="936000"/>
          </a:xfrm>
          <a:prstGeom prst="rect">
            <a:avLst/>
          </a:prstGeom>
          <a:solidFill>
            <a:schemeClr val="bg1">
              <a:lumMod val="95000"/>
            </a:schemeClr>
          </a:solidFill>
          <a:ln w="19050" algn="ctr">
            <a:noFill/>
            <a:round/>
            <a:headEnd/>
            <a:tailEnd/>
          </a:ln>
        </p:spPr>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21" name="20 CuadroTexto"/>
          <p:cNvSpPr txBox="1"/>
          <p:nvPr/>
        </p:nvSpPr>
        <p:spPr>
          <a:xfrm>
            <a:off x="93000" y="1202358"/>
            <a:ext cx="9720000" cy="661720"/>
          </a:xfrm>
          <a:prstGeom prst="rect">
            <a:avLst/>
          </a:prstGeom>
          <a:noFill/>
        </p:spPr>
        <p:txBody>
          <a:bodyPr wrap="square" rIns="36000" rtlCol="0" anchor="t">
            <a:spAutoFit/>
          </a:bodyPr>
          <a:lstStyle/>
          <a:p>
            <a:pPr algn="ctr">
              <a:spcAft>
                <a:spcPts val="600"/>
              </a:spcAft>
            </a:pPr>
            <a:r>
              <a:rPr lang="es-ES_tradnl" sz="1600" dirty="0">
                <a:ln>
                  <a:solidFill>
                    <a:schemeClr val="tx1">
                      <a:lumMod val="75000"/>
                      <a:lumOff val="25000"/>
                    </a:schemeClr>
                  </a:solidFill>
                </a:ln>
                <a:solidFill>
                  <a:schemeClr val="tx1">
                    <a:lumMod val="75000"/>
                    <a:lumOff val="25000"/>
                  </a:schemeClr>
                </a:solidFill>
                <a:latin typeface="Calibri" panose="020F0502020204030204" pitchFamily="34" charset="0"/>
              </a:rPr>
              <a:t>Es la valoración que la población general (los consumidores) hace de las empresas del ranking provisional Merco.</a:t>
            </a:r>
          </a:p>
          <a:p>
            <a:pPr algn="ctr">
              <a:spcAft>
                <a:spcPts val="600"/>
              </a:spcAft>
            </a:pPr>
            <a:r>
              <a:rPr lang="es-ES_tradnl" sz="1600" dirty="0">
                <a:ln>
                  <a:solidFill>
                    <a:schemeClr val="tx1">
                      <a:lumMod val="75000"/>
                      <a:lumOff val="25000"/>
                    </a:schemeClr>
                  </a:solidFill>
                </a:ln>
                <a:solidFill>
                  <a:schemeClr val="tx1">
                    <a:lumMod val="75000"/>
                    <a:lumOff val="25000"/>
                  </a:schemeClr>
                </a:solidFill>
                <a:latin typeface="Calibri" panose="020F0502020204030204" pitchFamily="34" charset="0"/>
              </a:rPr>
              <a:t>Se utilizan </a:t>
            </a:r>
            <a:r>
              <a:rPr lang="es-ES_tradnl" sz="1600" b="1" i="1" dirty="0">
                <a:ln>
                  <a:solidFill>
                    <a:schemeClr val="tx1">
                      <a:lumMod val="75000"/>
                      <a:lumOff val="25000"/>
                    </a:schemeClr>
                  </a:solidFill>
                </a:ln>
                <a:solidFill>
                  <a:schemeClr val="tx1">
                    <a:lumMod val="75000"/>
                    <a:lumOff val="25000"/>
                  </a:schemeClr>
                </a:solidFill>
                <a:latin typeface="Calibri" panose="020F0502020204030204" pitchFamily="34" charset="0"/>
              </a:rPr>
              <a:t>10 variables más una variable resumen:</a:t>
            </a:r>
          </a:p>
        </p:txBody>
      </p:sp>
      <p:sp>
        <p:nvSpPr>
          <p:cNvPr id="22" name="21 Rectángulo"/>
          <p:cNvSpPr/>
          <p:nvPr/>
        </p:nvSpPr>
        <p:spPr>
          <a:xfrm>
            <a:off x="151000" y="2117979"/>
            <a:ext cx="1800000" cy="1080000"/>
          </a:xfrm>
          <a:prstGeom prst="rect">
            <a:avLst/>
          </a:prstGeom>
          <a:noFill/>
          <a:ln>
            <a:noFill/>
          </a:ln>
        </p:spPr>
        <p:txBody>
          <a:bodyPr wrap="square" lIns="72000" tIns="108000" rIns="72000" bIns="72000">
            <a:noAutofit/>
          </a:bodyPr>
          <a:lstStyle/>
          <a:p>
            <a:pPr marL="0" marR="0" lvl="0" indent="0" defTabSz="914400" eaLnBrk="1" fontAlgn="base" latinLnBrk="0" hangingPunct="1">
              <a:lnSpc>
                <a:spcPct val="100000"/>
              </a:lnSpc>
              <a:spcBef>
                <a:spcPct val="0"/>
              </a:spcBef>
              <a:spcAft>
                <a:spcPts val="600"/>
              </a:spcAft>
              <a:buClrTx/>
              <a:buSzTx/>
              <a:buFontTx/>
              <a:buNone/>
              <a:tabLst/>
              <a:defRPr/>
            </a:pPr>
            <a:r>
              <a:rPr lang="es-ES_tradnl" sz="1500" dirty="0">
                <a:ln>
                  <a:solidFill>
                    <a:srgbClr val="DA3C6D"/>
                  </a:solidFill>
                </a:ln>
                <a:solidFill>
                  <a:srgbClr val="DA3C6D"/>
                </a:solidFill>
                <a:latin typeface="Calibri" pitchFamily="34" charset="0"/>
              </a:rPr>
              <a:t>TRAYECTORIA</a:t>
            </a:r>
          </a:p>
          <a:p>
            <a:pPr marL="0" marR="0" lvl="0" indent="0" defTabSz="914400" eaLnBrk="1" fontAlgn="base" latinLnBrk="0" hangingPunct="1">
              <a:lnSpc>
                <a:spcPct val="100000"/>
              </a:lnSpc>
              <a:spcBef>
                <a:spcPct val="0"/>
              </a:spcBef>
              <a:spcAft>
                <a:spcPts val="600"/>
              </a:spcAft>
              <a:buClrTx/>
              <a:buSzTx/>
              <a:buFontTx/>
              <a:buNone/>
              <a:tabLst/>
              <a:defRPr/>
            </a:pPr>
            <a:r>
              <a:rPr kumimoji="0" lang="es-ES_tradnl" sz="1100" b="0" i="0" u="none" strike="noStrike" kern="0" cap="none" spc="0" normalizeH="0" baseline="0" noProof="0" dirty="0">
                <a:ln>
                  <a:noFill/>
                </a:ln>
                <a:solidFill>
                  <a:prstClr val="black">
                    <a:lumMod val="75000"/>
                    <a:lumOff val="25000"/>
                  </a:prstClr>
                </a:solidFill>
                <a:effectLst/>
                <a:uLnTx/>
                <a:uFillTx/>
                <a:latin typeface="Calibri"/>
              </a:rPr>
              <a:t>Es una empresa con una buena trayectoria en el mercado</a:t>
            </a:r>
            <a:endParaRPr kumimoji="0" lang="es-ES" sz="1100" b="0" i="0" u="none" strike="noStrike" kern="0" cap="none" spc="0" normalizeH="0" baseline="0" noProof="0" dirty="0">
              <a:ln>
                <a:noFill/>
              </a:ln>
              <a:solidFill>
                <a:prstClr val="black">
                  <a:lumMod val="75000"/>
                  <a:lumOff val="25000"/>
                </a:prstClr>
              </a:solidFill>
              <a:effectLst/>
              <a:uLnTx/>
              <a:uFillTx/>
              <a:latin typeface="Calibri"/>
            </a:endParaRPr>
          </a:p>
        </p:txBody>
      </p:sp>
      <p:sp>
        <p:nvSpPr>
          <p:cNvPr id="23" name="22 Rectángulo"/>
          <p:cNvSpPr/>
          <p:nvPr/>
        </p:nvSpPr>
        <p:spPr>
          <a:xfrm>
            <a:off x="2102000" y="2117979"/>
            <a:ext cx="1800000" cy="1080000"/>
          </a:xfrm>
          <a:prstGeom prst="rect">
            <a:avLst/>
          </a:prstGeom>
          <a:noFill/>
          <a:ln>
            <a:noFill/>
          </a:ln>
        </p:spPr>
        <p:txBody>
          <a:bodyPr wrap="square" lIns="72000" tIns="108000" rIns="72000" bIns="72000">
            <a:noAutofit/>
          </a:bodyPr>
          <a:lstStyle/>
          <a:p>
            <a:pPr fontAlgn="base">
              <a:spcBef>
                <a:spcPct val="0"/>
              </a:spcBef>
              <a:spcAft>
                <a:spcPts val="600"/>
              </a:spcAft>
              <a:defRPr/>
            </a:pPr>
            <a:r>
              <a:rPr lang="es-ES_tradnl" sz="1500" dirty="0">
                <a:ln>
                  <a:solidFill>
                    <a:srgbClr val="DA3C6D"/>
                  </a:solidFill>
                </a:ln>
                <a:solidFill>
                  <a:srgbClr val="DA3C6D"/>
                </a:solidFill>
                <a:latin typeface="Calibri" pitchFamily="34" charset="0"/>
              </a:rPr>
              <a:t>CALIDAD/ PRECIO</a:t>
            </a:r>
          </a:p>
          <a:p>
            <a:pPr marL="0" marR="0" lvl="0" indent="0" defTabSz="914400" eaLnBrk="1" fontAlgn="base" latinLnBrk="0" hangingPunct="1">
              <a:lnSpc>
                <a:spcPct val="100000"/>
              </a:lnSpc>
              <a:spcBef>
                <a:spcPct val="0"/>
              </a:spcBef>
              <a:spcAft>
                <a:spcPts val="600"/>
              </a:spcAft>
              <a:buClrTx/>
              <a:buSzTx/>
              <a:buFontTx/>
              <a:buNone/>
              <a:tabLst/>
              <a:defRPr/>
            </a:pPr>
            <a:r>
              <a:rPr kumimoji="0" lang="es-ES" sz="1100" b="0" i="0" u="none" strike="noStrike" kern="0" cap="none" spc="0" normalizeH="0" baseline="0" noProof="0" dirty="0">
                <a:ln>
                  <a:noFill/>
                </a:ln>
                <a:solidFill>
                  <a:prstClr val="black">
                    <a:lumMod val="75000"/>
                    <a:lumOff val="25000"/>
                  </a:prstClr>
                </a:solidFill>
                <a:effectLst/>
                <a:uLnTx/>
                <a:uFillTx/>
                <a:latin typeface="Calibri"/>
              </a:rPr>
              <a:t>Tiene precios adecuados a la calidad de los productos y servicios que ofrece</a:t>
            </a:r>
          </a:p>
        </p:txBody>
      </p:sp>
      <p:sp>
        <p:nvSpPr>
          <p:cNvPr id="24" name="23 Rectángulo"/>
          <p:cNvSpPr/>
          <p:nvPr/>
        </p:nvSpPr>
        <p:spPr>
          <a:xfrm>
            <a:off x="4053000" y="2117979"/>
            <a:ext cx="1800000" cy="1080000"/>
          </a:xfrm>
          <a:prstGeom prst="rect">
            <a:avLst/>
          </a:prstGeom>
          <a:noFill/>
          <a:ln>
            <a:noFill/>
          </a:ln>
        </p:spPr>
        <p:txBody>
          <a:bodyPr wrap="square" lIns="72000" tIns="108000" rIns="72000" bIns="72000">
            <a:noAutofit/>
          </a:bodyPr>
          <a:lstStyle/>
          <a:p>
            <a:pPr fontAlgn="base">
              <a:spcBef>
                <a:spcPct val="0"/>
              </a:spcBef>
              <a:spcAft>
                <a:spcPts val="600"/>
              </a:spcAft>
              <a:defRPr/>
            </a:pPr>
            <a:r>
              <a:rPr lang="es-ES_tradnl" sz="1500" dirty="0">
                <a:ln>
                  <a:solidFill>
                    <a:srgbClr val="DA3C6D"/>
                  </a:solidFill>
                </a:ln>
                <a:solidFill>
                  <a:srgbClr val="DA3C6D"/>
                </a:solidFill>
                <a:latin typeface="Calibri" pitchFamily="34" charset="0"/>
              </a:rPr>
              <a:t>CALIDAD DE LA OFERTA</a:t>
            </a:r>
          </a:p>
          <a:p>
            <a:pPr marL="0" marR="0" lvl="0" indent="0" defTabSz="914400" eaLnBrk="1" fontAlgn="base" latinLnBrk="0" hangingPunct="1">
              <a:lnSpc>
                <a:spcPct val="100000"/>
              </a:lnSpc>
              <a:spcBef>
                <a:spcPct val="0"/>
              </a:spcBef>
              <a:spcAft>
                <a:spcPts val="600"/>
              </a:spcAft>
              <a:buClrTx/>
              <a:buSzTx/>
              <a:buFontTx/>
              <a:buNone/>
              <a:tabLst/>
              <a:defRPr/>
            </a:pPr>
            <a:r>
              <a:rPr kumimoji="0" lang="es-ES" sz="1100" b="0" i="0" u="none" strike="noStrike" kern="0" cap="none" spc="0" normalizeH="0" baseline="0" noProof="0" dirty="0">
                <a:ln>
                  <a:noFill/>
                </a:ln>
                <a:solidFill>
                  <a:prstClr val="black">
                    <a:lumMod val="75000"/>
                    <a:lumOff val="25000"/>
                  </a:prstClr>
                </a:solidFill>
                <a:effectLst/>
                <a:uLnTx/>
                <a:uFillTx/>
                <a:latin typeface="Calibri"/>
              </a:rPr>
              <a:t>Tiene productos y servicios de calidad</a:t>
            </a:r>
          </a:p>
        </p:txBody>
      </p:sp>
      <p:sp>
        <p:nvSpPr>
          <p:cNvPr id="25" name="24 Rectángulo"/>
          <p:cNvSpPr/>
          <p:nvPr/>
        </p:nvSpPr>
        <p:spPr>
          <a:xfrm>
            <a:off x="6004000" y="2117979"/>
            <a:ext cx="1800000" cy="1080000"/>
          </a:xfrm>
          <a:prstGeom prst="rect">
            <a:avLst/>
          </a:prstGeom>
          <a:noFill/>
          <a:ln>
            <a:noFill/>
          </a:ln>
        </p:spPr>
        <p:txBody>
          <a:bodyPr wrap="square" lIns="72000" tIns="108000" rIns="72000" bIns="72000">
            <a:noAutofit/>
          </a:bodyPr>
          <a:lstStyle/>
          <a:p>
            <a:pPr fontAlgn="base">
              <a:spcBef>
                <a:spcPct val="0"/>
              </a:spcBef>
              <a:spcAft>
                <a:spcPts val="600"/>
              </a:spcAft>
              <a:defRPr/>
            </a:pPr>
            <a:r>
              <a:rPr lang="es-ES_tradnl" sz="1500" dirty="0">
                <a:ln>
                  <a:solidFill>
                    <a:srgbClr val="DA3C6D"/>
                  </a:solidFill>
                </a:ln>
                <a:solidFill>
                  <a:srgbClr val="DA3C6D"/>
                </a:solidFill>
                <a:latin typeface="Calibri" pitchFamily="34" charset="0"/>
              </a:rPr>
              <a:t>INNOVACIÓN</a:t>
            </a:r>
          </a:p>
          <a:p>
            <a:pPr marL="0" marR="0" lvl="0" indent="0" defTabSz="914400" eaLnBrk="1" fontAlgn="base" latinLnBrk="0" hangingPunct="1">
              <a:lnSpc>
                <a:spcPct val="100000"/>
              </a:lnSpc>
              <a:spcBef>
                <a:spcPct val="0"/>
              </a:spcBef>
              <a:spcAft>
                <a:spcPts val="600"/>
              </a:spcAft>
              <a:buClrTx/>
              <a:buSzTx/>
              <a:buFontTx/>
              <a:buNone/>
              <a:tabLst/>
              <a:defRPr/>
            </a:pPr>
            <a:r>
              <a:rPr kumimoji="0" lang="es-ES_tradnl" sz="1100" b="0" i="0" u="none" strike="noStrike" kern="0" cap="none" spc="0" normalizeH="0" baseline="0" noProof="0" dirty="0">
                <a:ln>
                  <a:noFill/>
                </a:ln>
                <a:solidFill>
                  <a:prstClr val="black">
                    <a:lumMod val="75000"/>
                    <a:lumOff val="25000"/>
                  </a:prstClr>
                </a:solidFill>
                <a:effectLst/>
                <a:uLnTx/>
                <a:uFillTx/>
                <a:latin typeface="Calibri"/>
              </a:rPr>
              <a:t>Es una empresa que va por delante de las empresas del sector</a:t>
            </a:r>
            <a:endParaRPr kumimoji="0" lang="es-ES" sz="1100" b="0" i="0" u="none" strike="noStrike" kern="0" cap="none" spc="0" normalizeH="0" baseline="0" noProof="0" dirty="0">
              <a:ln>
                <a:noFill/>
              </a:ln>
              <a:solidFill>
                <a:prstClr val="black">
                  <a:lumMod val="75000"/>
                  <a:lumOff val="25000"/>
                </a:prstClr>
              </a:solidFill>
              <a:effectLst/>
              <a:uLnTx/>
              <a:uFillTx/>
              <a:latin typeface="Calibri"/>
            </a:endParaRPr>
          </a:p>
        </p:txBody>
      </p:sp>
      <p:sp>
        <p:nvSpPr>
          <p:cNvPr id="26" name="25 Rectángulo"/>
          <p:cNvSpPr/>
          <p:nvPr/>
        </p:nvSpPr>
        <p:spPr>
          <a:xfrm>
            <a:off x="7955000" y="2117979"/>
            <a:ext cx="1800000" cy="1080000"/>
          </a:xfrm>
          <a:prstGeom prst="rect">
            <a:avLst/>
          </a:prstGeom>
          <a:noFill/>
          <a:ln>
            <a:noFill/>
          </a:ln>
        </p:spPr>
        <p:txBody>
          <a:bodyPr wrap="square" lIns="72000" tIns="108000" rIns="72000" bIns="72000">
            <a:noAutofit/>
          </a:bodyPr>
          <a:lstStyle/>
          <a:p>
            <a:pPr fontAlgn="base">
              <a:spcBef>
                <a:spcPct val="0"/>
              </a:spcBef>
              <a:spcAft>
                <a:spcPts val="600"/>
              </a:spcAft>
              <a:defRPr/>
            </a:pPr>
            <a:r>
              <a:rPr lang="es-ES_tradnl" sz="1500" dirty="0">
                <a:ln>
                  <a:solidFill>
                    <a:srgbClr val="DA3C6D"/>
                  </a:solidFill>
                </a:ln>
                <a:solidFill>
                  <a:srgbClr val="DA3C6D"/>
                </a:solidFill>
                <a:latin typeface="Calibri" pitchFamily="34" charset="0"/>
              </a:rPr>
              <a:t>ÉTICA</a:t>
            </a:r>
          </a:p>
          <a:p>
            <a:pPr marL="0" marR="0" lvl="0" indent="0" defTabSz="914400" eaLnBrk="1" fontAlgn="base" latinLnBrk="0" hangingPunct="1">
              <a:lnSpc>
                <a:spcPct val="100000"/>
              </a:lnSpc>
              <a:spcBef>
                <a:spcPct val="0"/>
              </a:spcBef>
              <a:spcAft>
                <a:spcPts val="600"/>
              </a:spcAft>
              <a:buClrTx/>
              <a:buSzTx/>
              <a:buFontTx/>
              <a:buNone/>
              <a:tabLst/>
              <a:defRPr/>
            </a:pPr>
            <a:r>
              <a:rPr kumimoji="0" lang="es-ES_tradnl" sz="1100" b="0" i="0" u="none" strike="noStrike" kern="0" cap="none" spc="0" normalizeH="0" baseline="0" noProof="0" dirty="0">
                <a:ln>
                  <a:noFill/>
                </a:ln>
                <a:solidFill>
                  <a:prstClr val="black">
                    <a:lumMod val="75000"/>
                    <a:lumOff val="25000"/>
                  </a:prstClr>
                </a:solidFill>
                <a:effectLst/>
                <a:uLnTx/>
                <a:uFillTx/>
                <a:latin typeface="Calibri"/>
              </a:rPr>
              <a:t>Es una empresa que no engaña a sus clientes</a:t>
            </a:r>
            <a:endParaRPr kumimoji="0" lang="es-ES" sz="1100" b="0" i="0" u="none" strike="noStrike" kern="0" cap="none" spc="0" normalizeH="0" baseline="0" noProof="0" dirty="0">
              <a:ln>
                <a:noFill/>
              </a:ln>
              <a:solidFill>
                <a:prstClr val="black">
                  <a:lumMod val="75000"/>
                  <a:lumOff val="25000"/>
                </a:prstClr>
              </a:solidFill>
              <a:effectLst/>
              <a:uLnTx/>
              <a:uFillTx/>
              <a:latin typeface="Calibri"/>
            </a:endParaRPr>
          </a:p>
        </p:txBody>
      </p:sp>
      <p:sp>
        <p:nvSpPr>
          <p:cNvPr id="27" name="26 Rectángulo"/>
          <p:cNvSpPr/>
          <p:nvPr/>
        </p:nvSpPr>
        <p:spPr>
          <a:xfrm>
            <a:off x="151000" y="3212976"/>
            <a:ext cx="1800000" cy="1260000"/>
          </a:xfrm>
          <a:prstGeom prst="rect">
            <a:avLst/>
          </a:prstGeom>
          <a:noFill/>
          <a:ln>
            <a:noFill/>
          </a:ln>
        </p:spPr>
        <p:txBody>
          <a:bodyPr wrap="square" lIns="72000" tIns="108000" rIns="72000" bIns="72000">
            <a:noAutofit/>
          </a:bodyPr>
          <a:lstStyle/>
          <a:p>
            <a:pPr fontAlgn="base">
              <a:spcBef>
                <a:spcPct val="0"/>
              </a:spcBef>
              <a:spcAft>
                <a:spcPts val="600"/>
              </a:spcAft>
              <a:defRPr/>
            </a:pPr>
            <a:r>
              <a:rPr lang="es-ES_tradnl" sz="1500" dirty="0">
                <a:ln>
                  <a:solidFill>
                    <a:srgbClr val="DA3C6D"/>
                  </a:solidFill>
                </a:ln>
                <a:solidFill>
                  <a:srgbClr val="DA3C6D"/>
                </a:solidFill>
                <a:latin typeface="Calibri" pitchFamily="34" charset="0"/>
              </a:rPr>
              <a:t>EMPATÍA</a:t>
            </a:r>
          </a:p>
          <a:p>
            <a:pPr marL="0" marR="0" lvl="0" indent="0" defTabSz="914400" eaLnBrk="1" fontAlgn="base" latinLnBrk="0" hangingPunct="1">
              <a:lnSpc>
                <a:spcPct val="100000"/>
              </a:lnSpc>
              <a:spcBef>
                <a:spcPct val="0"/>
              </a:spcBef>
              <a:spcAft>
                <a:spcPts val="600"/>
              </a:spcAft>
              <a:buClrTx/>
              <a:buSzTx/>
              <a:buFontTx/>
              <a:buNone/>
              <a:tabLst/>
              <a:defRPr/>
            </a:pPr>
            <a:r>
              <a:rPr kumimoji="0" lang="es-ES" sz="1100" b="0" i="0" u="none" strike="noStrike" kern="0" cap="none" spc="0" normalizeH="0" baseline="0" noProof="0" dirty="0">
                <a:ln>
                  <a:noFill/>
                </a:ln>
                <a:solidFill>
                  <a:prstClr val="black">
                    <a:lumMod val="75000"/>
                    <a:lumOff val="25000"/>
                  </a:prstClr>
                </a:solidFill>
                <a:effectLst/>
                <a:uLnTx/>
                <a:uFillTx/>
                <a:latin typeface="Calibri"/>
              </a:rPr>
              <a:t>Es una compañía que se preocupa por entender a sus clientes</a:t>
            </a:r>
          </a:p>
        </p:txBody>
      </p:sp>
      <p:sp>
        <p:nvSpPr>
          <p:cNvPr id="28" name="27 Rectángulo"/>
          <p:cNvSpPr/>
          <p:nvPr/>
        </p:nvSpPr>
        <p:spPr>
          <a:xfrm>
            <a:off x="2102000" y="3212976"/>
            <a:ext cx="1800000" cy="1260000"/>
          </a:xfrm>
          <a:prstGeom prst="rect">
            <a:avLst/>
          </a:prstGeom>
          <a:noFill/>
          <a:ln>
            <a:noFill/>
          </a:ln>
        </p:spPr>
        <p:txBody>
          <a:bodyPr wrap="square" lIns="72000" tIns="108000" rIns="72000" bIns="72000">
            <a:noAutofit/>
          </a:bodyPr>
          <a:lstStyle/>
          <a:p>
            <a:pPr fontAlgn="base">
              <a:spcBef>
                <a:spcPct val="0"/>
              </a:spcBef>
              <a:spcAft>
                <a:spcPts val="600"/>
              </a:spcAft>
              <a:defRPr/>
            </a:pPr>
            <a:r>
              <a:rPr lang="es-ES_tradnl" sz="1500" dirty="0">
                <a:ln>
                  <a:solidFill>
                    <a:srgbClr val="DA3C6D"/>
                  </a:solidFill>
                </a:ln>
                <a:solidFill>
                  <a:srgbClr val="DA3C6D"/>
                </a:solidFill>
                <a:latin typeface="Calibri" pitchFamily="34" charset="0"/>
              </a:rPr>
              <a:t>COMPROMISO ECOLÓGICO</a:t>
            </a:r>
          </a:p>
          <a:p>
            <a:pPr marL="0" marR="0" lvl="0" indent="0" defTabSz="914400" eaLnBrk="1" fontAlgn="base" latinLnBrk="0" hangingPunct="1">
              <a:lnSpc>
                <a:spcPct val="100000"/>
              </a:lnSpc>
              <a:spcBef>
                <a:spcPct val="0"/>
              </a:spcBef>
              <a:spcAft>
                <a:spcPts val="600"/>
              </a:spcAft>
              <a:buClrTx/>
              <a:buSzTx/>
              <a:buFontTx/>
              <a:buNone/>
              <a:tabLst/>
              <a:defRPr/>
            </a:pPr>
            <a:r>
              <a:rPr kumimoji="0" lang="es-ES_tradnl" sz="1100" b="0" i="0" u="none" strike="noStrike" kern="0" cap="none" spc="0" normalizeH="0" baseline="0" noProof="0" dirty="0">
                <a:ln>
                  <a:noFill/>
                </a:ln>
                <a:solidFill>
                  <a:prstClr val="black">
                    <a:lumMod val="75000"/>
                    <a:lumOff val="25000"/>
                  </a:prstClr>
                </a:solidFill>
                <a:effectLst/>
                <a:uLnTx/>
                <a:uFillTx/>
                <a:latin typeface="Calibri"/>
              </a:rPr>
              <a:t>Protege y no daña el medio ambiente</a:t>
            </a:r>
            <a:endParaRPr kumimoji="0" lang="es-ES" sz="1100" b="0" i="0" u="none" strike="noStrike" kern="0" cap="none" spc="0" normalizeH="0" baseline="0" noProof="0" dirty="0">
              <a:ln>
                <a:noFill/>
              </a:ln>
              <a:solidFill>
                <a:prstClr val="black">
                  <a:lumMod val="75000"/>
                  <a:lumOff val="25000"/>
                </a:prstClr>
              </a:solidFill>
              <a:effectLst/>
              <a:uLnTx/>
              <a:uFillTx/>
              <a:latin typeface="Calibri"/>
            </a:endParaRPr>
          </a:p>
        </p:txBody>
      </p:sp>
      <p:sp>
        <p:nvSpPr>
          <p:cNvPr id="29" name="28 Rectángulo"/>
          <p:cNvSpPr/>
          <p:nvPr/>
        </p:nvSpPr>
        <p:spPr>
          <a:xfrm>
            <a:off x="4053000" y="3212976"/>
            <a:ext cx="1800000" cy="1260000"/>
          </a:xfrm>
          <a:prstGeom prst="rect">
            <a:avLst/>
          </a:prstGeom>
          <a:noFill/>
          <a:ln>
            <a:noFill/>
          </a:ln>
        </p:spPr>
        <p:txBody>
          <a:bodyPr wrap="square" lIns="72000" tIns="108000" rIns="72000" bIns="72000">
            <a:noAutofit/>
          </a:bodyPr>
          <a:lstStyle/>
          <a:p>
            <a:pPr fontAlgn="base">
              <a:spcBef>
                <a:spcPct val="0"/>
              </a:spcBef>
              <a:spcAft>
                <a:spcPts val="600"/>
              </a:spcAft>
              <a:defRPr/>
            </a:pPr>
            <a:r>
              <a:rPr lang="es-ES_tradnl" sz="1500" dirty="0">
                <a:ln>
                  <a:solidFill>
                    <a:srgbClr val="DA3C6D"/>
                  </a:solidFill>
                </a:ln>
                <a:solidFill>
                  <a:srgbClr val="DA3C6D"/>
                </a:solidFill>
                <a:latin typeface="Calibri" pitchFamily="34" charset="0"/>
              </a:rPr>
              <a:t>COMPROMISO SOCIAL</a:t>
            </a:r>
          </a:p>
          <a:p>
            <a:pPr marL="0" marR="0" lvl="0" indent="0" defTabSz="914400" eaLnBrk="1" fontAlgn="base" latinLnBrk="0" hangingPunct="1">
              <a:lnSpc>
                <a:spcPct val="100000"/>
              </a:lnSpc>
              <a:spcBef>
                <a:spcPct val="0"/>
              </a:spcBef>
              <a:spcAft>
                <a:spcPts val="600"/>
              </a:spcAft>
              <a:buClrTx/>
              <a:buSzTx/>
              <a:buFontTx/>
              <a:buNone/>
              <a:tabLst/>
              <a:defRPr/>
            </a:pPr>
            <a:r>
              <a:rPr kumimoji="0" lang="es-ES_tradnl" sz="1100" b="0" i="0" u="none" strike="noStrike" kern="0" cap="none" spc="0" normalizeH="0" baseline="0" noProof="0" dirty="0">
                <a:ln>
                  <a:noFill/>
                </a:ln>
                <a:solidFill>
                  <a:prstClr val="black">
                    <a:lumMod val="75000"/>
                    <a:lumOff val="25000"/>
                  </a:prstClr>
                </a:solidFill>
                <a:effectLst/>
                <a:uLnTx/>
                <a:uFillTx/>
                <a:latin typeface="Calibri"/>
              </a:rPr>
              <a:t>Está comprometida con los problemas sociales</a:t>
            </a:r>
            <a:endParaRPr kumimoji="0" lang="es-ES" sz="1100" b="0" i="0" u="none" strike="noStrike" kern="0" cap="none" spc="0" normalizeH="0" baseline="0" noProof="0" dirty="0">
              <a:ln>
                <a:noFill/>
              </a:ln>
              <a:solidFill>
                <a:prstClr val="black">
                  <a:lumMod val="75000"/>
                  <a:lumOff val="25000"/>
                </a:prstClr>
              </a:solidFill>
              <a:effectLst/>
              <a:uLnTx/>
              <a:uFillTx/>
              <a:latin typeface="Calibri"/>
            </a:endParaRPr>
          </a:p>
        </p:txBody>
      </p:sp>
      <p:sp>
        <p:nvSpPr>
          <p:cNvPr id="30" name="29 Rectángulo"/>
          <p:cNvSpPr/>
          <p:nvPr/>
        </p:nvSpPr>
        <p:spPr>
          <a:xfrm>
            <a:off x="6004000" y="3212976"/>
            <a:ext cx="1800000" cy="1260000"/>
          </a:xfrm>
          <a:prstGeom prst="rect">
            <a:avLst/>
          </a:prstGeom>
          <a:noFill/>
          <a:ln>
            <a:noFill/>
          </a:ln>
        </p:spPr>
        <p:txBody>
          <a:bodyPr wrap="square" lIns="72000" tIns="108000" rIns="72000" bIns="72000">
            <a:noAutofit/>
          </a:bodyPr>
          <a:lstStyle/>
          <a:p>
            <a:pPr fontAlgn="base">
              <a:spcBef>
                <a:spcPct val="0"/>
              </a:spcBef>
              <a:spcAft>
                <a:spcPts val="600"/>
              </a:spcAft>
              <a:defRPr/>
            </a:pPr>
            <a:r>
              <a:rPr lang="es-ES_tradnl" sz="1500" dirty="0">
                <a:ln>
                  <a:solidFill>
                    <a:srgbClr val="DA3C6D"/>
                  </a:solidFill>
                </a:ln>
                <a:solidFill>
                  <a:srgbClr val="DA3C6D"/>
                </a:solidFill>
                <a:latin typeface="Calibri" pitchFamily="34" charset="0"/>
              </a:rPr>
              <a:t>ATRACTIVO PARA TRABAJAR</a:t>
            </a:r>
          </a:p>
          <a:p>
            <a:pPr marL="0" marR="0" lvl="0" indent="0" defTabSz="914400" eaLnBrk="1" fontAlgn="base" latinLnBrk="0" hangingPunct="1">
              <a:lnSpc>
                <a:spcPct val="100000"/>
              </a:lnSpc>
              <a:spcBef>
                <a:spcPct val="0"/>
              </a:spcBef>
              <a:spcAft>
                <a:spcPts val="600"/>
              </a:spcAft>
              <a:buClrTx/>
              <a:buSzTx/>
              <a:buFontTx/>
              <a:buNone/>
              <a:tabLst/>
              <a:defRPr/>
            </a:pPr>
            <a:r>
              <a:rPr kumimoji="0" lang="es-ES" sz="1100" b="0" i="0" u="none" strike="noStrike" kern="0" cap="none" spc="0" normalizeH="0" baseline="0" noProof="0" dirty="0">
                <a:ln>
                  <a:noFill/>
                </a:ln>
                <a:solidFill>
                  <a:prstClr val="black">
                    <a:lumMod val="75000"/>
                    <a:lumOff val="25000"/>
                  </a:prstClr>
                </a:solidFill>
                <a:effectLst/>
                <a:uLnTx/>
                <a:uFillTx/>
                <a:latin typeface="Calibri"/>
              </a:rPr>
              <a:t>Es una buena empresa para trabajar</a:t>
            </a:r>
          </a:p>
        </p:txBody>
      </p:sp>
      <p:sp>
        <p:nvSpPr>
          <p:cNvPr id="31" name="30 Rectángulo"/>
          <p:cNvSpPr/>
          <p:nvPr/>
        </p:nvSpPr>
        <p:spPr>
          <a:xfrm>
            <a:off x="7955000" y="3212976"/>
            <a:ext cx="1800000" cy="1260000"/>
          </a:xfrm>
          <a:prstGeom prst="rect">
            <a:avLst/>
          </a:prstGeom>
          <a:noFill/>
          <a:ln>
            <a:noFill/>
          </a:ln>
        </p:spPr>
        <p:txBody>
          <a:bodyPr wrap="square" lIns="72000" tIns="108000" rIns="72000" bIns="72000">
            <a:noAutofit/>
          </a:bodyPr>
          <a:lstStyle/>
          <a:p>
            <a:pPr fontAlgn="base">
              <a:spcBef>
                <a:spcPct val="0"/>
              </a:spcBef>
              <a:spcAft>
                <a:spcPts val="600"/>
              </a:spcAft>
              <a:defRPr/>
            </a:pPr>
            <a:r>
              <a:rPr lang="es-ES_tradnl" sz="1500" dirty="0">
                <a:ln>
                  <a:solidFill>
                    <a:srgbClr val="DA3C6D"/>
                  </a:solidFill>
                </a:ln>
                <a:solidFill>
                  <a:srgbClr val="DA3C6D"/>
                </a:solidFill>
                <a:latin typeface="Calibri" pitchFamily="34" charset="0"/>
              </a:rPr>
              <a:t>BUENA PARA INVERTIR</a:t>
            </a:r>
          </a:p>
          <a:p>
            <a:pPr marL="0" marR="0" lvl="0" indent="0" defTabSz="914400" eaLnBrk="1" fontAlgn="base" latinLnBrk="0" hangingPunct="1">
              <a:lnSpc>
                <a:spcPct val="100000"/>
              </a:lnSpc>
              <a:spcBef>
                <a:spcPct val="0"/>
              </a:spcBef>
              <a:spcAft>
                <a:spcPts val="600"/>
              </a:spcAft>
              <a:buClrTx/>
              <a:buSzTx/>
              <a:buFontTx/>
              <a:buNone/>
              <a:tabLst/>
              <a:defRPr/>
            </a:pPr>
            <a:r>
              <a:rPr kumimoji="0" lang="es-ES" sz="1100" b="0" i="0" u="none" strike="noStrike" kern="0" cap="none" spc="0" normalizeH="0" baseline="0" noProof="0" dirty="0">
                <a:ln>
                  <a:noFill/>
                </a:ln>
                <a:solidFill>
                  <a:prstClr val="black">
                    <a:lumMod val="75000"/>
                    <a:lumOff val="25000"/>
                  </a:prstClr>
                </a:solidFill>
                <a:effectLst/>
                <a:uLnTx/>
                <a:uFillTx/>
                <a:latin typeface="Calibri"/>
              </a:rPr>
              <a:t>En el caso de que quisiera comprar acciones sería una buena empresa para invertir</a:t>
            </a:r>
          </a:p>
        </p:txBody>
      </p:sp>
      <p:cxnSp>
        <p:nvCxnSpPr>
          <p:cNvPr id="37" name="36 Conector recto"/>
          <p:cNvCxnSpPr/>
          <p:nvPr/>
        </p:nvCxnSpPr>
        <p:spPr>
          <a:xfrm>
            <a:off x="461203" y="5053381"/>
            <a:ext cx="8983595"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38 Rectángulo"/>
          <p:cNvSpPr/>
          <p:nvPr/>
        </p:nvSpPr>
        <p:spPr>
          <a:xfrm>
            <a:off x="604679" y="4509120"/>
            <a:ext cx="3217824" cy="704978"/>
          </a:xfrm>
          <a:prstGeom prst="rect">
            <a:avLst/>
          </a:prstGeom>
          <a:solidFill>
            <a:schemeClr val="bg1"/>
          </a:solidFill>
          <a:ln>
            <a:noFill/>
          </a:ln>
        </p:spPr>
        <p:txBody>
          <a:bodyPr wrap="square" lIns="72000" tIns="108000" rIns="72000" bIns="72000">
            <a:spAutoFit/>
          </a:bodyPr>
          <a:lstStyle/>
          <a:p>
            <a:pPr fontAlgn="base">
              <a:spcBef>
                <a:spcPct val="0"/>
              </a:spcBef>
              <a:spcAft>
                <a:spcPts val="600"/>
              </a:spcAft>
              <a:defRPr/>
            </a:pPr>
            <a:r>
              <a:rPr lang="es-ES_tradnl" sz="1500" b="1" dirty="0">
                <a:ln>
                  <a:solidFill>
                    <a:srgbClr val="DA3C6D"/>
                  </a:solidFill>
                </a:ln>
                <a:solidFill>
                  <a:srgbClr val="DA3C6D"/>
                </a:solidFill>
                <a:latin typeface="Calibri" pitchFamily="34" charset="0"/>
              </a:rPr>
              <a:t>REPUTACIÓN GLOBAL</a:t>
            </a:r>
          </a:p>
          <a:p>
            <a:pPr fontAlgn="base">
              <a:spcBef>
                <a:spcPct val="0"/>
              </a:spcBef>
              <a:spcAft>
                <a:spcPts val="600"/>
              </a:spcAft>
              <a:defRPr/>
            </a:pPr>
            <a:r>
              <a:rPr lang="es-ES_tradnl" sz="1400" kern="0" dirty="0">
                <a:ln>
                  <a:solidFill>
                    <a:schemeClr val="tx1">
                      <a:lumMod val="75000"/>
                      <a:lumOff val="25000"/>
                    </a:schemeClr>
                  </a:solidFill>
                </a:ln>
                <a:solidFill>
                  <a:prstClr val="black">
                    <a:lumMod val="75000"/>
                    <a:lumOff val="25000"/>
                  </a:prstClr>
                </a:solidFill>
                <a:latin typeface="Calibri"/>
              </a:rPr>
              <a:t>Es una empresa con buena reputación</a:t>
            </a:r>
          </a:p>
        </p:txBody>
      </p:sp>
      <p:sp>
        <p:nvSpPr>
          <p:cNvPr id="38" name="Text Box 5"/>
          <p:cNvSpPr>
            <a:spLocks noChangeArrowheads="1"/>
          </p:cNvSpPr>
          <p:nvPr/>
        </p:nvSpPr>
        <p:spPr bwMode="auto">
          <a:xfrm>
            <a:off x="6493739" y="4713308"/>
            <a:ext cx="1974525" cy="540990"/>
          </a:xfrm>
          <a:prstGeom prst="ellipse">
            <a:avLst/>
          </a:prstGeom>
          <a:solidFill>
            <a:schemeClr val="bg1"/>
          </a:solidFill>
          <a:ln w="9525" algn="ctr">
            <a:noFill/>
            <a:round/>
            <a:headEnd/>
            <a:tailEnd/>
          </a:ln>
        </p:spPr>
        <p:txBody>
          <a:bodyPr wrap="none" lIns="0" tIns="0" rIns="0" bIns="0" anchor="ctr">
            <a:spAutoFit/>
          </a:bodyPr>
          <a:lstStyle/>
          <a:p>
            <a:pPr algn="ctr" fontAlgn="base">
              <a:spcBef>
                <a:spcPct val="0"/>
              </a:spcBef>
              <a:spcAft>
                <a:spcPct val="50000"/>
              </a:spcAft>
              <a:buClr>
                <a:srgbClr val="DF7100"/>
              </a:buClr>
              <a:buFont typeface="Lucida Bright" pitchFamily="18" charset="0"/>
              <a:buNone/>
            </a:pPr>
            <a:r>
              <a:rPr lang="es-ES_tradnl" sz="1200" dirty="0">
                <a:solidFill>
                  <a:srgbClr val="DA3C6D"/>
                </a:solidFill>
                <a:latin typeface="Calibri" pitchFamily="34" charset="0"/>
              </a:rPr>
              <a:t>Muestra: </a:t>
            </a:r>
            <a:r>
              <a:rPr lang="es-ES_tradnl" sz="2500" b="1" dirty="0">
                <a:solidFill>
                  <a:srgbClr val="DA3C6D"/>
                </a:solidFill>
                <a:latin typeface="Calibri" pitchFamily="34" charset="0"/>
              </a:rPr>
              <a:t>1.254 </a:t>
            </a:r>
            <a:endParaRPr lang="es-ES" sz="2500" b="1" dirty="0">
              <a:solidFill>
                <a:srgbClr val="DA3C6D"/>
              </a:solidFill>
              <a:latin typeface="Calibri" pitchFamily="34" charset="0"/>
            </a:endParaRPr>
          </a:p>
        </p:txBody>
      </p:sp>
    </p:spTree>
    <p:extLst>
      <p:ext uri="{BB962C8B-B14F-4D97-AF65-F5344CB8AC3E}">
        <p14:creationId xmlns:p14="http://schemas.microsoft.com/office/powerpoint/2010/main" val="717959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476375"/>
            <a:ext cx="18875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190515770"/>
              </p:ext>
            </p:extLst>
          </p:nvPr>
        </p:nvGraphicFramePr>
        <p:xfrm>
          <a:off x="3459163" y="1439863"/>
          <a:ext cx="3707949" cy="4329112"/>
        </p:xfrm>
        <a:graphic>
          <a:graphicData uri="http://schemas.openxmlformats.org/drawingml/2006/table">
            <a:tbl>
              <a:tblPr firstRow="1" bandRow="1">
                <a:tableStyleId>{5C22544A-7EE6-4342-B048-85BDC9FD1C3A}</a:tableStyleId>
              </a:tblPr>
              <a:tblGrid>
                <a:gridCol w="467949">
                  <a:extLst>
                    <a:ext uri="{9D8B030D-6E8A-4147-A177-3AD203B41FA5}">
                      <a16:colId xmlns:a16="http://schemas.microsoft.com/office/drawing/2014/main" xmlns="" val="20000"/>
                    </a:ext>
                  </a:extLst>
                </a:gridCol>
                <a:gridCol w="3240000">
                  <a:extLst>
                    <a:ext uri="{9D8B030D-6E8A-4147-A177-3AD203B41FA5}">
                      <a16:colId xmlns:a16="http://schemas.microsoft.com/office/drawing/2014/main" xmlns="" val="20001"/>
                    </a:ext>
                  </a:extLst>
                </a:gridCol>
              </a:tblGrid>
              <a:tr h="348692">
                <a:tc>
                  <a:txBody>
                    <a:bodyPr/>
                    <a:lstStyle/>
                    <a:p>
                      <a:pPr algn="ctr"/>
                      <a:r>
                        <a:rPr lang="es-ES" sz="1050" dirty="0">
                          <a:ln>
                            <a:noFill/>
                          </a:ln>
                          <a:solidFill>
                            <a:schemeClr val="accent2"/>
                          </a:solidFill>
                          <a:latin typeface="Calibri" pitchFamily="34" charset="0"/>
                        </a:rPr>
                        <a:t>2017</a:t>
                      </a:r>
                    </a:p>
                  </a:txBody>
                  <a:tcPr marL="71992" marR="71992" marT="17997" marB="17997"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a:r>
                        <a:rPr lang="es-ES" sz="1050" dirty="0">
                          <a:solidFill>
                            <a:schemeClr val="tx1">
                              <a:lumMod val="75000"/>
                              <a:lumOff val="25000"/>
                            </a:schemeClr>
                          </a:solidFill>
                          <a:latin typeface="Calibri" pitchFamily="34" charset="0"/>
                        </a:rPr>
                        <a:t>Empresa</a:t>
                      </a:r>
                    </a:p>
                  </a:txBody>
                  <a:tcPr marL="71992" marR="71992" marT="17997" marB="17997"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98042">
                <a:tc>
                  <a:txBody>
                    <a:bodyPr/>
                    <a:lstStyle/>
                    <a:p>
                      <a:pPr algn="ctr"/>
                      <a:r>
                        <a:rPr lang="es-ES" sz="1200" b="0" dirty="0">
                          <a:ln>
                            <a:noFill/>
                          </a:ln>
                          <a:solidFill>
                            <a:schemeClr val="accent2"/>
                          </a:solidFill>
                          <a:latin typeface="Calibri" pitchFamily="34" charset="0"/>
                        </a:rPr>
                        <a:t>1º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GOOGLE</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98042">
                <a:tc>
                  <a:txBody>
                    <a:bodyPr/>
                    <a:lstStyle/>
                    <a:p>
                      <a:pPr algn="ctr"/>
                      <a:r>
                        <a:rPr lang="es-ES" sz="1200" b="0" dirty="0">
                          <a:ln>
                            <a:noFill/>
                          </a:ln>
                          <a:solidFill>
                            <a:schemeClr val="accent2"/>
                          </a:solidFill>
                          <a:latin typeface="Calibri" pitchFamily="34" charset="0"/>
                        </a:rPr>
                        <a:t>2º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ALPINA</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98042">
                <a:tc>
                  <a:txBody>
                    <a:bodyPr/>
                    <a:lstStyle/>
                    <a:p>
                      <a:pPr algn="ctr"/>
                      <a:r>
                        <a:rPr lang="es-ES" sz="1200" b="0" dirty="0">
                          <a:ln>
                            <a:noFill/>
                          </a:ln>
                          <a:solidFill>
                            <a:schemeClr val="accent2"/>
                          </a:solidFill>
                          <a:latin typeface="Calibri" pitchFamily="34" charset="0"/>
                        </a:rPr>
                        <a:t>3º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UNIVERSIDAD NACIONAL DE COLOMBIA</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98042">
                <a:tc>
                  <a:txBody>
                    <a:bodyPr/>
                    <a:lstStyle/>
                    <a:p>
                      <a:pPr algn="ctr"/>
                      <a:r>
                        <a:rPr lang="es-ES" sz="1200" b="0" dirty="0">
                          <a:ln>
                            <a:noFill/>
                          </a:ln>
                          <a:solidFill>
                            <a:schemeClr val="accent2"/>
                          </a:solidFill>
                          <a:latin typeface="Calibri" pitchFamily="34" charset="0"/>
                        </a:rPr>
                        <a:t>4º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MICROSOFT</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398042">
                <a:tc>
                  <a:txBody>
                    <a:bodyPr/>
                    <a:lstStyle/>
                    <a:p>
                      <a:pPr algn="ctr"/>
                      <a:r>
                        <a:rPr lang="es-ES" sz="1200" b="0" dirty="0">
                          <a:ln>
                            <a:noFill/>
                          </a:ln>
                          <a:solidFill>
                            <a:schemeClr val="accent2"/>
                          </a:solidFill>
                          <a:latin typeface="Calibri" pitchFamily="34" charset="0"/>
                        </a:rPr>
                        <a:t>5º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APPLE</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398042">
                <a:tc>
                  <a:txBody>
                    <a:bodyPr/>
                    <a:lstStyle/>
                    <a:p>
                      <a:pPr algn="ctr"/>
                      <a:r>
                        <a:rPr lang="es-ES" sz="1200" b="0" dirty="0">
                          <a:ln>
                            <a:noFill/>
                          </a:ln>
                          <a:solidFill>
                            <a:schemeClr val="accent2"/>
                          </a:solidFill>
                          <a:latin typeface="Calibri" pitchFamily="34" charset="0"/>
                        </a:rPr>
                        <a:t>6º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RAMO</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r h="398042">
                <a:tc>
                  <a:txBody>
                    <a:bodyPr/>
                    <a:lstStyle/>
                    <a:p>
                      <a:pPr algn="ctr"/>
                      <a:r>
                        <a:rPr lang="es-ES" sz="1200" b="0" dirty="0">
                          <a:ln>
                            <a:noFill/>
                          </a:ln>
                          <a:solidFill>
                            <a:schemeClr val="accent2"/>
                          </a:solidFill>
                          <a:latin typeface="Calibri" pitchFamily="34" charset="0"/>
                        </a:rPr>
                        <a:t>7º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PONTIFICIA UNIVERSIDAD JAVERIANA</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398042">
                <a:tc>
                  <a:txBody>
                    <a:bodyPr/>
                    <a:lstStyle/>
                    <a:p>
                      <a:pPr algn="ctr"/>
                      <a:r>
                        <a:rPr lang="es-ES" sz="1200" b="0" dirty="0">
                          <a:ln>
                            <a:noFill/>
                          </a:ln>
                          <a:solidFill>
                            <a:schemeClr val="accent2"/>
                          </a:solidFill>
                          <a:latin typeface="Calibri" pitchFamily="34" charset="0"/>
                        </a:rPr>
                        <a:t>8º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COLGATE PALMOLIVE</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8"/>
                  </a:ext>
                </a:extLst>
              </a:tr>
              <a:tr h="398042">
                <a:tc>
                  <a:txBody>
                    <a:bodyPr/>
                    <a:lstStyle/>
                    <a:p>
                      <a:pPr algn="ctr"/>
                      <a:r>
                        <a:rPr lang="es-ES" sz="1200" b="0" dirty="0">
                          <a:ln>
                            <a:noFill/>
                          </a:ln>
                          <a:solidFill>
                            <a:schemeClr val="accent2"/>
                          </a:solidFill>
                          <a:latin typeface="Calibri" pitchFamily="34" charset="0"/>
                        </a:rPr>
                        <a:t>9º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PROCAFECOL (JUAN VALDEZ)</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r h="398042">
                <a:tc>
                  <a:txBody>
                    <a:bodyPr/>
                    <a:lstStyle/>
                    <a:p>
                      <a:pPr algn="ctr"/>
                      <a:r>
                        <a:rPr lang="es-ES" sz="1200" b="0" dirty="0">
                          <a:ln>
                            <a:noFill/>
                          </a:ln>
                          <a:solidFill>
                            <a:schemeClr val="accent2"/>
                          </a:solidFill>
                          <a:latin typeface="Calibri" pitchFamily="34" charset="0"/>
                        </a:rPr>
                        <a:t>10º</a:t>
                      </a:r>
                    </a:p>
                  </a:txBody>
                  <a:tcPr marL="71992" marR="71992" marT="17997" marB="17997" anchor="ctr">
                    <a:lnL w="6350" cap="flat" cmpd="sng" algn="ctr">
                      <a:solidFill>
                        <a:schemeClr val="bg1">
                          <a:lumMod val="7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CREPES AND WAFFLES</a:t>
                      </a:r>
                    </a:p>
                  </a:txBody>
                  <a:tcPr anchor="b">
                    <a:lnR w="6350" cap="flat" cmpd="sng" algn="ctr">
                      <a:solidFill>
                        <a:schemeClr val="bg1">
                          <a:lumMod val="7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bl>
          </a:graphicData>
        </a:graphic>
      </p:graphicFrame>
      <p:sp>
        <p:nvSpPr>
          <p:cNvPr id="2" name="1 Título"/>
          <p:cNvSpPr>
            <a:spLocks noGrp="1"/>
          </p:cNvSpPr>
          <p:nvPr>
            <p:ph type="title"/>
          </p:nvPr>
        </p:nvSpPr>
        <p:spPr/>
        <p:txBody>
          <a:bodyPr/>
          <a:lstStyle/>
          <a:p>
            <a:r>
              <a:rPr lang="es-ES" dirty="0">
                <a:ln>
                  <a:solidFill>
                    <a:srgbClr val="FFFFFF"/>
                  </a:solidFill>
                </a:ln>
                <a:solidFill>
                  <a:srgbClr val="FFFFFF"/>
                </a:solidFill>
                <a:latin typeface="Calibri" pitchFamily="34" charset="0"/>
              </a:rPr>
              <a:t>Las mejores empresas para la población general</a:t>
            </a:r>
            <a:endParaRPr lang="es-ES" dirty="0"/>
          </a:p>
        </p:txBody>
      </p:sp>
    </p:spTree>
    <p:extLst>
      <p:ext uri="{BB962C8B-B14F-4D97-AF65-F5344CB8AC3E}">
        <p14:creationId xmlns:p14="http://schemas.microsoft.com/office/powerpoint/2010/main" val="58033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80992" y="2767281"/>
            <a:ext cx="4752528" cy="1323439"/>
          </a:xfrm>
        </p:spPr>
        <p:txBody>
          <a:bodyPr/>
          <a:lstStyle/>
          <a:p>
            <a:r>
              <a:rPr lang="es-ES" dirty="0"/>
              <a:t>Ranking sectorial</a:t>
            </a:r>
            <a:br>
              <a:rPr lang="es-ES" dirty="0"/>
            </a:br>
            <a:r>
              <a:rPr lang="es-ES" dirty="0"/>
              <a:t>de empresas</a:t>
            </a:r>
          </a:p>
        </p:txBody>
      </p:sp>
    </p:spTree>
    <p:extLst>
      <p:ext uri="{BB962C8B-B14F-4D97-AF65-F5344CB8AC3E}">
        <p14:creationId xmlns:p14="http://schemas.microsoft.com/office/powerpoint/2010/main" val="58407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Ranking sectorial de empresas</a:t>
            </a:r>
            <a:endParaRPr lang="es-ES_tradnl" dirty="0"/>
          </a:p>
        </p:txBody>
      </p:sp>
      <p:sp>
        <p:nvSpPr>
          <p:cNvPr id="7" name="AutoShape 4"/>
          <p:cNvSpPr>
            <a:spLocks noChangeArrowheads="1"/>
          </p:cNvSpPr>
          <p:nvPr/>
        </p:nvSpPr>
        <p:spPr bwMode="auto">
          <a:xfrm>
            <a:off x="3706576" y="6619638"/>
            <a:ext cx="2492848" cy="211203"/>
          </a:xfrm>
          <a:prstGeom prst="rect">
            <a:avLst/>
          </a:prstGeom>
          <a:noFill/>
          <a:ln w="9525" algn="ctr">
            <a:noFill/>
            <a:round/>
            <a:headEnd/>
            <a:tailEnd/>
          </a:ln>
        </p:spPr>
        <p:txBody>
          <a:bodyPr wrap="square" lIns="36000" tIns="36000" rIns="36000" bIns="36000" anchor="t">
            <a:spAutoFit/>
          </a:bodyPr>
          <a:lstStyle/>
          <a:p>
            <a:pPr lvl="0" algn="ctr" fontAlgn="base">
              <a:spcBef>
                <a:spcPct val="0"/>
              </a:spcBef>
              <a:spcAft>
                <a:spcPts val="600"/>
              </a:spcAft>
              <a:defRPr/>
            </a:pPr>
            <a:r>
              <a:rPr lang="es-ES" sz="900" i="1" kern="0" dirty="0">
                <a:solidFill>
                  <a:prstClr val="black">
                    <a:lumMod val="75000"/>
                    <a:lumOff val="25000"/>
                  </a:prstClr>
                </a:solidFill>
                <a:latin typeface="Calibri"/>
              </a:rPr>
              <a:t>*No figuraba en el ranking sectorial 2016</a:t>
            </a:r>
          </a:p>
        </p:txBody>
      </p:sp>
      <p:graphicFrame>
        <p:nvGraphicFramePr>
          <p:cNvPr id="11" name="10 Tabla"/>
          <p:cNvGraphicFramePr>
            <a:graphicFrameLocks noGrp="1"/>
          </p:cNvGraphicFramePr>
          <p:nvPr>
            <p:extLst>
              <p:ext uri="{D42A27DB-BD31-4B8C-83A1-F6EECF244321}">
                <p14:modId xmlns:p14="http://schemas.microsoft.com/office/powerpoint/2010/main" val="1953088280"/>
              </p:ext>
            </p:extLst>
          </p:nvPr>
        </p:nvGraphicFramePr>
        <p:xfrm>
          <a:off x="1113200" y="1288514"/>
          <a:ext cx="3283200" cy="1020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AGROINDUSTRIAL</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MANUELITA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BIOS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2517040921"/>
              </p:ext>
            </p:extLst>
          </p:nvPr>
        </p:nvGraphicFramePr>
        <p:xfrm>
          <a:off x="5486972" y="1288514"/>
          <a:ext cx="3283200" cy="4044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rPr>
                        <a:t>ALIMENTOS Y BEBIDAS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NUTRESA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ALPINA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BAVARIA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NESTLÉ</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6º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POSTOBÓN SA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8º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a:solidFill>
                            <a:schemeClr val="tx1">
                              <a:lumMod val="75000"/>
                              <a:lumOff val="25000"/>
                            </a:schemeClr>
                          </a:solidFill>
                          <a:latin typeface="Calibri" panose="020F0502020204030204" pitchFamily="34" charset="0"/>
                          <a:ea typeface="+mn-ea"/>
                          <a:cs typeface="+mn-cs"/>
                        </a:rPr>
                        <a:t>COLOMBINA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5º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7º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COCA-COLA FEMSA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7º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8º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PROCAFECOL (JUAN VALDEZ)</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10º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9º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ALQUERÍA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10º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RAMO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9º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PEPSICO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COLANTA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TEAM</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a:solidFill>
                            <a:schemeClr val="tx1">
                              <a:lumMod val="75000"/>
                              <a:lumOff val="25000"/>
                            </a:schemeClr>
                          </a:solidFill>
                          <a:latin typeface="Calibri" panose="020F0502020204030204" pitchFamily="34" charset="0"/>
                          <a:ea typeface="+mn-ea"/>
                          <a:cs typeface="+mn-cs"/>
                        </a:rPr>
                        <a:t>QUALA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15º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DIAGEO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CASA LUKER</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7"/>
                  </a:ext>
                </a:extLst>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010913403"/>
              </p:ext>
            </p:extLst>
          </p:nvPr>
        </p:nvGraphicFramePr>
        <p:xfrm>
          <a:off x="1113200" y="3233666"/>
          <a:ext cx="3283200" cy="1020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ASEGURADORAS</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SURA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SEGUROS BOLÍVAR</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98983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Ranking sectorial de empresas</a:t>
            </a:r>
            <a:endParaRPr lang="es-ES_tradnl" dirty="0"/>
          </a:p>
        </p:txBody>
      </p:sp>
      <p:sp>
        <p:nvSpPr>
          <p:cNvPr id="7" name="AutoShape 4"/>
          <p:cNvSpPr>
            <a:spLocks noChangeArrowheads="1"/>
          </p:cNvSpPr>
          <p:nvPr/>
        </p:nvSpPr>
        <p:spPr bwMode="auto">
          <a:xfrm>
            <a:off x="3706576" y="6619638"/>
            <a:ext cx="2492848" cy="211203"/>
          </a:xfrm>
          <a:prstGeom prst="rect">
            <a:avLst/>
          </a:prstGeom>
          <a:noFill/>
          <a:ln w="9525" algn="ctr">
            <a:noFill/>
            <a:round/>
            <a:headEnd/>
            <a:tailEnd/>
          </a:ln>
        </p:spPr>
        <p:txBody>
          <a:bodyPr wrap="square" lIns="36000" tIns="36000" rIns="36000" bIns="36000" anchor="t">
            <a:spAutoFit/>
          </a:bodyPr>
          <a:lstStyle/>
          <a:p>
            <a:pPr lvl="0" algn="ctr" fontAlgn="base">
              <a:spcBef>
                <a:spcPct val="0"/>
              </a:spcBef>
              <a:spcAft>
                <a:spcPts val="600"/>
              </a:spcAft>
              <a:defRPr/>
            </a:pPr>
            <a:r>
              <a:rPr lang="es-ES" sz="900" i="1" kern="0" dirty="0">
                <a:solidFill>
                  <a:prstClr val="black">
                    <a:lumMod val="75000"/>
                    <a:lumOff val="25000"/>
                  </a:prstClr>
                </a:solidFill>
                <a:latin typeface="Calibri"/>
              </a:rPr>
              <a:t>*No figuraba en el ranking sectorial 2016</a:t>
            </a:r>
          </a:p>
        </p:txBody>
      </p:sp>
      <p:graphicFrame>
        <p:nvGraphicFramePr>
          <p:cNvPr id="11" name="10 Tabla"/>
          <p:cNvGraphicFramePr>
            <a:graphicFrameLocks noGrp="1"/>
          </p:cNvGraphicFramePr>
          <p:nvPr>
            <p:extLst>
              <p:ext uri="{D42A27DB-BD31-4B8C-83A1-F6EECF244321}">
                <p14:modId xmlns:p14="http://schemas.microsoft.com/office/powerpoint/2010/main" val="937535471"/>
              </p:ext>
            </p:extLst>
          </p:nvPr>
        </p:nvGraphicFramePr>
        <p:xfrm>
          <a:off x="1113200" y="1288514"/>
          <a:ext cx="3283200" cy="2532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ASEO, BELLEZA Y CUIDADO PERSONAL</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8º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NATURA COSMÉTICOS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JOHNSON AND JOHNSON</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FAMILIA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PROCTER &amp; GAMBLE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5º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COLGATE PALMOLIVE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UNILEVER ANDINA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6º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7º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KIMBERLY-CLARK</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7º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8º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BELCORP</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9º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YANBAL</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611188353"/>
              </p:ext>
            </p:extLst>
          </p:nvPr>
        </p:nvGraphicFramePr>
        <p:xfrm>
          <a:off x="5486972" y="1288514"/>
          <a:ext cx="3283200" cy="1452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rPr>
                        <a:t>CAJAS DE COMPENSACIÓN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COMPENSAR</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COLSUBSIDIO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CAFAM</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COMFAMA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4014774882"/>
              </p:ext>
            </p:extLst>
          </p:nvPr>
        </p:nvGraphicFramePr>
        <p:xfrm>
          <a:off x="1113200" y="4280366"/>
          <a:ext cx="3283200" cy="1236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AUTOMOTRIZ</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GENERAL MOTORS COLMOTORES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RENAULT - SOFASA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TOYOTA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255412304"/>
              </p:ext>
            </p:extLst>
          </p:nvPr>
        </p:nvGraphicFramePr>
        <p:xfrm>
          <a:off x="5486972" y="2892440"/>
          <a:ext cx="3283200" cy="1236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CEMENTERAS</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CEMENTOS ARGOS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CEMEX</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HOLCIM</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316497114"/>
              </p:ext>
            </p:extLst>
          </p:nvPr>
        </p:nvGraphicFramePr>
        <p:xfrm>
          <a:off x="5486972" y="4280366"/>
          <a:ext cx="3283200" cy="1884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rPr>
                        <a:t>CONFECCIÓN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COMERCIALIZADORA ARTURO CALLE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LEONISA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TOTTO NALSANI</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MARIO HERNANDEZ</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STUDIO F</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CRYSTAL</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810729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Ranking sectorial de empresas</a:t>
            </a:r>
            <a:endParaRPr lang="es-ES_tradnl" dirty="0"/>
          </a:p>
        </p:txBody>
      </p:sp>
      <p:sp>
        <p:nvSpPr>
          <p:cNvPr id="7" name="AutoShape 4"/>
          <p:cNvSpPr>
            <a:spLocks noChangeArrowheads="1"/>
          </p:cNvSpPr>
          <p:nvPr/>
        </p:nvSpPr>
        <p:spPr bwMode="auto">
          <a:xfrm>
            <a:off x="3706576" y="6619638"/>
            <a:ext cx="2492848" cy="211203"/>
          </a:xfrm>
          <a:prstGeom prst="rect">
            <a:avLst/>
          </a:prstGeom>
          <a:noFill/>
          <a:ln w="9525" algn="ctr">
            <a:noFill/>
            <a:round/>
            <a:headEnd/>
            <a:tailEnd/>
          </a:ln>
        </p:spPr>
        <p:txBody>
          <a:bodyPr wrap="square" lIns="36000" tIns="36000" rIns="36000" bIns="36000" anchor="t">
            <a:spAutoFit/>
          </a:bodyPr>
          <a:lstStyle/>
          <a:p>
            <a:pPr lvl="0" algn="ctr" fontAlgn="base">
              <a:spcBef>
                <a:spcPct val="0"/>
              </a:spcBef>
              <a:spcAft>
                <a:spcPts val="600"/>
              </a:spcAft>
              <a:defRPr/>
            </a:pPr>
            <a:r>
              <a:rPr lang="es-ES" sz="900" i="1" kern="0" dirty="0">
                <a:solidFill>
                  <a:prstClr val="black">
                    <a:lumMod val="75000"/>
                    <a:lumOff val="25000"/>
                  </a:prstClr>
                </a:solidFill>
                <a:latin typeface="Calibri"/>
              </a:rPr>
              <a:t>*No figuraba en el ranking sectorial 2016</a:t>
            </a:r>
          </a:p>
        </p:txBody>
      </p:sp>
      <p:graphicFrame>
        <p:nvGraphicFramePr>
          <p:cNvPr id="11" name="10 Tabla"/>
          <p:cNvGraphicFramePr>
            <a:graphicFrameLocks noGrp="1"/>
          </p:cNvGraphicFramePr>
          <p:nvPr>
            <p:extLst>
              <p:ext uri="{D42A27DB-BD31-4B8C-83A1-F6EECF244321}">
                <p14:modId xmlns:p14="http://schemas.microsoft.com/office/powerpoint/2010/main" val="2785763092"/>
              </p:ext>
            </p:extLst>
          </p:nvPr>
        </p:nvGraphicFramePr>
        <p:xfrm>
          <a:off x="1113200" y="1288514"/>
          <a:ext cx="3283200" cy="1452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CONSTRUCCIÓN E INFRAESTRUCTURA</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AMARILO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CONCONCRETO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MARVAL</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000" kern="1200" dirty="0">
                          <a:solidFill>
                            <a:schemeClr val="tx1">
                              <a:lumMod val="75000"/>
                              <a:lumOff val="25000"/>
                            </a:schemeClr>
                          </a:solidFill>
                          <a:latin typeface="Calibri" panose="020F0502020204030204" pitchFamily="34" charset="0"/>
                          <a:ea typeface="+mn-ea"/>
                          <a:cs typeface="+mn-cs"/>
                        </a:rPr>
                        <a:t>CONSTRUCCIONES EL CONDOR</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695480979"/>
              </p:ext>
            </p:extLst>
          </p:nvPr>
        </p:nvGraphicFramePr>
        <p:xfrm>
          <a:off x="5486972" y="2495360"/>
          <a:ext cx="3283200" cy="2100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rPr>
                        <a:t>ENERGÍA, GAS Y AGUA</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EPM</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ISA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CODENSA EMGESA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CELSIA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6º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PROMIGAS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5º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ISAGEN</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7º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GAS NATURAL FENOSA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507370892"/>
              </p:ext>
            </p:extLst>
          </p:nvPr>
        </p:nvGraphicFramePr>
        <p:xfrm>
          <a:off x="1113200" y="3205964"/>
          <a:ext cx="3283200" cy="23502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rPr>
                        <a:t>EDUCACIÓN-UNIVERSIDADES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UNIVERSIDAD NACIONAL DE COLOMBIA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PONTIFICIA UNIVERSIDAD JAVERIANA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UNIVERSIDAD DE LA SABANA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UNIVERSIDAD DEL ROSARIO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UNIVERSIDAD EAFIT</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UNIVERSIDAD DE LOS ANDES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5º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7º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UNIVERSIDAD EXTERNADO DE COLOMBIA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13738546"/>
              </p:ext>
            </p:extLst>
          </p:nvPr>
        </p:nvGraphicFramePr>
        <p:xfrm>
          <a:off x="5486972" y="1288514"/>
          <a:ext cx="3283200" cy="116352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ELECTRODOMÉSTICOS Y EQUIPAMIENTO</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INDUSTRIAS HACEB</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_tradnl"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SAMSUNG ELECTRONICS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920894040"/>
              </p:ext>
            </p:extLst>
          </p:nvPr>
        </p:nvGraphicFramePr>
        <p:xfrm>
          <a:off x="5486972" y="4639286"/>
          <a:ext cx="3283200" cy="1668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rPr>
                        <a:t>FARMACÉUTICO</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BAYER</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PFIZER</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TECNOQUÍMICAS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NOVARTIS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GLAXOSMITHKLINE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362151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Ranking sectorial de empresas</a:t>
            </a:r>
            <a:endParaRPr lang="es-ES_tradnl" dirty="0"/>
          </a:p>
        </p:txBody>
      </p:sp>
      <p:sp>
        <p:nvSpPr>
          <p:cNvPr id="7" name="AutoShape 4"/>
          <p:cNvSpPr>
            <a:spLocks noChangeArrowheads="1"/>
          </p:cNvSpPr>
          <p:nvPr/>
        </p:nvSpPr>
        <p:spPr bwMode="auto">
          <a:xfrm>
            <a:off x="3706576" y="6619638"/>
            <a:ext cx="2492848" cy="211203"/>
          </a:xfrm>
          <a:prstGeom prst="rect">
            <a:avLst/>
          </a:prstGeom>
          <a:noFill/>
          <a:ln w="9525" algn="ctr">
            <a:noFill/>
            <a:round/>
            <a:headEnd/>
            <a:tailEnd/>
          </a:ln>
        </p:spPr>
        <p:txBody>
          <a:bodyPr wrap="square" lIns="36000" tIns="36000" rIns="36000" bIns="36000" anchor="t">
            <a:spAutoFit/>
          </a:bodyPr>
          <a:lstStyle/>
          <a:p>
            <a:pPr lvl="0" algn="ctr" fontAlgn="base">
              <a:spcBef>
                <a:spcPct val="0"/>
              </a:spcBef>
              <a:spcAft>
                <a:spcPts val="600"/>
              </a:spcAft>
              <a:defRPr/>
            </a:pPr>
            <a:r>
              <a:rPr lang="es-ES" sz="900" i="1" kern="0" dirty="0">
                <a:solidFill>
                  <a:prstClr val="black">
                    <a:lumMod val="75000"/>
                    <a:lumOff val="25000"/>
                  </a:prstClr>
                </a:solidFill>
                <a:latin typeface="Calibri"/>
              </a:rPr>
              <a:t>*No figuraba en el ranking sectorial 2016</a:t>
            </a:r>
          </a:p>
        </p:txBody>
      </p:sp>
      <p:graphicFrame>
        <p:nvGraphicFramePr>
          <p:cNvPr id="11" name="10 Tabla"/>
          <p:cNvGraphicFramePr>
            <a:graphicFrameLocks noGrp="1"/>
          </p:cNvGraphicFramePr>
          <p:nvPr>
            <p:extLst>
              <p:ext uri="{D42A27DB-BD31-4B8C-83A1-F6EECF244321}">
                <p14:modId xmlns:p14="http://schemas.microsoft.com/office/powerpoint/2010/main" val="1351945361"/>
              </p:ext>
            </p:extLst>
          </p:nvPr>
        </p:nvGraphicFramePr>
        <p:xfrm>
          <a:off x="1113200" y="1288514"/>
          <a:ext cx="3283200" cy="3180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FINANCIERO</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BANCOLOMBIA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BANCO DE BOGOTÁ</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BBVA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DAVIVIENDA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6º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AFP PROTECCIÓN</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5º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a:solidFill>
                            <a:schemeClr val="tx1">
                              <a:lumMod val="75000"/>
                              <a:lumOff val="25000"/>
                            </a:schemeClr>
                          </a:solidFill>
                          <a:latin typeface="Calibri" panose="020F0502020204030204" pitchFamily="34" charset="0"/>
                          <a:ea typeface="+mn-ea"/>
                          <a:cs typeface="+mn-cs"/>
                        </a:rPr>
                        <a:t>BANCO COLPATRIA-SCOTIABANK</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7º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7º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AVAL</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9º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8º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CITIGROUP</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8º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9º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BANCO DE OCCIDENTE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10º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a:solidFill>
                            <a:schemeClr val="tx1">
                              <a:lumMod val="75000"/>
                              <a:lumOff val="25000"/>
                            </a:schemeClr>
                          </a:solidFill>
                          <a:latin typeface="Calibri" panose="020F0502020204030204" pitchFamily="34" charset="0"/>
                          <a:ea typeface="+mn-ea"/>
                          <a:cs typeface="+mn-cs"/>
                        </a:rPr>
                        <a:t>PORVENIR</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a:solidFill>
                            <a:schemeClr val="tx1">
                              <a:lumMod val="75000"/>
                              <a:lumOff val="25000"/>
                            </a:schemeClr>
                          </a:solidFill>
                          <a:latin typeface="Calibri" panose="020F0502020204030204" pitchFamily="34" charset="0"/>
                          <a:ea typeface="+mn-ea"/>
                          <a:cs typeface="+mn-cs"/>
                        </a:rPr>
                        <a:t>BANCO ITAÚ</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EFECTY</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286460329"/>
              </p:ext>
            </p:extLst>
          </p:nvPr>
        </p:nvGraphicFramePr>
        <p:xfrm>
          <a:off x="5486972" y="1288514"/>
          <a:ext cx="3283200" cy="2316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rPr>
                        <a:t>GRANDES SUPERFICIES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ÉXITO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HOMECENTER-SODIMAC</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ALKOSTO-CORBETA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5º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CENCOSUD</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6º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ALMACENES LA 14</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OLIMPICA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7º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FALABELLA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8º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TIENDAS D1</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645358552"/>
              </p:ext>
            </p:extLst>
          </p:nvPr>
        </p:nvGraphicFramePr>
        <p:xfrm>
          <a:off x="5486972" y="3723928"/>
          <a:ext cx="3283200" cy="26574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rPr>
                        <a:t>INDUSTRIAL</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ORGANIZACIÓN CORONA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CARVAJAL</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3M</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5º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SMURFIT KAPPA CARTÓN DE COLOMBIA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 ORBIS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6000">
                <a:tc>
                  <a:txBody>
                    <a:bodyPr/>
                    <a:lstStyle/>
                    <a:p>
                      <a:pPr marL="0" algn="ctr" defTabSz="914400" rtl="0" eaLnBrk="1" fontAlgn="b" latinLnBrk="0" hangingPunct="1"/>
                      <a:r>
                        <a:rPr lang="es-ES" sz="1000" kern="120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a:solidFill>
                            <a:schemeClr val="tx1">
                              <a:lumMod val="75000"/>
                              <a:lumOff val="25000"/>
                            </a:schemeClr>
                          </a:solidFill>
                          <a:latin typeface="Calibri" panose="020F0502020204030204" pitchFamily="34" charset="0"/>
                          <a:ea typeface="+mn-ea"/>
                          <a:cs typeface="+mn-cs"/>
                        </a:rPr>
                        <a:t>TECNOGLASS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16000">
                <a:tc>
                  <a:txBody>
                    <a:bodyPr/>
                    <a:lstStyle/>
                    <a:p>
                      <a:pPr marL="0" algn="ctr" defTabSz="914400" rtl="0" eaLnBrk="1" fontAlgn="b" latinLnBrk="0" hangingPunct="1"/>
                      <a:r>
                        <a:rPr lang="es-ES" sz="1000" kern="120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7º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DRUMMOND LTD</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16000">
                <a:tc>
                  <a:txBody>
                    <a:bodyPr/>
                    <a:lstStyle/>
                    <a:p>
                      <a:pPr marL="0" algn="ctr" defTabSz="914400" rtl="0" eaLnBrk="1" fontAlgn="b" latinLnBrk="0" hangingPunct="1"/>
                      <a:r>
                        <a:rPr lang="es-ES" sz="1000" kern="120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8º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a:solidFill>
                            <a:schemeClr val="tx1">
                              <a:lumMod val="75000"/>
                              <a:lumOff val="25000"/>
                            </a:schemeClr>
                          </a:solidFill>
                          <a:latin typeface="Calibri" panose="020F0502020204030204" pitchFamily="34" charset="0"/>
                          <a:ea typeface="+mn-ea"/>
                          <a:cs typeface="+mn-cs"/>
                        </a:rPr>
                        <a:t>ACESCO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9º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ACERIAS PAZ DEL RIO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13998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Ranking sectorial de empresas</a:t>
            </a:r>
            <a:endParaRPr lang="es-ES_tradnl" dirty="0"/>
          </a:p>
        </p:txBody>
      </p:sp>
      <p:sp>
        <p:nvSpPr>
          <p:cNvPr id="7" name="AutoShape 4"/>
          <p:cNvSpPr>
            <a:spLocks noChangeArrowheads="1"/>
          </p:cNvSpPr>
          <p:nvPr/>
        </p:nvSpPr>
        <p:spPr bwMode="auto">
          <a:xfrm>
            <a:off x="3706576" y="6619638"/>
            <a:ext cx="2492848" cy="211203"/>
          </a:xfrm>
          <a:prstGeom prst="rect">
            <a:avLst/>
          </a:prstGeom>
          <a:noFill/>
          <a:ln w="9525" algn="ctr">
            <a:noFill/>
            <a:round/>
            <a:headEnd/>
            <a:tailEnd/>
          </a:ln>
        </p:spPr>
        <p:txBody>
          <a:bodyPr wrap="square" lIns="36000" tIns="36000" rIns="36000" bIns="36000" anchor="t">
            <a:spAutoFit/>
          </a:bodyPr>
          <a:lstStyle/>
          <a:p>
            <a:pPr lvl="0" algn="ctr" fontAlgn="base">
              <a:spcBef>
                <a:spcPct val="0"/>
              </a:spcBef>
              <a:spcAft>
                <a:spcPts val="600"/>
              </a:spcAft>
              <a:defRPr/>
            </a:pPr>
            <a:r>
              <a:rPr lang="es-ES" sz="900" i="1" kern="0" dirty="0">
                <a:solidFill>
                  <a:prstClr val="black">
                    <a:lumMod val="75000"/>
                    <a:lumOff val="25000"/>
                  </a:prstClr>
                </a:solidFill>
                <a:latin typeface="Calibri"/>
              </a:rPr>
              <a:t>*No figuraba en el ranking sectorial 2016</a:t>
            </a:r>
          </a:p>
        </p:txBody>
      </p:sp>
      <p:graphicFrame>
        <p:nvGraphicFramePr>
          <p:cNvPr id="11" name="10 Tabla"/>
          <p:cNvGraphicFramePr>
            <a:graphicFrameLocks noGrp="1"/>
          </p:cNvGraphicFramePr>
          <p:nvPr>
            <p:extLst>
              <p:ext uri="{D42A27DB-BD31-4B8C-83A1-F6EECF244321}">
                <p14:modId xmlns:p14="http://schemas.microsoft.com/office/powerpoint/2010/main" val="3471888042"/>
              </p:ext>
            </p:extLst>
          </p:nvPr>
        </p:nvGraphicFramePr>
        <p:xfrm>
          <a:off x="1113200" y="1288514"/>
          <a:ext cx="3283200" cy="1452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INFORMÁTICO</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GOOGLE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APPLE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MICROSOFT</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IBM</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778372470"/>
              </p:ext>
            </p:extLst>
          </p:nvPr>
        </p:nvGraphicFramePr>
        <p:xfrm>
          <a:off x="1113200" y="3080366"/>
          <a:ext cx="3283200" cy="804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INVERSIÓN</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ORGANIZACIÓN ARDILA LÜLLE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372518449"/>
              </p:ext>
            </p:extLst>
          </p:nvPr>
        </p:nvGraphicFramePr>
        <p:xfrm>
          <a:off x="1113200" y="4224219"/>
          <a:ext cx="3283200" cy="1668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MEDIOS DE COMUNICACIÓN</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CASA EDITORIAL EL TIEMPO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CARACOL TV</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DIRECTV</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R.C.N. TV</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PUBLICACIONES SEMANA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228441960"/>
              </p:ext>
            </p:extLst>
          </p:nvPr>
        </p:nvGraphicFramePr>
        <p:xfrm>
          <a:off x="5486972" y="1288514"/>
          <a:ext cx="3283200" cy="804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MINERÍA</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CERREJÓN</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47591049"/>
              </p:ext>
            </p:extLst>
          </p:nvPr>
        </p:nvGraphicFramePr>
        <p:xfrm>
          <a:off x="5486972" y="2514507"/>
          <a:ext cx="3283200" cy="9294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err="1">
                          <a:ln>
                            <a:solidFill>
                              <a:schemeClr val="tx1">
                                <a:lumMod val="75000"/>
                                <a:lumOff val="25000"/>
                              </a:schemeClr>
                            </a:solidFill>
                          </a:ln>
                          <a:solidFill>
                            <a:schemeClr val="tx1">
                              <a:lumMod val="75000"/>
                              <a:lumOff val="25000"/>
                            </a:schemeClr>
                          </a:solidFill>
                          <a:latin typeface="+mj-lt"/>
                          <a:ea typeface="+mn-ea"/>
                          <a:cs typeface="+mn-cs"/>
                        </a:rPr>
                        <a:t>ONG’s</a:t>
                      </a: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a:t>
                      </a:r>
                      <a:r>
                        <a:rPr lang="es-ES" sz="1500" b="0" kern="1200" baseline="0" dirty="0">
                          <a:ln>
                            <a:solidFill>
                              <a:schemeClr val="tx1">
                                <a:lumMod val="75000"/>
                                <a:lumOff val="25000"/>
                              </a:schemeClr>
                            </a:solidFill>
                          </a:ln>
                          <a:solidFill>
                            <a:schemeClr val="tx1">
                              <a:lumMod val="75000"/>
                              <a:lumOff val="25000"/>
                            </a:schemeClr>
                          </a:solidFill>
                          <a:latin typeface="+mj-lt"/>
                          <a:ea typeface="+mn-ea"/>
                          <a:cs typeface="+mn-cs"/>
                        </a:rPr>
                        <a:t> FUNDACIONES Y ASOCIACIONES</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FEDERACIÓN NACIONAL DE CAFETEROS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450834970"/>
              </p:ext>
            </p:extLst>
          </p:nvPr>
        </p:nvGraphicFramePr>
        <p:xfrm>
          <a:off x="5486972" y="3865299"/>
          <a:ext cx="3283200" cy="202752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rPr>
                        <a:t>PETROLERAS Y DISTRIBUCIÓN DE HIDROCARBUROS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ECOPETROL</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TERPEL</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4º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EXXONMOBIL</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5º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FRONTERA ENERGY</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EQUIÓN ENERGÍA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6º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CHEVRON CORPORATION</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833245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Ranking sectorial de empresas</a:t>
            </a:r>
            <a:endParaRPr lang="es-ES_tradnl" dirty="0"/>
          </a:p>
        </p:txBody>
      </p:sp>
      <p:sp>
        <p:nvSpPr>
          <p:cNvPr id="7" name="AutoShape 4"/>
          <p:cNvSpPr>
            <a:spLocks noChangeArrowheads="1"/>
          </p:cNvSpPr>
          <p:nvPr/>
        </p:nvSpPr>
        <p:spPr bwMode="auto">
          <a:xfrm>
            <a:off x="3706576" y="6619638"/>
            <a:ext cx="2492848" cy="211203"/>
          </a:xfrm>
          <a:prstGeom prst="rect">
            <a:avLst/>
          </a:prstGeom>
          <a:noFill/>
          <a:ln w="9525" algn="ctr">
            <a:noFill/>
            <a:round/>
            <a:headEnd/>
            <a:tailEnd/>
          </a:ln>
        </p:spPr>
        <p:txBody>
          <a:bodyPr wrap="square" lIns="36000" tIns="36000" rIns="36000" bIns="36000" anchor="t">
            <a:spAutoFit/>
          </a:bodyPr>
          <a:lstStyle/>
          <a:p>
            <a:pPr lvl="0" algn="ctr" fontAlgn="base">
              <a:spcBef>
                <a:spcPct val="0"/>
              </a:spcBef>
              <a:spcAft>
                <a:spcPts val="600"/>
              </a:spcAft>
              <a:defRPr/>
            </a:pPr>
            <a:r>
              <a:rPr lang="es-ES" sz="900" i="1" kern="0" dirty="0">
                <a:solidFill>
                  <a:prstClr val="black">
                    <a:lumMod val="75000"/>
                    <a:lumOff val="25000"/>
                  </a:prstClr>
                </a:solidFill>
                <a:latin typeface="Calibri"/>
              </a:rPr>
              <a:t>*No figuraba en el ranking sectorial 2016</a:t>
            </a:r>
          </a:p>
        </p:txBody>
      </p:sp>
      <p:graphicFrame>
        <p:nvGraphicFramePr>
          <p:cNvPr id="11" name="10 Tabla"/>
          <p:cNvGraphicFramePr>
            <a:graphicFrameLocks noGrp="1"/>
          </p:cNvGraphicFramePr>
          <p:nvPr>
            <p:extLst>
              <p:ext uri="{D42A27DB-BD31-4B8C-83A1-F6EECF244321}">
                <p14:modId xmlns:p14="http://schemas.microsoft.com/office/powerpoint/2010/main" val="322386589"/>
              </p:ext>
            </p:extLst>
          </p:nvPr>
        </p:nvGraphicFramePr>
        <p:xfrm>
          <a:off x="1101168" y="1288514"/>
          <a:ext cx="3283200" cy="1668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RESTAURANTES</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CREPES AND WAFFLES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FRISBY</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MAC POLLO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ANDRES CARNE DE RES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5º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HAMBURGUESAS EL CORRAL</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3714608246"/>
              </p:ext>
            </p:extLst>
          </p:nvPr>
        </p:nvGraphicFramePr>
        <p:xfrm>
          <a:off x="5486972" y="1288514"/>
          <a:ext cx="3283200" cy="1236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TELECOMUNICACIONES</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TELEFÓNICA MOVISTAR</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3º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TIGOUNE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CLARO</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42390609"/>
              </p:ext>
            </p:extLst>
          </p:nvPr>
        </p:nvGraphicFramePr>
        <p:xfrm>
          <a:off x="1101168" y="3454198"/>
          <a:ext cx="3283200" cy="17022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SALUD</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HOSPITAL PABLO TOBÓN URIBE</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HOSPITAL UNIVERSITARIO DE SAN VICENTE FUNDACIÓN</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3º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ORGANIZACION SANITAS</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4º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FUNDACIÓN CARDIOVASCULAR DE COLOMBIA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1182375184"/>
              </p:ext>
            </p:extLst>
          </p:nvPr>
        </p:nvGraphicFramePr>
        <p:xfrm>
          <a:off x="5486972" y="2826079"/>
          <a:ext cx="3283200" cy="1020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TRANSPORTE DE MERCANCÍAS</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SERVIENTREGA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TCC</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510712866"/>
              </p:ext>
            </p:extLst>
          </p:nvPr>
        </p:nvGraphicFramePr>
        <p:xfrm>
          <a:off x="5486972" y="4147644"/>
          <a:ext cx="3283200" cy="1020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TRANSPORTE DE VIAJEROS</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1º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AVIANCA</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2º</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2º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METRO DE MEDELLÍN</a:t>
                      </a: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286582535"/>
              </p:ext>
            </p:extLst>
          </p:nvPr>
        </p:nvGraphicFramePr>
        <p:xfrm>
          <a:off x="5486972" y="5469210"/>
          <a:ext cx="3283200" cy="8046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2203200">
                  <a:extLst>
                    <a:ext uri="{9D8B030D-6E8A-4147-A177-3AD203B41FA5}">
                      <a16:colId xmlns:a16="http://schemas.microsoft.com/office/drawing/2014/main" xmlns="" val="20002"/>
                    </a:ext>
                  </a:extLst>
                </a:gridCol>
              </a:tblGrid>
              <a:tr h="360000">
                <a:tc gridSpan="3">
                  <a:txBody>
                    <a:bodyPr/>
                    <a:lstStyle/>
                    <a:p>
                      <a:pPr algn="ctr">
                        <a:lnSpc>
                          <a:spcPct val="90000"/>
                        </a:lnSpc>
                      </a:pPr>
                      <a:r>
                        <a:rPr lang="es-ES" sz="1500" b="0" kern="1200" dirty="0">
                          <a:ln>
                            <a:solidFill>
                              <a:schemeClr val="tx1">
                                <a:lumMod val="75000"/>
                                <a:lumOff val="25000"/>
                              </a:schemeClr>
                            </a:solidFill>
                          </a:ln>
                          <a:solidFill>
                            <a:schemeClr val="tx1">
                              <a:lumMod val="75000"/>
                              <a:lumOff val="25000"/>
                            </a:schemeClr>
                          </a:solidFill>
                          <a:latin typeface="+mj-lt"/>
                          <a:ea typeface="+mn-ea"/>
                          <a:cs typeface="+mn-cs"/>
                        </a:rPr>
                        <a:t>TURISMO</a:t>
                      </a:r>
                      <a:endParaRPr lang="es-ES_tradnl" sz="1500" b="0" kern="1200" dirty="0">
                        <a:ln>
                          <a:solidFill>
                            <a:schemeClr val="tx1">
                              <a:lumMod val="75000"/>
                              <a:lumOff val="25000"/>
                            </a:schemeClr>
                          </a:solidFill>
                        </a:ln>
                        <a:solidFill>
                          <a:schemeClr val="tx1">
                            <a:lumMod val="75000"/>
                            <a:lumOff val="25000"/>
                          </a:schemeClr>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_tradnl"/>
                    </a:p>
                  </a:txBody>
                  <a:tcPr/>
                </a:tc>
                <a:tc hMerge="1">
                  <a:txBody>
                    <a:bodyPr/>
                    <a:lstStyle/>
                    <a:p>
                      <a:pPr algn="ctr">
                        <a:lnSpc>
                          <a:spcPct val="90000"/>
                        </a:lnSpc>
                      </a:pPr>
                      <a:endParaRPr lang="es-ES_tradnl" sz="1100" dirty="0">
                        <a:solidFill>
                          <a:schemeClr val="tx1">
                            <a:lumMod val="75000"/>
                            <a:lumOff val="25000"/>
                          </a:schemeClr>
                        </a:solidFill>
                        <a:latin typeface="Calibri" panose="020F0502020204030204" pitchFamily="34" charset="0"/>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6000">
                <a:tc>
                  <a:txBody>
                    <a:bodyPr/>
                    <a:lstStyle/>
                    <a:p>
                      <a:pPr algn="ctr">
                        <a:lnSpc>
                          <a:spcPct val="90000"/>
                        </a:lnSpc>
                      </a:pPr>
                      <a:r>
                        <a:rPr lang="es-ES_tradnl" sz="1000" b="1" dirty="0">
                          <a:solidFill>
                            <a:schemeClr val="bg1">
                              <a:lumMod val="50000"/>
                            </a:schemeClr>
                          </a:solidFill>
                          <a:latin typeface="Calibri" panose="020F0502020204030204" pitchFamily="34" charset="0"/>
                        </a:rPr>
                        <a:t>2016</a:t>
                      </a:r>
                    </a:p>
                  </a:txBody>
                  <a:tcPr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s-ES_tradnl" sz="1000" b="1" dirty="0">
                          <a:solidFill>
                            <a:schemeClr val="bg1"/>
                          </a:solidFill>
                          <a:latin typeface="Calibri" panose="020F0502020204030204" pitchFamily="34" charset="0"/>
                        </a:rPr>
                        <a:t>2017</a:t>
                      </a:r>
                    </a:p>
                  </a:txBody>
                  <a:tcPr anchor="ctr">
                    <a:lnL w="12700" cmpd="sng">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90000"/>
                        </a:lnSpc>
                      </a:pPr>
                      <a:endParaRPr lang="es-ES_tradnl" sz="1000" b="1" dirty="0">
                        <a:solidFill>
                          <a:schemeClr val="bg1">
                            <a:lumMod val="50000"/>
                          </a:schemeClr>
                        </a:solidFill>
                        <a:latin typeface="Calibri" panose="020F0502020204030204"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6000">
                <a:tc>
                  <a:txBody>
                    <a:bodyPr/>
                    <a:lstStyle/>
                    <a:p>
                      <a:pPr marL="0" algn="ctr" defTabSz="914400" rtl="0" eaLnBrk="1" fontAlgn="b" latinLnBrk="0" hangingPunct="1"/>
                      <a:r>
                        <a:rPr lang="es-ES" sz="1000" kern="1200" dirty="0">
                          <a:solidFill>
                            <a:schemeClr val="bg1">
                              <a:lumMod val="50000"/>
                            </a:schemeClr>
                          </a:solidFill>
                          <a:latin typeface="Calibri" panose="020F0502020204030204" pitchFamily="34" charset="0"/>
                          <a:ea typeface="+mn-ea"/>
                          <a:cs typeface="+mn-cs"/>
                        </a:rPr>
                        <a:t>*</a:t>
                      </a:r>
                    </a:p>
                  </a:txBody>
                  <a:tcPr marL="9525" marR="9525" marT="9525" marB="0" anchor="ctr">
                    <a:lnL w="1270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000" kern="1200" dirty="0">
                          <a:solidFill>
                            <a:schemeClr val="bg1"/>
                          </a:solidFill>
                          <a:latin typeface="Calibri" panose="020F0502020204030204" pitchFamily="34" charset="0"/>
                          <a:ea typeface="+mn-ea"/>
                          <a:cs typeface="+mn-cs"/>
                        </a:rPr>
                        <a:t>1º</a:t>
                      </a:r>
                    </a:p>
                  </a:txBody>
                  <a:tcPr marL="9525" marR="9525" marT="9525" marB="0" anchor="ctr">
                    <a:lnL w="12700" cmpd="sng">
                      <a:noFill/>
                    </a:lnL>
                    <a:lnR w="6350"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s-ES" sz="1000" kern="1200" dirty="0">
                          <a:solidFill>
                            <a:schemeClr val="tx1">
                              <a:lumMod val="75000"/>
                              <a:lumOff val="25000"/>
                            </a:schemeClr>
                          </a:solidFill>
                          <a:latin typeface="Calibri" panose="020F0502020204030204" pitchFamily="34" charset="0"/>
                          <a:ea typeface="+mn-ea"/>
                          <a:cs typeface="+mn-cs"/>
                        </a:rPr>
                        <a:t>GRUPO</a:t>
                      </a:r>
                      <a:r>
                        <a:rPr lang="es-ES" sz="1000" kern="1200" baseline="0" dirty="0">
                          <a:solidFill>
                            <a:schemeClr val="tx1">
                              <a:lumMod val="75000"/>
                              <a:lumOff val="25000"/>
                            </a:schemeClr>
                          </a:solidFill>
                          <a:latin typeface="Calibri" panose="020F0502020204030204" pitchFamily="34" charset="0"/>
                          <a:ea typeface="+mn-ea"/>
                          <a:cs typeface="+mn-cs"/>
                        </a:rPr>
                        <a:t> AVIATUR</a:t>
                      </a:r>
                      <a:endParaRPr lang="es-ES" sz="1000" kern="1200" dirty="0">
                        <a:solidFill>
                          <a:schemeClr val="tx1">
                            <a:lumMod val="75000"/>
                            <a:lumOff val="25000"/>
                          </a:schemeClr>
                        </a:solidFill>
                        <a:latin typeface="Calibri" panose="020F0502020204030204" pitchFamily="34" charset="0"/>
                        <a:ea typeface="+mn-ea"/>
                        <a:cs typeface="+mn-cs"/>
                      </a:endParaRPr>
                    </a:p>
                  </a:txBody>
                  <a:tcPr marL="90000" marR="90000" marT="18000" marB="18000" anchor="ctr">
                    <a:lnL w="12700" cmpd="sng">
                      <a:noFill/>
                    </a:lnL>
                    <a:lnR w="1270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2630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1319637" y="1203570"/>
            <a:ext cx="3384633" cy="893303"/>
          </a:xfrm>
          <a:prstGeom prst="rect">
            <a:avLst/>
          </a:prstGeom>
          <a:noFill/>
          <a:ln w="19050" algn="ctr">
            <a:noFill/>
            <a:round/>
            <a:headEnd/>
            <a:tailEnd/>
          </a:ln>
        </p:spPr>
        <p:txBody>
          <a:bodyPr lIns="72000" tIns="72000" rIns="72000" bIns="72000" rtlCol="0" anchor="b">
            <a:spAutoFit/>
          </a:bodyPr>
          <a:lstStyle/>
          <a:p>
            <a:pPr algn="just">
              <a:lnSpc>
                <a:spcPct val="90000"/>
              </a:lnSpc>
              <a:buClr>
                <a:srgbClr val="DF7100"/>
              </a:buClr>
            </a:pPr>
            <a:r>
              <a:rPr lang="es-ES" sz="1500" dirty="0">
                <a:ln>
                  <a:solidFill>
                    <a:srgbClr val="C00000"/>
                  </a:solidFill>
                </a:ln>
                <a:solidFill>
                  <a:srgbClr val="C00000"/>
                </a:solidFill>
                <a:latin typeface="Arial Narrow" pitchFamily="34" charset="0"/>
              </a:rPr>
              <a:t>¿Qué es Merco?</a:t>
            </a:r>
            <a:r>
              <a:rPr lang="es-ES" sz="1500" dirty="0">
                <a:ln>
                  <a:solidFill>
                    <a:schemeClr val="tx1">
                      <a:lumMod val="75000"/>
                      <a:lumOff val="25000"/>
                    </a:schemeClr>
                  </a:solidFill>
                </a:ln>
                <a:solidFill>
                  <a:schemeClr val="tx1">
                    <a:lumMod val="75000"/>
                    <a:lumOff val="25000"/>
                  </a:schemeClr>
                </a:solidFill>
                <a:latin typeface="Arial Narrow" pitchFamily="34" charset="0"/>
              </a:rPr>
              <a:t> </a:t>
            </a:r>
            <a:r>
              <a:rPr lang="es-ES" sz="1300" dirty="0">
                <a:ln w="3175">
                  <a:noFill/>
                </a:ln>
                <a:solidFill>
                  <a:schemeClr val="tx1">
                    <a:lumMod val="75000"/>
                    <a:lumOff val="25000"/>
                  </a:schemeClr>
                </a:solidFill>
                <a:latin typeface="Calibri" pitchFamily="34" charset="0"/>
              </a:rPr>
              <a:t>El monitor corporativo de referencia en Latinoamérica y España que viene evaluando la reputación de las empresas desde el año 2000.</a:t>
            </a:r>
          </a:p>
        </p:txBody>
      </p:sp>
      <p:sp>
        <p:nvSpPr>
          <p:cNvPr id="28" name="27 Rectángulo"/>
          <p:cNvSpPr/>
          <p:nvPr/>
        </p:nvSpPr>
        <p:spPr bwMode="auto">
          <a:xfrm>
            <a:off x="5883737" y="1203570"/>
            <a:ext cx="3384633" cy="713254"/>
          </a:xfrm>
          <a:prstGeom prst="rect">
            <a:avLst/>
          </a:prstGeom>
          <a:noFill/>
          <a:ln w="19050" algn="ctr">
            <a:noFill/>
            <a:round/>
            <a:headEnd/>
            <a:tailEnd/>
          </a:ln>
        </p:spPr>
        <p:txBody>
          <a:bodyPr lIns="72000" tIns="72000" rIns="72000" bIns="72000" rtlCol="0" anchor="b">
            <a:spAutoFit/>
          </a:bodyPr>
          <a:lstStyle/>
          <a:p>
            <a:pPr algn="just">
              <a:lnSpc>
                <a:spcPct val="90000"/>
              </a:lnSpc>
              <a:buClr>
                <a:srgbClr val="DF7100"/>
              </a:buClr>
              <a:buFont typeface="Lucida Bright" pitchFamily="18" charset="0"/>
              <a:buNone/>
            </a:pPr>
            <a:r>
              <a:rPr lang="es-ES" sz="1500" dirty="0">
                <a:ln>
                  <a:solidFill>
                    <a:srgbClr val="C00000"/>
                  </a:solidFill>
                </a:ln>
                <a:solidFill>
                  <a:srgbClr val="C00000"/>
                </a:solidFill>
                <a:latin typeface="Arial Narrow" pitchFamily="34" charset="0"/>
              </a:rPr>
              <a:t>¿Qué controles externos hay?</a:t>
            </a:r>
            <a:r>
              <a:rPr lang="es-ES" sz="1500" dirty="0">
                <a:ln>
                  <a:solidFill>
                    <a:schemeClr val="tx1">
                      <a:lumMod val="75000"/>
                      <a:lumOff val="25000"/>
                    </a:schemeClr>
                  </a:solidFill>
                </a:ln>
                <a:solidFill>
                  <a:schemeClr val="tx1">
                    <a:lumMod val="75000"/>
                    <a:lumOff val="25000"/>
                  </a:schemeClr>
                </a:solidFill>
                <a:latin typeface="Calibri" pitchFamily="34" charset="0"/>
              </a:rPr>
              <a:t> </a:t>
            </a:r>
            <a:r>
              <a:rPr lang="es-ES" sz="1300" dirty="0">
                <a:solidFill>
                  <a:schemeClr val="tx1">
                    <a:lumMod val="75000"/>
                    <a:lumOff val="25000"/>
                  </a:schemeClr>
                </a:solidFill>
                <a:latin typeface="Calibri" pitchFamily="34" charset="0"/>
              </a:rPr>
              <a:t>El único monitor de reputación verificado en el mundo. La verificación la hace KPMG.</a:t>
            </a:r>
          </a:p>
        </p:txBody>
      </p:sp>
      <p:sp>
        <p:nvSpPr>
          <p:cNvPr id="16" name="15 Rectángulo"/>
          <p:cNvSpPr/>
          <p:nvPr/>
        </p:nvSpPr>
        <p:spPr bwMode="auto">
          <a:xfrm>
            <a:off x="1319637" y="2234731"/>
            <a:ext cx="3384633" cy="713254"/>
          </a:xfrm>
          <a:prstGeom prst="rect">
            <a:avLst/>
          </a:prstGeom>
          <a:noFill/>
          <a:ln w="19050" algn="ctr">
            <a:noFill/>
            <a:round/>
            <a:headEnd/>
            <a:tailEnd/>
          </a:ln>
        </p:spPr>
        <p:txBody>
          <a:bodyPr lIns="72000" tIns="72000" rIns="72000" bIns="72000" rtlCol="0" anchor="b">
            <a:spAutoFit/>
          </a:bodyPr>
          <a:lstStyle/>
          <a:p>
            <a:pPr algn="just">
              <a:lnSpc>
                <a:spcPct val="90000"/>
              </a:lnSpc>
              <a:buClr>
                <a:srgbClr val="DF7100"/>
              </a:buClr>
              <a:buFont typeface="Lucida Bright" pitchFamily="18" charset="0"/>
              <a:buNone/>
            </a:pPr>
            <a:r>
              <a:rPr lang="es-ES" sz="1500" dirty="0">
                <a:ln>
                  <a:solidFill>
                    <a:srgbClr val="C00000"/>
                  </a:solidFill>
                </a:ln>
                <a:solidFill>
                  <a:srgbClr val="C00000"/>
                </a:solidFill>
                <a:latin typeface="Arial Narrow" pitchFamily="34" charset="0"/>
              </a:rPr>
              <a:t>¿Quién está detrás de Merco? </a:t>
            </a:r>
            <a:r>
              <a:rPr lang="es-ES" sz="1300" dirty="0">
                <a:ln w="0">
                  <a:noFill/>
                </a:ln>
                <a:solidFill>
                  <a:schemeClr val="tx1">
                    <a:lumMod val="75000"/>
                    <a:lumOff val="25000"/>
                  </a:schemeClr>
                </a:solidFill>
                <a:latin typeface="Calibri" pitchFamily="34" charset="0"/>
              </a:rPr>
              <a:t>Un monitor con el aval y el rigor de una empresa  de estudios de mercado: Análisis e Investigación.</a:t>
            </a:r>
          </a:p>
        </p:txBody>
      </p:sp>
      <p:sp>
        <p:nvSpPr>
          <p:cNvPr id="31" name="30 Rectángulo"/>
          <p:cNvSpPr/>
          <p:nvPr/>
        </p:nvSpPr>
        <p:spPr bwMode="auto">
          <a:xfrm>
            <a:off x="5883737" y="2086023"/>
            <a:ext cx="3384633" cy="720000"/>
          </a:xfrm>
          <a:prstGeom prst="rect">
            <a:avLst/>
          </a:prstGeom>
          <a:noFill/>
          <a:ln w="19050" algn="ctr">
            <a:noFill/>
            <a:round/>
            <a:headEnd/>
            <a:tailEnd/>
          </a:ln>
        </p:spPr>
        <p:txBody>
          <a:bodyPr lIns="72000" tIns="72000" rIns="72000" bIns="72000" rtlCol="0" anchor="b">
            <a:spAutoFit/>
          </a:bodyPr>
          <a:lstStyle/>
          <a:p>
            <a:pPr algn="just">
              <a:lnSpc>
                <a:spcPct val="90000"/>
              </a:lnSpc>
              <a:buClr>
                <a:srgbClr val="DF7100"/>
              </a:buClr>
              <a:buFont typeface="Lucida Bright" pitchFamily="18" charset="0"/>
              <a:buNone/>
            </a:pPr>
            <a:r>
              <a:rPr lang="es-ES" sz="1500" dirty="0">
                <a:ln>
                  <a:solidFill>
                    <a:srgbClr val="C00000"/>
                  </a:solidFill>
                </a:ln>
                <a:solidFill>
                  <a:srgbClr val="C00000"/>
                </a:solidFill>
                <a:latin typeface="Arial Narrow" pitchFamily="34" charset="0"/>
              </a:rPr>
              <a:t>¿La metodología es totalmente transparente?</a:t>
            </a:r>
            <a:r>
              <a:rPr lang="es-ES" sz="1500" dirty="0">
                <a:ln>
                  <a:solidFill>
                    <a:schemeClr val="tx1">
                      <a:lumMod val="75000"/>
                      <a:lumOff val="25000"/>
                    </a:schemeClr>
                  </a:solidFill>
                </a:ln>
                <a:solidFill>
                  <a:schemeClr val="tx1">
                    <a:lumMod val="75000"/>
                    <a:lumOff val="25000"/>
                  </a:schemeClr>
                </a:solidFill>
                <a:latin typeface="Calibri" pitchFamily="34" charset="0"/>
              </a:rPr>
              <a:t> </a:t>
            </a:r>
            <a:r>
              <a:rPr lang="es-ES" sz="1300" dirty="0">
                <a:solidFill>
                  <a:schemeClr val="tx1">
                    <a:lumMod val="75000"/>
                    <a:lumOff val="25000"/>
                  </a:schemeClr>
                </a:solidFill>
                <a:latin typeface="Calibri" pitchFamily="34" charset="0"/>
              </a:rPr>
              <a:t>La metodología de Merco Empresas es pública y accesible en la web www.merco.info.</a:t>
            </a:r>
          </a:p>
        </p:txBody>
      </p:sp>
      <p:sp>
        <p:nvSpPr>
          <p:cNvPr id="19" name="18 Rectángulo"/>
          <p:cNvSpPr/>
          <p:nvPr/>
        </p:nvSpPr>
        <p:spPr bwMode="auto">
          <a:xfrm>
            <a:off x="1319637" y="3169122"/>
            <a:ext cx="3384633" cy="893303"/>
          </a:xfrm>
          <a:prstGeom prst="rect">
            <a:avLst/>
          </a:prstGeom>
          <a:noFill/>
          <a:ln w="19050" algn="ctr">
            <a:noFill/>
            <a:round/>
            <a:headEnd/>
            <a:tailEnd/>
          </a:ln>
        </p:spPr>
        <p:txBody>
          <a:bodyPr lIns="72000" tIns="72000" rIns="72000" bIns="72000" rtlCol="0" anchor="b">
            <a:spAutoFit/>
          </a:bodyPr>
          <a:lstStyle/>
          <a:p>
            <a:pPr algn="just">
              <a:lnSpc>
                <a:spcPct val="90000"/>
              </a:lnSpc>
              <a:buClr>
                <a:srgbClr val="DF7100"/>
              </a:buClr>
              <a:buFont typeface="Lucida Bright" pitchFamily="18" charset="0"/>
              <a:buNone/>
            </a:pPr>
            <a:r>
              <a:rPr lang="es-ES" sz="1500" dirty="0">
                <a:ln>
                  <a:solidFill>
                    <a:srgbClr val="C00000"/>
                  </a:solidFill>
                </a:ln>
                <a:solidFill>
                  <a:srgbClr val="C00000"/>
                </a:solidFill>
                <a:latin typeface="Arial Narrow" pitchFamily="34" charset="0"/>
              </a:rPr>
              <a:t>¿Cuánto cuesta participar?</a:t>
            </a:r>
            <a:r>
              <a:rPr lang="es-ES" sz="1500" dirty="0">
                <a:ln>
                  <a:solidFill>
                    <a:schemeClr val="tx1">
                      <a:lumMod val="75000"/>
                      <a:lumOff val="25000"/>
                    </a:schemeClr>
                  </a:solidFill>
                </a:ln>
                <a:solidFill>
                  <a:schemeClr val="tx1">
                    <a:lumMod val="75000"/>
                    <a:lumOff val="25000"/>
                  </a:schemeClr>
                </a:solidFill>
                <a:latin typeface="Calibri" pitchFamily="34" charset="0"/>
              </a:rPr>
              <a:t> </a:t>
            </a:r>
            <a:r>
              <a:rPr lang="es-ES" sz="1300" dirty="0">
                <a:solidFill>
                  <a:schemeClr val="tx1">
                    <a:lumMod val="75000"/>
                    <a:lumOff val="25000"/>
                  </a:schemeClr>
                </a:solidFill>
                <a:latin typeface="Calibri" pitchFamily="34" charset="0"/>
              </a:rPr>
              <a:t>Un monitor abierto y gratuito donde la participación depende exclusivamente del reconocimiento obtenido en la encuesta a directivos de grandes empresas.</a:t>
            </a:r>
          </a:p>
        </p:txBody>
      </p:sp>
      <p:sp>
        <p:nvSpPr>
          <p:cNvPr id="34" name="33 Rectángulo"/>
          <p:cNvSpPr/>
          <p:nvPr/>
        </p:nvSpPr>
        <p:spPr bwMode="auto">
          <a:xfrm>
            <a:off x="5883736" y="2975222"/>
            <a:ext cx="3384000" cy="1073353"/>
          </a:xfrm>
          <a:prstGeom prst="rect">
            <a:avLst/>
          </a:prstGeom>
          <a:noFill/>
          <a:ln w="19050" algn="ctr">
            <a:noFill/>
            <a:round/>
            <a:headEnd/>
            <a:tailEnd/>
          </a:ln>
        </p:spPr>
        <p:txBody>
          <a:bodyPr lIns="72000" tIns="72000" rIns="72000" bIns="72000" rtlCol="0" anchor="b">
            <a:spAutoFit/>
          </a:bodyPr>
          <a:lstStyle/>
          <a:p>
            <a:pPr algn="just">
              <a:lnSpc>
                <a:spcPct val="90000"/>
              </a:lnSpc>
              <a:buClr>
                <a:srgbClr val="DF7100"/>
              </a:buClr>
              <a:buFont typeface="Lucida Bright" pitchFamily="18" charset="0"/>
              <a:buNone/>
            </a:pPr>
            <a:r>
              <a:rPr lang="es-ES" sz="1500" dirty="0">
                <a:ln>
                  <a:solidFill>
                    <a:srgbClr val="C00000"/>
                  </a:solidFill>
                </a:ln>
                <a:solidFill>
                  <a:srgbClr val="C00000"/>
                </a:solidFill>
                <a:latin typeface="Arial Narrow" pitchFamily="34" charset="0"/>
              </a:rPr>
              <a:t>¿Qué ingresos tiene Merco?</a:t>
            </a:r>
            <a:r>
              <a:rPr lang="es-ES" sz="1500" dirty="0">
                <a:ln>
                  <a:solidFill>
                    <a:schemeClr val="tx1">
                      <a:lumMod val="75000"/>
                      <a:lumOff val="25000"/>
                    </a:schemeClr>
                  </a:solidFill>
                </a:ln>
                <a:solidFill>
                  <a:schemeClr val="tx1">
                    <a:lumMod val="75000"/>
                    <a:lumOff val="25000"/>
                  </a:schemeClr>
                </a:solidFill>
                <a:latin typeface="Calibri" pitchFamily="34" charset="0"/>
              </a:rPr>
              <a:t> </a:t>
            </a:r>
            <a:r>
              <a:rPr lang="es-ES" sz="1300" dirty="0">
                <a:solidFill>
                  <a:schemeClr val="tx1">
                    <a:lumMod val="75000"/>
                    <a:lumOff val="25000"/>
                  </a:schemeClr>
                </a:solidFill>
                <a:latin typeface="Calibri" pitchFamily="34" charset="0"/>
              </a:rPr>
              <a:t>El monitor no admite subvención ni patrocinio, y se financia exclusivamente con la venta de informes a las empresas que los soliciten</a:t>
            </a:r>
            <a:r>
              <a:rPr lang="es-ES" sz="1300" dirty="0">
                <a:solidFill>
                  <a:schemeClr val="tx1">
                    <a:lumMod val="65000"/>
                    <a:lumOff val="35000"/>
                  </a:schemeClr>
                </a:solidFill>
                <a:latin typeface="Calibri" pitchFamily="34" charset="0"/>
              </a:rPr>
              <a:t>, </a:t>
            </a:r>
            <a:r>
              <a:rPr lang="es-ES" sz="1300" dirty="0">
                <a:solidFill>
                  <a:schemeClr val="tx1">
                    <a:lumMod val="75000"/>
                    <a:lumOff val="25000"/>
                  </a:schemeClr>
                </a:solidFill>
                <a:latin typeface="Calibri" pitchFamily="34" charset="0"/>
              </a:rPr>
              <a:t>una vez publicado el ranking. </a:t>
            </a:r>
          </a:p>
        </p:txBody>
      </p:sp>
      <p:sp>
        <p:nvSpPr>
          <p:cNvPr id="22" name="21 Rectángulo"/>
          <p:cNvSpPr/>
          <p:nvPr/>
        </p:nvSpPr>
        <p:spPr bwMode="auto">
          <a:xfrm>
            <a:off x="1319637" y="4283561"/>
            <a:ext cx="3384633" cy="893303"/>
          </a:xfrm>
          <a:prstGeom prst="rect">
            <a:avLst/>
          </a:prstGeom>
          <a:noFill/>
          <a:ln w="19050" algn="ctr">
            <a:noFill/>
            <a:round/>
            <a:headEnd/>
            <a:tailEnd/>
          </a:ln>
        </p:spPr>
        <p:txBody>
          <a:bodyPr lIns="72000" tIns="72000" rIns="72000" bIns="72000" rtlCol="0" anchor="b">
            <a:spAutoFit/>
          </a:bodyPr>
          <a:lstStyle/>
          <a:p>
            <a:pPr algn="just">
              <a:lnSpc>
                <a:spcPct val="90000"/>
              </a:lnSpc>
              <a:buClr>
                <a:srgbClr val="DF7100"/>
              </a:buClr>
              <a:buFont typeface="Lucida Bright" pitchFamily="18" charset="0"/>
              <a:buNone/>
            </a:pPr>
            <a:r>
              <a:rPr lang="es-ES" sz="1500" dirty="0">
                <a:ln>
                  <a:solidFill>
                    <a:srgbClr val="C00000"/>
                  </a:solidFill>
                </a:ln>
                <a:solidFill>
                  <a:srgbClr val="C00000"/>
                </a:solidFill>
                <a:latin typeface="Arial Narrow" pitchFamily="34" charset="0"/>
              </a:rPr>
              <a:t>¿Qué se evalúa? </a:t>
            </a:r>
            <a:r>
              <a:rPr lang="es-ES" sz="1300" dirty="0">
                <a:solidFill>
                  <a:schemeClr val="tx1">
                    <a:lumMod val="75000"/>
                    <a:lumOff val="25000"/>
                  </a:schemeClr>
                </a:solidFill>
                <a:latin typeface="Calibri" pitchFamily="34" charset="0"/>
              </a:rPr>
              <a:t>Una evaluación global que integra la percepción y valoración de 18 </a:t>
            </a:r>
            <a:r>
              <a:rPr lang="es-ES" sz="1300" dirty="0" err="1">
                <a:solidFill>
                  <a:schemeClr val="tx1">
                    <a:lumMod val="75000"/>
                    <a:lumOff val="25000"/>
                  </a:schemeClr>
                </a:solidFill>
                <a:latin typeface="Calibri" pitchFamily="34" charset="0"/>
              </a:rPr>
              <a:t>stakeholders</a:t>
            </a:r>
            <a:r>
              <a:rPr lang="es-ES" sz="1300" dirty="0">
                <a:solidFill>
                  <a:schemeClr val="tx1">
                    <a:lumMod val="75000"/>
                    <a:lumOff val="25000"/>
                  </a:schemeClr>
                </a:solidFill>
                <a:latin typeface="Calibri" pitchFamily="34" charset="0"/>
              </a:rPr>
              <a:t> (33.685 encuestas) con la realidad de los méritos </a:t>
            </a:r>
            <a:r>
              <a:rPr lang="es-ES" sz="1300" dirty="0" err="1">
                <a:solidFill>
                  <a:schemeClr val="tx1">
                    <a:lumMod val="75000"/>
                    <a:lumOff val="25000"/>
                  </a:schemeClr>
                </a:solidFill>
                <a:latin typeface="Calibri" pitchFamily="34" charset="0"/>
              </a:rPr>
              <a:t>reputacionales</a:t>
            </a:r>
            <a:r>
              <a:rPr lang="es-ES" sz="1300" dirty="0">
                <a:solidFill>
                  <a:schemeClr val="tx1">
                    <a:lumMod val="75000"/>
                    <a:lumOff val="25000"/>
                  </a:schemeClr>
                </a:solidFill>
                <a:latin typeface="Calibri" pitchFamily="34" charset="0"/>
              </a:rPr>
              <a:t>.</a:t>
            </a:r>
          </a:p>
        </p:txBody>
      </p:sp>
      <p:sp>
        <p:nvSpPr>
          <p:cNvPr id="37" name="36 Rectángulo"/>
          <p:cNvSpPr/>
          <p:nvPr/>
        </p:nvSpPr>
        <p:spPr bwMode="auto">
          <a:xfrm>
            <a:off x="5883737" y="4217774"/>
            <a:ext cx="3384633" cy="1073353"/>
          </a:xfrm>
          <a:prstGeom prst="rect">
            <a:avLst/>
          </a:prstGeom>
          <a:noFill/>
          <a:ln w="19050" algn="ctr">
            <a:noFill/>
            <a:round/>
            <a:headEnd/>
            <a:tailEnd/>
          </a:ln>
        </p:spPr>
        <p:txBody>
          <a:bodyPr lIns="72000" tIns="72000" rIns="72000" bIns="72000" rtlCol="0" anchor="b">
            <a:spAutoFit/>
          </a:bodyPr>
          <a:lstStyle/>
          <a:p>
            <a:pPr algn="just">
              <a:lnSpc>
                <a:spcPct val="90000"/>
              </a:lnSpc>
              <a:buClr>
                <a:srgbClr val="DF7100"/>
              </a:buClr>
            </a:pPr>
            <a:r>
              <a:rPr lang="es-ES" sz="1500" dirty="0">
                <a:ln>
                  <a:solidFill>
                    <a:srgbClr val="C00000"/>
                  </a:solidFill>
                </a:ln>
                <a:solidFill>
                  <a:srgbClr val="C00000"/>
                </a:solidFill>
                <a:latin typeface="Arial Narrow" pitchFamily="34" charset="0"/>
              </a:rPr>
              <a:t>¿Cuál es el contenido de los informes?</a:t>
            </a:r>
            <a:r>
              <a:rPr lang="es-ES" sz="1500" dirty="0">
                <a:ln>
                  <a:solidFill>
                    <a:schemeClr val="tx1">
                      <a:lumMod val="75000"/>
                      <a:lumOff val="25000"/>
                    </a:schemeClr>
                  </a:solidFill>
                </a:ln>
                <a:solidFill>
                  <a:schemeClr val="tx1">
                    <a:lumMod val="75000"/>
                    <a:lumOff val="25000"/>
                  </a:schemeClr>
                </a:solidFill>
                <a:latin typeface="Calibri" pitchFamily="34" charset="0"/>
              </a:rPr>
              <a:t> </a:t>
            </a:r>
            <a:r>
              <a:rPr lang="es-ES" sz="1300" dirty="0">
                <a:solidFill>
                  <a:schemeClr val="tx1">
                    <a:lumMod val="75000"/>
                    <a:lumOff val="25000"/>
                  </a:schemeClr>
                </a:solidFill>
                <a:latin typeface="Calibri" pitchFamily="34" charset="0"/>
              </a:rPr>
              <a:t>Los informes recogen y analizan comparativamente las valoraciones de los diferentes </a:t>
            </a:r>
            <a:r>
              <a:rPr lang="es-ES" sz="1300" dirty="0" err="1">
                <a:solidFill>
                  <a:schemeClr val="tx1">
                    <a:lumMod val="75000"/>
                    <a:lumOff val="25000"/>
                  </a:schemeClr>
                </a:solidFill>
                <a:latin typeface="Calibri" pitchFamily="34" charset="0"/>
              </a:rPr>
              <a:t>stakeholders</a:t>
            </a:r>
            <a:r>
              <a:rPr lang="es-ES" sz="1300" dirty="0">
                <a:solidFill>
                  <a:schemeClr val="tx1">
                    <a:lumMod val="75000"/>
                    <a:lumOff val="25000"/>
                  </a:schemeClr>
                </a:solidFill>
                <a:latin typeface="Calibri" pitchFamily="34" charset="0"/>
              </a:rPr>
              <a:t> sobre la empresa, con el objetivo de realizar un diagnóstico </a:t>
            </a:r>
            <a:r>
              <a:rPr lang="es-ES" sz="1300" dirty="0" err="1">
                <a:solidFill>
                  <a:schemeClr val="tx1">
                    <a:lumMod val="75000"/>
                    <a:lumOff val="25000"/>
                  </a:schemeClr>
                </a:solidFill>
                <a:latin typeface="Calibri" pitchFamily="34" charset="0"/>
              </a:rPr>
              <a:t>reputacional</a:t>
            </a:r>
            <a:r>
              <a:rPr lang="es-ES" sz="1300" dirty="0">
                <a:solidFill>
                  <a:schemeClr val="tx1">
                    <a:lumMod val="75000"/>
                    <a:lumOff val="25000"/>
                  </a:schemeClr>
                </a:solidFill>
                <a:latin typeface="Calibri" pitchFamily="34" charset="0"/>
              </a:rPr>
              <a:t> global de la misma.</a:t>
            </a:r>
          </a:p>
        </p:txBody>
      </p:sp>
      <p:sp>
        <p:nvSpPr>
          <p:cNvPr id="25" name="24 Rectángulo"/>
          <p:cNvSpPr/>
          <p:nvPr/>
        </p:nvSpPr>
        <p:spPr bwMode="auto">
          <a:xfrm>
            <a:off x="1319636" y="5460325"/>
            <a:ext cx="3384634" cy="893303"/>
          </a:xfrm>
          <a:prstGeom prst="rect">
            <a:avLst/>
          </a:prstGeom>
          <a:noFill/>
          <a:ln w="19050" algn="ctr">
            <a:noFill/>
            <a:round/>
            <a:headEnd/>
            <a:tailEnd/>
          </a:ln>
        </p:spPr>
        <p:txBody>
          <a:bodyPr wrap="square" lIns="72000" tIns="72000" rIns="72000" bIns="72000" rtlCol="0" anchor="b">
            <a:spAutoFit/>
          </a:bodyPr>
          <a:lstStyle/>
          <a:p>
            <a:pPr algn="just">
              <a:lnSpc>
                <a:spcPct val="90000"/>
              </a:lnSpc>
              <a:buClr>
                <a:srgbClr val="DF7100"/>
              </a:buClr>
            </a:pPr>
            <a:r>
              <a:rPr lang="es-ES" sz="1500" dirty="0">
                <a:ln>
                  <a:solidFill>
                    <a:srgbClr val="C00000"/>
                  </a:solidFill>
                </a:ln>
                <a:solidFill>
                  <a:srgbClr val="C00000"/>
                </a:solidFill>
                <a:latin typeface="Arial Narrow" pitchFamily="34" charset="0"/>
              </a:rPr>
              <a:t>¿Qué garantías tiene el proceso? </a:t>
            </a:r>
            <a:r>
              <a:rPr lang="es-ES" sz="1300" dirty="0">
                <a:solidFill>
                  <a:schemeClr val="tx1">
                    <a:lumMod val="75000"/>
                    <a:lumOff val="25000"/>
                  </a:schemeClr>
                </a:solidFill>
                <a:latin typeface="Calibri" pitchFamily="34" charset="0"/>
              </a:rPr>
              <a:t>El estudio y el ranking son realizados por los equipos de JA&amp;A y Grupo </a:t>
            </a:r>
            <a:r>
              <a:rPr lang="es-ES" sz="1300" dirty="0" err="1">
                <a:solidFill>
                  <a:schemeClr val="tx1">
                    <a:lumMod val="75000"/>
                    <a:lumOff val="25000"/>
                  </a:schemeClr>
                </a:solidFill>
                <a:latin typeface="Calibri" pitchFamily="34" charset="0"/>
              </a:rPr>
              <a:t>AeI</a:t>
            </a:r>
            <a:r>
              <a:rPr lang="es-ES" sz="1300" dirty="0">
                <a:solidFill>
                  <a:schemeClr val="tx1">
                    <a:lumMod val="75000"/>
                    <a:lumOff val="25000"/>
                  </a:schemeClr>
                </a:solidFill>
                <a:latin typeface="Calibri" pitchFamily="34" charset="0"/>
              </a:rPr>
              <a:t>, de acuerdo a la Norma ISO 20252 y al código de conducta ICC/ESOMAR.</a:t>
            </a:r>
          </a:p>
        </p:txBody>
      </p:sp>
      <p:sp>
        <p:nvSpPr>
          <p:cNvPr id="40" name="39 Rectángulo"/>
          <p:cNvSpPr/>
          <p:nvPr/>
        </p:nvSpPr>
        <p:spPr bwMode="auto">
          <a:xfrm>
            <a:off x="5883737" y="5460325"/>
            <a:ext cx="3384633" cy="921003"/>
          </a:xfrm>
          <a:prstGeom prst="rect">
            <a:avLst/>
          </a:prstGeom>
          <a:noFill/>
          <a:ln w="19050" algn="ctr">
            <a:noFill/>
            <a:round/>
            <a:headEnd/>
            <a:tailEnd/>
          </a:ln>
        </p:spPr>
        <p:txBody>
          <a:bodyPr lIns="72000" tIns="72000" rIns="72000" bIns="72000" rtlCol="0" anchor="b">
            <a:spAutoFit/>
          </a:bodyPr>
          <a:lstStyle/>
          <a:p>
            <a:pPr algn="just">
              <a:lnSpc>
                <a:spcPct val="90000"/>
              </a:lnSpc>
              <a:buClr>
                <a:srgbClr val="DF7100"/>
              </a:buClr>
              <a:buFont typeface="Lucida Bright" pitchFamily="18" charset="0"/>
              <a:buNone/>
            </a:pPr>
            <a:r>
              <a:rPr lang="es-ES" sz="1500" dirty="0">
                <a:ln>
                  <a:solidFill>
                    <a:srgbClr val="C00000"/>
                  </a:solidFill>
                </a:ln>
                <a:solidFill>
                  <a:srgbClr val="C00000"/>
                </a:solidFill>
                <a:latin typeface="Arial Narrow" pitchFamily="34" charset="0"/>
              </a:rPr>
              <a:t>¿El monitor es un instrumento para otros fines? </a:t>
            </a:r>
            <a:r>
              <a:rPr lang="es-ES" sz="1300" dirty="0">
                <a:solidFill>
                  <a:schemeClr val="tx1">
                    <a:lumMod val="75000"/>
                    <a:lumOff val="25000"/>
                  </a:schemeClr>
                </a:solidFill>
                <a:latin typeface="Calibri" pitchFamily="34" charset="0"/>
              </a:rPr>
              <a:t>Merco no hace consultoría, lo que supone un aval fundamental de su independencia.</a:t>
            </a:r>
          </a:p>
        </p:txBody>
      </p:sp>
      <p:sp>
        <p:nvSpPr>
          <p:cNvPr id="359" name="Oval 38"/>
          <p:cNvSpPr>
            <a:spLocks noChangeArrowheads="1"/>
          </p:cNvSpPr>
          <p:nvPr/>
        </p:nvSpPr>
        <p:spPr bwMode="auto">
          <a:xfrm>
            <a:off x="637630" y="2282126"/>
            <a:ext cx="611718" cy="611718"/>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379" name="378 Grupo"/>
          <p:cNvGrpSpPr/>
          <p:nvPr/>
        </p:nvGrpSpPr>
        <p:grpSpPr>
          <a:xfrm>
            <a:off x="637630" y="5628817"/>
            <a:ext cx="611718" cy="611718"/>
            <a:chOff x="5676834" y="1943125"/>
            <a:chExt cx="611718" cy="611718"/>
          </a:xfrm>
        </p:grpSpPr>
        <p:sp>
          <p:nvSpPr>
            <p:cNvPr id="380" name="Oval 98"/>
            <p:cNvSpPr>
              <a:spLocks noChangeArrowheads="1"/>
            </p:cNvSpPr>
            <p:nvPr/>
          </p:nvSpPr>
          <p:spPr bwMode="auto">
            <a:xfrm>
              <a:off x="5676834" y="1943125"/>
              <a:ext cx="611718" cy="611718"/>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382" name="Freeform 100"/>
            <p:cNvSpPr>
              <a:spLocks/>
            </p:cNvSpPr>
            <p:nvPr/>
          </p:nvSpPr>
          <p:spPr bwMode="auto">
            <a:xfrm>
              <a:off x="5856440" y="2199856"/>
              <a:ext cx="251449" cy="230318"/>
            </a:xfrm>
            <a:custGeom>
              <a:avLst/>
              <a:gdLst>
                <a:gd name="T0" fmla="*/ 32 w 214"/>
                <a:gd name="T1" fmla="*/ 196 h 196"/>
                <a:gd name="T2" fmla="*/ 182 w 214"/>
                <a:gd name="T3" fmla="*/ 196 h 196"/>
                <a:gd name="T4" fmla="*/ 214 w 214"/>
                <a:gd name="T5" fmla="*/ 164 h 196"/>
                <a:gd name="T6" fmla="*/ 214 w 214"/>
                <a:gd name="T7" fmla="*/ 32 h 196"/>
                <a:gd name="T8" fmla="*/ 182 w 214"/>
                <a:gd name="T9" fmla="*/ 0 h 196"/>
                <a:gd name="T10" fmla="*/ 32 w 214"/>
                <a:gd name="T11" fmla="*/ 0 h 196"/>
                <a:gd name="T12" fmla="*/ 0 w 214"/>
                <a:gd name="T13" fmla="*/ 32 h 196"/>
                <a:gd name="T14" fmla="*/ 0 w 214"/>
                <a:gd name="T15" fmla="*/ 164 h 196"/>
                <a:gd name="T16" fmla="*/ 32 w 214"/>
                <a:gd name="T1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96">
                  <a:moveTo>
                    <a:pt x="32" y="196"/>
                  </a:moveTo>
                  <a:cubicBezTo>
                    <a:pt x="182" y="196"/>
                    <a:pt x="182" y="196"/>
                    <a:pt x="182" y="196"/>
                  </a:cubicBezTo>
                  <a:cubicBezTo>
                    <a:pt x="199" y="196"/>
                    <a:pt x="214" y="181"/>
                    <a:pt x="214" y="164"/>
                  </a:cubicBezTo>
                  <a:cubicBezTo>
                    <a:pt x="214" y="32"/>
                    <a:pt x="214" y="32"/>
                    <a:pt x="214" y="32"/>
                  </a:cubicBezTo>
                  <a:cubicBezTo>
                    <a:pt x="214" y="14"/>
                    <a:pt x="199" y="0"/>
                    <a:pt x="182" y="0"/>
                  </a:cubicBezTo>
                  <a:cubicBezTo>
                    <a:pt x="32" y="0"/>
                    <a:pt x="32" y="0"/>
                    <a:pt x="32" y="0"/>
                  </a:cubicBezTo>
                  <a:cubicBezTo>
                    <a:pt x="15" y="0"/>
                    <a:pt x="0" y="14"/>
                    <a:pt x="0" y="32"/>
                  </a:cubicBezTo>
                  <a:cubicBezTo>
                    <a:pt x="0" y="164"/>
                    <a:pt x="0" y="164"/>
                    <a:pt x="0" y="164"/>
                  </a:cubicBezTo>
                  <a:cubicBezTo>
                    <a:pt x="0" y="181"/>
                    <a:pt x="15" y="196"/>
                    <a:pt x="32"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3" name="Freeform 101"/>
            <p:cNvSpPr>
              <a:spLocks/>
            </p:cNvSpPr>
            <p:nvPr/>
          </p:nvSpPr>
          <p:spPr bwMode="auto">
            <a:xfrm>
              <a:off x="5952583" y="2254795"/>
              <a:ext cx="61277" cy="120442"/>
            </a:xfrm>
            <a:custGeom>
              <a:avLst/>
              <a:gdLst>
                <a:gd name="T0" fmla="*/ 14 w 52"/>
                <a:gd name="T1" fmla="*/ 102 h 102"/>
                <a:gd name="T2" fmla="*/ 38 w 52"/>
                <a:gd name="T3" fmla="*/ 102 h 102"/>
                <a:gd name="T4" fmla="*/ 38 w 52"/>
                <a:gd name="T5" fmla="*/ 49 h 102"/>
                <a:gd name="T6" fmla="*/ 52 w 52"/>
                <a:gd name="T7" fmla="*/ 26 h 102"/>
                <a:gd name="T8" fmla="*/ 26 w 52"/>
                <a:gd name="T9" fmla="*/ 0 h 102"/>
                <a:gd name="T10" fmla="*/ 0 w 52"/>
                <a:gd name="T11" fmla="*/ 26 h 102"/>
                <a:gd name="T12" fmla="*/ 14 w 52"/>
                <a:gd name="T13" fmla="*/ 49 h 102"/>
                <a:gd name="T14" fmla="*/ 14 w 52"/>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02">
                  <a:moveTo>
                    <a:pt x="14" y="102"/>
                  </a:moveTo>
                  <a:cubicBezTo>
                    <a:pt x="38" y="102"/>
                    <a:pt x="38" y="102"/>
                    <a:pt x="38" y="102"/>
                  </a:cubicBezTo>
                  <a:cubicBezTo>
                    <a:pt x="38" y="49"/>
                    <a:pt x="38" y="49"/>
                    <a:pt x="38" y="49"/>
                  </a:cubicBezTo>
                  <a:cubicBezTo>
                    <a:pt x="46" y="45"/>
                    <a:pt x="52" y="36"/>
                    <a:pt x="52" y="26"/>
                  </a:cubicBezTo>
                  <a:cubicBezTo>
                    <a:pt x="52" y="11"/>
                    <a:pt x="40" y="0"/>
                    <a:pt x="26" y="0"/>
                  </a:cubicBezTo>
                  <a:cubicBezTo>
                    <a:pt x="11" y="0"/>
                    <a:pt x="0" y="11"/>
                    <a:pt x="0" y="26"/>
                  </a:cubicBezTo>
                  <a:cubicBezTo>
                    <a:pt x="0" y="36"/>
                    <a:pt x="5" y="45"/>
                    <a:pt x="14" y="49"/>
                  </a:cubicBezTo>
                  <a:lnTo>
                    <a:pt x="14" y="102"/>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384" name="Freeform 102"/>
            <p:cNvSpPr>
              <a:spLocks/>
            </p:cNvSpPr>
            <p:nvPr/>
          </p:nvSpPr>
          <p:spPr bwMode="auto">
            <a:xfrm>
              <a:off x="5898701" y="2067793"/>
              <a:ext cx="170098" cy="123611"/>
            </a:xfrm>
            <a:custGeom>
              <a:avLst/>
              <a:gdLst>
                <a:gd name="T0" fmla="*/ 126 w 144"/>
                <a:gd name="T1" fmla="*/ 105 h 105"/>
                <a:gd name="T2" fmla="*/ 126 w 144"/>
                <a:gd name="T3" fmla="*/ 71 h 105"/>
                <a:gd name="T4" fmla="*/ 110 w 144"/>
                <a:gd name="T5" fmla="*/ 33 h 105"/>
                <a:gd name="T6" fmla="*/ 72 w 144"/>
                <a:gd name="T7" fmla="*/ 17 h 105"/>
                <a:gd name="T8" fmla="*/ 34 w 144"/>
                <a:gd name="T9" fmla="*/ 33 h 105"/>
                <a:gd name="T10" fmla="*/ 18 w 144"/>
                <a:gd name="T11" fmla="*/ 71 h 105"/>
                <a:gd name="T12" fmla="*/ 18 w 144"/>
                <a:gd name="T13" fmla="*/ 105 h 105"/>
                <a:gd name="T14" fmla="*/ 0 w 144"/>
                <a:gd name="T15" fmla="*/ 105 h 105"/>
                <a:gd name="T16" fmla="*/ 0 w 144"/>
                <a:gd name="T17" fmla="*/ 71 h 105"/>
                <a:gd name="T18" fmla="*/ 21 w 144"/>
                <a:gd name="T19" fmla="*/ 21 h 105"/>
                <a:gd name="T20" fmla="*/ 72 w 144"/>
                <a:gd name="T21" fmla="*/ 0 h 105"/>
                <a:gd name="T22" fmla="*/ 122 w 144"/>
                <a:gd name="T23" fmla="*/ 21 h 105"/>
                <a:gd name="T24" fmla="*/ 144 w 144"/>
                <a:gd name="T25" fmla="*/ 71 h 105"/>
                <a:gd name="T26" fmla="*/ 144 w 144"/>
                <a:gd name="T27" fmla="*/ 105 h 105"/>
                <a:gd name="T28" fmla="*/ 126 w 144"/>
                <a:gd name="T2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05">
                  <a:moveTo>
                    <a:pt x="126" y="105"/>
                  </a:moveTo>
                  <a:cubicBezTo>
                    <a:pt x="126" y="71"/>
                    <a:pt x="126" y="71"/>
                    <a:pt x="126" y="71"/>
                  </a:cubicBezTo>
                  <a:cubicBezTo>
                    <a:pt x="126" y="56"/>
                    <a:pt x="120" y="43"/>
                    <a:pt x="110" y="33"/>
                  </a:cubicBezTo>
                  <a:cubicBezTo>
                    <a:pt x="100" y="23"/>
                    <a:pt x="87" y="17"/>
                    <a:pt x="72" y="17"/>
                  </a:cubicBezTo>
                  <a:cubicBezTo>
                    <a:pt x="57" y="17"/>
                    <a:pt x="44" y="23"/>
                    <a:pt x="34" y="33"/>
                  </a:cubicBezTo>
                  <a:cubicBezTo>
                    <a:pt x="24" y="43"/>
                    <a:pt x="18" y="56"/>
                    <a:pt x="18" y="71"/>
                  </a:cubicBezTo>
                  <a:cubicBezTo>
                    <a:pt x="18" y="105"/>
                    <a:pt x="18" y="105"/>
                    <a:pt x="18" y="105"/>
                  </a:cubicBezTo>
                  <a:cubicBezTo>
                    <a:pt x="0" y="105"/>
                    <a:pt x="0" y="105"/>
                    <a:pt x="0" y="105"/>
                  </a:cubicBezTo>
                  <a:cubicBezTo>
                    <a:pt x="0" y="71"/>
                    <a:pt x="0" y="71"/>
                    <a:pt x="0" y="71"/>
                  </a:cubicBezTo>
                  <a:cubicBezTo>
                    <a:pt x="0" y="52"/>
                    <a:pt x="8" y="34"/>
                    <a:pt x="21" y="21"/>
                  </a:cubicBezTo>
                  <a:cubicBezTo>
                    <a:pt x="34" y="8"/>
                    <a:pt x="52" y="0"/>
                    <a:pt x="72" y="0"/>
                  </a:cubicBezTo>
                  <a:cubicBezTo>
                    <a:pt x="92" y="0"/>
                    <a:pt x="110" y="8"/>
                    <a:pt x="122" y="21"/>
                  </a:cubicBezTo>
                  <a:cubicBezTo>
                    <a:pt x="135" y="34"/>
                    <a:pt x="144" y="52"/>
                    <a:pt x="144" y="71"/>
                  </a:cubicBezTo>
                  <a:cubicBezTo>
                    <a:pt x="144" y="105"/>
                    <a:pt x="144" y="105"/>
                    <a:pt x="144" y="105"/>
                  </a:cubicBezTo>
                  <a:lnTo>
                    <a:pt x="12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411" name="Oval 127"/>
          <p:cNvSpPr>
            <a:spLocks noChangeArrowheads="1"/>
          </p:cNvSpPr>
          <p:nvPr/>
        </p:nvSpPr>
        <p:spPr bwMode="auto">
          <a:xfrm>
            <a:off x="637630" y="1254338"/>
            <a:ext cx="611718" cy="611718"/>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425" name="424 Grupo"/>
          <p:cNvGrpSpPr/>
          <p:nvPr/>
        </p:nvGrpSpPr>
        <p:grpSpPr>
          <a:xfrm>
            <a:off x="5200012" y="4403577"/>
            <a:ext cx="611718" cy="611718"/>
            <a:chOff x="5676834" y="4493533"/>
            <a:chExt cx="611718" cy="611718"/>
          </a:xfrm>
        </p:grpSpPr>
        <p:sp>
          <p:nvSpPr>
            <p:cNvPr id="426" name="Oval 140"/>
            <p:cNvSpPr>
              <a:spLocks noChangeArrowheads="1"/>
            </p:cNvSpPr>
            <p:nvPr/>
          </p:nvSpPr>
          <p:spPr bwMode="auto">
            <a:xfrm>
              <a:off x="5676834" y="4493533"/>
              <a:ext cx="611718" cy="611718"/>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428" name="Rectangle 142"/>
            <p:cNvSpPr>
              <a:spLocks noChangeArrowheads="1"/>
            </p:cNvSpPr>
            <p:nvPr/>
          </p:nvSpPr>
          <p:spPr bwMode="auto">
            <a:xfrm>
              <a:off x="5804673" y="4644614"/>
              <a:ext cx="32752" cy="309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9" name="Rectangle 143"/>
            <p:cNvSpPr>
              <a:spLocks noChangeArrowheads="1"/>
            </p:cNvSpPr>
            <p:nvPr/>
          </p:nvSpPr>
          <p:spPr bwMode="auto">
            <a:xfrm>
              <a:off x="5837424" y="4920362"/>
              <a:ext cx="322235" cy="33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0" name="Rectangle 144"/>
            <p:cNvSpPr>
              <a:spLocks noChangeArrowheads="1"/>
            </p:cNvSpPr>
            <p:nvPr/>
          </p:nvSpPr>
          <p:spPr bwMode="auto">
            <a:xfrm>
              <a:off x="5854327" y="4805203"/>
              <a:ext cx="87690" cy="1024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1" name="Rectangle 145"/>
            <p:cNvSpPr>
              <a:spLocks noChangeArrowheads="1"/>
            </p:cNvSpPr>
            <p:nvPr/>
          </p:nvSpPr>
          <p:spPr bwMode="auto">
            <a:xfrm>
              <a:off x="5962091" y="4702722"/>
              <a:ext cx="89804" cy="204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2" name="Rectangle 146"/>
            <p:cNvSpPr>
              <a:spLocks noChangeArrowheads="1"/>
            </p:cNvSpPr>
            <p:nvPr/>
          </p:nvSpPr>
          <p:spPr bwMode="auto">
            <a:xfrm>
              <a:off x="6070911" y="4644614"/>
              <a:ext cx="88747" cy="2630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365" name="Oval 76"/>
          <p:cNvSpPr>
            <a:spLocks noChangeArrowheads="1"/>
          </p:cNvSpPr>
          <p:nvPr/>
        </p:nvSpPr>
        <p:spPr bwMode="auto">
          <a:xfrm>
            <a:off x="637630" y="3309914"/>
            <a:ext cx="611718" cy="611718"/>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434" name="Oval 147"/>
          <p:cNvSpPr>
            <a:spLocks noChangeArrowheads="1"/>
          </p:cNvSpPr>
          <p:nvPr/>
        </p:nvSpPr>
        <p:spPr bwMode="auto">
          <a:xfrm>
            <a:off x="5200012" y="5614967"/>
            <a:ext cx="611718" cy="611718"/>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8" name="Oval 167"/>
          <p:cNvSpPr>
            <a:spLocks noChangeArrowheads="1"/>
          </p:cNvSpPr>
          <p:nvPr/>
        </p:nvSpPr>
        <p:spPr bwMode="auto">
          <a:xfrm>
            <a:off x="5200012" y="1254338"/>
            <a:ext cx="611718" cy="611718"/>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386" name="Oval 103"/>
          <p:cNvSpPr>
            <a:spLocks noChangeArrowheads="1"/>
          </p:cNvSpPr>
          <p:nvPr/>
        </p:nvSpPr>
        <p:spPr bwMode="auto">
          <a:xfrm>
            <a:off x="637630" y="4423825"/>
            <a:ext cx="611718" cy="612774"/>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417" name="Oval 132"/>
          <p:cNvSpPr>
            <a:spLocks noChangeArrowheads="1"/>
          </p:cNvSpPr>
          <p:nvPr/>
        </p:nvSpPr>
        <p:spPr bwMode="auto">
          <a:xfrm>
            <a:off x="5200012" y="2185176"/>
            <a:ext cx="611718" cy="611718"/>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24" name="23 Grupo"/>
          <p:cNvGrpSpPr/>
          <p:nvPr/>
        </p:nvGrpSpPr>
        <p:grpSpPr>
          <a:xfrm>
            <a:off x="737908" y="4525425"/>
            <a:ext cx="411163" cy="409575"/>
            <a:chOff x="-427038" y="4452938"/>
            <a:chExt cx="411163" cy="409575"/>
          </a:xfrm>
        </p:grpSpPr>
        <p:sp>
          <p:nvSpPr>
            <p:cNvPr id="21" name="Freeform 6"/>
            <p:cNvSpPr>
              <a:spLocks noEditPoints="1"/>
            </p:cNvSpPr>
            <p:nvPr/>
          </p:nvSpPr>
          <p:spPr bwMode="auto">
            <a:xfrm>
              <a:off x="-350838" y="4530726"/>
              <a:ext cx="101600" cy="101600"/>
            </a:xfrm>
            <a:custGeom>
              <a:avLst/>
              <a:gdLst>
                <a:gd name="T0" fmla="*/ 359 w 410"/>
                <a:gd name="T1" fmla="*/ 0 h 410"/>
                <a:gd name="T2" fmla="*/ 0 w 410"/>
                <a:gd name="T3" fmla="*/ 359 h 410"/>
                <a:gd name="T4" fmla="*/ 51 w 410"/>
                <a:gd name="T5" fmla="*/ 410 h 410"/>
                <a:gd name="T6" fmla="*/ 103 w 410"/>
                <a:gd name="T7" fmla="*/ 359 h 410"/>
                <a:gd name="T8" fmla="*/ 359 w 410"/>
                <a:gd name="T9" fmla="*/ 103 h 410"/>
                <a:gd name="T10" fmla="*/ 410 w 410"/>
                <a:gd name="T11" fmla="*/ 52 h 410"/>
                <a:gd name="T12" fmla="*/ 359 w 410"/>
                <a:gd name="T13" fmla="*/ 0 h 410"/>
                <a:gd name="T14" fmla="*/ 359 w 410"/>
                <a:gd name="T15" fmla="*/ 0 h 410"/>
                <a:gd name="T16" fmla="*/ 359 w 410"/>
                <a:gd name="T17"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410">
                  <a:moveTo>
                    <a:pt x="359" y="0"/>
                  </a:moveTo>
                  <a:cubicBezTo>
                    <a:pt x="161" y="0"/>
                    <a:pt x="0" y="161"/>
                    <a:pt x="0" y="359"/>
                  </a:cubicBezTo>
                  <a:cubicBezTo>
                    <a:pt x="0" y="387"/>
                    <a:pt x="23" y="410"/>
                    <a:pt x="51" y="410"/>
                  </a:cubicBezTo>
                  <a:cubicBezTo>
                    <a:pt x="80" y="410"/>
                    <a:pt x="103" y="387"/>
                    <a:pt x="103" y="359"/>
                  </a:cubicBezTo>
                  <a:cubicBezTo>
                    <a:pt x="103" y="218"/>
                    <a:pt x="217" y="103"/>
                    <a:pt x="359" y="103"/>
                  </a:cubicBezTo>
                  <a:cubicBezTo>
                    <a:pt x="387" y="103"/>
                    <a:pt x="410" y="80"/>
                    <a:pt x="410" y="52"/>
                  </a:cubicBezTo>
                  <a:cubicBezTo>
                    <a:pt x="410" y="23"/>
                    <a:pt x="387" y="0"/>
                    <a:pt x="359" y="0"/>
                  </a:cubicBezTo>
                  <a:close/>
                  <a:moveTo>
                    <a:pt x="359" y="0"/>
                  </a:moveTo>
                  <a:cubicBezTo>
                    <a:pt x="359" y="0"/>
                    <a:pt x="359" y="0"/>
                    <a:pt x="3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23" name="Freeform 7"/>
            <p:cNvSpPr>
              <a:spLocks noEditPoints="1"/>
            </p:cNvSpPr>
            <p:nvPr/>
          </p:nvSpPr>
          <p:spPr bwMode="auto">
            <a:xfrm>
              <a:off x="-427038" y="4452938"/>
              <a:ext cx="411163" cy="409575"/>
            </a:xfrm>
            <a:custGeom>
              <a:avLst/>
              <a:gdLst>
                <a:gd name="T0" fmla="*/ 1593 w 1653"/>
                <a:gd name="T1" fmla="*/ 1376 h 1639"/>
                <a:gd name="T2" fmla="*/ 1313 w 1653"/>
                <a:gd name="T3" fmla="*/ 1096 h 1639"/>
                <a:gd name="T4" fmla="*/ 1286 w 1653"/>
                <a:gd name="T5" fmla="*/ 916 h 1639"/>
                <a:gd name="T6" fmla="*/ 1283 w 1653"/>
                <a:gd name="T7" fmla="*/ 913 h 1639"/>
                <a:gd name="T8" fmla="*/ 1331 w 1653"/>
                <a:gd name="T9" fmla="*/ 666 h 1639"/>
                <a:gd name="T10" fmla="*/ 666 w 1653"/>
                <a:gd name="T11" fmla="*/ 0 h 1639"/>
                <a:gd name="T12" fmla="*/ 0 w 1653"/>
                <a:gd name="T13" fmla="*/ 666 h 1639"/>
                <a:gd name="T14" fmla="*/ 666 w 1653"/>
                <a:gd name="T15" fmla="*/ 1331 h 1639"/>
                <a:gd name="T16" fmla="*/ 913 w 1653"/>
                <a:gd name="T17" fmla="*/ 1283 h 1639"/>
                <a:gd name="T18" fmla="*/ 915 w 1653"/>
                <a:gd name="T19" fmla="*/ 1286 h 1639"/>
                <a:gd name="T20" fmla="*/ 1024 w 1653"/>
                <a:gd name="T21" fmla="*/ 1331 h 1639"/>
                <a:gd name="T22" fmla="*/ 1096 w 1653"/>
                <a:gd name="T23" fmla="*/ 1313 h 1639"/>
                <a:gd name="T24" fmla="*/ 1376 w 1653"/>
                <a:gd name="T25" fmla="*/ 1594 h 1639"/>
                <a:gd name="T26" fmla="*/ 1485 w 1653"/>
                <a:gd name="T27" fmla="*/ 1639 h 1639"/>
                <a:gd name="T28" fmla="*/ 1593 w 1653"/>
                <a:gd name="T29" fmla="*/ 1594 h 1639"/>
                <a:gd name="T30" fmla="*/ 1593 w 1653"/>
                <a:gd name="T31" fmla="*/ 1376 h 1639"/>
                <a:gd name="T32" fmla="*/ 205 w 1653"/>
                <a:gd name="T33" fmla="*/ 666 h 1639"/>
                <a:gd name="T34" fmla="*/ 666 w 1653"/>
                <a:gd name="T35" fmla="*/ 205 h 1639"/>
                <a:gd name="T36" fmla="*/ 1126 w 1653"/>
                <a:gd name="T37" fmla="*/ 666 h 1639"/>
                <a:gd name="T38" fmla="*/ 666 w 1653"/>
                <a:gd name="T39" fmla="*/ 1127 h 1639"/>
                <a:gd name="T40" fmla="*/ 205 w 1653"/>
                <a:gd name="T41" fmla="*/ 666 h 1639"/>
                <a:gd name="T42" fmla="*/ 205 w 1653"/>
                <a:gd name="T43" fmla="*/ 666 h 1639"/>
                <a:gd name="T44" fmla="*/ 205 w 1653"/>
                <a:gd name="T45" fmla="*/ 666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3" h="1639">
                  <a:moveTo>
                    <a:pt x="1593" y="1376"/>
                  </a:moveTo>
                  <a:cubicBezTo>
                    <a:pt x="1313" y="1096"/>
                    <a:pt x="1313" y="1096"/>
                    <a:pt x="1313" y="1096"/>
                  </a:cubicBezTo>
                  <a:cubicBezTo>
                    <a:pt x="1343" y="1038"/>
                    <a:pt x="1335" y="965"/>
                    <a:pt x="1286" y="916"/>
                  </a:cubicBezTo>
                  <a:cubicBezTo>
                    <a:pt x="1285" y="915"/>
                    <a:pt x="1284" y="914"/>
                    <a:pt x="1283" y="913"/>
                  </a:cubicBezTo>
                  <a:cubicBezTo>
                    <a:pt x="1314" y="837"/>
                    <a:pt x="1331" y="753"/>
                    <a:pt x="1331" y="666"/>
                  </a:cubicBezTo>
                  <a:cubicBezTo>
                    <a:pt x="1331" y="299"/>
                    <a:pt x="1033" y="0"/>
                    <a:pt x="666" y="0"/>
                  </a:cubicBezTo>
                  <a:cubicBezTo>
                    <a:pt x="299" y="0"/>
                    <a:pt x="0" y="299"/>
                    <a:pt x="0" y="666"/>
                  </a:cubicBezTo>
                  <a:cubicBezTo>
                    <a:pt x="0" y="1033"/>
                    <a:pt x="299" y="1331"/>
                    <a:pt x="666" y="1331"/>
                  </a:cubicBezTo>
                  <a:cubicBezTo>
                    <a:pt x="753" y="1331"/>
                    <a:pt x="836" y="1314"/>
                    <a:pt x="913" y="1283"/>
                  </a:cubicBezTo>
                  <a:cubicBezTo>
                    <a:pt x="914" y="1284"/>
                    <a:pt x="914" y="1285"/>
                    <a:pt x="915" y="1286"/>
                  </a:cubicBezTo>
                  <a:cubicBezTo>
                    <a:pt x="945" y="1316"/>
                    <a:pt x="985" y="1331"/>
                    <a:pt x="1024" y="1331"/>
                  </a:cubicBezTo>
                  <a:cubicBezTo>
                    <a:pt x="1049" y="1331"/>
                    <a:pt x="1073" y="1325"/>
                    <a:pt x="1096" y="1313"/>
                  </a:cubicBezTo>
                  <a:cubicBezTo>
                    <a:pt x="1376" y="1594"/>
                    <a:pt x="1376" y="1594"/>
                    <a:pt x="1376" y="1594"/>
                  </a:cubicBezTo>
                  <a:cubicBezTo>
                    <a:pt x="1406" y="1624"/>
                    <a:pt x="1446" y="1639"/>
                    <a:pt x="1485" y="1639"/>
                  </a:cubicBezTo>
                  <a:cubicBezTo>
                    <a:pt x="1524" y="1639"/>
                    <a:pt x="1563" y="1624"/>
                    <a:pt x="1593" y="1594"/>
                  </a:cubicBezTo>
                  <a:cubicBezTo>
                    <a:pt x="1653" y="1534"/>
                    <a:pt x="1653" y="1436"/>
                    <a:pt x="1593" y="1376"/>
                  </a:cubicBezTo>
                  <a:close/>
                  <a:moveTo>
                    <a:pt x="205" y="666"/>
                  </a:moveTo>
                  <a:cubicBezTo>
                    <a:pt x="205" y="412"/>
                    <a:pt x="412" y="205"/>
                    <a:pt x="666" y="205"/>
                  </a:cubicBezTo>
                  <a:cubicBezTo>
                    <a:pt x="920" y="205"/>
                    <a:pt x="1126" y="412"/>
                    <a:pt x="1126" y="666"/>
                  </a:cubicBezTo>
                  <a:cubicBezTo>
                    <a:pt x="1126" y="920"/>
                    <a:pt x="920" y="1127"/>
                    <a:pt x="666" y="1127"/>
                  </a:cubicBezTo>
                  <a:cubicBezTo>
                    <a:pt x="412" y="1127"/>
                    <a:pt x="205" y="920"/>
                    <a:pt x="205" y="666"/>
                  </a:cubicBezTo>
                  <a:close/>
                  <a:moveTo>
                    <a:pt x="205" y="666"/>
                  </a:moveTo>
                  <a:cubicBezTo>
                    <a:pt x="205" y="666"/>
                    <a:pt x="205" y="666"/>
                    <a:pt x="205" y="66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449" name="448 Grupo"/>
          <p:cNvGrpSpPr/>
          <p:nvPr/>
        </p:nvGrpSpPr>
        <p:grpSpPr>
          <a:xfrm>
            <a:off x="729631" y="2434779"/>
            <a:ext cx="427717" cy="306413"/>
            <a:chOff x="-1524000" y="2714625"/>
            <a:chExt cx="1830388" cy="1311276"/>
          </a:xfrm>
          <a:solidFill>
            <a:schemeClr val="bg1"/>
          </a:solidFill>
        </p:grpSpPr>
        <p:sp>
          <p:nvSpPr>
            <p:cNvPr id="18" name="Freeform 6"/>
            <p:cNvSpPr>
              <a:spLocks/>
            </p:cNvSpPr>
            <p:nvPr/>
          </p:nvSpPr>
          <p:spPr bwMode="auto">
            <a:xfrm>
              <a:off x="-725487" y="2714625"/>
              <a:ext cx="484188" cy="284163"/>
            </a:xfrm>
            <a:custGeom>
              <a:avLst/>
              <a:gdLst>
                <a:gd name="T0" fmla="*/ 30 w 129"/>
                <a:gd name="T1" fmla="*/ 60 h 76"/>
                <a:gd name="T2" fmla="*/ 49 w 129"/>
                <a:gd name="T3" fmla="*/ 59 h 76"/>
                <a:gd name="T4" fmla="*/ 129 w 129"/>
                <a:gd name="T5" fmla="*/ 76 h 76"/>
                <a:gd name="T6" fmla="*/ 106 w 129"/>
                <a:gd name="T7" fmla="*/ 32 h 76"/>
                <a:gd name="T8" fmla="*/ 59 w 129"/>
                <a:gd name="T9" fmla="*/ 0 h 76"/>
                <a:gd name="T10" fmla="*/ 3 w 129"/>
                <a:gd name="T11" fmla="*/ 0 h 76"/>
                <a:gd name="T12" fmla="*/ 0 w 129"/>
                <a:gd name="T13" fmla="*/ 2 h 76"/>
                <a:gd name="T14" fmla="*/ 0 w 129"/>
                <a:gd name="T15" fmla="*/ 5 h 76"/>
                <a:gd name="T16" fmla="*/ 30 w 129"/>
                <a:gd name="T17" fmla="*/ 6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76">
                  <a:moveTo>
                    <a:pt x="30" y="60"/>
                  </a:moveTo>
                  <a:cubicBezTo>
                    <a:pt x="36" y="59"/>
                    <a:pt x="43" y="59"/>
                    <a:pt x="49" y="59"/>
                  </a:cubicBezTo>
                  <a:cubicBezTo>
                    <a:pt x="78" y="59"/>
                    <a:pt x="105" y="65"/>
                    <a:pt x="129" y="76"/>
                  </a:cubicBezTo>
                  <a:cubicBezTo>
                    <a:pt x="106" y="32"/>
                    <a:pt x="106" y="32"/>
                    <a:pt x="106" y="32"/>
                  </a:cubicBezTo>
                  <a:cubicBezTo>
                    <a:pt x="96" y="15"/>
                    <a:pt x="75" y="0"/>
                    <a:pt x="59" y="0"/>
                  </a:cubicBezTo>
                  <a:cubicBezTo>
                    <a:pt x="3" y="0"/>
                    <a:pt x="3" y="0"/>
                    <a:pt x="3" y="0"/>
                  </a:cubicBezTo>
                  <a:cubicBezTo>
                    <a:pt x="2" y="0"/>
                    <a:pt x="1" y="1"/>
                    <a:pt x="0" y="2"/>
                  </a:cubicBezTo>
                  <a:cubicBezTo>
                    <a:pt x="0" y="3"/>
                    <a:pt x="0" y="4"/>
                    <a:pt x="0" y="5"/>
                  </a:cubicBez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7"/>
            <p:cNvSpPr>
              <a:spLocks/>
            </p:cNvSpPr>
            <p:nvPr/>
          </p:nvSpPr>
          <p:spPr bwMode="auto">
            <a:xfrm>
              <a:off x="-608012" y="3067050"/>
              <a:ext cx="914400" cy="958850"/>
            </a:xfrm>
            <a:custGeom>
              <a:avLst/>
              <a:gdLst>
                <a:gd name="T0" fmla="*/ 244 w 244"/>
                <a:gd name="T1" fmla="*/ 252 h 256"/>
                <a:gd name="T2" fmla="*/ 138 w 244"/>
                <a:gd name="T3" fmla="*/ 57 h 256"/>
                <a:gd name="T4" fmla="*/ 138 w 244"/>
                <a:gd name="T5" fmla="*/ 57 h 256"/>
                <a:gd name="T6" fmla="*/ 135 w 244"/>
                <a:gd name="T7" fmla="*/ 50 h 256"/>
                <a:gd name="T8" fmla="*/ 18 w 244"/>
                <a:gd name="T9" fmla="*/ 0 h 256"/>
                <a:gd name="T10" fmla="*/ 17 w 244"/>
                <a:gd name="T11" fmla="*/ 0 h 256"/>
                <a:gd name="T12" fmla="*/ 110 w 244"/>
                <a:gd name="T13" fmla="*/ 173 h 256"/>
                <a:gd name="T14" fmla="*/ 110 w 244"/>
                <a:gd name="T15" fmla="*/ 173 h 256"/>
                <a:gd name="T16" fmla="*/ 131 w 244"/>
                <a:gd name="T17" fmla="*/ 211 h 256"/>
                <a:gd name="T18" fmla="*/ 131 w 244"/>
                <a:gd name="T19" fmla="*/ 214 h 256"/>
                <a:gd name="T20" fmla="*/ 128 w 244"/>
                <a:gd name="T21" fmla="*/ 215 h 256"/>
                <a:gd name="T22" fmla="*/ 3 w 244"/>
                <a:gd name="T23" fmla="*/ 215 h 256"/>
                <a:gd name="T24" fmla="*/ 0 w 244"/>
                <a:gd name="T25" fmla="*/ 217 h 256"/>
                <a:gd name="T26" fmla="*/ 0 w 244"/>
                <a:gd name="T27" fmla="*/ 220 h 256"/>
                <a:gd name="T28" fmla="*/ 3 w 244"/>
                <a:gd name="T29" fmla="*/ 224 h 256"/>
                <a:gd name="T30" fmla="*/ 50 w 244"/>
                <a:gd name="T31" fmla="*/ 256 h 256"/>
                <a:gd name="T32" fmla="*/ 241 w 244"/>
                <a:gd name="T33" fmla="*/ 256 h 256"/>
                <a:gd name="T34" fmla="*/ 243 w 244"/>
                <a:gd name="T35" fmla="*/ 255 h 256"/>
                <a:gd name="T36" fmla="*/ 244 w 244"/>
                <a:gd name="T37" fmla="*/ 2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56">
                  <a:moveTo>
                    <a:pt x="244" y="252"/>
                  </a:moveTo>
                  <a:cubicBezTo>
                    <a:pt x="138" y="57"/>
                    <a:pt x="138" y="57"/>
                    <a:pt x="138" y="57"/>
                  </a:cubicBezTo>
                  <a:cubicBezTo>
                    <a:pt x="138" y="57"/>
                    <a:pt x="138" y="57"/>
                    <a:pt x="138" y="57"/>
                  </a:cubicBezTo>
                  <a:cubicBezTo>
                    <a:pt x="135" y="50"/>
                    <a:pt x="135" y="50"/>
                    <a:pt x="135" y="50"/>
                  </a:cubicBezTo>
                  <a:cubicBezTo>
                    <a:pt x="108" y="20"/>
                    <a:pt x="66" y="0"/>
                    <a:pt x="18" y="0"/>
                  </a:cubicBezTo>
                  <a:cubicBezTo>
                    <a:pt x="18" y="0"/>
                    <a:pt x="17" y="0"/>
                    <a:pt x="17" y="0"/>
                  </a:cubicBezTo>
                  <a:cubicBezTo>
                    <a:pt x="110" y="173"/>
                    <a:pt x="110" y="173"/>
                    <a:pt x="110" y="173"/>
                  </a:cubicBezTo>
                  <a:cubicBezTo>
                    <a:pt x="110" y="173"/>
                    <a:pt x="110" y="173"/>
                    <a:pt x="110" y="173"/>
                  </a:cubicBezTo>
                  <a:cubicBezTo>
                    <a:pt x="131" y="211"/>
                    <a:pt x="131" y="211"/>
                    <a:pt x="131" y="211"/>
                  </a:cubicBezTo>
                  <a:cubicBezTo>
                    <a:pt x="131" y="212"/>
                    <a:pt x="131" y="213"/>
                    <a:pt x="131" y="214"/>
                  </a:cubicBezTo>
                  <a:cubicBezTo>
                    <a:pt x="130" y="215"/>
                    <a:pt x="129" y="215"/>
                    <a:pt x="128" y="215"/>
                  </a:cubicBezTo>
                  <a:cubicBezTo>
                    <a:pt x="3" y="215"/>
                    <a:pt x="3" y="215"/>
                    <a:pt x="3" y="215"/>
                  </a:cubicBezTo>
                  <a:cubicBezTo>
                    <a:pt x="2" y="215"/>
                    <a:pt x="1" y="216"/>
                    <a:pt x="0" y="217"/>
                  </a:cubicBezTo>
                  <a:cubicBezTo>
                    <a:pt x="0" y="218"/>
                    <a:pt x="0" y="219"/>
                    <a:pt x="0" y="220"/>
                  </a:cubicBezTo>
                  <a:cubicBezTo>
                    <a:pt x="3" y="224"/>
                    <a:pt x="3" y="224"/>
                    <a:pt x="3" y="224"/>
                  </a:cubicBezTo>
                  <a:cubicBezTo>
                    <a:pt x="12" y="242"/>
                    <a:pt x="33" y="256"/>
                    <a:pt x="50" y="256"/>
                  </a:cubicBezTo>
                  <a:cubicBezTo>
                    <a:pt x="241" y="256"/>
                    <a:pt x="241" y="256"/>
                    <a:pt x="241" y="256"/>
                  </a:cubicBezTo>
                  <a:cubicBezTo>
                    <a:pt x="242" y="256"/>
                    <a:pt x="243" y="255"/>
                    <a:pt x="243" y="255"/>
                  </a:cubicBezTo>
                  <a:cubicBezTo>
                    <a:pt x="244" y="254"/>
                    <a:pt x="244" y="253"/>
                    <a:pt x="24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8"/>
            <p:cNvSpPr>
              <a:spLocks/>
            </p:cNvSpPr>
            <p:nvPr/>
          </p:nvSpPr>
          <p:spPr bwMode="auto">
            <a:xfrm>
              <a:off x="-725487" y="2714625"/>
              <a:ext cx="484188" cy="284163"/>
            </a:xfrm>
            <a:custGeom>
              <a:avLst/>
              <a:gdLst>
                <a:gd name="T0" fmla="*/ 30 w 129"/>
                <a:gd name="T1" fmla="*/ 60 h 76"/>
                <a:gd name="T2" fmla="*/ 49 w 129"/>
                <a:gd name="T3" fmla="*/ 59 h 76"/>
                <a:gd name="T4" fmla="*/ 129 w 129"/>
                <a:gd name="T5" fmla="*/ 76 h 76"/>
                <a:gd name="T6" fmla="*/ 106 w 129"/>
                <a:gd name="T7" fmla="*/ 32 h 76"/>
                <a:gd name="T8" fmla="*/ 59 w 129"/>
                <a:gd name="T9" fmla="*/ 0 h 76"/>
                <a:gd name="T10" fmla="*/ 3 w 129"/>
                <a:gd name="T11" fmla="*/ 0 h 76"/>
                <a:gd name="T12" fmla="*/ 0 w 129"/>
                <a:gd name="T13" fmla="*/ 2 h 76"/>
                <a:gd name="T14" fmla="*/ 0 w 129"/>
                <a:gd name="T15" fmla="*/ 5 h 76"/>
                <a:gd name="T16" fmla="*/ 30 w 129"/>
                <a:gd name="T17" fmla="*/ 6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76">
                  <a:moveTo>
                    <a:pt x="30" y="60"/>
                  </a:moveTo>
                  <a:cubicBezTo>
                    <a:pt x="36" y="59"/>
                    <a:pt x="43" y="59"/>
                    <a:pt x="49" y="59"/>
                  </a:cubicBezTo>
                  <a:cubicBezTo>
                    <a:pt x="78" y="59"/>
                    <a:pt x="105" y="65"/>
                    <a:pt x="129" y="76"/>
                  </a:cubicBezTo>
                  <a:cubicBezTo>
                    <a:pt x="106" y="32"/>
                    <a:pt x="106" y="32"/>
                    <a:pt x="106" y="32"/>
                  </a:cubicBezTo>
                  <a:cubicBezTo>
                    <a:pt x="96" y="15"/>
                    <a:pt x="75" y="0"/>
                    <a:pt x="59" y="0"/>
                  </a:cubicBezTo>
                  <a:cubicBezTo>
                    <a:pt x="3" y="0"/>
                    <a:pt x="3" y="0"/>
                    <a:pt x="3" y="0"/>
                  </a:cubicBezTo>
                  <a:cubicBezTo>
                    <a:pt x="2" y="0"/>
                    <a:pt x="1" y="1"/>
                    <a:pt x="0" y="2"/>
                  </a:cubicBezTo>
                  <a:cubicBezTo>
                    <a:pt x="0" y="3"/>
                    <a:pt x="0" y="4"/>
                    <a:pt x="0" y="5"/>
                  </a:cubicBez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9"/>
            <p:cNvSpPr>
              <a:spLocks/>
            </p:cNvSpPr>
            <p:nvPr/>
          </p:nvSpPr>
          <p:spPr bwMode="auto">
            <a:xfrm>
              <a:off x="-608012" y="3067050"/>
              <a:ext cx="914400" cy="958850"/>
            </a:xfrm>
            <a:custGeom>
              <a:avLst/>
              <a:gdLst>
                <a:gd name="T0" fmla="*/ 244 w 244"/>
                <a:gd name="T1" fmla="*/ 252 h 256"/>
                <a:gd name="T2" fmla="*/ 138 w 244"/>
                <a:gd name="T3" fmla="*/ 57 h 256"/>
                <a:gd name="T4" fmla="*/ 138 w 244"/>
                <a:gd name="T5" fmla="*/ 57 h 256"/>
                <a:gd name="T6" fmla="*/ 135 w 244"/>
                <a:gd name="T7" fmla="*/ 50 h 256"/>
                <a:gd name="T8" fmla="*/ 18 w 244"/>
                <a:gd name="T9" fmla="*/ 0 h 256"/>
                <a:gd name="T10" fmla="*/ 17 w 244"/>
                <a:gd name="T11" fmla="*/ 0 h 256"/>
                <a:gd name="T12" fmla="*/ 110 w 244"/>
                <a:gd name="T13" fmla="*/ 173 h 256"/>
                <a:gd name="T14" fmla="*/ 110 w 244"/>
                <a:gd name="T15" fmla="*/ 173 h 256"/>
                <a:gd name="T16" fmla="*/ 131 w 244"/>
                <a:gd name="T17" fmla="*/ 211 h 256"/>
                <a:gd name="T18" fmla="*/ 131 w 244"/>
                <a:gd name="T19" fmla="*/ 214 h 256"/>
                <a:gd name="T20" fmla="*/ 128 w 244"/>
                <a:gd name="T21" fmla="*/ 215 h 256"/>
                <a:gd name="T22" fmla="*/ 3 w 244"/>
                <a:gd name="T23" fmla="*/ 215 h 256"/>
                <a:gd name="T24" fmla="*/ 0 w 244"/>
                <a:gd name="T25" fmla="*/ 217 h 256"/>
                <a:gd name="T26" fmla="*/ 0 w 244"/>
                <a:gd name="T27" fmla="*/ 220 h 256"/>
                <a:gd name="T28" fmla="*/ 3 w 244"/>
                <a:gd name="T29" fmla="*/ 224 h 256"/>
                <a:gd name="T30" fmla="*/ 50 w 244"/>
                <a:gd name="T31" fmla="*/ 256 h 256"/>
                <a:gd name="T32" fmla="*/ 241 w 244"/>
                <a:gd name="T33" fmla="*/ 256 h 256"/>
                <a:gd name="T34" fmla="*/ 243 w 244"/>
                <a:gd name="T35" fmla="*/ 255 h 256"/>
                <a:gd name="T36" fmla="*/ 244 w 244"/>
                <a:gd name="T37" fmla="*/ 2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56">
                  <a:moveTo>
                    <a:pt x="244" y="252"/>
                  </a:moveTo>
                  <a:cubicBezTo>
                    <a:pt x="138" y="57"/>
                    <a:pt x="138" y="57"/>
                    <a:pt x="138" y="57"/>
                  </a:cubicBezTo>
                  <a:cubicBezTo>
                    <a:pt x="138" y="57"/>
                    <a:pt x="138" y="57"/>
                    <a:pt x="138" y="57"/>
                  </a:cubicBezTo>
                  <a:cubicBezTo>
                    <a:pt x="135" y="50"/>
                    <a:pt x="135" y="50"/>
                    <a:pt x="135" y="50"/>
                  </a:cubicBezTo>
                  <a:cubicBezTo>
                    <a:pt x="108" y="20"/>
                    <a:pt x="66" y="0"/>
                    <a:pt x="18" y="0"/>
                  </a:cubicBezTo>
                  <a:cubicBezTo>
                    <a:pt x="18" y="0"/>
                    <a:pt x="17" y="0"/>
                    <a:pt x="17" y="0"/>
                  </a:cubicBezTo>
                  <a:cubicBezTo>
                    <a:pt x="110" y="173"/>
                    <a:pt x="110" y="173"/>
                    <a:pt x="110" y="173"/>
                  </a:cubicBezTo>
                  <a:cubicBezTo>
                    <a:pt x="110" y="173"/>
                    <a:pt x="110" y="173"/>
                    <a:pt x="110" y="173"/>
                  </a:cubicBezTo>
                  <a:cubicBezTo>
                    <a:pt x="131" y="211"/>
                    <a:pt x="131" y="211"/>
                    <a:pt x="131" y="211"/>
                  </a:cubicBezTo>
                  <a:cubicBezTo>
                    <a:pt x="131" y="212"/>
                    <a:pt x="131" y="213"/>
                    <a:pt x="131" y="214"/>
                  </a:cubicBezTo>
                  <a:cubicBezTo>
                    <a:pt x="130" y="215"/>
                    <a:pt x="129" y="215"/>
                    <a:pt x="128" y="215"/>
                  </a:cubicBezTo>
                  <a:cubicBezTo>
                    <a:pt x="3" y="215"/>
                    <a:pt x="3" y="215"/>
                    <a:pt x="3" y="215"/>
                  </a:cubicBezTo>
                  <a:cubicBezTo>
                    <a:pt x="2" y="215"/>
                    <a:pt x="1" y="216"/>
                    <a:pt x="0" y="217"/>
                  </a:cubicBezTo>
                  <a:cubicBezTo>
                    <a:pt x="0" y="218"/>
                    <a:pt x="0" y="219"/>
                    <a:pt x="0" y="220"/>
                  </a:cubicBezTo>
                  <a:cubicBezTo>
                    <a:pt x="3" y="224"/>
                    <a:pt x="3" y="224"/>
                    <a:pt x="3" y="224"/>
                  </a:cubicBezTo>
                  <a:cubicBezTo>
                    <a:pt x="12" y="242"/>
                    <a:pt x="33" y="256"/>
                    <a:pt x="50" y="256"/>
                  </a:cubicBezTo>
                  <a:cubicBezTo>
                    <a:pt x="241" y="256"/>
                    <a:pt x="241" y="256"/>
                    <a:pt x="241" y="256"/>
                  </a:cubicBezTo>
                  <a:cubicBezTo>
                    <a:pt x="242" y="256"/>
                    <a:pt x="243" y="255"/>
                    <a:pt x="243" y="255"/>
                  </a:cubicBezTo>
                  <a:cubicBezTo>
                    <a:pt x="244" y="254"/>
                    <a:pt x="244" y="253"/>
                    <a:pt x="24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10"/>
            <p:cNvSpPr>
              <a:spLocks/>
            </p:cNvSpPr>
            <p:nvPr/>
          </p:nvSpPr>
          <p:spPr bwMode="auto">
            <a:xfrm>
              <a:off x="-1095375" y="3284538"/>
              <a:ext cx="639763" cy="677863"/>
            </a:xfrm>
            <a:custGeom>
              <a:avLst/>
              <a:gdLst>
                <a:gd name="T0" fmla="*/ 79 w 171"/>
                <a:gd name="T1" fmla="*/ 162 h 181"/>
                <a:gd name="T2" fmla="*/ 171 w 171"/>
                <a:gd name="T3" fmla="*/ 4 h 181"/>
                <a:gd name="T4" fmla="*/ 171 w 171"/>
                <a:gd name="T5" fmla="*/ 1 h 181"/>
                <a:gd name="T6" fmla="*/ 168 w 171"/>
                <a:gd name="T7" fmla="*/ 0 h 181"/>
                <a:gd name="T8" fmla="*/ 37 w 171"/>
                <a:gd name="T9" fmla="*/ 0 h 181"/>
                <a:gd name="T10" fmla="*/ 24 w 171"/>
                <a:gd name="T11" fmla="*/ 2 h 181"/>
                <a:gd name="T12" fmla="*/ 0 w 171"/>
                <a:gd name="T13" fmla="*/ 73 h 181"/>
                <a:gd name="T14" fmla="*/ 63 w 171"/>
                <a:gd name="T15" fmla="*/ 181 h 181"/>
                <a:gd name="T16" fmla="*/ 79 w 171"/>
                <a:gd name="T17" fmla="*/ 16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81">
                  <a:moveTo>
                    <a:pt x="79" y="162"/>
                  </a:moveTo>
                  <a:cubicBezTo>
                    <a:pt x="171" y="4"/>
                    <a:pt x="171" y="4"/>
                    <a:pt x="171" y="4"/>
                  </a:cubicBezTo>
                  <a:cubicBezTo>
                    <a:pt x="171" y="3"/>
                    <a:pt x="171" y="2"/>
                    <a:pt x="171" y="1"/>
                  </a:cubicBezTo>
                  <a:cubicBezTo>
                    <a:pt x="170" y="1"/>
                    <a:pt x="169" y="0"/>
                    <a:pt x="168" y="0"/>
                  </a:cubicBezTo>
                  <a:cubicBezTo>
                    <a:pt x="37" y="0"/>
                    <a:pt x="37" y="0"/>
                    <a:pt x="37" y="0"/>
                  </a:cubicBezTo>
                  <a:cubicBezTo>
                    <a:pt x="33" y="0"/>
                    <a:pt x="29" y="1"/>
                    <a:pt x="24" y="2"/>
                  </a:cubicBezTo>
                  <a:cubicBezTo>
                    <a:pt x="9" y="22"/>
                    <a:pt x="0" y="47"/>
                    <a:pt x="0" y="73"/>
                  </a:cubicBezTo>
                  <a:cubicBezTo>
                    <a:pt x="0" y="118"/>
                    <a:pt x="25" y="157"/>
                    <a:pt x="63" y="181"/>
                  </a:cubicBezTo>
                  <a:cubicBezTo>
                    <a:pt x="69" y="175"/>
                    <a:pt x="75" y="169"/>
                    <a:pt x="79"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11"/>
            <p:cNvSpPr>
              <a:spLocks/>
            </p:cNvSpPr>
            <p:nvPr/>
          </p:nvSpPr>
          <p:spPr bwMode="auto">
            <a:xfrm>
              <a:off x="-1524000" y="3490913"/>
              <a:ext cx="528638" cy="534988"/>
            </a:xfrm>
            <a:custGeom>
              <a:avLst/>
              <a:gdLst>
                <a:gd name="T0" fmla="*/ 80 w 141"/>
                <a:gd name="T1" fmla="*/ 18 h 143"/>
                <a:gd name="T2" fmla="*/ 81 w 141"/>
                <a:gd name="T3" fmla="*/ 0 h 143"/>
                <a:gd name="T4" fmla="*/ 1 w 141"/>
                <a:gd name="T5" fmla="*/ 139 h 143"/>
                <a:gd name="T6" fmla="*/ 1 w 141"/>
                <a:gd name="T7" fmla="*/ 142 h 143"/>
                <a:gd name="T8" fmla="*/ 3 w 141"/>
                <a:gd name="T9" fmla="*/ 143 h 143"/>
                <a:gd name="T10" fmla="*/ 135 w 141"/>
                <a:gd name="T11" fmla="*/ 143 h 143"/>
                <a:gd name="T12" fmla="*/ 141 w 141"/>
                <a:gd name="T13" fmla="*/ 142 h 143"/>
                <a:gd name="T14" fmla="*/ 80 w 141"/>
                <a:gd name="T15" fmla="*/ 18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43">
                  <a:moveTo>
                    <a:pt x="80" y="18"/>
                  </a:moveTo>
                  <a:cubicBezTo>
                    <a:pt x="80" y="12"/>
                    <a:pt x="81" y="6"/>
                    <a:pt x="81" y="0"/>
                  </a:cubicBezTo>
                  <a:cubicBezTo>
                    <a:pt x="1" y="139"/>
                    <a:pt x="1" y="139"/>
                    <a:pt x="1" y="139"/>
                  </a:cubicBezTo>
                  <a:cubicBezTo>
                    <a:pt x="0" y="139"/>
                    <a:pt x="0" y="141"/>
                    <a:pt x="1" y="142"/>
                  </a:cubicBezTo>
                  <a:cubicBezTo>
                    <a:pt x="1" y="142"/>
                    <a:pt x="2" y="143"/>
                    <a:pt x="3" y="143"/>
                  </a:cubicBezTo>
                  <a:cubicBezTo>
                    <a:pt x="135" y="143"/>
                    <a:pt x="135" y="143"/>
                    <a:pt x="135" y="143"/>
                  </a:cubicBezTo>
                  <a:cubicBezTo>
                    <a:pt x="137" y="143"/>
                    <a:pt x="139" y="143"/>
                    <a:pt x="141" y="142"/>
                  </a:cubicBezTo>
                  <a:cubicBezTo>
                    <a:pt x="104" y="112"/>
                    <a:pt x="80" y="68"/>
                    <a:pt x="8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pic>
        <p:nvPicPr>
          <p:cNvPr id="1042"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457" y="1449528"/>
            <a:ext cx="546064" cy="22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8" name="457 Grupo"/>
          <p:cNvGrpSpPr/>
          <p:nvPr/>
        </p:nvGrpSpPr>
        <p:grpSpPr>
          <a:xfrm>
            <a:off x="5340852" y="1319329"/>
            <a:ext cx="330038" cy="481737"/>
            <a:chOff x="962025" y="-2395538"/>
            <a:chExt cx="7985125" cy="11655426"/>
          </a:xfrm>
        </p:grpSpPr>
        <p:sp>
          <p:nvSpPr>
            <p:cNvPr id="455" name="Freeform 23"/>
            <p:cNvSpPr>
              <a:spLocks noEditPoints="1"/>
            </p:cNvSpPr>
            <p:nvPr/>
          </p:nvSpPr>
          <p:spPr bwMode="auto">
            <a:xfrm>
              <a:off x="981075" y="4700588"/>
              <a:ext cx="4489450" cy="592138"/>
            </a:xfrm>
            <a:custGeom>
              <a:avLst/>
              <a:gdLst>
                <a:gd name="T0" fmla="*/ 1133 w 1197"/>
                <a:gd name="T1" fmla="*/ 158 h 158"/>
                <a:gd name="T2" fmla="*/ 1197 w 1197"/>
                <a:gd name="T3" fmla="*/ 94 h 158"/>
                <a:gd name="T4" fmla="*/ 1197 w 1197"/>
                <a:gd name="T5" fmla="*/ 64 h 158"/>
                <a:gd name="T6" fmla="*/ 1133 w 1197"/>
                <a:gd name="T7" fmla="*/ 0 h 158"/>
                <a:gd name="T8" fmla="*/ 64 w 1197"/>
                <a:gd name="T9" fmla="*/ 0 h 158"/>
                <a:gd name="T10" fmla="*/ 0 w 1197"/>
                <a:gd name="T11" fmla="*/ 64 h 158"/>
                <a:gd name="T12" fmla="*/ 0 w 1197"/>
                <a:gd name="T13" fmla="*/ 94 h 158"/>
                <a:gd name="T14" fmla="*/ 64 w 1197"/>
                <a:gd name="T15" fmla="*/ 158 h 158"/>
                <a:gd name="T16" fmla="*/ 1133 w 1197"/>
                <a:gd name="T17" fmla="*/ 158 h 158"/>
                <a:gd name="T18" fmla="*/ 1133 w 1197"/>
                <a:gd name="T19" fmla="*/ 158 h 158"/>
                <a:gd name="T20" fmla="*/ 1133 w 1197"/>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7" h="158">
                  <a:moveTo>
                    <a:pt x="1133" y="158"/>
                  </a:moveTo>
                  <a:cubicBezTo>
                    <a:pt x="1168" y="158"/>
                    <a:pt x="1197" y="129"/>
                    <a:pt x="1197" y="94"/>
                  </a:cubicBezTo>
                  <a:cubicBezTo>
                    <a:pt x="1197" y="64"/>
                    <a:pt x="1197" y="64"/>
                    <a:pt x="1197" y="64"/>
                  </a:cubicBezTo>
                  <a:cubicBezTo>
                    <a:pt x="1197" y="29"/>
                    <a:pt x="1168" y="0"/>
                    <a:pt x="1133" y="0"/>
                  </a:cubicBezTo>
                  <a:cubicBezTo>
                    <a:pt x="64" y="0"/>
                    <a:pt x="64" y="0"/>
                    <a:pt x="64" y="0"/>
                  </a:cubicBezTo>
                  <a:cubicBezTo>
                    <a:pt x="29" y="0"/>
                    <a:pt x="0" y="29"/>
                    <a:pt x="0" y="64"/>
                  </a:cubicBezTo>
                  <a:cubicBezTo>
                    <a:pt x="0" y="94"/>
                    <a:pt x="0" y="94"/>
                    <a:pt x="0" y="94"/>
                  </a:cubicBezTo>
                  <a:cubicBezTo>
                    <a:pt x="0" y="129"/>
                    <a:pt x="29" y="158"/>
                    <a:pt x="64" y="158"/>
                  </a:cubicBezTo>
                  <a:lnTo>
                    <a:pt x="1133" y="158"/>
                  </a:lnTo>
                  <a:close/>
                  <a:moveTo>
                    <a:pt x="1133" y="158"/>
                  </a:moveTo>
                  <a:cubicBezTo>
                    <a:pt x="1133" y="158"/>
                    <a:pt x="1133" y="158"/>
                    <a:pt x="1133"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456" name="Freeform 24"/>
            <p:cNvSpPr>
              <a:spLocks noEditPoints="1"/>
            </p:cNvSpPr>
            <p:nvPr/>
          </p:nvSpPr>
          <p:spPr bwMode="auto">
            <a:xfrm>
              <a:off x="1577975" y="-2395538"/>
              <a:ext cx="7369175" cy="9725026"/>
            </a:xfrm>
            <a:custGeom>
              <a:avLst/>
              <a:gdLst>
                <a:gd name="T0" fmla="*/ 1297 w 1965"/>
                <a:gd name="T1" fmla="*/ 496 h 2593"/>
                <a:gd name="T2" fmla="*/ 1179 w 1965"/>
                <a:gd name="T3" fmla="*/ 532 h 2593"/>
                <a:gd name="T4" fmla="*/ 1046 w 1965"/>
                <a:gd name="T5" fmla="*/ 635 h 2593"/>
                <a:gd name="T6" fmla="*/ 977 w 1965"/>
                <a:gd name="T7" fmla="*/ 640 h 2593"/>
                <a:gd name="T8" fmla="*/ 1148 w 1965"/>
                <a:gd name="T9" fmla="*/ 372 h 2593"/>
                <a:gd name="T10" fmla="*/ 769 w 1965"/>
                <a:gd name="T11" fmla="*/ 15 h 2593"/>
                <a:gd name="T12" fmla="*/ 637 w 1965"/>
                <a:gd name="T13" fmla="*/ 44 h 2593"/>
                <a:gd name="T14" fmla="*/ 57 w 1965"/>
                <a:gd name="T15" fmla="*/ 1125 h 2593"/>
                <a:gd name="T16" fmla="*/ 94 w 1965"/>
                <a:gd name="T17" fmla="*/ 1215 h 2593"/>
                <a:gd name="T18" fmla="*/ 45 w 1965"/>
                <a:gd name="T19" fmla="*/ 1291 h 2593"/>
                <a:gd name="T20" fmla="*/ 131 w 1965"/>
                <a:gd name="T21" fmla="*/ 1460 h 2593"/>
                <a:gd name="T22" fmla="*/ 282 w 1965"/>
                <a:gd name="T23" fmla="*/ 1402 h 2593"/>
                <a:gd name="T24" fmla="*/ 342 w 1965"/>
                <a:gd name="T25" fmla="*/ 1308 h 2593"/>
                <a:gd name="T26" fmla="*/ 459 w 1965"/>
                <a:gd name="T27" fmla="*/ 1364 h 2593"/>
                <a:gd name="T28" fmla="*/ 790 w 1965"/>
                <a:gd name="T29" fmla="*/ 931 h 2593"/>
                <a:gd name="T30" fmla="*/ 850 w 1965"/>
                <a:gd name="T31" fmla="*/ 1044 h 2593"/>
                <a:gd name="T32" fmla="*/ 1271 w 1965"/>
                <a:gd name="T33" fmla="*/ 884 h 2593"/>
                <a:gd name="T34" fmla="*/ 1441 w 1965"/>
                <a:gd name="T35" fmla="*/ 933 h 2593"/>
                <a:gd name="T36" fmla="*/ 1441 w 1965"/>
                <a:gd name="T37" fmla="*/ 2073 h 2593"/>
                <a:gd name="T38" fmla="*/ 1080 w 1965"/>
                <a:gd name="T39" fmla="*/ 2278 h 2593"/>
                <a:gd name="T40" fmla="*/ 669 w 1965"/>
                <a:gd name="T41" fmla="*/ 2182 h 2593"/>
                <a:gd name="T42" fmla="*/ 210 w 1965"/>
                <a:gd name="T43" fmla="*/ 2161 h 2593"/>
                <a:gd name="T44" fmla="*/ 240 w 1965"/>
                <a:gd name="T45" fmla="*/ 2592 h 2593"/>
                <a:gd name="T46" fmla="*/ 1810 w 1965"/>
                <a:gd name="T47" fmla="*/ 2361 h 2593"/>
                <a:gd name="T48" fmla="*/ 1879 w 1965"/>
                <a:gd name="T49" fmla="*/ 1930 h 2593"/>
                <a:gd name="T50" fmla="*/ 1879 w 1965"/>
                <a:gd name="T51" fmla="*/ 1078 h 2593"/>
                <a:gd name="T52" fmla="*/ 1027 w 1965"/>
                <a:gd name="T53" fmla="*/ 965 h 2593"/>
                <a:gd name="T54" fmla="*/ 940 w 1965"/>
                <a:gd name="T55" fmla="*/ 878 h 2593"/>
                <a:gd name="T56" fmla="*/ 1028 w 1965"/>
                <a:gd name="T57" fmla="*/ 790 h 2593"/>
                <a:gd name="T58" fmla="*/ 1027 w 1965"/>
                <a:gd name="T59" fmla="*/ 965 h 2593"/>
                <a:gd name="T60" fmla="*/ 1576 w 1965"/>
                <a:gd name="T61" fmla="*/ 2443 h 2593"/>
                <a:gd name="T62" fmla="*/ 1494 w 1965"/>
                <a:gd name="T63" fmla="*/ 2361 h 2593"/>
                <a:gd name="T64" fmla="*/ 1610 w 1965"/>
                <a:gd name="T65" fmla="*/ 2287 h 2593"/>
                <a:gd name="T66" fmla="*/ 1658 w 1965"/>
                <a:gd name="T67" fmla="*/ 2361 h 2593"/>
                <a:gd name="T68" fmla="*/ 1609 w 1965"/>
                <a:gd name="T69" fmla="*/ 2436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5" h="2593">
                  <a:moveTo>
                    <a:pt x="1645" y="730"/>
                  </a:moveTo>
                  <a:cubicBezTo>
                    <a:pt x="1544" y="630"/>
                    <a:pt x="1427" y="551"/>
                    <a:pt x="1297" y="496"/>
                  </a:cubicBezTo>
                  <a:cubicBezTo>
                    <a:pt x="1296" y="495"/>
                    <a:pt x="1296" y="495"/>
                    <a:pt x="1296" y="495"/>
                  </a:cubicBezTo>
                  <a:cubicBezTo>
                    <a:pt x="1254" y="477"/>
                    <a:pt x="1204" y="493"/>
                    <a:pt x="1179" y="532"/>
                  </a:cubicBezTo>
                  <a:cubicBezTo>
                    <a:pt x="1105" y="647"/>
                    <a:pt x="1105" y="647"/>
                    <a:pt x="1105" y="647"/>
                  </a:cubicBezTo>
                  <a:cubicBezTo>
                    <a:pt x="1087" y="641"/>
                    <a:pt x="1067" y="637"/>
                    <a:pt x="1046" y="635"/>
                  </a:cubicBezTo>
                  <a:cubicBezTo>
                    <a:pt x="1040" y="635"/>
                    <a:pt x="1034" y="635"/>
                    <a:pt x="1027" y="635"/>
                  </a:cubicBezTo>
                  <a:cubicBezTo>
                    <a:pt x="1010" y="635"/>
                    <a:pt x="993" y="636"/>
                    <a:pt x="977" y="640"/>
                  </a:cubicBezTo>
                  <a:cubicBezTo>
                    <a:pt x="1108" y="436"/>
                    <a:pt x="1108" y="436"/>
                    <a:pt x="1108" y="436"/>
                  </a:cubicBezTo>
                  <a:cubicBezTo>
                    <a:pt x="1148" y="372"/>
                    <a:pt x="1148" y="372"/>
                    <a:pt x="1148" y="372"/>
                  </a:cubicBezTo>
                  <a:cubicBezTo>
                    <a:pt x="1177" y="328"/>
                    <a:pt x="1164" y="268"/>
                    <a:pt x="1119" y="240"/>
                  </a:cubicBezTo>
                  <a:cubicBezTo>
                    <a:pt x="769" y="15"/>
                    <a:pt x="769" y="15"/>
                    <a:pt x="769" y="15"/>
                  </a:cubicBezTo>
                  <a:cubicBezTo>
                    <a:pt x="753" y="5"/>
                    <a:pt x="736" y="0"/>
                    <a:pt x="718" y="0"/>
                  </a:cubicBezTo>
                  <a:cubicBezTo>
                    <a:pt x="686" y="0"/>
                    <a:pt x="655" y="16"/>
                    <a:pt x="637" y="44"/>
                  </a:cubicBezTo>
                  <a:cubicBezTo>
                    <a:pt x="28" y="993"/>
                    <a:pt x="28" y="993"/>
                    <a:pt x="28" y="993"/>
                  </a:cubicBezTo>
                  <a:cubicBezTo>
                    <a:pt x="0" y="1037"/>
                    <a:pt x="13" y="1097"/>
                    <a:pt x="57" y="1125"/>
                  </a:cubicBezTo>
                  <a:cubicBezTo>
                    <a:pt x="124" y="1168"/>
                    <a:pt x="124" y="1168"/>
                    <a:pt x="124" y="1168"/>
                  </a:cubicBezTo>
                  <a:cubicBezTo>
                    <a:pt x="94" y="1215"/>
                    <a:pt x="94" y="1215"/>
                    <a:pt x="94" y="1215"/>
                  </a:cubicBezTo>
                  <a:cubicBezTo>
                    <a:pt x="64" y="1262"/>
                    <a:pt x="64" y="1262"/>
                    <a:pt x="64" y="1262"/>
                  </a:cubicBezTo>
                  <a:cubicBezTo>
                    <a:pt x="45" y="1291"/>
                    <a:pt x="45" y="1291"/>
                    <a:pt x="45" y="1291"/>
                  </a:cubicBezTo>
                  <a:cubicBezTo>
                    <a:pt x="16" y="1336"/>
                    <a:pt x="29" y="1395"/>
                    <a:pt x="74" y="1424"/>
                  </a:cubicBezTo>
                  <a:cubicBezTo>
                    <a:pt x="131" y="1460"/>
                    <a:pt x="131" y="1460"/>
                    <a:pt x="131" y="1460"/>
                  </a:cubicBezTo>
                  <a:cubicBezTo>
                    <a:pt x="175" y="1489"/>
                    <a:pt x="235" y="1476"/>
                    <a:pt x="263" y="1431"/>
                  </a:cubicBezTo>
                  <a:cubicBezTo>
                    <a:pt x="282" y="1402"/>
                    <a:pt x="282" y="1402"/>
                    <a:pt x="282" y="1402"/>
                  </a:cubicBezTo>
                  <a:cubicBezTo>
                    <a:pt x="312" y="1355"/>
                    <a:pt x="312" y="1355"/>
                    <a:pt x="312" y="1355"/>
                  </a:cubicBezTo>
                  <a:cubicBezTo>
                    <a:pt x="342" y="1308"/>
                    <a:pt x="342" y="1308"/>
                    <a:pt x="342" y="1308"/>
                  </a:cubicBezTo>
                  <a:cubicBezTo>
                    <a:pt x="408" y="1349"/>
                    <a:pt x="408" y="1349"/>
                    <a:pt x="408" y="1349"/>
                  </a:cubicBezTo>
                  <a:cubicBezTo>
                    <a:pt x="424" y="1360"/>
                    <a:pt x="441" y="1364"/>
                    <a:pt x="459" y="1364"/>
                  </a:cubicBezTo>
                  <a:cubicBezTo>
                    <a:pt x="491" y="1364"/>
                    <a:pt x="522" y="1349"/>
                    <a:pt x="540" y="1320"/>
                  </a:cubicBezTo>
                  <a:cubicBezTo>
                    <a:pt x="790" y="931"/>
                    <a:pt x="790" y="931"/>
                    <a:pt x="790" y="931"/>
                  </a:cubicBezTo>
                  <a:cubicBezTo>
                    <a:pt x="795" y="954"/>
                    <a:pt x="803" y="976"/>
                    <a:pt x="815" y="996"/>
                  </a:cubicBezTo>
                  <a:cubicBezTo>
                    <a:pt x="825" y="1013"/>
                    <a:pt x="837" y="1030"/>
                    <a:pt x="850" y="1044"/>
                  </a:cubicBezTo>
                  <a:cubicBezTo>
                    <a:pt x="896" y="1093"/>
                    <a:pt x="962" y="1123"/>
                    <a:pt x="1035" y="1121"/>
                  </a:cubicBezTo>
                  <a:cubicBezTo>
                    <a:pt x="1163" y="1117"/>
                    <a:pt x="1267" y="1012"/>
                    <a:pt x="1271" y="884"/>
                  </a:cubicBezTo>
                  <a:cubicBezTo>
                    <a:pt x="1272" y="853"/>
                    <a:pt x="1267" y="823"/>
                    <a:pt x="1257" y="795"/>
                  </a:cubicBezTo>
                  <a:cubicBezTo>
                    <a:pt x="1324" y="831"/>
                    <a:pt x="1386" y="878"/>
                    <a:pt x="1441" y="933"/>
                  </a:cubicBezTo>
                  <a:cubicBezTo>
                    <a:pt x="1593" y="1085"/>
                    <a:pt x="1677" y="1288"/>
                    <a:pt x="1677" y="1503"/>
                  </a:cubicBezTo>
                  <a:cubicBezTo>
                    <a:pt x="1677" y="1718"/>
                    <a:pt x="1593" y="1921"/>
                    <a:pt x="1441" y="2073"/>
                  </a:cubicBezTo>
                  <a:cubicBezTo>
                    <a:pt x="1346" y="2168"/>
                    <a:pt x="1232" y="2236"/>
                    <a:pt x="1108" y="2274"/>
                  </a:cubicBezTo>
                  <a:cubicBezTo>
                    <a:pt x="1099" y="2277"/>
                    <a:pt x="1089" y="2278"/>
                    <a:pt x="1080" y="2278"/>
                  </a:cubicBezTo>
                  <a:cubicBezTo>
                    <a:pt x="765" y="2278"/>
                    <a:pt x="765" y="2278"/>
                    <a:pt x="765" y="2278"/>
                  </a:cubicBezTo>
                  <a:cubicBezTo>
                    <a:pt x="712" y="2278"/>
                    <a:pt x="669" y="2235"/>
                    <a:pt x="669" y="2182"/>
                  </a:cubicBezTo>
                  <a:cubicBezTo>
                    <a:pt x="669" y="2161"/>
                    <a:pt x="669" y="2161"/>
                    <a:pt x="669" y="2161"/>
                  </a:cubicBezTo>
                  <a:cubicBezTo>
                    <a:pt x="210" y="2161"/>
                    <a:pt x="210" y="2161"/>
                    <a:pt x="210" y="2161"/>
                  </a:cubicBezTo>
                  <a:cubicBezTo>
                    <a:pt x="210" y="2593"/>
                    <a:pt x="210" y="2593"/>
                    <a:pt x="210" y="2593"/>
                  </a:cubicBezTo>
                  <a:cubicBezTo>
                    <a:pt x="220" y="2592"/>
                    <a:pt x="230" y="2592"/>
                    <a:pt x="240" y="2592"/>
                  </a:cubicBezTo>
                  <a:cubicBezTo>
                    <a:pt x="1617" y="2592"/>
                    <a:pt x="1617" y="2592"/>
                    <a:pt x="1617" y="2592"/>
                  </a:cubicBezTo>
                  <a:cubicBezTo>
                    <a:pt x="1726" y="2572"/>
                    <a:pt x="1810" y="2476"/>
                    <a:pt x="1810" y="2361"/>
                  </a:cubicBezTo>
                  <a:cubicBezTo>
                    <a:pt x="1810" y="2290"/>
                    <a:pt x="1778" y="2227"/>
                    <a:pt x="1728" y="2184"/>
                  </a:cubicBezTo>
                  <a:cubicBezTo>
                    <a:pt x="1790" y="2106"/>
                    <a:pt x="1840" y="2021"/>
                    <a:pt x="1879" y="1930"/>
                  </a:cubicBezTo>
                  <a:cubicBezTo>
                    <a:pt x="1936" y="1795"/>
                    <a:pt x="1965" y="1651"/>
                    <a:pt x="1965" y="1504"/>
                  </a:cubicBezTo>
                  <a:cubicBezTo>
                    <a:pt x="1965" y="1356"/>
                    <a:pt x="1936" y="1213"/>
                    <a:pt x="1879" y="1078"/>
                  </a:cubicBezTo>
                  <a:cubicBezTo>
                    <a:pt x="1824" y="948"/>
                    <a:pt x="1745" y="830"/>
                    <a:pt x="1645" y="730"/>
                  </a:cubicBezTo>
                  <a:close/>
                  <a:moveTo>
                    <a:pt x="1027" y="965"/>
                  </a:moveTo>
                  <a:cubicBezTo>
                    <a:pt x="987" y="965"/>
                    <a:pt x="953" y="938"/>
                    <a:pt x="943" y="900"/>
                  </a:cubicBezTo>
                  <a:cubicBezTo>
                    <a:pt x="941" y="893"/>
                    <a:pt x="940" y="885"/>
                    <a:pt x="940" y="878"/>
                  </a:cubicBezTo>
                  <a:cubicBezTo>
                    <a:pt x="940" y="835"/>
                    <a:pt x="971" y="799"/>
                    <a:pt x="1013" y="792"/>
                  </a:cubicBezTo>
                  <a:cubicBezTo>
                    <a:pt x="1017" y="791"/>
                    <a:pt x="1023" y="790"/>
                    <a:pt x="1028" y="790"/>
                  </a:cubicBezTo>
                  <a:cubicBezTo>
                    <a:pt x="1076" y="790"/>
                    <a:pt x="1115" y="829"/>
                    <a:pt x="1115" y="878"/>
                  </a:cubicBezTo>
                  <a:cubicBezTo>
                    <a:pt x="1115" y="926"/>
                    <a:pt x="1076" y="965"/>
                    <a:pt x="1027" y="965"/>
                  </a:cubicBezTo>
                  <a:close/>
                  <a:moveTo>
                    <a:pt x="1609" y="2436"/>
                  </a:moveTo>
                  <a:cubicBezTo>
                    <a:pt x="1599" y="2441"/>
                    <a:pt x="1588" y="2443"/>
                    <a:pt x="1576" y="2443"/>
                  </a:cubicBezTo>
                  <a:cubicBezTo>
                    <a:pt x="1543" y="2443"/>
                    <a:pt x="1515" y="2425"/>
                    <a:pt x="1502" y="2397"/>
                  </a:cubicBezTo>
                  <a:cubicBezTo>
                    <a:pt x="1497" y="2387"/>
                    <a:pt x="1494" y="2374"/>
                    <a:pt x="1494" y="2361"/>
                  </a:cubicBezTo>
                  <a:cubicBezTo>
                    <a:pt x="1494" y="2316"/>
                    <a:pt x="1530" y="2279"/>
                    <a:pt x="1576" y="2279"/>
                  </a:cubicBezTo>
                  <a:cubicBezTo>
                    <a:pt x="1588" y="2279"/>
                    <a:pt x="1600" y="2282"/>
                    <a:pt x="1610" y="2287"/>
                  </a:cubicBezTo>
                  <a:cubicBezTo>
                    <a:pt x="1615" y="2289"/>
                    <a:pt x="1621" y="2292"/>
                    <a:pt x="1625" y="2296"/>
                  </a:cubicBezTo>
                  <a:cubicBezTo>
                    <a:pt x="1645" y="2311"/>
                    <a:pt x="1658" y="2334"/>
                    <a:pt x="1658" y="2361"/>
                  </a:cubicBezTo>
                  <a:cubicBezTo>
                    <a:pt x="1657" y="2395"/>
                    <a:pt x="1638" y="2423"/>
                    <a:pt x="1609" y="2436"/>
                  </a:cubicBezTo>
                  <a:close/>
                  <a:moveTo>
                    <a:pt x="1609" y="2436"/>
                  </a:moveTo>
                  <a:cubicBezTo>
                    <a:pt x="1609" y="2436"/>
                    <a:pt x="1609" y="2436"/>
                    <a:pt x="1609" y="24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457" name="Freeform 25"/>
            <p:cNvSpPr>
              <a:spLocks noEditPoints="1"/>
            </p:cNvSpPr>
            <p:nvPr/>
          </p:nvSpPr>
          <p:spPr bwMode="auto">
            <a:xfrm>
              <a:off x="962025" y="7745413"/>
              <a:ext cx="6650038" cy="1514475"/>
            </a:xfrm>
            <a:custGeom>
              <a:avLst/>
              <a:gdLst>
                <a:gd name="T0" fmla="*/ 374 w 1773"/>
                <a:gd name="T1" fmla="*/ 1 h 404"/>
                <a:gd name="T2" fmla="*/ 0 w 1773"/>
                <a:gd name="T3" fmla="*/ 404 h 404"/>
                <a:gd name="T4" fmla="*/ 1677 w 1773"/>
                <a:gd name="T5" fmla="*/ 404 h 404"/>
                <a:gd name="T6" fmla="*/ 1773 w 1773"/>
                <a:gd name="T7" fmla="*/ 308 h 404"/>
                <a:gd name="T8" fmla="*/ 1773 w 1773"/>
                <a:gd name="T9" fmla="*/ 0 h 404"/>
                <a:gd name="T10" fmla="*/ 404 w 1773"/>
                <a:gd name="T11" fmla="*/ 0 h 404"/>
                <a:gd name="T12" fmla="*/ 374 w 1773"/>
                <a:gd name="T13" fmla="*/ 1 h 404"/>
                <a:gd name="T14" fmla="*/ 374 w 1773"/>
                <a:gd name="T15" fmla="*/ 1 h 404"/>
                <a:gd name="T16" fmla="*/ 374 w 1773"/>
                <a:gd name="T17" fmla="*/ 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3" h="404">
                  <a:moveTo>
                    <a:pt x="374" y="1"/>
                  </a:moveTo>
                  <a:cubicBezTo>
                    <a:pt x="165" y="16"/>
                    <a:pt x="0" y="191"/>
                    <a:pt x="0" y="404"/>
                  </a:cubicBezTo>
                  <a:cubicBezTo>
                    <a:pt x="1677" y="404"/>
                    <a:pt x="1677" y="404"/>
                    <a:pt x="1677" y="404"/>
                  </a:cubicBezTo>
                  <a:cubicBezTo>
                    <a:pt x="1731" y="404"/>
                    <a:pt x="1773" y="361"/>
                    <a:pt x="1773" y="308"/>
                  </a:cubicBezTo>
                  <a:cubicBezTo>
                    <a:pt x="1773" y="0"/>
                    <a:pt x="1773" y="0"/>
                    <a:pt x="1773" y="0"/>
                  </a:cubicBezTo>
                  <a:cubicBezTo>
                    <a:pt x="404" y="0"/>
                    <a:pt x="404" y="0"/>
                    <a:pt x="404" y="0"/>
                  </a:cubicBezTo>
                  <a:cubicBezTo>
                    <a:pt x="394" y="0"/>
                    <a:pt x="384" y="0"/>
                    <a:pt x="374" y="1"/>
                  </a:cubicBezTo>
                  <a:close/>
                  <a:moveTo>
                    <a:pt x="374" y="1"/>
                  </a:moveTo>
                  <a:cubicBezTo>
                    <a:pt x="374" y="1"/>
                    <a:pt x="374" y="1"/>
                    <a:pt x="374" y="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466" name="465 Grupo"/>
          <p:cNvGrpSpPr/>
          <p:nvPr/>
        </p:nvGrpSpPr>
        <p:grpSpPr>
          <a:xfrm>
            <a:off x="5297116" y="2289423"/>
            <a:ext cx="417511" cy="403224"/>
            <a:chOff x="10064751" y="2574926"/>
            <a:chExt cx="417511" cy="403224"/>
          </a:xfrm>
        </p:grpSpPr>
        <p:sp>
          <p:nvSpPr>
            <p:cNvPr id="461" name="Rectangle 30"/>
            <p:cNvSpPr>
              <a:spLocks noChangeArrowheads="1"/>
            </p:cNvSpPr>
            <p:nvPr/>
          </p:nvSpPr>
          <p:spPr bwMode="auto">
            <a:xfrm>
              <a:off x="10190163" y="2640013"/>
              <a:ext cx="166687" cy="2730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463" name="Freeform 32"/>
            <p:cNvSpPr>
              <a:spLocks noEditPoints="1"/>
            </p:cNvSpPr>
            <p:nvPr/>
          </p:nvSpPr>
          <p:spPr bwMode="auto">
            <a:xfrm>
              <a:off x="10363200" y="2574926"/>
              <a:ext cx="119062" cy="403224"/>
            </a:xfrm>
            <a:custGeom>
              <a:avLst/>
              <a:gdLst>
                <a:gd name="T0" fmla="*/ 0 w 75"/>
                <a:gd name="T1" fmla="*/ 217 h 254"/>
                <a:gd name="T2" fmla="*/ 0 w 75"/>
                <a:gd name="T3" fmla="*/ 220 h 254"/>
                <a:gd name="T4" fmla="*/ 75 w 75"/>
                <a:gd name="T5" fmla="*/ 254 h 254"/>
                <a:gd name="T6" fmla="*/ 75 w 75"/>
                <a:gd name="T7" fmla="*/ 0 h 254"/>
                <a:gd name="T8" fmla="*/ 0 w 75"/>
                <a:gd name="T9" fmla="*/ 39 h 254"/>
                <a:gd name="T10" fmla="*/ 0 w 75"/>
                <a:gd name="T11" fmla="*/ 217 h 254"/>
                <a:gd name="T12" fmla="*/ 33 w 75"/>
                <a:gd name="T13" fmla="*/ 38 h 254"/>
                <a:gd name="T14" fmla="*/ 62 w 75"/>
                <a:gd name="T15" fmla="*/ 26 h 254"/>
                <a:gd name="T16" fmla="*/ 62 w 75"/>
                <a:gd name="T17" fmla="*/ 88 h 254"/>
                <a:gd name="T18" fmla="*/ 33 w 75"/>
                <a:gd name="T19" fmla="*/ 94 h 254"/>
                <a:gd name="T20" fmla="*/ 33 w 75"/>
                <a:gd name="T21" fmla="*/ 38 h 254"/>
                <a:gd name="T22" fmla="*/ 33 w 75"/>
                <a:gd name="T23" fmla="*/ 100 h 254"/>
                <a:gd name="T24" fmla="*/ 62 w 75"/>
                <a:gd name="T25" fmla="*/ 96 h 254"/>
                <a:gd name="T26" fmla="*/ 62 w 75"/>
                <a:gd name="T27" fmla="*/ 158 h 254"/>
                <a:gd name="T28" fmla="*/ 33 w 75"/>
                <a:gd name="T29" fmla="*/ 156 h 254"/>
                <a:gd name="T30" fmla="*/ 33 w 75"/>
                <a:gd name="T31" fmla="*/ 100 h 254"/>
                <a:gd name="T32" fmla="*/ 33 w 75"/>
                <a:gd name="T33" fmla="*/ 162 h 254"/>
                <a:gd name="T34" fmla="*/ 62 w 75"/>
                <a:gd name="T35" fmla="*/ 165 h 254"/>
                <a:gd name="T36" fmla="*/ 62 w 75"/>
                <a:gd name="T37" fmla="*/ 227 h 254"/>
                <a:gd name="T38" fmla="*/ 33 w 75"/>
                <a:gd name="T39" fmla="*/ 219 h 254"/>
                <a:gd name="T40" fmla="*/ 33 w 75"/>
                <a:gd name="T41" fmla="*/ 162 h 254"/>
                <a:gd name="T42" fmla="*/ 9 w 75"/>
                <a:gd name="T43" fmla="*/ 50 h 254"/>
                <a:gd name="T44" fmla="*/ 28 w 75"/>
                <a:gd name="T45" fmla="*/ 41 h 254"/>
                <a:gd name="T46" fmla="*/ 28 w 75"/>
                <a:gd name="T47" fmla="*/ 96 h 254"/>
                <a:gd name="T48" fmla="*/ 9 w 75"/>
                <a:gd name="T49" fmla="*/ 100 h 254"/>
                <a:gd name="T50" fmla="*/ 9 w 75"/>
                <a:gd name="T51" fmla="*/ 50 h 254"/>
                <a:gd name="T52" fmla="*/ 9 w 75"/>
                <a:gd name="T53" fmla="*/ 105 h 254"/>
                <a:gd name="T54" fmla="*/ 28 w 75"/>
                <a:gd name="T55" fmla="*/ 102 h 254"/>
                <a:gd name="T56" fmla="*/ 28 w 75"/>
                <a:gd name="T57" fmla="*/ 156 h 254"/>
                <a:gd name="T58" fmla="*/ 9 w 75"/>
                <a:gd name="T59" fmla="*/ 155 h 254"/>
                <a:gd name="T60" fmla="*/ 9 w 75"/>
                <a:gd name="T61" fmla="*/ 105 h 254"/>
                <a:gd name="T62" fmla="*/ 9 w 75"/>
                <a:gd name="T63" fmla="*/ 159 h 254"/>
                <a:gd name="T64" fmla="*/ 28 w 75"/>
                <a:gd name="T65" fmla="*/ 161 h 254"/>
                <a:gd name="T66" fmla="*/ 28 w 75"/>
                <a:gd name="T67" fmla="*/ 216 h 254"/>
                <a:gd name="T68" fmla="*/ 9 w 75"/>
                <a:gd name="T69" fmla="*/ 208 h 254"/>
                <a:gd name="T70" fmla="*/ 9 w 75"/>
                <a:gd name="T71" fmla="*/ 159 h 254"/>
                <a:gd name="T72" fmla="*/ 9 w 75"/>
                <a:gd name="T73" fmla="*/ 159 h 254"/>
                <a:gd name="T74" fmla="*/ 9 w 75"/>
                <a:gd name="T75" fmla="*/ 15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254">
                  <a:moveTo>
                    <a:pt x="0" y="217"/>
                  </a:moveTo>
                  <a:lnTo>
                    <a:pt x="0" y="220"/>
                  </a:lnTo>
                  <a:lnTo>
                    <a:pt x="75" y="254"/>
                  </a:lnTo>
                  <a:lnTo>
                    <a:pt x="75" y="0"/>
                  </a:lnTo>
                  <a:lnTo>
                    <a:pt x="0" y="39"/>
                  </a:lnTo>
                  <a:lnTo>
                    <a:pt x="0" y="217"/>
                  </a:lnTo>
                  <a:moveTo>
                    <a:pt x="33" y="38"/>
                  </a:moveTo>
                  <a:lnTo>
                    <a:pt x="62" y="26"/>
                  </a:lnTo>
                  <a:lnTo>
                    <a:pt x="62" y="88"/>
                  </a:lnTo>
                  <a:lnTo>
                    <a:pt x="33" y="94"/>
                  </a:lnTo>
                  <a:lnTo>
                    <a:pt x="33" y="38"/>
                  </a:lnTo>
                  <a:moveTo>
                    <a:pt x="33" y="100"/>
                  </a:moveTo>
                  <a:lnTo>
                    <a:pt x="62" y="96"/>
                  </a:lnTo>
                  <a:lnTo>
                    <a:pt x="62" y="158"/>
                  </a:lnTo>
                  <a:lnTo>
                    <a:pt x="33" y="156"/>
                  </a:lnTo>
                  <a:lnTo>
                    <a:pt x="33" y="100"/>
                  </a:lnTo>
                  <a:moveTo>
                    <a:pt x="33" y="162"/>
                  </a:moveTo>
                  <a:lnTo>
                    <a:pt x="62" y="165"/>
                  </a:lnTo>
                  <a:lnTo>
                    <a:pt x="62" y="227"/>
                  </a:lnTo>
                  <a:lnTo>
                    <a:pt x="33" y="219"/>
                  </a:lnTo>
                  <a:lnTo>
                    <a:pt x="33" y="162"/>
                  </a:lnTo>
                  <a:moveTo>
                    <a:pt x="9" y="50"/>
                  </a:moveTo>
                  <a:lnTo>
                    <a:pt x="28" y="41"/>
                  </a:lnTo>
                  <a:lnTo>
                    <a:pt x="28" y="96"/>
                  </a:lnTo>
                  <a:lnTo>
                    <a:pt x="9" y="100"/>
                  </a:lnTo>
                  <a:lnTo>
                    <a:pt x="9" y="50"/>
                  </a:lnTo>
                  <a:moveTo>
                    <a:pt x="9" y="105"/>
                  </a:moveTo>
                  <a:lnTo>
                    <a:pt x="28" y="102"/>
                  </a:lnTo>
                  <a:lnTo>
                    <a:pt x="28" y="156"/>
                  </a:lnTo>
                  <a:lnTo>
                    <a:pt x="9" y="155"/>
                  </a:lnTo>
                  <a:lnTo>
                    <a:pt x="9" y="105"/>
                  </a:lnTo>
                  <a:moveTo>
                    <a:pt x="9" y="159"/>
                  </a:moveTo>
                  <a:lnTo>
                    <a:pt x="28" y="161"/>
                  </a:lnTo>
                  <a:lnTo>
                    <a:pt x="28" y="216"/>
                  </a:lnTo>
                  <a:lnTo>
                    <a:pt x="9" y="208"/>
                  </a:lnTo>
                  <a:lnTo>
                    <a:pt x="9" y="159"/>
                  </a:lnTo>
                  <a:moveTo>
                    <a:pt x="9" y="159"/>
                  </a:moveTo>
                  <a:lnTo>
                    <a:pt x="9" y="159"/>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465" name="Freeform 34"/>
            <p:cNvSpPr>
              <a:spLocks noEditPoints="1"/>
            </p:cNvSpPr>
            <p:nvPr/>
          </p:nvSpPr>
          <p:spPr bwMode="auto">
            <a:xfrm>
              <a:off x="10064751" y="2574926"/>
              <a:ext cx="119062" cy="403224"/>
            </a:xfrm>
            <a:custGeom>
              <a:avLst/>
              <a:gdLst>
                <a:gd name="T0" fmla="*/ 0 w 75"/>
                <a:gd name="T1" fmla="*/ 254 h 254"/>
                <a:gd name="T2" fmla="*/ 75 w 75"/>
                <a:gd name="T3" fmla="*/ 220 h 254"/>
                <a:gd name="T4" fmla="*/ 75 w 75"/>
                <a:gd name="T5" fmla="*/ 39 h 254"/>
                <a:gd name="T6" fmla="*/ 0 w 75"/>
                <a:gd name="T7" fmla="*/ 0 h 254"/>
                <a:gd name="T8" fmla="*/ 0 w 75"/>
                <a:gd name="T9" fmla="*/ 254 h 254"/>
                <a:gd name="T10" fmla="*/ 47 w 75"/>
                <a:gd name="T11" fmla="*/ 41 h 254"/>
                <a:gd name="T12" fmla="*/ 66 w 75"/>
                <a:gd name="T13" fmla="*/ 50 h 254"/>
                <a:gd name="T14" fmla="*/ 66 w 75"/>
                <a:gd name="T15" fmla="*/ 100 h 254"/>
                <a:gd name="T16" fmla="*/ 47 w 75"/>
                <a:gd name="T17" fmla="*/ 96 h 254"/>
                <a:gd name="T18" fmla="*/ 47 w 75"/>
                <a:gd name="T19" fmla="*/ 41 h 254"/>
                <a:gd name="T20" fmla="*/ 47 w 75"/>
                <a:gd name="T21" fmla="*/ 102 h 254"/>
                <a:gd name="T22" fmla="*/ 66 w 75"/>
                <a:gd name="T23" fmla="*/ 105 h 254"/>
                <a:gd name="T24" fmla="*/ 66 w 75"/>
                <a:gd name="T25" fmla="*/ 155 h 254"/>
                <a:gd name="T26" fmla="*/ 47 w 75"/>
                <a:gd name="T27" fmla="*/ 156 h 254"/>
                <a:gd name="T28" fmla="*/ 47 w 75"/>
                <a:gd name="T29" fmla="*/ 102 h 254"/>
                <a:gd name="T30" fmla="*/ 47 w 75"/>
                <a:gd name="T31" fmla="*/ 161 h 254"/>
                <a:gd name="T32" fmla="*/ 66 w 75"/>
                <a:gd name="T33" fmla="*/ 159 h 254"/>
                <a:gd name="T34" fmla="*/ 66 w 75"/>
                <a:gd name="T35" fmla="*/ 208 h 254"/>
                <a:gd name="T36" fmla="*/ 47 w 75"/>
                <a:gd name="T37" fmla="*/ 216 h 254"/>
                <a:gd name="T38" fmla="*/ 47 w 75"/>
                <a:gd name="T39" fmla="*/ 161 h 254"/>
                <a:gd name="T40" fmla="*/ 14 w 75"/>
                <a:gd name="T41" fmla="*/ 26 h 254"/>
                <a:gd name="T42" fmla="*/ 42 w 75"/>
                <a:gd name="T43" fmla="*/ 38 h 254"/>
                <a:gd name="T44" fmla="*/ 42 w 75"/>
                <a:gd name="T45" fmla="*/ 94 h 254"/>
                <a:gd name="T46" fmla="*/ 14 w 75"/>
                <a:gd name="T47" fmla="*/ 88 h 254"/>
                <a:gd name="T48" fmla="*/ 14 w 75"/>
                <a:gd name="T49" fmla="*/ 26 h 254"/>
                <a:gd name="T50" fmla="*/ 14 w 75"/>
                <a:gd name="T51" fmla="*/ 96 h 254"/>
                <a:gd name="T52" fmla="*/ 42 w 75"/>
                <a:gd name="T53" fmla="*/ 100 h 254"/>
                <a:gd name="T54" fmla="*/ 42 w 75"/>
                <a:gd name="T55" fmla="*/ 156 h 254"/>
                <a:gd name="T56" fmla="*/ 14 w 75"/>
                <a:gd name="T57" fmla="*/ 158 h 254"/>
                <a:gd name="T58" fmla="*/ 14 w 75"/>
                <a:gd name="T59" fmla="*/ 96 h 254"/>
                <a:gd name="T60" fmla="*/ 14 w 75"/>
                <a:gd name="T61" fmla="*/ 165 h 254"/>
                <a:gd name="T62" fmla="*/ 42 w 75"/>
                <a:gd name="T63" fmla="*/ 162 h 254"/>
                <a:gd name="T64" fmla="*/ 42 w 75"/>
                <a:gd name="T65" fmla="*/ 219 h 254"/>
                <a:gd name="T66" fmla="*/ 14 w 75"/>
                <a:gd name="T67" fmla="*/ 227 h 254"/>
                <a:gd name="T68" fmla="*/ 14 w 75"/>
                <a:gd name="T69" fmla="*/ 165 h 254"/>
                <a:gd name="T70" fmla="*/ 14 w 75"/>
                <a:gd name="T71" fmla="*/ 165 h 254"/>
                <a:gd name="T72" fmla="*/ 14 w 75"/>
                <a:gd name="T73" fmla="*/ 16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254">
                  <a:moveTo>
                    <a:pt x="0" y="254"/>
                  </a:moveTo>
                  <a:lnTo>
                    <a:pt x="75" y="220"/>
                  </a:lnTo>
                  <a:lnTo>
                    <a:pt x="75" y="39"/>
                  </a:lnTo>
                  <a:lnTo>
                    <a:pt x="0" y="0"/>
                  </a:lnTo>
                  <a:lnTo>
                    <a:pt x="0" y="254"/>
                  </a:lnTo>
                  <a:moveTo>
                    <a:pt x="47" y="41"/>
                  </a:moveTo>
                  <a:lnTo>
                    <a:pt x="66" y="50"/>
                  </a:lnTo>
                  <a:lnTo>
                    <a:pt x="66" y="100"/>
                  </a:lnTo>
                  <a:lnTo>
                    <a:pt x="47" y="96"/>
                  </a:lnTo>
                  <a:lnTo>
                    <a:pt x="47" y="41"/>
                  </a:lnTo>
                  <a:moveTo>
                    <a:pt x="47" y="102"/>
                  </a:moveTo>
                  <a:lnTo>
                    <a:pt x="66" y="105"/>
                  </a:lnTo>
                  <a:lnTo>
                    <a:pt x="66" y="155"/>
                  </a:lnTo>
                  <a:lnTo>
                    <a:pt x="47" y="156"/>
                  </a:lnTo>
                  <a:lnTo>
                    <a:pt x="47" y="102"/>
                  </a:lnTo>
                  <a:moveTo>
                    <a:pt x="47" y="161"/>
                  </a:moveTo>
                  <a:lnTo>
                    <a:pt x="66" y="159"/>
                  </a:lnTo>
                  <a:lnTo>
                    <a:pt x="66" y="208"/>
                  </a:lnTo>
                  <a:lnTo>
                    <a:pt x="47" y="216"/>
                  </a:lnTo>
                  <a:lnTo>
                    <a:pt x="47" y="161"/>
                  </a:lnTo>
                  <a:moveTo>
                    <a:pt x="14" y="26"/>
                  </a:moveTo>
                  <a:lnTo>
                    <a:pt x="42" y="38"/>
                  </a:lnTo>
                  <a:lnTo>
                    <a:pt x="42" y="94"/>
                  </a:lnTo>
                  <a:lnTo>
                    <a:pt x="14" y="88"/>
                  </a:lnTo>
                  <a:lnTo>
                    <a:pt x="14" y="26"/>
                  </a:lnTo>
                  <a:moveTo>
                    <a:pt x="14" y="96"/>
                  </a:moveTo>
                  <a:lnTo>
                    <a:pt x="42" y="100"/>
                  </a:lnTo>
                  <a:lnTo>
                    <a:pt x="42" y="156"/>
                  </a:lnTo>
                  <a:lnTo>
                    <a:pt x="14" y="158"/>
                  </a:lnTo>
                  <a:lnTo>
                    <a:pt x="14" y="96"/>
                  </a:lnTo>
                  <a:moveTo>
                    <a:pt x="14" y="165"/>
                  </a:moveTo>
                  <a:lnTo>
                    <a:pt x="42" y="162"/>
                  </a:lnTo>
                  <a:lnTo>
                    <a:pt x="42" y="219"/>
                  </a:lnTo>
                  <a:lnTo>
                    <a:pt x="14" y="227"/>
                  </a:lnTo>
                  <a:lnTo>
                    <a:pt x="14" y="165"/>
                  </a:lnTo>
                  <a:moveTo>
                    <a:pt x="14" y="165"/>
                  </a:moveTo>
                  <a:lnTo>
                    <a:pt x="14" y="165"/>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pic>
        <p:nvPicPr>
          <p:cNvPr id="1064"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9298" y="5779251"/>
            <a:ext cx="453147" cy="2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0" name="Picture 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49" y="3428244"/>
            <a:ext cx="395480" cy="37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2 Grupo"/>
          <p:cNvGrpSpPr/>
          <p:nvPr/>
        </p:nvGrpSpPr>
        <p:grpSpPr>
          <a:xfrm>
            <a:off x="5200012" y="3205510"/>
            <a:ext cx="611718" cy="612774"/>
            <a:chOff x="5200012" y="3205510"/>
            <a:chExt cx="611718" cy="612774"/>
          </a:xfrm>
        </p:grpSpPr>
        <p:sp>
          <p:nvSpPr>
            <p:cNvPr id="370" name="Oval 89"/>
            <p:cNvSpPr>
              <a:spLocks noChangeArrowheads="1"/>
            </p:cNvSpPr>
            <p:nvPr/>
          </p:nvSpPr>
          <p:spPr bwMode="auto">
            <a:xfrm>
              <a:off x="5200012" y="3205510"/>
              <a:ext cx="611718" cy="612774"/>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5871" y="3301984"/>
              <a:ext cx="360000" cy="41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3 Título"/>
          <p:cNvSpPr>
            <a:spLocks noGrp="1"/>
          </p:cNvSpPr>
          <p:nvPr>
            <p:ph type="title"/>
          </p:nvPr>
        </p:nvSpPr>
        <p:spPr/>
        <p:txBody>
          <a:bodyPr/>
          <a:lstStyle/>
          <a:p>
            <a:r>
              <a:rPr lang="es-ES" dirty="0">
                <a:latin typeface="Calibri" pitchFamily="34" charset="0"/>
              </a:rPr>
              <a:t>TRANSPARENCIA, INDEPENDENCIA y RIGOR de Merco</a:t>
            </a:r>
            <a:br>
              <a:rPr lang="es-ES" dirty="0">
                <a:latin typeface="Calibri" pitchFamily="34" charset="0"/>
              </a:rPr>
            </a:br>
            <a:r>
              <a:rPr lang="es-ES" sz="1600" dirty="0">
                <a:latin typeface="Calibri" pitchFamily="34" charset="0"/>
              </a:rPr>
              <a:t>10 valores diferenciales</a:t>
            </a:r>
            <a:endParaRPr lang="es-ES" dirty="0"/>
          </a:p>
        </p:txBody>
      </p:sp>
    </p:spTree>
    <p:extLst>
      <p:ext uri="{BB962C8B-B14F-4D97-AF65-F5344CB8AC3E}">
        <p14:creationId xmlns:p14="http://schemas.microsoft.com/office/powerpoint/2010/main" val="378309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2480" y="2767283"/>
            <a:ext cx="4927535" cy="1323439"/>
          </a:xfrm>
          <a:prstGeom prst="rect">
            <a:avLst/>
          </a:prstGeom>
          <a:noFill/>
        </p:spPr>
        <p:txBody>
          <a:bodyPr wrap="square" rtlCol="0" anchor="ctr">
            <a:spAutoFit/>
          </a:bodyPr>
          <a:lstStyle/>
          <a:p>
            <a:r>
              <a:rPr lang="es-ES" sz="4000" b="1" dirty="0">
                <a:ln>
                  <a:solidFill>
                    <a:schemeClr val="bg1"/>
                  </a:solidFill>
                </a:ln>
                <a:solidFill>
                  <a:schemeClr val="bg1"/>
                </a:solidFill>
              </a:rPr>
              <a:t>Ranking de Líderes empresariales</a:t>
            </a:r>
          </a:p>
        </p:txBody>
      </p:sp>
    </p:spTree>
    <p:extLst>
      <p:ext uri="{BB962C8B-B14F-4D97-AF65-F5344CB8AC3E}">
        <p14:creationId xmlns:p14="http://schemas.microsoft.com/office/powerpoint/2010/main" val="1468808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lvl="0"/>
            <a:r>
              <a:rPr lang="es-ES" dirty="0">
                <a:ln>
                  <a:solidFill>
                    <a:srgbClr val="FFFFFF"/>
                  </a:solidFill>
                </a:ln>
                <a:solidFill>
                  <a:srgbClr val="FFFFFF"/>
                </a:solidFill>
                <a:latin typeface="Calibri" pitchFamily="34" charset="0"/>
              </a:rPr>
              <a:t>Valores y variables de percepción</a:t>
            </a:r>
            <a:endParaRPr lang="es-ES" dirty="0"/>
          </a:p>
        </p:txBody>
      </p:sp>
      <p:sp>
        <p:nvSpPr>
          <p:cNvPr id="4" name="3 Rectángulo"/>
          <p:cNvSpPr/>
          <p:nvPr/>
        </p:nvSpPr>
        <p:spPr bwMode="auto">
          <a:xfrm>
            <a:off x="56456" y="1065218"/>
            <a:ext cx="9793088" cy="1211654"/>
          </a:xfrm>
          <a:prstGeom prst="rect">
            <a:avLst/>
          </a:prstGeom>
          <a:solidFill>
            <a:schemeClr val="bg1">
              <a:lumMod val="95000"/>
            </a:schemeClr>
          </a:solidFill>
          <a:ln w="19050" algn="ctr">
            <a:noFill/>
            <a:round/>
            <a:headEnd/>
            <a:tailEnd/>
          </a:ln>
        </p:spPr>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5" name="4 CuadroTexto"/>
          <p:cNvSpPr txBox="1"/>
          <p:nvPr/>
        </p:nvSpPr>
        <p:spPr>
          <a:xfrm>
            <a:off x="1352600" y="1134369"/>
            <a:ext cx="7200800" cy="830997"/>
          </a:xfrm>
          <a:prstGeom prst="rect">
            <a:avLst/>
          </a:prstGeom>
          <a:noFill/>
        </p:spPr>
        <p:txBody>
          <a:bodyPr wrap="square" rIns="36000" rtlCol="0" anchor="t">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Calibri" panose="020F0502020204030204" pitchFamily="34" charset="0"/>
              </a:rPr>
              <a:t>Los miembros del Comité de Dirección de Grandes Empresas que facturan más de 30 millones de dólares en Colombia, señalan en cada líder empresarial elegido tres fortalezas y una debilidad entre catorce variables: </a:t>
            </a:r>
            <a:r>
              <a:rPr lang="es-ES" sz="1600" b="1" i="1" dirty="0">
                <a:ln>
                  <a:solidFill>
                    <a:schemeClr val="tx1">
                      <a:lumMod val="75000"/>
                      <a:lumOff val="25000"/>
                    </a:schemeClr>
                  </a:solidFill>
                </a:ln>
                <a:solidFill>
                  <a:schemeClr val="tx1">
                    <a:lumMod val="75000"/>
                    <a:lumOff val="25000"/>
                  </a:schemeClr>
                </a:solidFill>
                <a:latin typeface="Calibri" panose="020F0502020204030204" pitchFamily="34" charset="0"/>
              </a:rPr>
              <a:t>el perfil </a:t>
            </a:r>
            <a:r>
              <a:rPr lang="es-ES" sz="1600" b="1" i="1" dirty="0" err="1">
                <a:ln>
                  <a:solidFill>
                    <a:schemeClr val="tx1">
                      <a:lumMod val="75000"/>
                      <a:lumOff val="25000"/>
                    </a:schemeClr>
                  </a:solidFill>
                </a:ln>
                <a:solidFill>
                  <a:schemeClr val="tx1">
                    <a:lumMod val="75000"/>
                    <a:lumOff val="25000"/>
                  </a:schemeClr>
                </a:solidFill>
                <a:latin typeface="Calibri" panose="020F0502020204030204" pitchFamily="34" charset="0"/>
              </a:rPr>
              <a:t>reputacional</a:t>
            </a:r>
            <a:r>
              <a:rPr lang="es-ES" sz="1600" b="1" i="1" dirty="0">
                <a:ln>
                  <a:solidFill>
                    <a:schemeClr val="tx1">
                      <a:lumMod val="75000"/>
                      <a:lumOff val="25000"/>
                    </a:schemeClr>
                  </a:solidFill>
                </a:ln>
                <a:solidFill>
                  <a:schemeClr val="tx1">
                    <a:lumMod val="75000"/>
                    <a:lumOff val="25000"/>
                  </a:schemeClr>
                </a:solidFill>
                <a:latin typeface="Calibri" panose="020F0502020204030204" pitchFamily="34" charset="0"/>
              </a:rPr>
              <a:t> del líder</a:t>
            </a:r>
          </a:p>
        </p:txBody>
      </p:sp>
      <p:sp>
        <p:nvSpPr>
          <p:cNvPr id="6" name="Text Box 4"/>
          <p:cNvSpPr txBox="1">
            <a:spLocks noChangeArrowheads="1"/>
          </p:cNvSpPr>
          <p:nvPr/>
        </p:nvSpPr>
        <p:spPr bwMode="auto">
          <a:xfrm>
            <a:off x="1352600" y="1977577"/>
            <a:ext cx="7200800" cy="299295"/>
          </a:xfrm>
          <a:prstGeom prst="rect">
            <a:avLst/>
          </a:prstGeom>
          <a:noFill/>
          <a:ln>
            <a:noFill/>
          </a:ln>
          <a:effectLst>
            <a:softEdge rad="31750"/>
          </a:effectLst>
          <a:extLst/>
        </p:spPr>
        <p:txBody>
          <a:bodyPr wrap="square" lIns="0" tIns="72000" rIns="0" bIns="7200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s-ES" sz="1000" b="1" dirty="0">
                <a:solidFill>
                  <a:schemeClr val="tx1">
                    <a:lumMod val="75000"/>
                    <a:lumOff val="25000"/>
                  </a:schemeClr>
                </a:solidFill>
                <a:latin typeface="Calibri" pitchFamily="34" charset="0"/>
              </a:rPr>
              <a:t>Las fortalezas y debilidades no influyen en el ranking</a:t>
            </a:r>
          </a:p>
        </p:txBody>
      </p:sp>
      <p:graphicFrame>
        <p:nvGraphicFramePr>
          <p:cNvPr id="7" name="6 Tabla"/>
          <p:cNvGraphicFramePr>
            <a:graphicFrameLocks noGrp="1"/>
          </p:cNvGraphicFramePr>
          <p:nvPr>
            <p:extLst>
              <p:ext uri="{D42A27DB-BD31-4B8C-83A1-F6EECF244321}">
                <p14:modId xmlns:p14="http://schemas.microsoft.com/office/powerpoint/2010/main" val="3747996531"/>
              </p:ext>
            </p:extLst>
          </p:nvPr>
        </p:nvGraphicFramePr>
        <p:xfrm>
          <a:off x="326000" y="2564904"/>
          <a:ext cx="4644000" cy="36720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xmlns="" val="20000"/>
                    </a:ext>
                  </a:extLst>
                </a:gridCol>
                <a:gridCol w="144000">
                  <a:extLst>
                    <a:ext uri="{9D8B030D-6E8A-4147-A177-3AD203B41FA5}">
                      <a16:colId xmlns:a16="http://schemas.microsoft.com/office/drawing/2014/main" xmlns="" val="20001"/>
                    </a:ext>
                  </a:extLst>
                </a:gridCol>
                <a:gridCol w="2700000">
                  <a:extLst>
                    <a:ext uri="{9D8B030D-6E8A-4147-A177-3AD203B41FA5}">
                      <a16:colId xmlns:a16="http://schemas.microsoft.com/office/drawing/2014/main" xmlns="" val="20002"/>
                    </a:ext>
                  </a:extLst>
                </a:gridCol>
              </a:tblGrid>
              <a:tr h="0">
                <a:tc>
                  <a:txBody>
                    <a:bodyPr/>
                    <a:lstStyle/>
                    <a:p>
                      <a:pPr algn="r">
                        <a:lnSpc>
                          <a:spcPct val="100000"/>
                        </a:lnSpc>
                        <a:spcAft>
                          <a:spcPts val="0"/>
                        </a:spcAft>
                      </a:pPr>
                      <a:r>
                        <a:rPr kumimoji="0" lang="es-ES" sz="1000" b="0" i="0" u="none" strike="noStrike" kern="1200" cap="none" spc="0" normalizeH="0" baseline="0" noProof="0" dirty="0">
                          <a:ln>
                            <a:noFill/>
                          </a:ln>
                          <a:solidFill>
                            <a:prstClr val="black">
                              <a:lumMod val="75000"/>
                              <a:lumOff val="25000"/>
                            </a:prstClr>
                          </a:solidFill>
                          <a:effectLst/>
                          <a:uLnTx/>
                          <a:uFillTx/>
                          <a:latin typeface="Arial Narrow" pitchFamily="34" charset="0"/>
                          <a:ea typeface="+mn-ea"/>
                          <a:cs typeface="+mn-cs"/>
                        </a:rPr>
                        <a:t>VALORES</a:t>
                      </a: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kumimoji="0" lang="es-ES" sz="1000" b="0" i="0" u="none" strike="noStrike" kern="1200" cap="none" spc="0" normalizeH="0" baseline="0" noProof="0" dirty="0">
                          <a:ln>
                            <a:noFill/>
                          </a:ln>
                          <a:solidFill>
                            <a:prstClr val="black">
                              <a:lumMod val="75000"/>
                              <a:lumOff val="25000"/>
                            </a:prstClr>
                          </a:solidFill>
                          <a:effectLst/>
                          <a:uLnTx/>
                          <a:uFillTx/>
                          <a:latin typeface="Arial Narrow" pitchFamily="34" charset="0"/>
                          <a:ea typeface="+mn-ea"/>
                          <a:cs typeface="+mn-cs"/>
                        </a:rPr>
                        <a:t>VARIABLES</a:t>
                      </a: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a:lnSpc>
                          <a:spcPct val="100000"/>
                        </a:lnSpc>
                        <a:spcAft>
                          <a:spcPts val="0"/>
                        </a:spcAft>
                      </a:pPr>
                      <a:endParaRPr lang="es-ES" sz="100" b="0" dirty="0">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rPr>
                        <a:t>Visión estratégica y cumplimiento de objetivos</a:t>
                      </a:r>
                    </a:p>
                  </a:txBody>
                  <a:tcPr marL="126000" marR="126000" marT="46800" marB="46800" anchor="ctr">
                    <a:lnL w="12700" cap="flat" cmpd="sng" algn="ctr">
                      <a:noFill/>
                      <a:prstDash val="solid"/>
                      <a:round/>
                      <a:headEnd type="none" w="med" len="med"/>
                      <a:tailEnd type="none" w="med" len="med"/>
                    </a:lnL>
                    <a:lnR w="12700" cap="flat" cmpd="sng" algn="ctr">
                      <a:solidFill>
                        <a:srgbClr val="0070C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0070C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00000"/>
                        </a:lnSpc>
                        <a:spcAft>
                          <a:spcPts val="400"/>
                        </a:spcAft>
                        <a:buFont typeface="+mj-lt"/>
                        <a:buAutoNum type="arabicPeriod"/>
                      </a:pPr>
                      <a:r>
                        <a:rPr lang="es-ES_tradnl" sz="1200" dirty="0">
                          <a:ln>
                            <a:noFill/>
                          </a:ln>
                          <a:solidFill>
                            <a:schemeClr val="tx1">
                              <a:lumMod val="75000"/>
                              <a:lumOff val="25000"/>
                            </a:schemeClr>
                          </a:solidFill>
                          <a:latin typeface="Calibri" panose="020F0502020204030204" pitchFamily="34" charset="0"/>
                        </a:rPr>
                        <a:t>Visión estratégica</a:t>
                      </a:r>
                    </a:p>
                    <a:p>
                      <a:pPr marL="228600" indent="-228600">
                        <a:lnSpc>
                          <a:spcPct val="100000"/>
                        </a:lnSpc>
                        <a:spcAft>
                          <a:spcPts val="400"/>
                        </a:spcAft>
                        <a:buFont typeface="+mj-lt"/>
                        <a:buAutoNum type="arabicPeriod"/>
                      </a:pPr>
                      <a:r>
                        <a:rPr lang="es-ES_tradnl" sz="1200" dirty="0">
                          <a:ln>
                            <a:noFill/>
                          </a:ln>
                          <a:solidFill>
                            <a:schemeClr val="tx1">
                              <a:lumMod val="75000"/>
                              <a:lumOff val="25000"/>
                            </a:schemeClr>
                          </a:solidFill>
                          <a:latin typeface="Calibri" panose="020F0502020204030204" pitchFamily="34" charset="0"/>
                        </a:rPr>
                        <a:t>Garantía de resultados</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180000">
                <a:tc>
                  <a:txBody>
                    <a:bodyPr/>
                    <a:lstStyle/>
                    <a:p>
                      <a:pPr>
                        <a:lnSpc>
                          <a:spcPct val="100000"/>
                        </a:lnSpc>
                        <a:spcAft>
                          <a:spcPts val="0"/>
                        </a:spcAft>
                      </a:pPr>
                      <a:endParaRPr lang="es-ES" sz="100" b="0" dirty="0">
                        <a:ln>
                          <a:solidFill>
                            <a:srgbClr val="0070C0"/>
                          </a:solidFill>
                        </a:ln>
                        <a:solidFill>
                          <a:srgbClr val="0070C0"/>
                        </a:solidFill>
                        <a:latin typeface="Calibri" pitchFamily="34" charset="0"/>
                      </a:endParaRPr>
                    </a:p>
                  </a:txBody>
                  <a:tcPr marL="126000" marR="126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400"/>
                        </a:spcAft>
                      </a:pPr>
                      <a:endParaRPr lang="es-ES" sz="100" b="0" dirty="0">
                        <a:ln>
                          <a:noFill/>
                        </a:ln>
                        <a:solidFill>
                          <a:schemeClr val="tx1">
                            <a:lumMod val="75000"/>
                            <a:lumOff val="25000"/>
                          </a:schemeClr>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rPr>
                        <a:t>Visión comercial</a:t>
                      </a:r>
                    </a:p>
                  </a:txBody>
                  <a:tcPr marL="126000" marR="126000" marT="46800" marB="46800" anchor="ctr">
                    <a:lnL w="12700" cap="flat" cmpd="sng" algn="ctr">
                      <a:noFill/>
                      <a:prstDash val="solid"/>
                      <a:round/>
                      <a:headEnd type="none" w="med" len="med"/>
                      <a:tailEnd type="none" w="med" len="med"/>
                    </a:lnL>
                    <a:lnR w="12700" cap="flat" cmpd="sng" algn="ctr">
                      <a:solidFill>
                        <a:srgbClr val="0070C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0070C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3"/>
                        <a:tabLst>
                          <a:tab pos="457200" algn="l"/>
                        </a:tabLst>
                      </a:pPr>
                      <a:r>
                        <a:rPr lang="es-ES_tradnl" sz="1200" dirty="0">
                          <a:ln>
                            <a:noFill/>
                          </a:ln>
                          <a:solidFill>
                            <a:schemeClr val="tx1">
                              <a:lumMod val="75000"/>
                              <a:lumOff val="25000"/>
                            </a:schemeClr>
                          </a:solidFill>
                          <a:latin typeface="Calibri" panose="020F0502020204030204" pitchFamily="34" charset="0"/>
                        </a:rPr>
                        <a:t>Impulsor de nuevos negocios</a:t>
                      </a:r>
                    </a:p>
                    <a:p>
                      <a:pPr marL="228600" lvl="0" indent="-228600">
                        <a:lnSpc>
                          <a:spcPct val="100000"/>
                        </a:lnSpc>
                        <a:spcAft>
                          <a:spcPts val="400"/>
                        </a:spcAft>
                        <a:buClrTx/>
                        <a:buFont typeface="+mj-lt"/>
                        <a:buAutoNum type="arabicPeriod" startAt="3"/>
                        <a:tabLst>
                          <a:tab pos="457200" algn="l"/>
                        </a:tabLst>
                      </a:pPr>
                      <a:r>
                        <a:rPr lang="es-ES_tradnl" sz="1200" dirty="0">
                          <a:ln>
                            <a:noFill/>
                          </a:ln>
                          <a:solidFill>
                            <a:schemeClr val="tx1">
                              <a:lumMod val="75000"/>
                              <a:lumOff val="25000"/>
                            </a:schemeClr>
                          </a:solidFill>
                          <a:latin typeface="Calibri" panose="020F0502020204030204" pitchFamily="34" charset="0"/>
                        </a:rPr>
                        <a:t>Acierto en la estrategia competitiva</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180000">
                <a:tc>
                  <a:txBody>
                    <a:bodyPr/>
                    <a:lstStyle/>
                    <a:p>
                      <a:pPr>
                        <a:lnSpc>
                          <a:spcPct val="100000"/>
                        </a:lnSpc>
                        <a:spcAft>
                          <a:spcPts val="0"/>
                        </a:spcAft>
                      </a:pPr>
                      <a:endParaRPr lang="es-ES" sz="100" b="0" dirty="0">
                        <a:ln>
                          <a:solidFill>
                            <a:srgbClr val="0070C0"/>
                          </a:solidFill>
                        </a:ln>
                        <a:solidFill>
                          <a:srgbClr val="0070C0"/>
                        </a:solidFill>
                        <a:latin typeface="Calibri" pitchFamily="34" charset="0"/>
                      </a:endParaRPr>
                    </a:p>
                  </a:txBody>
                  <a:tcPr marL="126000" marR="126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a:latin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00000"/>
                        </a:lnSpc>
                        <a:spcAft>
                          <a:spcPts val="400"/>
                        </a:spcAft>
                        <a:buClrTx/>
                        <a:buFont typeface="+mj-lt"/>
                        <a:buAutoNum type="arabicPeriod" startAt="4"/>
                      </a:pPr>
                      <a:endParaRPr lang="es-ES" sz="100" b="0" dirty="0">
                        <a:ln>
                          <a:noFill/>
                        </a:ln>
                        <a:solidFill>
                          <a:schemeClr val="tx1">
                            <a:lumMod val="75000"/>
                            <a:lumOff val="25000"/>
                          </a:schemeClr>
                        </a:solidFill>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rPr>
                        <a:t>Talento</a:t>
                      </a:r>
                    </a:p>
                  </a:txBody>
                  <a:tcPr marL="126000" marR="126000" marT="46800" marB="46800" anchor="ctr">
                    <a:lnL w="12700" cap="flat" cmpd="sng" algn="ctr">
                      <a:noFill/>
                      <a:prstDash val="solid"/>
                      <a:round/>
                      <a:headEnd type="none" w="med" len="med"/>
                      <a:tailEnd type="none" w="med" len="med"/>
                    </a:lnL>
                    <a:lnR w="12700" cap="flat" cmpd="sng" algn="ctr">
                      <a:solidFill>
                        <a:srgbClr val="0070C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0070C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00000"/>
                        </a:lnSpc>
                        <a:spcAft>
                          <a:spcPts val="400"/>
                        </a:spcAft>
                        <a:buClrTx/>
                        <a:buFont typeface="+mj-lt"/>
                        <a:buAutoNum type="arabicPeriod" startAt="5"/>
                        <a:tabLst>
                          <a:tab pos="457200" algn="l"/>
                        </a:tabLst>
                      </a:pPr>
                      <a:r>
                        <a:rPr lang="es-ES_tradnl" sz="1200" dirty="0">
                          <a:ln>
                            <a:noFill/>
                          </a:ln>
                          <a:solidFill>
                            <a:schemeClr val="tx1">
                              <a:lumMod val="75000"/>
                              <a:lumOff val="25000"/>
                            </a:schemeClr>
                          </a:solidFill>
                          <a:latin typeface="Calibri" panose="020F0502020204030204" pitchFamily="34" charset="0"/>
                        </a:rPr>
                        <a:t>Competencia profesional</a:t>
                      </a:r>
                    </a:p>
                    <a:p>
                      <a:pPr marL="228600" indent="-228600">
                        <a:lnSpc>
                          <a:spcPct val="100000"/>
                        </a:lnSpc>
                        <a:spcAft>
                          <a:spcPts val="400"/>
                        </a:spcAft>
                        <a:buClrTx/>
                        <a:buFont typeface="+mj-lt"/>
                        <a:buAutoNum type="arabicPeriod" startAt="5"/>
                        <a:tabLst>
                          <a:tab pos="457200" algn="l"/>
                        </a:tabLst>
                      </a:pPr>
                      <a:r>
                        <a:rPr lang="es-ES_tradnl" sz="1200" dirty="0">
                          <a:ln>
                            <a:noFill/>
                          </a:ln>
                          <a:solidFill>
                            <a:schemeClr val="tx1">
                              <a:lumMod val="75000"/>
                              <a:lumOff val="25000"/>
                            </a:schemeClr>
                          </a:solidFill>
                          <a:latin typeface="Calibri" panose="020F0502020204030204" pitchFamily="34" charset="0"/>
                        </a:rPr>
                        <a:t>Habilidad para atraer talento</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r h="18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altLang="ko-KR" sz="1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endParaRPr>
                    </a:p>
                  </a:txBody>
                  <a:tcPr marL="126000" marR="126000" marT="46800" marB="46800" anchor="ctr">
                    <a:lnL w="12700" cap="flat" cmpd="sng" algn="ctr">
                      <a:noFill/>
                      <a:prstDash val="solid"/>
                      <a:round/>
                      <a:headEnd type="none" w="med" len="med"/>
                      <a:tailEnd type="none" w="med" len="med"/>
                    </a:lnL>
                    <a:lnR w="12700" cap="flat" cmpd="sng" algn="ctr">
                      <a:solidFill>
                        <a:srgbClr val="0070C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solidFill>
                        <a:srgbClr val="0070C0"/>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00000"/>
                        </a:lnSpc>
                        <a:spcAft>
                          <a:spcPts val="400"/>
                        </a:spcAft>
                        <a:buClrTx/>
                        <a:buFont typeface="+mj-lt"/>
                        <a:buAutoNum type="arabicPeriod" startAt="5"/>
                        <a:tabLst>
                          <a:tab pos="457200" algn="l"/>
                        </a:tabLst>
                      </a:pPr>
                      <a:endParaRPr lang="es-ES" sz="100" dirty="0">
                        <a:ln>
                          <a:noFill/>
                        </a:ln>
                        <a:solidFill>
                          <a:schemeClr val="tx1">
                            <a:lumMod val="75000"/>
                            <a:lumOff val="25000"/>
                          </a:schemeClr>
                        </a:solidFill>
                        <a:latin typeface="Calibri" panose="020F0502020204030204" pitchFamily="34" charset="0"/>
                      </a:endParaRPr>
                    </a:p>
                  </a:txBody>
                  <a:tcPr marL="90000" marR="90000" marT="72000" marB="72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altLang="ko-KR" sz="16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rPr>
                        <a:t>Impulsor de comportamientos éticos y de RSC</a:t>
                      </a:r>
                    </a:p>
                  </a:txBody>
                  <a:tcPr marL="126000" marR="126000" marT="46800" marB="46800" anchor="ctr">
                    <a:lnL w="12700" cap="flat" cmpd="sng" algn="ctr">
                      <a:noFill/>
                      <a:prstDash val="solid"/>
                      <a:round/>
                      <a:headEnd type="none" w="med" len="med"/>
                      <a:tailEnd type="none" w="med" len="med"/>
                    </a:lnL>
                    <a:lnR w="12700" cap="flat" cmpd="sng" algn="ctr">
                      <a:solidFill>
                        <a:srgbClr val="0070C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0070C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00000"/>
                        </a:lnSpc>
                        <a:spcAft>
                          <a:spcPts val="400"/>
                        </a:spcAft>
                        <a:buClrTx/>
                        <a:buFont typeface="+mj-lt"/>
                        <a:buAutoNum type="arabicPeriod" startAt="7"/>
                        <a:tabLst>
                          <a:tab pos="457200" algn="l"/>
                        </a:tabLst>
                      </a:pPr>
                      <a:r>
                        <a:rPr lang="es-ES_tradnl" sz="1200" dirty="0">
                          <a:ln>
                            <a:noFill/>
                          </a:ln>
                          <a:solidFill>
                            <a:schemeClr val="tx1">
                              <a:lumMod val="75000"/>
                              <a:lumOff val="25000"/>
                            </a:schemeClr>
                          </a:solidFill>
                          <a:latin typeface="Calibri" panose="020F0502020204030204" pitchFamily="34" charset="0"/>
                        </a:rPr>
                        <a:t>Integridad personal</a:t>
                      </a:r>
                    </a:p>
                    <a:p>
                      <a:pPr marL="228600" indent="-228600">
                        <a:lnSpc>
                          <a:spcPct val="100000"/>
                        </a:lnSpc>
                        <a:spcAft>
                          <a:spcPts val="400"/>
                        </a:spcAft>
                        <a:buClrTx/>
                        <a:buFont typeface="+mj-lt"/>
                        <a:buAutoNum type="arabicPeriod" startAt="7"/>
                        <a:tabLst>
                          <a:tab pos="457200" algn="l"/>
                        </a:tabLst>
                      </a:pPr>
                      <a:r>
                        <a:rPr lang="es-ES_tradnl" sz="1200" dirty="0">
                          <a:ln>
                            <a:noFill/>
                          </a:ln>
                          <a:solidFill>
                            <a:schemeClr val="tx1">
                              <a:lumMod val="75000"/>
                              <a:lumOff val="25000"/>
                            </a:schemeClr>
                          </a:solidFill>
                          <a:latin typeface="Calibri" panose="020F0502020204030204" pitchFamily="34" charset="0"/>
                        </a:rPr>
                        <a:t>Impulsor de la ética, la responsabilidad y el buen gobierno</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8"/>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276095046"/>
              </p:ext>
            </p:extLst>
          </p:nvPr>
        </p:nvGraphicFramePr>
        <p:xfrm>
          <a:off x="5116000" y="2564904"/>
          <a:ext cx="4464000" cy="31546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xmlns="" val="20000"/>
                    </a:ext>
                  </a:extLst>
                </a:gridCol>
                <a:gridCol w="144000">
                  <a:extLst>
                    <a:ext uri="{9D8B030D-6E8A-4147-A177-3AD203B41FA5}">
                      <a16:colId xmlns:a16="http://schemas.microsoft.com/office/drawing/2014/main" xmlns="" val="20001"/>
                    </a:ext>
                  </a:extLst>
                </a:gridCol>
                <a:gridCol w="2700000">
                  <a:extLst>
                    <a:ext uri="{9D8B030D-6E8A-4147-A177-3AD203B41FA5}">
                      <a16:colId xmlns:a16="http://schemas.microsoft.com/office/drawing/2014/main" xmlns="" val="20002"/>
                    </a:ext>
                  </a:extLst>
                </a:gridCol>
              </a:tblGrid>
              <a:tr h="0">
                <a:tc>
                  <a:txBody>
                    <a:bodyPr/>
                    <a:lstStyle/>
                    <a:p>
                      <a:pPr algn="r">
                        <a:lnSpc>
                          <a:spcPct val="100000"/>
                        </a:lnSpc>
                        <a:spcAft>
                          <a:spcPts val="0"/>
                        </a:spcAft>
                      </a:pPr>
                      <a:r>
                        <a:rPr kumimoji="0" lang="es-ES" sz="1000" b="0" i="0" u="none" strike="noStrike" kern="1200" cap="none" spc="0" normalizeH="0" baseline="0" noProof="0" dirty="0">
                          <a:ln>
                            <a:noFill/>
                          </a:ln>
                          <a:solidFill>
                            <a:prstClr val="black">
                              <a:lumMod val="75000"/>
                              <a:lumOff val="25000"/>
                            </a:prstClr>
                          </a:solidFill>
                          <a:effectLst/>
                          <a:uLnTx/>
                          <a:uFillTx/>
                          <a:latin typeface="Arial Narrow" pitchFamily="34" charset="0"/>
                          <a:ea typeface="+mn-ea"/>
                          <a:cs typeface="+mn-cs"/>
                        </a:rPr>
                        <a:t>VALORES</a:t>
                      </a: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kumimoji="0" lang="es-ES" sz="1000" b="0" i="0" u="none" strike="noStrike" kern="1200" cap="none" spc="0" normalizeH="0" baseline="0" noProof="0" dirty="0">
                          <a:ln>
                            <a:noFill/>
                          </a:ln>
                          <a:solidFill>
                            <a:prstClr val="black">
                              <a:lumMod val="75000"/>
                              <a:lumOff val="25000"/>
                            </a:prstClr>
                          </a:solidFill>
                          <a:effectLst/>
                          <a:uLnTx/>
                          <a:uFillTx/>
                          <a:latin typeface="Arial Narrow" pitchFamily="34" charset="0"/>
                          <a:ea typeface="+mn-ea"/>
                          <a:cs typeface="+mn-cs"/>
                        </a:rPr>
                        <a:t>VARIABLES</a:t>
                      </a:r>
                      <a:endParaRPr kumimoji="0" lang="es-ES" sz="1000" b="0" i="0" u="none" strike="noStrike" kern="1200" cap="none" spc="0" normalizeH="0" baseline="0" dirty="0">
                        <a:ln>
                          <a:noFill/>
                        </a:ln>
                        <a:solidFill>
                          <a:prstClr val="black">
                            <a:lumMod val="75000"/>
                            <a:lumOff val="25000"/>
                          </a:prstClr>
                        </a:solidFill>
                        <a:effectLst/>
                        <a:uLnTx/>
                        <a:uFillTx/>
                        <a:latin typeface="Arial Narrow"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a:lnSpc>
                          <a:spcPct val="100000"/>
                        </a:lnSpc>
                        <a:spcAft>
                          <a:spcPts val="0"/>
                        </a:spcAft>
                      </a:pPr>
                      <a:endParaRPr lang="es-ES" sz="100" b="0" dirty="0">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rPr>
                        <a:t>Proyección Internacional</a:t>
                      </a:r>
                    </a:p>
                  </a:txBody>
                  <a:tcPr marL="126000" marR="126000" marT="46800" marB="46800" anchor="ctr">
                    <a:lnL w="12700" cap="flat" cmpd="sng" algn="ctr">
                      <a:noFill/>
                      <a:prstDash val="solid"/>
                      <a:round/>
                      <a:headEnd type="none" w="med" len="med"/>
                      <a:tailEnd type="none" w="med" len="med"/>
                    </a:lnL>
                    <a:lnR w="12700" cap="flat" cmpd="sng" algn="ctr">
                      <a:solidFill>
                        <a:srgbClr val="0070C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0070C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9"/>
                        <a:tabLst>
                          <a:tab pos="457200" algn="l"/>
                        </a:tabLst>
                      </a:pPr>
                      <a:r>
                        <a:rPr lang="es-ES_tradnl" sz="1200" dirty="0">
                          <a:ln>
                            <a:noFill/>
                          </a:ln>
                          <a:solidFill>
                            <a:schemeClr val="tx1">
                              <a:lumMod val="75000"/>
                              <a:lumOff val="25000"/>
                            </a:schemeClr>
                          </a:solidFill>
                          <a:latin typeface="Calibri" panose="020F0502020204030204" pitchFamily="34" charset="0"/>
                        </a:rPr>
                        <a:t>Impulsor del crecimiento internacional</a:t>
                      </a:r>
                    </a:p>
                    <a:p>
                      <a:pPr marL="228600" lvl="0" indent="-228600">
                        <a:lnSpc>
                          <a:spcPct val="100000"/>
                        </a:lnSpc>
                        <a:spcAft>
                          <a:spcPts val="400"/>
                        </a:spcAft>
                        <a:buClrTx/>
                        <a:buFont typeface="+mj-lt"/>
                        <a:buAutoNum type="arabicPeriod" startAt="9"/>
                        <a:tabLst>
                          <a:tab pos="457200" algn="l"/>
                        </a:tabLst>
                      </a:pPr>
                      <a:r>
                        <a:rPr lang="es-ES_tradnl" sz="1200" dirty="0">
                          <a:ln>
                            <a:noFill/>
                          </a:ln>
                          <a:solidFill>
                            <a:schemeClr val="tx1">
                              <a:lumMod val="75000"/>
                              <a:lumOff val="25000"/>
                            </a:schemeClr>
                          </a:solidFill>
                          <a:latin typeface="Calibri" panose="020F0502020204030204" pitchFamily="34" charset="0"/>
                        </a:rPr>
                        <a:t>Reputación y reconocimiento internacional</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18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altLang="ko-KR" sz="1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endParaRPr>
                    </a:p>
                  </a:txBody>
                  <a:tcPr marL="126000" marR="126000" marT="46800" marB="4680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10"/>
                        <a:tabLst>
                          <a:tab pos="457200" algn="l"/>
                        </a:tabLst>
                      </a:pPr>
                      <a:endParaRPr lang="es-ES" sz="100" dirty="0">
                        <a:ln>
                          <a:noFill/>
                        </a:ln>
                        <a:solidFill>
                          <a:schemeClr val="tx1">
                            <a:lumMod val="75000"/>
                            <a:lumOff val="25000"/>
                          </a:schemeClr>
                        </a:solidFill>
                        <a:latin typeface="Calibri" panose="020F0502020204030204" pitchFamily="34" charset="0"/>
                      </a:endParaRPr>
                    </a:p>
                  </a:txBody>
                  <a:tcPr marL="90000" marR="90000" marT="72000" marB="72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rPr>
                        <a:t>Innovador</a:t>
                      </a:r>
                    </a:p>
                  </a:txBody>
                  <a:tcPr marL="126000" marR="126000" marT="46800" marB="46800" anchor="ctr">
                    <a:lnL w="12700" cap="flat" cmpd="sng" algn="ctr">
                      <a:noFill/>
                      <a:prstDash val="solid"/>
                      <a:round/>
                      <a:headEnd type="none" w="med" len="med"/>
                      <a:tailEnd type="none" w="med" len="med"/>
                    </a:lnL>
                    <a:lnR w="12700" cap="flat" cmpd="sng" algn="ctr">
                      <a:solidFill>
                        <a:srgbClr val="0070C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0070C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11"/>
                        <a:tabLst>
                          <a:tab pos="457200" algn="l"/>
                        </a:tabLst>
                      </a:pPr>
                      <a:r>
                        <a:rPr lang="es-ES_tradnl" sz="1200" kern="1200" dirty="0">
                          <a:ln>
                            <a:noFill/>
                          </a:ln>
                          <a:solidFill>
                            <a:schemeClr val="tx1">
                              <a:lumMod val="75000"/>
                              <a:lumOff val="25000"/>
                            </a:schemeClr>
                          </a:solidFill>
                          <a:latin typeface="Calibri" panose="020F0502020204030204" pitchFamily="34" charset="0"/>
                          <a:ea typeface="+mn-ea"/>
                          <a:cs typeface="+mn-cs"/>
                        </a:rPr>
                        <a:t>Impulsor de la innovación/ investigación</a:t>
                      </a:r>
                    </a:p>
                    <a:p>
                      <a:pPr marL="228600" lvl="0" indent="-228600">
                        <a:lnSpc>
                          <a:spcPct val="100000"/>
                        </a:lnSpc>
                        <a:spcAft>
                          <a:spcPts val="400"/>
                        </a:spcAft>
                        <a:buClrTx/>
                        <a:buFont typeface="+mj-lt"/>
                        <a:buAutoNum type="arabicPeriod" startAt="11"/>
                        <a:tabLst>
                          <a:tab pos="457200" algn="l"/>
                        </a:tabLst>
                      </a:pPr>
                      <a:r>
                        <a:rPr lang="es-ES_tradnl" sz="1200" kern="1200" dirty="0">
                          <a:ln>
                            <a:noFill/>
                          </a:ln>
                          <a:solidFill>
                            <a:schemeClr val="tx1">
                              <a:lumMod val="75000"/>
                              <a:lumOff val="25000"/>
                            </a:schemeClr>
                          </a:solidFill>
                          <a:latin typeface="Calibri" panose="020F0502020204030204" pitchFamily="34" charset="0"/>
                          <a:ea typeface="+mn-ea"/>
                          <a:cs typeface="+mn-cs"/>
                        </a:rPr>
                        <a:t>Capacidad de transformación de los negocios</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18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altLang="ko-KR" sz="1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endParaRPr>
                    </a:p>
                  </a:txBody>
                  <a:tcPr marL="126000" marR="126000" marT="46800" marB="4680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00" b="0" dirty="0">
                        <a:latin typeface="Calibri"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10"/>
                        <a:tabLst>
                          <a:tab pos="457200" algn="l"/>
                        </a:tabLst>
                      </a:pPr>
                      <a:endParaRPr lang="es-ES" sz="100" kern="1200" dirty="0">
                        <a:ln>
                          <a:noFill/>
                        </a:ln>
                        <a:solidFill>
                          <a:schemeClr val="tx1">
                            <a:lumMod val="75000"/>
                            <a:lumOff val="25000"/>
                          </a:schemeClr>
                        </a:solidFill>
                        <a:latin typeface="Calibri" panose="020F0502020204030204" pitchFamily="34" charset="0"/>
                        <a:ea typeface="+mn-ea"/>
                        <a:cs typeface="+mn-cs"/>
                      </a:endParaRPr>
                    </a:p>
                  </a:txBody>
                  <a:tcPr marL="90000"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solidFill>
                              <a:srgbClr val="0070C0"/>
                            </a:solidFill>
                          </a:ln>
                          <a:solidFill>
                            <a:srgbClr val="0070C0"/>
                          </a:solidFill>
                          <a:effectLst/>
                          <a:uLnTx/>
                          <a:uFillTx/>
                          <a:latin typeface="Calibri" pitchFamily="34" charset="0"/>
                          <a:ea typeface="+mn-ea"/>
                          <a:cs typeface="+mn-cs"/>
                        </a:rPr>
                        <a:t>Buen comunicador</a:t>
                      </a:r>
                    </a:p>
                  </a:txBody>
                  <a:tcPr marL="126000" marR="126000" marT="46800" marB="46800" anchor="ctr">
                    <a:lnL w="12700" cap="flat" cmpd="sng" algn="ctr">
                      <a:noFill/>
                      <a:prstDash val="solid"/>
                      <a:round/>
                      <a:headEnd type="none" w="med" len="med"/>
                      <a:tailEnd type="none" w="med" len="med"/>
                    </a:lnL>
                    <a:lnR w="12700" cap="flat" cmpd="sng" algn="ctr">
                      <a:solidFill>
                        <a:srgbClr val="0070C0"/>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s-ES" sz="1100" b="0" dirty="0">
                        <a:latin typeface="Calibri" pitchFamily="34" charset="0"/>
                      </a:endParaRPr>
                    </a:p>
                  </a:txBody>
                  <a:tcPr marL="0" marR="0" marT="0" marB="0" anchor="ctr">
                    <a:lnL w="12700" cap="flat" cmpd="sng" algn="ctr">
                      <a:solidFill>
                        <a:srgbClr val="0070C0"/>
                      </a:solidFill>
                      <a:prstDash val="sysDot"/>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spcAft>
                          <a:spcPts val="400"/>
                        </a:spcAft>
                        <a:buClrTx/>
                        <a:buFont typeface="+mj-lt"/>
                        <a:buAutoNum type="arabicPeriod" startAt="13"/>
                        <a:tabLst>
                          <a:tab pos="457200" algn="l"/>
                        </a:tabLst>
                      </a:pPr>
                      <a:r>
                        <a:rPr lang="es-ES" sz="1200" kern="1200" dirty="0">
                          <a:ln>
                            <a:noFill/>
                          </a:ln>
                          <a:solidFill>
                            <a:schemeClr val="tx1">
                              <a:lumMod val="75000"/>
                              <a:lumOff val="25000"/>
                            </a:schemeClr>
                          </a:solidFill>
                          <a:latin typeface="Calibri" panose="020F0502020204030204" pitchFamily="34" charset="0"/>
                          <a:ea typeface="+mn-ea"/>
                          <a:cs typeface="+mn-cs"/>
                        </a:rPr>
                        <a:t>Carisma</a:t>
                      </a:r>
                    </a:p>
                    <a:p>
                      <a:pPr marL="228600" lvl="0" indent="-228600">
                        <a:lnSpc>
                          <a:spcPct val="100000"/>
                        </a:lnSpc>
                        <a:spcAft>
                          <a:spcPts val="400"/>
                        </a:spcAft>
                        <a:buClrTx/>
                        <a:buFont typeface="+mj-lt"/>
                        <a:buAutoNum type="arabicPeriod" startAt="13"/>
                        <a:tabLst>
                          <a:tab pos="457200" algn="l"/>
                        </a:tabLst>
                      </a:pPr>
                      <a:r>
                        <a:rPr lang="es-ES" sz="1200" kern="1200" dirty="0">
                          <a:ln>
                            <a:noFill/>
                          </a:ln>
                          <a:solidFill>
                            <a:schemeClr val="tx1">
                              <a:lumMod val="75000"/>
                              <a:lumOff val="25000"/>
                            </a:schemeClr>
                          </a:solidFill>
                          <a:latin typeface="Calibri" panose="020F0502020204030204" pitchFamily="34" charset="0"/>
                          <a:ea typeface="+mn-ea"/>
                          <a:cs typeface="+mn-cs"/>
                        </a:rPr>
                        <a:t>Buen comunicador</a:t>
                      </a:r>
                    </a:p>
                  </a:txBody>
                  <a:tcPr marL="90000" marR="90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79386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80992" y="2767281"/>
            <a:ext cx="4752528" cy="1323439"/>
          </a:xfrm>
        </p:spPr>
        <p:txBody>
          <a:bodyPr/>
          <a:lstStyle/>
          <a:p>
            <a:r>
              <a:rPr lang="es-ES" dirty="0"/>
              <a:t>Ranking general de líderes empresariales</a:t>
            </a:r>
          </a:p>
        </p:txBody>
      </p:sp>
    </p:spTree>
    <p:extLst>
      <p:ext uri="{BB962C8B-B14F-4D97-AF65-F5344CB8AC3E}">
        <p14:creationId xmlns:p14="http://schemas.microsoft.com/office/powerpoint/2010/main" val="903532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n>
                  <a:solidFill>
                    <a:srgbClr val="FFFFFF"/>
                  </a:solidFill>
                </a:ln>
                <a:solidFill>
                  <a:srgbClr val="FFFFFF"/>
                </a:solidFill>
                <a:latin typeface="Calibri" pitchFamily="34" charset="0"/>
              </a:rPr>
              <a:t>El top 10 del ranking de Líderes 2016</a:t>
            </a:r>
            <a:endParaRPr lang="es-ES" dirty="0"/>
          </a:p>
        </p:txBody>
      </p:sp>
      <p:sp>
        <p:nvSpPr>
          <p:cNvPr id="18" name="Text Box 2"/>
          <p:cNvSpPr txBox="1">
            <a:spLocks noChangeArrowheads="1"/>
          </p:cNvSpPr>
          <p:nvPr/>
        </p:nvSpPr>
        <p:spPr bwMode="auto">
          <a:xfrm>
            <a:off x="1856656" y="1070842"/>
            <a:ext cx="6192688" cy="58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90000"/>
              </a:lnSpc>
              <a:defRPr/>
            </a:pPr>
            <a:r>
              <a:rPr lang="es-ES" sz="1600" i="1" dirty="0">
                <a:ln>
                  <a:solidFill>
                    <a:schemeClr val="tx1">
                      <a:lumMod val="75000"/>
                      <a:lumOff val="25000"/>
                    </a:schemeClr>
                  </a:solidFill>
                </a:ln>
                <a:solidFill>
                  <a:schemeClr val="tx1">
                    <a:lumMod val="75000"/>
                    <a:lumOff val="25000"/>
                  </a:schemeClr>
                </a:solidFill>
                <a:latin typeface="+mn-lt"/>
              </a:rPr>
              <a:t>Las puntuaciones obtenidas se trasladan a una escala 3.000  </a:t>
            </a:r>
            <a:r>
              <a:rPr lang="es-ES" sz="1200" i="1" dirty="0">
                <a:ln w="3175">
                  <a:noFill/>
                </a:ln>
                <a:solidFill>
                  <a:schemeClr val="tx1">
                    <a:lumMod val="75000"/>
                    <a:lumOff val="25000"/>
                  </a:schemeClr>
                </a:solidFill>
              </a:rPr>
              <a:t>(para el líder que ocupe el puesto 100) </a:t>
            </a:r>
            <a:r>
              <a:rPr lang="es-ES" sz="1600" i="1" dirty="0">
                <a:ln>
                  <a:solidFill>
                    <a:schemeClr val="tx1">
                      <a:lumMod val="75000"/>
                      <a:lumOff val="25000"/>
                    </a:schemeClr>
                  </a:solidFill>
                </a:ln>
                <a:solidFill>
                  <a:schemeClr val="tx1">
                    <a:lumMod val="75000"/>
                    <a:lumOff val="25000"/>
                  </a:schemeClr>
                </a:solidFill>
              </a:rPr>
              <a:t>–</a:t>
            </a:r>
            <a:r>
              <a:rPr lang="es-ES" sz="1200" i="1" dirty="0">
                <a:ln w="3175">
                  <a:noFill/>
                </a:ln>
                <a:solidFill>
                  <a:schemeClr val="tx1">
                    <a:lumMod val="75000"/>
                    <a:lumOff val="25000"/>
                  </a:schemeClr>
                </a:solidFill>
              </a:rPr>
              <a:t> </a:t>
            </a:r>
            <a:r>
              <a:rPr lang="es-ES" sz="1600" i="1" dirty="0">
                <a:ln>
                  <a:solidFill>
                    <a:schemeClr val="tx1">
                      <a:lumMod val="75000"/>
                      <a:lumOff val="25000"/>
                    </a:schemeClr>
                  </a:solidFill>
                </a:ln>
                <a:solidFill>
                  <a:schemeClr val="tx1">
                    <a:lumMod val="75000"/>
                    <a:lumOff val="25000"/>
                  </a:schemeClr>
                </a:solidFill>
              </a:rPr>
              <a:t>10.000</a:t>
            </a:r>
            <a:r>
              <a:rPr lang="es-ES" sz="1200" i="1" dirty="0">
                <a:ln w="3175">
                  <a:noFill/>
                </a:ln>
                <a:solidFill>
                  <a:schemeClr val="tx1">
                    <a:lumMod val="75000"/>
                    <a:lumOff val="25000"/>
                  </a:schemeClr>
                </a:solidFill>
              </a:rPr>
              <a:t> (para el líder con mejor puntuación)</a:t>
            </a:r>
            <a:endParaRPr lang="es-ES_tradnl" sz="1200" i="1" dirty="0">
              <a:ln w="3175">
                <a:noFill/>
              </a:ln>
              <a:solidFill>
                <a:schemeClr val="tx1">
                  <a:lumMod val="75000"/>
                  <a:lumOff val="25000"/>
                </a:schemeClr>
              </a:solidFill>
            </a:endParaRPr>
          </a:p>
        </p:txBody>
      </p:sp>
      <p:graphicFrame>
        <p:nvGraphicFramePr>
          <p:cNvPr id="19" name="18 Tabla"/>
          <p:cNvGraphicFramePr>
            <a:graphicFrameLocks noGrp="1"/>
          </p:cNvGraphicFramePr>
          <p:nvPr>
            <p:extLst>
              <p:ext uri="{D42A27DB-BD31-4B8C-83A1-F6EECF244321}">
                <p14:modId xmlns:p14="http://schemas.microsoft.com/office/powerpoint/2010/main" val="2169395810"/>
              </p:ext>
            </p:extLst>
          </p:nvPr>
        </p:nvGraphicFramePr>
        <p:xfrm>
          <a:off x="453000" y="1674357"/>
          <a:ext cx="9000000" cy="450000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xmlns="" val="20000"/>
                    </a:ext>
                  </a:extLst>
                </a:gridCol>
                <a:gridCol w="2700000">
                  <a:extLst>
                    <a:ext uri="{9D8B030D-6E8A-4147-A177-3AD203B41FA5}">
                      <a16:colId xmlns:a16="http://schemas.microsoft.com/office/drawing/2014/main" xmlns="" val="20001"/>
                    </a:ext>
                  </a:extLst>
                </a:gridCol>
                <a:gridCol w="720000">
                  <a:extLst>
                    <a:ext uri="{9D8B030D-6E8A-4147-A177-3AD203B41FA5}">
                      <a16:colId xmlns:a16="http://schemas.microsoft.com/office/drawing/2014/main" xmlns="" val="20002"/>
                    </a:ext>
                  </a:extLst>
                </a:gridCol>
                <a:gridCol w="720000">
                  <a:extLst>
                    <a:ext uri="{9D8B030D-6E8A-4147-A177-3AD203B41FA5}">
                      <a16:colId xmlns:a16="http://schemas.microsoft.com/office/drawing/2014/main" xmlns="" val="20003"/>
                    </a:ext>
                  </a:extLst>
                </a:gridCol>
                <a:gridCol w="1080000">
                  <a:extLst>
                    <a:ext uri="{9D8B030D-6E8A-4147-A177-3AD203B41FA5}">
                      <a16:colId xmlns:a16="http://schemas.microsoft.com/office/drawing/2014/main" xmlns="" val="20004"/>
                    </a:ext>
                  </a:extLst>
                </a:gridCol>
                <a:gridCol w="1080000">
                  <a:extLst>
                    <a:ext uri="{9D8B030D-6E8A-4147-A177-3AD203B41FA5}">
                      <a16:colId xmlns:a16="http://schemas.microsoft.com/office/drawing/2014/main" xmlns="" val="20005"/>
                    </a:ext>
                  </a:extLst>
                </a:gridCol>
              </a:tblGrid>
              <a:tr h="540000">
                <a:tc>
                  <a:txBody>
                    <a:bodyPr/>
                    <a:lstStyle/>
                    <a:p>
                      <a:pPr algn="l"/>
                      <a:r>
                        <a:rPr lang="es-ES" sz="1600" b="0" kern="1200" dirty="0">
                          <a:solidFill>
                            <a:schemeClr val="tx1">
                              <a:lumMod val="75000"/>
                              <a:lumOff val="25000"/>
                            </a:schemeClr>
                          </a:solidFill>
                          <a:latin typeface="Arial Narrow" pitchFamily="34" charset="0"/>
                          <a:ea typeface="+mn-ea"/>
                          <a:cs typeface="+mn-cs"/>
                        </a:rPr>
                        <a:t>Líder</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1600" b="0" kern="1200" dirty="0">
                          <a:solidFill>
                            <a:schemeClr val="tx1">
                              <a:lumMod val="75000"/>
                              <a:lumOff val="25000"/>
                            </a:schemeClr>
                          </a:solidFill>
                          <a:latin typeface="Arial Narrow" pitchFamily="34" charset="0"/>
                          <a:ea typeface="+mn-ea"/>
                          <a:cs typeface="+mn-cs"/>
                        </a:rPr>
                        <a:t>Empresa</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b="0" kern="1200" dirty="0">
                          <a:solidFill>
                            <a:schemeClr val="tx1">
                              <a:lumMod val="75000"/>
                              <a:lumOff val="25000"/>
                            </a:schemeClr>
                          </a:solidFill>
                          <a:latin typeface="Arial Narrow" pitchFamily="34" charset="0"/>
                          <a:ea typeface="+mn-ea"/>
                          <a:cs typeface="+mn-cs"/>
                        </a:rPr>
                        <a:t>2016</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b="0" kern="1200" dirty="0">
                          <a:solidFill>
                            <a:srgbClr val="0070C0"/>
                          </a:solidFill>
                          <a:latin typeface="Arial Narrow" pitchFamily="34" charset="0"/>
                          <a:ea typeface="+mn-ea"/>
                          <a:cs typeface="+mn-cs"/>
                        </a:rPr>
                        <a:t>2017</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b="0" kern="1200" dirty="0">
                          <a:solidFill>
                            <a:schemeClr val="tx1">
                              <a:lumMod val="75000"/>
                              <a:lumOff val="25000"/>
                            </a:schemeClr>
                          </a:solidFill>
                          <a:latin typeface="Arial Narrow" pitchFamily="34" charset="0"/>
                          <a:ea typeface="+mn-ea"/>
                          <a:cs typeface="+mn-cs"/>
                        </a:rPr>
                        <a:t>Evolución</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b="0" kern="1200" dirty="0">
                          <a:solidFill>
                            <a:schemeClr val="tx1">
                              <a:lumMod val="75000"/>
                              <a:lumOff val="25000"/>
                            </a:schemeClr>
                          </a:solidFill>
                          <a:latin typeface="Arial Narrow" pitchFamily="34" charset="0"/>
                          <a:ea typeface="+mn-ea"/>
                          <a:cs typeface="+mn-cs"/>
                        </a:rPr>
                        <a:t>Puntuación</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000">
                <a:tc>
                  <a:txBody>
                    <a:bodyPr/>
                    <a:lstStyle/>
                    <a:p>
                      <a:pPr algn="l" fontAlgn="b"/>
                      <a:r>
                        <a:rPr lang="es-ES" sz="1300" b="1" kern="1200" dirty="0">
                          <a:solidFill>
                            <a:schemeClr val="tx1">
                              <a:lumMod val="75000"/>
                              <a:lumOff val="25000"/>
                            </a:schemeClr>
                          </a:solidFill>
                          <a:latin typeface="Calibri" pitchFamily="34" charset="0"/>
                          <a:ea typeface="+mn-ea"/>
                          <a:cs typeface="+mn-cs"/>
                        </a:rPr>
                        <a:t>ARTURO CALLE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COMERCIALIZADORA ARTURO CALLE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1º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1º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dirty="0">
                          <a:solidFill>
                            <a:schemeClr val="bg1"/>
                          </a:solidFill>
                          <a:latin typeface="Calibri" pitchFamily="34" charset="0"/>
                          <a:ea typeface="+mn-ea"/>
                          <a:cs typeface="+mn-cs"/>
                        </a:rPr>
                        <a:t>10.000</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1"/>
                  </a:ext>
                </a:extLst>
              </a:tr>
              <a:tr h="396000">
                <a:tc>
                  <a:txBody>
                    <a:bodyPr/>
                    <a:lstStyle/>
                    <a:p>
                      <a:pPr algn="l" fontAlgn="b"/>
                      <a:r>
                        <a:rPr lang="es-ES" sz="1300" b="1" kern="1200">
                          <a:solidFill>
                            <a:schemeClr val="tx1">
                              <a:lumMod val="75000"/>
                              <a:lumOff val="25000"/>
                            </a:schemeClr>
                          </a:solidFill>
                          <a:latin typeface="Calibri" pitchFamily="34" charset="0"/>
                          <a:ea typeface="+mn-ea"/>
                          <a:cs typeface="+mn-cs"/>
                        </a:rPr>
                        <a:t>CARLOS IGNACIO GALLEGO PALACIO</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GRUPO NUTRESA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5º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2º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9.406</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2"/>
                  </a:ext>
                </a:extLst>
              </a:tr>
              <a:tr h="396000">
                <a:tc>
                  <a:txBody>
                    <a:bodyPr/>
                    <a:lstStyle/>
                    <a:p>
                      <a:pPr algn="l" fontAlgn="b"/>
                      <a:r>
                        <a:rPr lang="es-ES" sz="1300" b="1" kern="1200">
                          <a:solidFill>
                            <a:schemeClr val="tx1">
                              <a:lumMod val="75000"/>
                              <a:lumOff val="25000"/>
                            </a:schemeClr>
                          </a:solidFill>
                          <a:latin typeface="Calibri" pitchFamily="34" charset="0"/>
                          <a:ea typeface="+mn-ea"/>
                          <a:cs typeface="+mn-cs"/>
                        </a:rPr>
                        <a:t>DAVID BOJANINI</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GRUPO SURA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3º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3º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9.126</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3"/>
                  </a:ext>
                </a:extLst>
              </a:tr>
              <a:tr h="396000">
                <a:tc>
                  <a:txBody>
                    <a:bodyPr/>
                    <a:lstStyle/>
                    <a:p>
                      <a:pPr algn="l" fontAlgn="b"/>
                      <a:r>
                        <a:rPr lang="es-ES" sz="1300" b="1" kern="1200">
                          <a:solidFill>
                            <a:schemeClr val="tx1">
                              <a:lumMod val="75000"/>
                              <a:lumOff val="25000"/>
                            </a:schemeClr>
                          </a:solidFill>
                          <a:latin typeface="Calibri" pitchFamily="34" charset="0"/>
                          <a:ea typeface="+mn-ea"/>
                          <a:cs typeface="+mn-cs"/>
                        </a:rPr>
                        <a:t>CARLOS MARIO GIRALDO</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GRUPO ÉXITO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4º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4º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9.048</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4"/>
                  </a:ext>
                </a:extLst>
              </a:tr>
              <a:tr h="396000">
                <a:tc>
                  <a:txBody>
                    <a:bodyPr/>
                    <a:lstStyle/>
                    <a:p>
                      <a:pPr algn="l" fontAlgn="b"/>
                      <a:r>
                        <a:rPr lang="es-ES" sz="1300" b="1" kern="1200">
                          <a:solidFill>
                            <a:schemeClr val="tx1">
                              <a:lumMod val="75000"/>
                              <a:lumOff val="25000"/>
                            </a:schemeClr>
                          </a:solidFill>
                          <a:latin typeface="Calibri" pitchFamily="34" charset="0"/>
                          <a:ea typeface="+mn-ea"/>
                          <a:cs typeface="+mn-cs"/>
                        </a:rPr>
                        <a:t>LUIS CARLOS SARMIENTO ANGULO</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GRUPO AVAL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2º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5º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8.179</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5"/>
                  </a:ext>
                </a:extLst>
              </a:tr>
              <a:tr h="396000">
                <a:tc>
                  <a:txBody>
                    <a:bodyPr/>
                    <a:lstStyle/>
                    <a:p>
                      <a:pPr algn="l" fontAlgn="b"/>
                      <a:r>
                        <a:rPr lang="es-ES" sz="1300" b="1" kern="1200">
                          <a:solidFill>
                            <a:schemeClr val="tx1">
                              <a:lumMod val="75000"/>
                              <a:lumOff val="25000"/>
                            </a:schemeClr>
                          </a:solidFill>
                          <a:latin typeface="Calibri" pitchFamily="34" charset="0"/>
                          <a:ea typeface="+mn-ea"/>
                          <a:cs typeface="+mn-cs"/>
                        </a:rPr>
                        <a:t>JUAN CARLOS MORA URIBE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GRUPO BANCOLOMBIA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13º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6º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8.062</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6"/>
                  </a:ext>
                </a:extLst>
              </a:tr>
              <a:tr h="396000">
                <a:tc>
                  <a:txBody>
                    <a:bodyPr/>
                    <a:lstStyle/>
                    <a:p>
                      <a:pPr algn="l" fontAlgn="b"/>
                      <a:r>
                        <a:rPr lang="es-ES" sz="1300" b="1" kern="1200">
                          <a:solidFill>
                            <a:schemeClr val="tx1">
                              <a:lumMod val="75000"/>
                              <a:lumOff val="25000"/>
                            </a:schemeClr>
                          </a:solidFill>
                          <a:latin typeface="Calibri" pitchFamily="34" charset="0"/>
                          <a:ea typeface="+mn-ea"/>
                          <a:cs typeface="+mn-cs"/>
                        </a:rPr>
                        <a:t>GERMÁN EFROMOVICH</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AVIANCA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9º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7º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7.861</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7"/>
                  </a:ext>
                </a:extLst>
              </a:tr>
              <a:tr h="396000">
                <a:tc>
                  <a:txBody>
                    <a:bodyPr/>
                    <a:lstStyle/>
                    <a:p>
                      <a:pPr algn="l" fontAlgn="b"/>
                      <a:r>
                        <a:rPr lang="es-ES" sz="1300" b="1" kern="1200">
                          <a:solidFill>
                            <a:schemeClr val="tx1">
                              <a:lumMod val="75000"/>
                              <a:lumOff val="25000"/>
                            </a:schemeClr>
                          </a:solidFill>
                          <a:latin typeface="Calibri" pitchFamily="34" charset="0"/>
                          <a:ea typeface="+mn-ea"/>
                          <a:cs typeface="+mn-cs"/>
                        </a:rPr>
                        <a:t>CARLOS ARDILA LÜLLE</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ORGANIZACIÓN ARDILA LÜLLE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6º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8º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7.789</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8"/>
                  </a:ext>
                </a:extLst>
              </a:tr>
              <a:tr h="396000">
                <a:tc>
                  <a:txBody>
                    <a:bodyPr/>
                    <a:lstStyle/>
                    <a:p>
                      <a:pPr algn="l" fontAlgn="b"/>
                      <a:r>
                        <a:rPr lang="es-ES" sz="1300" b="1" kern="1200">
                          <a:solidFill>
                            <a:schemeClr val="tx1">
                              <a:lumMod val="75000"/>
                              <a:lumOff val="25000"/>
                            </a:schemeClr>
                          </a:solidFill>
                          <a:latin typeface="Calibri" pitchFamily="34" charset="0"/>
                          <a:ea typeface="+mn-ea"/>
                          <a:cs typeface="+mn-cs"/>
                        </a:rPr>
                        <a:t>JORGE MARIO VELÁSQUEZ</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GRUPO ARGOS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11º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9º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a:solidFill>
                            <a:schemeClr val="bg1"/>
                          </a:solidFill>
                          <a:latin typeface="Calibri" pitchFamily="34" charset="0"/>
                          <a:ea typeface="+mn-ea"/>
                          <a:cs typeface="+mn-cs"/>
                        </a:rPr>
                        <a:t>7.403</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9"/>
                  </a:ext>
                </a:extLst>
              </a:tr>
              <a:tr h="396000">
                <a:tc>
                  <a:txBody>
                    <a:bodyPr/>
                    <a:lstStyle/>
                    <a:p>
                      <a:pPr algn="l" fontAlgn="b"/>
                      <a:r>
                        <a:rPr lang="es-ES" sz="1300" b="1" kern="1200" dirty="0">
                          <a:solidFill>
                            <a:schemeClr val="tx1">
                              <a:lumMod val="75000"/>
                              <a:lumOff val="25000"/>
                            </a:schemeClr>
                          </a:solidFill>
                          <a:latin typeface="Calibri" pitchFamily="34" charset="0"/>
                          <a:ea typeface="+mn-ea"/>
                          <a:cs typeface="+mn-cs"/>
                        </a:rPr>
                        <a:t>ERNESTO FAJARDO PINTO</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s-ES" sz="1300" b="0" kern="1200" dirty="0">
                          <a:solidFill>
                            <a:schemeClr val="tx1">
                              <a:lumMod val="65000"/>
                              <a:lumOff val="35000"/>
                            </a:schemeClr>
                          </a:solidFill>
                          <a:latin typeface="Calibri" pitchFamily="34" charset="0"/>
                          <a:ea typeface="+mn-ea"/>
                          <a:cs typeface="+mn-cs"/>
                        </a:rPr>
                        <a:t>ALPINA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ES" sz="1400" b="0" kern="1200" dirty="0">
                          <a:ln>
                            <a:noFill/>
                          </a:ln>
                          <a:solidFill>
                            <a:schemeClr val="tx1">
                              <a:lumMod val="75000"/>
                              <a:lumOff val="25000"/>
                            </a:schemeClr>
                          </a:solidFill>
                          <a:latin typeface="Calibri" pitchFamily="34" charset="0"/>
                          <a:ea typeface="+mn-ea"/>
                          <a:cs typeface="+mn-cs"/>
                        </a:rPr>
                        <a:t>14º</a:t>
                      </a:r>
                    </a:p>
                  </a:txBody>
                  <a:tcPr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400" b="1" kern="1200" dirty="0">
                          <a:solidFill>
                            <a:srgbClr val="0070C0"/>
                          </a:solidFill>
                          <a:latin typeface="Calibri" pitchFamily="34" charset="0"/>
                          <a:ea typeface="+mn-ea"/>
                          <a:cs typeface="+mn-cs"/>
                        </a:rPr>
                        <a:t>10º</a:t>
                      </a:r>
                    </a:p>
                  </a:txBody>
                  <a:tcPr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b="1" dirty="0">
                        <a:solidFill>
                          <a:schemeClr val="tx1">
                            <a:lumMod val="75000"/>
                            <a:lumOff val="25000"/>
                          </a:schemeClr>
                        </a:solidFill>
                        <a:latin typeface="Calibri"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kern="1200" dirty="0">
                          <a:solidFill>
                            <a:schemeClr val="bg1"/>
                          </a:solidFill>
                          <a:latin typeface="Calibri" pitchFamily="34" charset="0"/>
                          <a:ea typeface="+mn-ea"/>
                          <a:cs typeface="+mn-cs"/>
                        </a:rPr>
                        <a:t>7.241</a:t>
                      </a:r>
                    </a:p>
                  </a:txBody>
                  <a:tcPr marL="9525" marR="9525" marT="9525"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10"/>
                  </a:ext>
                </a:extLst>
              </a:tr>
            </a:tbl>
          </a:graphicData>
        </a:graphic>
      </p:graphicFrame>
      <p:sp>
        <p:nvSpPr>
          <p:cNvPr id="20" name="19 Igual que"/>
          <p:cNvSpPr/>
          <p:nvPr/>
        </p:nvSpPr>
        <p:spPr bwMode="auto">
          <a:xfrm>
            <a:off x="7634180" y="2284172"/>
            <a:ext cx="360000" cy="252000"/>
          </a:xfrm>
          <a:prstGeom prst="mathEqual">
            <a:avLst/>
          </a:prstGeom>
          <a:solidFill>
            <a:schemeClr val="bg1">
              <a:lumMod val="50000"/>
            </a:schemeClr>
          </a:solidFill>
          <a:ln>
            <a:solidFill>
              <a:schemeClr val="bg1">
                <a:lumMod val="50000"/>
              </a:schemeClr>
            </a:solidFill>
            <a:headEnd/>
            <a:tailEnd/>
          </a:ln>
          <a:effectLst/>
        </p:spPr>
        <p:style>
          <a:lnRef idx="1">
            <a:schemeClr val="dk1"/>
          </a:lnRef>
          <a:fillRef idx="3">
            <a:schemeClr val="dk1"/>
          </a:fillRef>
          <a:effectRef idx="2">
            <a:schemeClr val="dk1"/>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22" name="21 Flecha abajo"/>
          <p:cNvSpPr/>
          <p:nvPr/>
        </p:nvSpPr>
        <p:spPr bwMode="auto">
          <a:xfrm flipV="1">
            <a:off x="7634180" y="2679928"/>
            <a:ext cx="360000" cy="252000"/>
          </a:xfrm>
          <a:prstGeom prst="downArrow">
            <a:avLst/>
          </a:prstGeom>
          <a:solidFill>
            <a:srgbClr val="92D050"/>
          </a:solidFill>
          <a:ln>
            <a:noFill/>
            <a:headEnd/>
            <a:tailEnd/>
          </a:ln>
          <a:effectLst/>
        </p:spPr>
        <p:style>
          <a:lnRef idx="1">
            <a:schemeClr val="accent3"/>
          </a:lnRef>
          <a:fillRef idx="3">
            <a:schemeClr val="accent3"/>
          </a:fillRef>
          <a:effectRef idx="2">
            <a:schemeClr val="accent3"/>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2" name="11 Flecha abajo"/>
          <p:cNvSpPr/>
          <p:nvPr/>
        </p:nvSpPr>
        <p:spPr bwMode="auto">
          <a:xfrm>
            <a:off x="7634180" y="3867196"/>
            <a:ext cx="360000" cy="252000"/>
          </a:xfrm>
          <a:prstGeom prst="downArrow">
            <a:avLst/>
          </a:prstGeom>
          <a:solidFill>
            <a:srgbClr val="FF0000"/>
          </a:solidFill>
          <a:ln>
            <a:noFill/>
            <a:headEnd/>
            <a:tailEnd/>
          </a:ln>
          <a:effectLst/>
        </p:spPr>
        <p:style>
          <a:lnRef idx="1">
            <a:schemeClr val="accent2"/>
          </a:lnRef>
          <a:fillRef idx="3">
            <a:schemeClr val="accent2"/>
          </a:fillRef>
          <a:effectRef idx="2">
            <a:schemeClr val="accent2"/>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8" name="7 Igual que"/>
          <p:cNvSpPr/>
          <p:nvPr/>
        </p:nvSpPr>
        <p:spPr bwMode="auto">
          <a:xfrm>
            <a:off x="7634180" y="3075684"/>
            <a:ext cx="360000" cy="252000"/>
          </a:xfrm>
          <a:prstGeom prst="mathEqual">
            <a:avLst/>
          </a:prstGeom>
          <a:solidFill>
            <a:schemeClr val="bg1">
              <a:lumMod val="50000"/>
            </a:schemeClr>
          </a:solidFill>
          <a:ln>
            <a:solidFill>
              <a:schemeClr val="bg1">
                <a:lumMod val="50000"/>
              </a:schemeClr>
            </a:solidFill>
            <a:headEnd/>
            <a:tailEnd/>
          </a:ln>
          <a:effectLst/>
        </p:spPr>
        <p:style>
          <a:lnRef idx="1">
            <a:schemeClr val="dk1"/>
          </a:lnRef>
          <a:fillRef idx="3">
            <a:schemeClr val="dk1"/>
          </a:fillRef>
          <a:effectRef idx="2">
            <a:schemeClr val="dk1"/>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9" name="8 Igual que"/>
          <p:cNvSpPr/>
          <p:nvPr/>
        </p:nvSpPr>
        <p:spPr bwMode="auto">
          <a:xfrm>
            <a:off x="7634180" y="3471440"/>
            <a:ext cx="360000" cy="252000"/>
          </a:xfrm>
          <a:prstGeom prst="mathEqual">
            <a:avLst/>
          </a:prstGeom>
          <a:solidFill>
            <a:schemeClr val="bg1">
              <a:lumMod val="50000"/>
            </a:schemeClr>
          </a:solidFill>
          <a:ln>
            <a:solidFill>
              <a:schemeClr val="bg1">
                <a:lumMod val="50000"/>
              </a:schemeClr>
            </a:solidFill>
            <a:headEnd/>
            <a:tailEnd/>
          </a:ln>
          <a:effectLst/>
        </p:spPr>
        <p:style>
          <a:lnRef idx="1">
            <a:schemeClr val="dk1"/>
          </a:lnRef>
          <a:fillRef idx="3">
            <a:schemeClr val="dk1"/>
          </a:fillRef>
          <a:effectRef idx="2">
            <a:schemeClr val="dk1"/>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0" name="9 Flecha abajo"/>
          <p:cNvSpPr/>
          <p:nvPr/>
        </p:nvSpPr>
        <p:spPr bwMode="auto">
          <a:xfrm flipV="1">
            <a:off x="7634180" y="4262952"/>
            <a:ext cx="360000" cy="252000"/>
          </a:xfrm>
          <a:prstGeom prst="downArrow">
            <a:avLst/>
          </a:prstGeom>
          <a:solidFill>
            <a:srgbClr val="92D050"/>
          </a:solidFill>
          <a:ln>
            <a:noFill/>
            <a:headEnd/>
            <a:tailEnd/>
          </a:ln>
          <a:effectLst/>
        </p:spPr>
        <p:style>
          <a:lnRef idx="1">
            <a:schemeClr val="accent3"/>
          </a:lnRef>
          <a:fillRef idx="3">
            <a:schemeClr val="accent3"/>
          </a:fillRef>
          <a:effectRef idx="2">
            <a:schemeClr val="accent3"/>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1" name="10 Flecha abajo"/>
          <p:cNvSpPr/>
          <p:nvPr/>
        </p:nvSpPr>
        <p:spPr bwMode="auto">
          <a:xfrm flipV="1">
            <a:off x="7634180" y="4658708"/>
            <a:ext cx="360000" cy="252000"/>
          </a:xfrm>
          <a:prstGeom prst="downArrow">
            <a:avLst/>
          </a:prstGeom>
          <a:solidFill>
            <a:srgbClr val="92D050"/>
          </a:solidFill>
          <a:ln>
            <a:noFill/>
            <a:headEnd/>
            <a:tailEnd/>
          </a:ln>
          <a:effectLst/>
        </p:spPr>
        <p:style>
          <a:lnRef idx="1">
            <a:schemeClr val="accent3"/>
          </a:lnRef>
          <a:fillRef idx="3">
            <a:schemeClr val="accent3"/>
          </a:fillRef>
          <a:effectRef idx="2">
            <a:schemeClr val="accent3"/>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3" name="12 Flecha abajo"/>
          <p:cNvSpPr/>
          <p:nvPr/>
        </p:nvSpPr>
        <p:spPr bwMode="auto">
          <a:xfrm>
            <a:off x="7634180" y="5054464"/>
            <a:ext cx="360000" cy="252000"/>
          </a:xfrm>
          <a:prstGeom prst="downArrow">
            <a:avLst/>
          </a:prstGeom>
          <a:solidFill>
            <a:srgbClr val="FF0000"/>
          </a:solidFill>
          <a:ln>
            <a:noFill/>
            <a:headEnd/>
            <a:tailEnd/>
          </a:ln>
          <a:effectLst/>
        </p:spPr>
        <p:style>
          <a:lnRef idx="1">
            <a:schemeClr val="accent2"/>
          </a:lnRef>
          <a:fillRef idx="3">
            <a:schemeClr val="accent2"/>
          </a:fillRef>
          <a:effectRef idx="2">
            <a:schemeClr val="accent2"/>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4" name="13 Flecha abajo"/>
          <p:cNvSpPr/>
          <p:nvPr/>
        </p:nvSpPr>
        <p:spPr bwMode="auto">
          <a:xfrm flipV="1">
            <a:off x="7634180" y="5450220"/>
            <a:ext cx="360000" cy="252000"/>
          </a:xfrm>
          <a:prstGeom prst="downArrow">
            <a:avLst/>
          </a:prstGeom>
          <a:solidFill>
            <a:srgbClr val="92D050"/>
          </a:solidFill>
          <a:ln>
            <a:noFill/>
            <a:headEnd/>
            <a:tailEnd/>
          </a:ln>
          <a:effectLst/>
        </p:spPr>
        <p:style>
          <a:lnRef idx="1">
            <a:schemeClr val="accent3"/>
          </a:lnRef>
          <a:fillRef idx="3">
            <a:schemeClr val="accent3"/>
          </a:fillRef>
          <a:effectRef idx="2">
            <a:schemeClr val="accent3"/>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
        <p:nvSpPr>
          <p:cNvPr id="15" name="14 Flecha abajo"/>
          <p:cNvSpPr/>
          <p:nvPr/>
        </p:nvSpPr>
        <p:spPr bwMode="auto">
          <a:xfrm flipV="1">
            <a:off x="7634180" y="5845978"/>
            <a:ext cx="360000" cy="252000"/>
          </a:xfrm>
          <a:prstGeom prst="downArrow">
            <a:avLst/>
          </a:prstGeom>
          <a:solidFill>
            <a:srgbClr val="92D050"/>
          </a:solidFill>
          <a:ln>
            <a:noFill/>
            <a:headEnd/>
            <a:tailEnd/>
          </a:ln>
          <a:effectLst/>
        </p:spPr>
        <p:style>
          <a:lnRef idx="1">
            <a:schemeClr val="accent3"/>
          </a:lnRef>
          <a:fillRef idx="3">
            <a:schemeClr val="accent3"/>
          </a:fillRef>
          <a:effectRef idx="2">
            <a:schemeClr val="accent3"/>
          </a:effectRef>
          <a:fontRef idx="minor">
            <a:schemeClr val="lt1"/>
          </a:fontRef>
        </p:style>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endParaRPr>
          </a:p>
        </p:txBody>
      </p:sp>
    </p:spTree>
    <p:extLst>
      <p:ext uri="{BB962C8B-B14F-4D97-AF65-F5344CB8AC3E}">
        <p14:creationId xmlns:p14="http://schemas.microsoft.com/office/powerpoint/2010/main" val="3712010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latin typeface="Calibri" pitchFamily="34" charset="0"/>
              </a:rPr>
              <a:t>Ranking general de líderes y puntuaciones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763910113"/>
              </p:ext>
            </p:extLst>
          </p:nvPr>
        </p:nvGraphicFramePr>
        <p:xfrm>
          <a:off x="1299000" y="1260000"/>
          <a:ext cx="7308000" cy="51260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gridCol w="2160000">
                  <a:extLst>
                    <a:ext uri="{9D8B030D-6E8A-4147-A177-3AD203B41FA5}">
                      <a16:colId xmlns:a16="http://schemas.microsoft.com/office/drawing/2014/main" xmlns="" val="20003"/>
                    </a:ext>
                  </a:extLst>
                </a:gridCol>
                <a:gridCol w="828000">
                  <a:extLst>
                    <a:ext uri="{9D8B030D-6E8A-4147-A177-3AD203B41FA5}">
                      <a16:colId xmlns:a16="http://schemas.microsoft.com/office/drawing/2014/main" xmlns="" val="20004"/>
                    </a:ext>
                  </a:extLst>
                </a:gridCol>
              </a:tblGrid>
              <a:tr h="288000">
                <a:tc>
                  <a:txBody>
                    <a:bodyPr/>
                    <a:lstStyle/>
                    <a:p>
                      <a:pPr algn="ctr"/>
                      <a:r>
                        <a:rPr lang="es-ES" sz="900" b="0" dirty="0">
                          <a:solidFill>
                            <a:schemeClr val="bg1">
                              <a:lumMod val="50000"/>
                            </a:schemeClr>
                          </a:solidFill>
                          <a:latin typeface="Arial Narrow" pitchFamily="34" charset="0"/>
                        </a:rPr>
                        <a:t>Ranking</a:t>
                      </a:r>
                      <a:r>
                        <a:rPr lang="es-ES" sz="1100" b="0" dirty="0">
                          <a:solidFill>
                            <a:schemeClr val="bg1">
                              <a:lumMod val="50000"/>
                            </a:schemeClr>
                          </a:solidFill>
                          <a:latin typeface="Arial Narrow" pitchFamily="34" charset="0"/>
                        </a:rPr>
                        <a:t/>
                      </a:r>
                      <a:br>
                        <a:rPr lang="es-ES" sz="1100" b="0" dirty="0">
                          <a:solidFill>
                            <a:schemeClr val="bg1">
                              <a:lumMod val="50000"/>
                            </a:schemeClr>
                          </a:solidFill>
                          <a:latin typeface="Arial Narrow" pitchFamily="34" charset="0"/>
                        </a:rPr>
                      </a:br>
                      <a:r>
                        <a:rPr lang="es-ES" sz="1200" b="0" dirty="0">
                          <a:solidFill>
                            <a:schemeClr val="bg1">
                              <a:lumMod val="50000"/>
                            </a:schemeClr>
                          </a:solidFill>
                          <a:latin typeface="Arial Narrow" pitchFamily="34" charset="0"/>
                        </a:rPr>
                        <a:t>2016</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900" b="0" dirty="0">
                          <a:solidFill>
                            <a:srgbClr val="0070C0"/>
                          </a:solidFill>
                          <a:latin typeface="Arial Narrow" pitchFamily="34" charset="0"/>
                        </a:rPr>
                        <a:t>Ranking</a:t>
                      </a:r>
                      <a:r>
                        <a:rPr lang="es-ES" sz="1100" b="0" dirty="0">
                          <a:solidFill>
                            <a:srgbClr val="0070C0"/>
                          </a:solidFill>
                          <a:latin typeface="Arial Narrow" pitchFamily="34" charset="0"/>
                        </a:rPr>
                        <a:t/>
                      </a:r>
                      <a:br>
                        <a:rPr lang="es-ES" sz="1100" b="0" dirty="0">
                          <a:solidFill>
                            <a:srgbClr val="0070C0"/>
                          </a:solidFill>
                          <a:latin typeface="Arial Narrow" pitchFamily="34" charset="0"/>
                        </a:rPr>
                      </a:br>
                      <a:r>
                        <a:rPr lang="es-ES" sz="1200" b="0" dirty="0">
                          <a:solidFill>
                            <a:srgbClr val="0070C0"/>
                          </a:solidFill>
                          <a:latin typeface="Arial Narrow" pitchFamily="34" charset="0"/>
                        </a:rPr>
                        <a:t>2017</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200" b="0" dirty="0">
                          <a:solidFill>
                            <a:schemeClr val="tx1">
                              <a:lumMod val="75000"/>
                              <a:lumOff val="25000"/>
                            </a:schemeClr>
                          </a:solidFill>
                          <a:latin typeface="Arial Narrow" pitchFamily="34" charset="0"/>
                        </a:rPr>
                        <a:t>Líder</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200" b="0" dirty="0">
                          <a:solidFill>
                            <a:schemeClr val="tx1">
                              <a:lumMod val="75000"/>
                              <a:lumOff val="25000"/>
                            </a:schemeClr>
                          </a:solidFill>
                          <a:latin typeface="Arial Narrow" pitchFamily="34" charset="0"/>
                        </a:rPr>
                        <a:t>Empresa</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bg1">
                              <a:lumMod val="50000"/>
                            </a:schemeClr>
                          </a:solidFill>
                          <a:latin typeface="Arial Narrow" pitchFamily="34" charset="0"/>
                        </a:rPr>
                        <a:t>Puntuación</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1º</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1º</a:t>
                      </a:r>
                    </a:p>
                  </a:txBody>
                  <a:tcPr marL="36000" marR="36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ARTURO CALLE</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COMERCIALIZADORA ARTURO CALLE</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dirty="0">
                          <a:solidFill>
                            <a:schemeClr val="bg1"/>
                          </a:solidFill>
                          <a:latin typeface="Calibri" pitchFamily="34" charset="0"/>
                          <a:ea typeface="+mn-ea"/>
                          <a:cs typeface="+mn-cs"/>
                        </a:rPr>
                        <a:t>10.000</a:t>
                      </a: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CARLOS IGNACIO GALLEGO PALACIO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GRUPO NUTRESA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9.406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DAVID BOJANINI</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SURA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9.126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CARLOS MARIO GIRALDO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ÉXITO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9.048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LUIS CARLOS SARMIENTO ANGULO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AVAL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8.179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JUAN CARLOS MORA URIBE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GRUPO BANCOLOMBIA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8.062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GERMÁN EFROMOVICH</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AVIANCA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7.861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CARLOS ARDILA LÜLLE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ORGANIZACIÓN ARDILA LÜLLE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7.789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JORGE MARIO VELÁSQUEZ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GRUPO ARGOS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7.403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10º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ERNESTO FAJARDO PINTO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ALPINA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7.241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11º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JORGE LONDOÑO DE LA CUESTA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EPM</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7.228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12º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JUAN CARLOS ECHEVERRY</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EX ECOPETROL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7.169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13º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CARLOS ENRIQUE MORENO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ORGANIZACIÓN CORONA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7.002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14º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CARLOS ENRIQUE CAVELIER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ALQUERÍA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6.994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15º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SYLVIA ESCOVAR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TERPEL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6.720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5"/>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16º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16º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JUAN ESTEBAN CALLE RESTREPO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CEMENTOS ARGOS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6.401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6"/>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17º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CARLOS RAÚL YEPES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EX GRUPO BANCOLOMBIA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6.397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7"/>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18º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JUAN LUIS MEJÍA ARANGO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UNIVERSIDAD EAFIT</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6.392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8"/>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33º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19º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EFRAÍN ENRIQUE FORERO FONSECA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DAVIVIENDA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6.313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9"/>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20º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MARIO HERNÁNDEZ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MARIO HERNÁNDEZ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6.266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0"/>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47º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21º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MIGUEL FERNANDO ESCOBAR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POSTOBÓN 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6.198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1"/>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24º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22º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GONZALO ALBERTO PÉREZ ROJAS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SURAMERICANA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6.196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2"/>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23º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SOL BEATRIZ ARANGO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NUTRESA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6.172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3"/>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58º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24º</a:t>
                      </a:r>
                    </a:p>
                  </a:txBody>
                  <a:tcPr marL="36000" marR="36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HERNÁN RINCÓN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AVIANCA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6.074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4"/>
                  </a:ext>
                </a:extLst>
              </a:tr>
              <a:tr h="190800">
                <a:tc>
                  <a:txBody>
                    <a:bodyPr/>
                    <a:lstStyle/>
                    <a:p>
                      <a:pPr marL="0" algn="ctr" defTabSz="914400" rtl="0" eaLnBrk="1" fontAlgn="b" latinLnBrk="0" hangingPunct="1"/>
                      <a:r>
                        <a:rPr lang="es-ES" sz="900" b="1" kern="1200" dirty="0">
                          <a:solidFill>
                            <a:schemeClr val="bg1">
                              <a:lumMod val="50000"/>
                            </a:schemeClr>
                          </a:solidFill>
                          <a:latin typeface="Calibri" pitchFamily="34" charset="0"/>
                          <a:ea typeface="+mn-ea"/>
                          <a:cs typeface="+mn-cs"/>
                        </a:rPr>
                        <a:t>64º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25º</a:t>
                      </a:r>
                    </a:p>
                  </a:txBody>
                  <a:tcPr marL="36000" marR="36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CAROLINA ANGARITA</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GOOGLE</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s-ES" sz="900" b="1" kern="1200" dirty="0">
                          <a:solidFill>
                            <a:schemeClr val="bg1"/>
                          </a:solidFill>
                          <a:latin typeface="Calibri" pitchFamily="34" charset="0"/>
                          <a:ea typeface="+mn-ea"/>
                          <a:cs typeface="+mn-cs"/>
                        </a:rPr>
                        <a:t>6.036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val="1749726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latin typeface="Calibri" pitchFamily="34" charset="0"/>
              </a:rPr>
              <a:t>Ranking general de líderes y puntuaciones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044602370"/>
              </p:ext>
            </p:extLst>
          </p:nvPr>
        </p:nvGraphicFramePr>
        <p:xfrm>
          <a:off x="1299000" y="1260000"/>
          <a:ext cx="7308000" cy="525589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gridCol w="2160000">
                  <a:extLst>
                    <a:ext uri="{9D8B030D-6E8A-4147-A177-3AD203B41FA5}">
                      <a16:colId xmlns:a16="http://schemas.microsoft.com/office/drawing/2014/main" xmlns="" val="20003"/>
                    </a:ext>
                  </a:extLst>
                </a:gridCol>
                <a:gridCol w="828000">
                  <a:extLst>
                    <a:ext uri="{9D8B030D-6E8A-4147-A177-3AD203B41FA5}">
                      <a16:colId xmlns:a16="http://schemas.microsoft.com/office/drawing/2014/main" xmlns="" val="20004"/>
                    </a:ext>
                  </a:extLst>
                </a:gridCol>
              </a:tblGrid>
              <a:tr h="288000">
                <a:tc>
                  <a:txBody>
                    <a:bodyPr/>
                    <a:lstStyle/>
                    <a:p>
                      <a:pPr algn="ctr"/>
                      <a:r>
                        <a:rPr lang="es-ES" sz="900" b="0" dirty="0">
                          <a:solidFill>
                            <a:schemeClr val="bg1">
                              <a:lumMod val="50000"/>
                            </a:schemeClr>
                          </a:solidFill>
                          <a:latin typeface="Arial Narrow" pitchFamily="34" charset="0"/>
                        </a:rPr>
                        <a:t>Ranking</a:t>
                      </a:r>
                      <a:r>
                        <a:rPr lang="es-ES" sz="1100" b="0" dirty="0">
                          <a:solidFill>
                            <a:schemeClr val="bg1">
                              <a:lumMod val="50000"/>
                            </a:schemeClr>
                          </a:solidFill>
                          <a:latin typeface="Arial Narrow" pitchFamily="34" charset="0"/>
                        </a:rPr>
                        <a:t/>
                      </a:r>
                      <a:br>
                        <a:rPr lang="es-ES" sz="1100" b="0" dirty="0">
                          <a:solidFill>
                            <a:schemeClr val="bg1">
                              <a:lumMod val="50000"/>
                            </a:schemeClr>
                          </a:solidFill>
                          <a:latin typeface="Arial Narrow" pitchFamily="34" charset="0"/>
                        </a:rPr>
                      </a:br>
                      <a:r>
                        <a:rPr lang="es-ES" sz="1200" b="0" dirty="0">
                          <a:solidFill>
                            <a:schemeClr val="bg1">
                              <a:lumMod val="50000"/>
                            </a:schemeClr>
                          </a:solidFill>
                          <a:latin typeface="Arial Narrow" pitchFamily="34" charset="0"/>
                        </a:rPr>
                        <a:t>2016</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900" b="0" dirty="0">
                          <a:solidFill>
                            <a:srgbClr val="0070C0"/>
                          </a:solidFill>
                          <a:latin typeface="Arial Narrow" pitchFamily="34" charset="0"/>
                        </a:rPr>
                        <a:t>Ranking</a:t>
                      </a:r>
                      <a:r>
                        <a:rPr lang="es-ES" sz="1100" b="0" dirty="0">
                          <a:solidFill>
                            <a:srgbClr val="0070C0"/>
                          </a:solidFill>
                          <a:latin typeface="Arial Narrow" pitchFamily="34" charset="0"/>
                        </a:rPr>
                        <a:t/>
                      </a:r>
                      <a:br>
                        <a:rPr lang="es-ES" sz="1100" b="0" dirty="0">
                          <a:solidFill>
                            <a:srgbClr val="0070C0"/>
                          </a:solidFill>
                          <a:latin typeface="Arial Narrow" pitchFamily="34" charset="0"/>
                        </a:rPr>
                      </a:br>
                      <a:r>
                        <a:rPr lang="es-ES" sz="1200" b="0" dirty="0">
                          <a:solidFill>
                            <a:srgbClr val="0070C0"/>
                          </a:solidFill>
                          <a:latin typeface="Arial Narrow" pitchFamily="34" charset="0"/>
                        </a:rPr>
                        <a:t>2017</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200" b="0" dirty="0">
                          <a:solidFill>
                            <a:schemeClr val="tx1">
                              <a:lumMod val="75000"/>
                              <a:lumOff val="25000"/>
                            </a:schemeClr>
                          </a:solidFill>
                          <a:latin typeface="Arial Narrow" pitchFamily="34" charset="0"/>
                        </a:rPr>
                        <a:t>Líder</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200" b="0" dirty="0">
                          <a:solidFill>
                            <a:schemeClr val="tx1">
                              <a:lumMod val="75000"/>
                              <a:lumOff val="25000"/>
                            </a:schemeClr>
                          </a:solidFill>
                          <a:latin typeface="Arial Narrow" pitchFamily="34" charset="0"/>
                        </a:rPr>
                        <a:t>Empresa</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bg1">
                              <a:lumMod val="50000"/>
                            </a:schemeClr>
                          </a:solidFill>
                          <a:latin typeface="Arial Narrow" pitchFamily="34" charset="0"/>
                        </a:rPr>
                        <a:t>Puntuación</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32º</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26º</a:t>
                      </a:r>
                    </a:p>
                  </a:txBody>
                  <a:tcPr marL="72000" marR="72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CÉSAR AUGUSTO CAICEDO JARAMILLO</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COLOMBINA</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dirty="0">
                          <a:solidFill>
                            <a:schemeClr val="bg1"/>
                          </a:solidFill>
                          <a:latin typeface="Calibri" pitchFamily="34" charset="0"/>
                          <a:ea typeface="+mn-ea"/>
                          <a:cs typeface="+mn-cs"/>
                        </a:rPr>
                        <a:t>6.022</a:t>
                      </a: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45º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JOSÉ MANUEL RESTREPO ABONDANO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UNIVERSIDAD DEL ROSARIO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5.909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2"/>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38º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PABLO NAVAS SANZ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UNIVERSIDAD DE LOS ANDES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5.878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3"/>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59º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29º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LUIS FERNANDO ALARCÓN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ÉXITO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5.800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4"/>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28º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JEAN - CLAUDE BESSUDO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AVIATUR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5.744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19º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ALEJANDRO SANTO DOMINGO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VALOREM </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5.730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6"/>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97º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IVÁN LÓPEZ ARANGO </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ALPINA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5.704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7"/>
                  </a:ext>
                </a:extLst>
              </a:tr>
              <a:tr h="201135">
                <a:tc>
                  <a:txBody>
                    <a:bodyPr/>
                    <a:lstStyle/>
                    <a:p>
                      <a:pPr algn="ctr" fontAlgn="b"/>
                      <a:r>
                        <a:rPr lang="es-ES" sz="900" b="1" kern="1200" dirty="0">
                          <a:solidFill>
                            <a:schemeClr val="bg1">
                              <a:lumMod val="50000"/>
                            </a:schemeClr>
                          </a:solidFill>
                          <a:latin typeface="Calibri" pitchFamily="34" charset="0"/>
                          <a:ea typeface="+mn-ea"/>
                          <a:cs typeface="+mn-cs"/>
                        </a:rPr>
                        <a:t>26º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EDUARDO MACÍAS RESTREPO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CREPES AND WAFFLES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5.695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8"/>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LUCIANO CARRILLO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BAVARIA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5.687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9"/>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29º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BRUCE MAC MASTER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ASOCIACIÓN NACIONAL DE EMPRESARIOS DE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5.676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0"/>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34º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ALEJANDRO AUGUSTO FIGUEROA JARAMILLO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BANCO DE BOGOTÁ</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5.672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1"/>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21º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ALFONSO GÓMEZ PALACIO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TELEFÓNICA MOVISTAR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5.658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2"/>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37º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ROBERTO POMBO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CASA EDITORIAL EL TIEMPO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5.651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3"/>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65º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39º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JAVIER TEXIDO HALTER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NESTLÉ</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5.637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4"/>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12º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FABIO VILLEGAS RAMÍREZ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DECAMERON HOTELS AND RESORTS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5.620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5"/>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66º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MIGUEL CORTÉS KOTAL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SEGUROS BOLÍVAR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5.568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6"/>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48º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BERNARDO VARGAS GIBSONE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ISA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5.557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7"/>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39º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MANUEL SANTIAGO MEJÍA CORREA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ALKOSTO-CORBETA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5.498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8"/>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67º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BERNARDO QUINTERO BALCÁZAR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CARVAJAL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5.482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9"/>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44º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NÉSTOR RICARDO RODRIGUEZ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COMPENSAR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5.468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0"/>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70º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CARLOS CALLE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COMERCIALIZADORA ARTURO CALLE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5.456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1"/>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BEATRIZ FERNÁNDEZ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CREPES AND WAFFLES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5.453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2"/>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40º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JUAN CARLOS HENAO PÉREZ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UNIVERSIDAD EXTERNADO DE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5.432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3"/>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42º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49º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ALEJANDRO SANTOS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PUBLICACIONES SEMANA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5.424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4"/>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46º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50º</a:t>
                      </a:r>
                    </a:p>
                  </a:txBody>
                  <a:tcPr marL="72000" marR="72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ROBERTO JUNGUITO POMBO</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CERREJÓN</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s-ES" sz="900" b="1" kern="1200" dirty="0">
                          <a:solidFill>
                            <a:schemeClr val="bg1"/>
                          </a:solidFill>
                          <a:latin typeface="Calibri" pitchFamily="34" charset="0"/>
                          <a:ea typeface="+mn-ea"/>
                          <a:cs typeface="+mn-cs"/>
                        </a:rPr>
                        <a:t>5.423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25"/>
                  </a:ext>
                </a:extLst>
              </a:tr>
            </a:tbl>
          </a:graphicData>
        </a:graphic>
      </p:graphicFrame>
      <p:grpSp>
        <p:nvGrpSpPr>
          <p:cNvPr id="9" name="8 Grupo"/>
          <p:cNvGrpSpPr/>
          <p:nvPr/>
        </p:nvGrpSpPr>
        <p:grpSpPr>
          <a:xfrm>
            <a:off x="8697416" y="5894049"/>
            <a:ext cx="1133720" cy="442035"/>
            <a:chOff x="8481392" y="5805264"/>
            <a:chExt cx="1332000" cy="442035"/>
          </a:xfrm>
        </p:grpSpPr>
        <p:sp>
          <p:nvSpPr>
            <p:cNvPr id="10" name="AutoShape 4"/>
            <p:cNvSpPr>
              <a:spLocks noChangeArrowheads="1"/>
            </p:cNvSpPr>
            <p:nvPr/>
          </p:nvSpPr>
          <p:spPr bwMode="auto">
            <a:xfrm>
              <a:off x="8481392" y="5805264"/>
              <a:ext cx="1332000" cy="442035"/>
            </a:xfrm>
            <a:prstGeom prst="rect">
              <a:avLst/>
            </a:prstGeom>
            <a:noFill/>
            <a:ln w="9525" algn="ctr">
              <a:noFill/>
              <a:round/>
              <a:headEnd/>
              <a:tailEnd/>
            </a:ln>
          </p:spPr>
          <p:txBody>
            <a:bodyPr wrap="square" lIns="36000" tIns="36000" rIns="36000" bIns="36000" anchor="t">
              <a:spAutoFit/>
            </a:bodyPr>
            <a:lstStyle/>
            <a:p>
              <a:pPr lvl="0" fontAlgn="base">
                <a:spcBef>
                  <a:spcPct val="0"/>
                </a:spcBef>
                <a:spcAft>
                  <a:spcPts val="600"/>
                </a:spcAft>
                <a:defRPr/>
              </a:pPr>
              <a:r>
                <a:rPr lang="es-ES" sz="800" i="1" kern="0" dirty="0">
                  <a:solidFill>
                    <a:prstClr val="black">
                      <a:lumMod val="75000"/>
                      <a:lumOff val="25000"/>
                    </a:prstClr>
                  </a:solidFill>
                  <a:latin typeface="Calibri"/>
                </a:rPr>
                <a:t>* No figuraba entre los 100 primeras líderes del ranking de ese año</a:t>
              </a:r>
            </a:p>
          </p:txBody>
        </p:sp>
        <p:cxnSp>
          <p:nvCxnSpPr>
            <p:cNvPr id="11" name="10 Conector recto"/>
            <p:cNvCxnSpPr/>
            <p:nvPr/>
          </p:nvCxnSpPr>
          <p:spPr bwMode="auto">
            <a:xfrm>
              <a:off x="8481392" y="5805264"/>
              <a:ext cx="1332000" cy="0"/>
            </a:xfrm>
            <a:prstGeom prst="line">
              <a:avLst/>
            </a:prstGeom>
            <a:noFill/>
            <a:ln w="9525" cap="flat" cmpd="sng" algn="ctr">
              <a:solidFill>
                <a:sysClr val="window" lastClr="FFFFFF">
                  <a:lumMod val="75000"/>
                </a:sysClr>
              </a:solidFill>
              <a:prstDash val="solid"/>
              <a:headEnd type="none" w="med" len="med"/>
              <a:tailEnd type="none" w="med" len="med"/>
            </a:ln>
            <a:effectLst/>
          </p:spPr>
        </p:cxnSp>
      </p:grpSp>
    </p:spTree>
    <p:extLst>
      <p:ext uri="{BB962C8B-B14F-4D97-AF65-F5344CB8AC3E}">
        <p14:creationId xmlns:p14="http://schemas.microsoft.com/office/powerpoint/2010/main" val="1240044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latin typeface="Calibri" pitchFamily="34" charset="0"/>
              </a:rPr>
              <a:t>Ranking general de líderes y puntuaciones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172861430"/>
              </p:ext>
            </p:extLst>
          </p:nvPr>
        </p:nvGraphicFramePr>
        <p:xfrm>
          <a:off x="1299000" y="1260000"/>
          <a:ext cx="7308000" cy="51260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gridCol w="2160000">
                  <a:extLst>
                    <a:ext uri="{9D8B030D-6E8A-4147-A177-3AD203B41FA5}">
                      <a16:colId xmlns:a16="http://schemas.microsoft.com/office/drawing/2014/main" xmlns="" val="20003"/>
                    </a:ext>
                  </a:extLst>
                </a:gridCol>
                <a:gridCol w="828000">
                  <a:extLst>
                    <a:ext uri="{9D8B030D-6E8A-4147-A177-3AD203B41FA5}">
                      <a16:colId xmlns:a16="http://schemas.microsoft.com/office/drawing/2014/main" xmlns="" val="20004"/>
                    </a:ext>
                  </a:extLst>
                </a:gridCol>
              </a:tblGrid>
              <a:tr h="288000">
                <a:tc>
                  <a:txBody>
                    <a:bodyPr/>
                    <a:lstStyle/>
                    <a:p>
                      <a:pPr algn="ctr"/>
                      <a:r>
                        <a:rPr lang="es-ES" sz="900" b="0" dirty="0">
                          <a:solidFill>
                            <a:schemeClr val="bg1">
                              <a:lumMod val="50000"/>
                            </a:schemeClr>
                          </a:solidFill>
                          <a:latin typeface="Arial Narrow" pitchFamily="34" charset="0"/>
                        </a:rPr>
                        <a:t>Ranking</a:t>
                      </a:r>
                      <a:r>
                        <a:rPr lang="es-ES" sz="1100" b="0" dirty="0">
                          <a:solidFill>
                            <a:schemeClr val="bg1">
                              <a:lumMod val="50000"/>
                            </a:schemeClr>
                          </a:solidFill>
                          <a:latin typeface="Arial Narrow" pitchFamily="34" charset="0"/>
                        </a:rPr>
                        <a:t/>
                      </a:r>
                      <a:br>
                        <a:rPr lang="es-ES" sz="1100" b="0" dirty="0">
                          <a:solidFill>
                            <a:schemeClr val="bg1">
                              <a:lumMod val="50000"/>
                            </a:schemeClr>
                          </a:solidFill>
                          <a:latin typeface="Arial Narrow" pitchFamily="34" charset="0"/>
                        </a:rPr>
                      </a:br>
                      <a:r>
                        <a:rPr lang="es-ES" sz="1200" b="0" dirty="0">
                          <a:solidFill>
                            <a:schemeClr val="bg1">
                              <a:lumMod val="50000"/>
                            </a:schemeClr>
                          </a:solidFill>
                          <a:latin typeface="Arial Narrow" pitchFamily="34" charset="0"/>
                        </a:rPr>
                        <a:t>2016</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900" b="0" dirty="0">
                          <a:solidFill>
                            <a:srgbClr val="0070C0"/>
                          </a:solidFill>
                          <a:latin typeface="Arial Narrow" pitchFamily="34" charset="0"/>
                        </a:rPr>
                        <a:t>Ranking</a:t>
                      </a:r>
                      <a:r>
                        <a:rPr lang="es-ES" sz="1100" b="0" dirty="0">
                          <a:solidFill>
                            <a:srgbClr val="0070C0"/>
                          </a:solidFill>
                          <a:latin typeface="Arial Narrow" pitchFamily="34" charset="0"/>
                        </a:rPr>
                        <a:t/>
                      </a:r>
                      <a:br>
                        <a:rPr lang="es-ES" sz="1100" b="0" dirty="0">
                          <a:solidFill>
                            <a:srgbClr val="0070C0"/>
                          </a:solidFill>
                          <a:latin typeface="Arial Narrow" pitchFamily="34" charset="0"/>
                        </a:rPr>
                      </a:br>
                      <a:r>
                        <a:rPr lang="es-ES" sz="1200" b="0" dirty="0">
                          <a:solidFill>
                            <a:srgbClr val="0070C0"/>
                          </a:solidFill>
                          <a:latin typeface="Arial Narrow" pitchFamily="34" charset="0"/>
                        </a:rPr>
                        <a:t>2017</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200" b="0" dirty="0">
                          <a:solidFill>
                            <a:schemeClr val="tx1">
                              <a:lumMod val="75000"/>
                              <a:lumOff val="25000"/>
                            </a:schemeClr>
                          </a:solidFill>
                          <a:latin typeface="Arial Narrow" pitchFamily="34" charset="0"/>
                        </a:rPr>
                        <a:t>Líder</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200" b="0" dirty="0">
                          <a:solidFill>
                            <a:schemeClr val="tx1">
                              <a:lumMod val="75000"/>
                              <a:lumOff val="25000"/>
                            </a:schemeClr>
                          </a:solidFill>
                          <a:latin typeface="Arial Narrow" pitchFamily="34" charset="0"/>
                        </a:rPr>
                        <a:t>Empresa</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bg1">
                              <a:lumMod val="50000"/>
                            </a:schemeClr>
                          </a:solidFill>
                          <a:latin typeface="Arial Narrow" pitchFamily="34" charset="0"/>
                        </a:rPr>
                        <a:t>Puntuación</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27º</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51º</a:t>
                      </a:r>
                    </a:p>
                  </a:txBody>
                  <a:tcPr marL="72000" marR="72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ANTONIO CELIA MARTÍNEZ-APARICIO</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PROMIGAS</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dirty="0">
                          <a:solidFill>
                            <a:schemeClr val="bg1"/>
                          </a:solidFill>
                          <a:latin typeface="Calibri" pitchFamily="34" charset="0"/>
                          <a:ea typeface="+mn-ea"/>
                          <a:cs typeface="+mn-cs"/>
                        </a:rPr>
                        <a:t>5.419</a:t>
                      </a: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75º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HERNÁN MÉNDEZ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PROCAFECOL (JUAN VALDEZ)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5.394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2"/>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63º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MÓNICA DE GREIFF</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CÁMARA DE COMERCIO DE BOGOTÁ</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5.347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3"/>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73º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LUZ MARY GUERRERO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SERVIENTREGA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5.322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4"/>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55º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JESÚS GUERRERO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SERVIENTREGA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5.281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96º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ANDRÉS JARAMILLO LÓPEZ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ANDRÉS CARNE DE RES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5.215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6"/>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31º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JOSÉ ALEJANDRO CORTÉS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EX SEGUROS BOLÍVAR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5.184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7"/>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60º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RICARDO SIERRA FERNÁNDEZ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CELSIA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5.179</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8"/>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50º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59º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LUIS CARLOS ARANGO VÉLEZ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COLSUBSIDIO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5.168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9"/>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ALFREDO HOYOS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FRISBY</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5.141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0"/>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43º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JUAN PABLO CÓRDOBA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BOLSA DE VALORES DE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5.134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1"/>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53º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PEDRO GÓMEZ BARRERO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PEDRO GÓMEZ Y CIA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5.130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2"/>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54º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JENARO PÉREZ GUTIERREZ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COLANTA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5.125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3"/>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56º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JUAN LUIS ARISTIZÁBAL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CONCONCRETO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5.060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4"/>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71º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JUAN CARLOS TRUJILLO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PROCTER &amp; GAMBLE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5.054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5"/>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98º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FUAD CHAR ABDALA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OLÍMPICA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5.053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6"/>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57º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HAROLD ÉDER GARCÉS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MANUELITA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5.051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7"/>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41º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LUIS FERNANDO RICO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ISAGEN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5.015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8"/>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36º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69º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CIPRIANO LÓPEZ GONZÁLEZ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INDUSTRIAS HACEB</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4.986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9"/>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49º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CLAUDIA PATRICIA RESTREPO MONTOYA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EX METRO DE MEDELLÍN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4.963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0"/>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72º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FRANCISCO JOSÉ BARBERI OSPINA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TECNOQUÍMICAS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4.954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1"/>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22º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JOSÉ ALBERTO VÉLEZ CADAVID</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EX GRUPO ARGOS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4.950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2"/>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80º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SANTIAGO PIEDRAHITA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GRUPO BIOS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4.936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3"/>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99º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MÓNICA CONTRERAS ESPER </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PEPSICO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4.935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4"/>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30º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75º</a:t>
                      </a:r>
                    </a:p>
                  </a:txBody>
                  <a:tcPr marL="72000" marR="72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GRANT HARRIES</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EX BAVARIA</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s-ES" sz="900" b="1" kern="1200" dirty="0">
                          <a:solidFill>
                            <a:schemeClr val="bg1"/>
                          </a:solidFill>
                          <a:latin typeface="Calibri" pitchFamily="34" charset="0"/>
                          <a:ea typeface="+mn-ea"/>
                          <a:cs typeface="+mn-cs"/>
                        </a:rPr>
                        <a:t>4.932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25"/>
                  </a:ext>
                </a:extLst>
              </a:tr>
            </a:tbl>
          </a:graphicData>
        </a:graphic>
      </p:graphicFrame>
      <p:grpSp>
        <p:nvGrpSpPr>
          <p:cNvPr id="9" name="8 Grupo"/>
          <p:cNvGrpSpPr/>
          <p:nvPr/>
        </p:nvGrpSpPr>
        <p:grpSpPr>
          <a:xfrm>
            <a:off x="8697416" y="5894049"/>
            <a:ext cx="1133720" cy="442035"/>
            <a:chOff x="8481392" y="5805264"/>
            <a:chExt cx="1332000" cy="442035"/>
          </a:xfrm>
        </p:grpSpPr>
        <p:sp>
          <p:nvSpPr>
            <p:cNvPr id="10" name="AutoShape 4"/>
            <p:cNvSpPr>
              <a:spLocks noChangeArrowheads="1"/>
            </p:cNvSpPr>
            <p:nvPr/>
          </p:nvSpPr>
          <p:spPr bwMode="auto">
            <a:xfrm>
              <a:off x="8481392" y="5805264"/>
              <a:ext cx="1332000" cy="442035"/>
            </a:xfrm>
            <a:prstGeom prst="rect">
              <a:avLst/>
            </a:prstGeom>
            <a:noFill/>
            <a:ln w="9525" algn="ctr">
              <a:noFill/>
              <a:round/>
              <a:headEnd/>
              <a:tailEnd/>
            </a:ln>
          </p:spPr>
          <p:txBody>
            <a:bodyPr wrap="square" lIns="36000" tIns="36000" rIns="36000" bIns="36000" anchor="t">
              <a:spAutoFit/>
            </a:bodyPr>
            <a:lstStyle/>
            <a:p>
              <a:pPr lvl="0" fontAlgn="base">
                <a:spcBef>
                  <a:spcPct val="0"/>
                </a:spcBef>
                <a:spcAft>
                  <a:spcPts val="600"/>
                </a:spcAft>
                <a:defRPr/>
              </a:pPr>
              <a:r>
                <a:rPr lang="es-ES" sz="800" i="1" kern="0" dirty="0">
                  <a:solidFill>
                    <a:prstClr val="black">
                      <a:lumMod val="75000"/>
                      <a:lumOff val="25000"/>
                    </a:prstClr>
                  </a:solidFill>
                  <a:latin typeface="Calibri"/>
                </a:rPr>
                <a:t>* No figuraba entre los 100 primeras líderes del ranking de ese año</a:t>
              </a:r>
            </a:p>
          </p:txBody>
        </p:sp>
        <p:cxnSp>
          <p:nvCxnSpPr>
            <p:cNvPr id="11" name="10 Conector recto"/>
            <p:cNvCxnSpPr/>
            <p:nvPr/>
          </p:nvCxnSpPr>
          <p:spPr bwMode="auto">
            <a:xfrm>
              <a:off x="8481392" y="5805264"/>
              <a:ext cx="1332000" cy="0"/>
            </a:xfrm>
            <a:prstGeom prst="line">
              <a:avLst/>
            </a:prstGeom>
            <a:noFill/>
            <a:ln w="9525" cap="flat" cmpd="sng" algn="ctr">
              <a:solidFill>
                <a:sysClr val="window" lastClr="FFFFFF">
                  <a:lumMod val="75000"/>
                </a:sysClr>
              </a:solidFill>
              <a:prstDash val="solid"/>
              <a:headEnd type="none" w="med" len="med"/>
              <a:tailEnd type="none" w="med" len="med"/>
            </a:ln>
            <a:effectLst/>
          </p:spPr>
        </p:cxnSp>
      </p:grpSp>
    </p:spTree>
    <p:extLst>
      <p:ext uri="{BB962C8B-B14F-4D97-AF65-F5344CB8AC3E}">
        <p14:creationId xmlns:p14="http://schemas.microsoft.com/office/powerpoint/2010/main" val="3738784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latin typeface="Calibri" pitchFamily="34" charset="0"/>
              </a:rPr>
              <a:t>Ranking general de líderes y puntuaciones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611341662"/>
              </p:ext>
            </p:extLst>
          </p:nvPr>
        </p:nvGraphicFramePr>
        <p:xfrm>
          <a:off x="1299000" y="1260000"/>
          <a:ext cx="7308000" cy="51260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gridCol w="2160000">
                  <a:extLst>
                    <a:ext uri="{9D8B030D-6E8A-4147-A177-3AD203B41FA5}">
                      <a16:colId xmlns:a16="http://schemas.microsoft.com/office/drawing/2014/main" xmlns="" val="20003"/>
                    </a:ext>
                  </a:extLst>
                </a:gridCol>
                <a:gridCol w="828000">
                  <a:extLst>
                    <a:ext uri="{9D8B030D-6E8A-4147-A177-3AD203B41FA5}">
                      <a16:colId xmlns:a16="http://schemas.microsoft.com/office/drawing/2014/main" xmlns="" val="20004"/>
                    </a:ext>
                  </a:extLst>
                </a:gridCol>
              </a:tblGrid>
              <a:tr h="288000">
                <a:tc>
                  <a:txBody>
                    <a:bodyPr/>
                    <a:lstStyle/>
                    <a:p>
                      <a:pPr algn="ctr"/>
                      <a:r>
                        <a:rPr lang="es-ES" sz="900" b="0" dirty="0">
                          <a:solidFill>
                            <a:schemeClr val="bg1">
                              <a:lumMod val="50000"/>
                            </a:schemeClr>
                          </a:solidFill>
                          <a:latin typeface="Arial Narrow" pitchFamily="34" charset="0"/>
                        </a:rPr>
                        <a:t>Ranking</a:t>
                      </a:r>
                      <a:r>
                        <a:rPr lang="es-ES" sz="1100" b="0" dirty="0">
                          <a:solidFill>
                            <a:schemeClr val="bg1">
                              <a:lumMod val="50000"/>
                            </a:schemeClr>
                          </a:solidFill>
                          <a:latin typeface="Arial Narrow" pitchFamily="34" charset="0"/>
                        </a:rPr>
                        <a:t/>
                      </a:r>
                      <a:br>
                        <a:rPr lang="es-ES" sz="1100" b="0" dirty="0">
                          <a:solidFill>
                            <a:schemeClr val="bg1">
                              <a:lumMod val="50000"/>
                            </a:schemeClr>
                          </a:solidFill>
                          <a:latin typeface="Arial Narrow" pitchFamily="34" charset="0"/>
                        </a:rPr>
                      </a:br>
                      <a:r>
                        <a:rPr lang="es-ES" sz="1200" b="0" dirty="0">
                          <a:solidFill>
                            <a:schemeClr val="bg1">
                              <a:lumMod val="50000"/>
                            </a:schemeClr>
                          </a:solidFill>
                          <a:latin typeface="Arial Narrow" pitchFamily="34" charset="0"/>
                        </a:rPr>
                        <a:t>2016</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900" b="0" dirty="0">
                          <a:solidFill>
                            <a:srgbClr val="0070C0"/>
                          </a:solidFill>
                          <a:latin typeface="Arial Narrow" pitchFamily="34" charset="0"/>
                        </a:rPr>
                        <a:t>Ranking</a:t>
                      </a:r>
                      <a:r>
                        <a:rPr lang="es-ES" sz="1100" b="0" dirty="0">
                          <a:solidFill>
                            <a:srgbClr val="0070C0"/>
                          </a:solidFill>
                          <a:latin typeface="Arial Narrow" pitchFamily="34" charset="0"/>
                        </a:rPr>
                        <a:t/>
                      </a:r>
                      <a:br>
                        <a:rPr lang="es-ES" sz="1100" b="0" dirty="0">
                          <a:solidFill>
                            <a:srgbClr val="0070C0"/>
                          </a:solidFill>
                          <a:latin typeface="Arial Narrow" pitchFamily="34" charset="0"/>
                        </a:rPr>
                      </a:br>
                      <a:r>
                        <a:rPr lang="es-ES" sz="1200" b="0" dirty="0">
                          <a:solidFill>
                            <a:srgbClr val="0070C0"/>
                          </a:solidFill>
                          <a:latin typeface="Arial Narrow" pitchFamily="34" charset="0"/>
                        </a:rPr>
                        <a:t>2017</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200" b="0" dirty="0">
                          <a:solidFill>
                            <a:schemeClr val="tx1">
                              <a:lumMod val="75000"/>
                              <a:lumOff val="25000"/>
                            </a:schemeClr>
                          </a:solidFill>
                          <a:latin typeface="Arial Narrow" pitchFamily="34" charset="0"/>
                        </a:rPr>
                        <a:t>Líder</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200" b="0" dirty="0">
                          <a:solidFill>
                            <a:schemeClr val="tx1">
                              <a:lumMod val="75000"/>
                              <a:lumOff val="25000"/>
                            </a:schemeClr>
                          </a:solidFill>
                          <a:latin typeface="Arial Narrow" pitchFamily="34" charset="0"/>
                        </a:rPr>
                        <a:t>Empresa</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tc>
                  <a:txBody>
                    <a:bodyPr/>
                    <a:lstStyle/>
                    <a:p>
                      <a:pPr algn="ctr"/>
                      <a:r>
                        <a:rPr lang="es-ES" sz="1100" b="0" dirty="0">
                          <a:solidFill>
                            <a:schemeClr val="bg1">
                              <a:lumMod val="50000"/>
                            </a:schemeClr>
                          </a:solidFill>
                          <a:latin typeface="Arial Narrow" pitchFamily="34" charset="0"/>
                        </a:rPr>
                        <a:t>Puntuación</a:t>
                      </a:r>
                    </a:p>
                  </a:txBody>
                  <a:tcPr marL="72000" marR="72000" marT="18000" marB="1800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81º</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76º</a:t>
                      </a:r>
                    </a:p>
                  </a:txBody>
                  <a:tcPr marL="72000" marR="72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MICHAEL DE RHODES</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QUALA</a:t>
                      </a:r>
                    </a:p>
                  </a:txBody>
                  <a:tcPr marL="54000" marR="54000" marT="18000" marB="18000" anchor="ct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dirty="0">
                          <a:solidFill>
                            <a:schemeClr val="bg1"/>
                          </a:solidFill>
                          <a:latin typeface="Calibri" pitchFamily="34" charset="0"/>
                          <a:ea typeface="+mn-ea"/>
                          <a:cs typeface="+mn-cs"/>
                        </a:rPr>
                        <a:t>4.908</a:t>
                      </a: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92º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ÓSCAR CABRERA IZQUIERDO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BBVA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4.884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2"/>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68º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IGNACIO HOJAS ÁLVAREZ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UNILEVER ANDINA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4.872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3"/>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61º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79º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JUAN EMILIO POSADA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EX VIVA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4.802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4"/>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35º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ANDRÉS AGUIRRE MARTÍNEZ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HOSPITAL PABLO TOBÓN URIBE</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4.774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94º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MARÍA VICTORIA RIAÑO SALGAR</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EQUIÓN ENERGÍA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4.741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6"/>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69º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JUAN MANUEL DEL CORRAL SUESCÚN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CADENA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4.737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7"/>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89º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SANTIAGO PERDOMO MALDONADO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BANCO COLPATRIA-SCOTIABANK</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4.730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8"/>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90º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ROBERTO MORENO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AMARILO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4.690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09"/>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79º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JUAN DAVID CORREA SOLORZANO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AFP PROTECCIÓN</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4.656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0"/>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dirty="0">
                          <a:solidFill>
                            <a:schemeClr val="tx1">
                              <a:lumMod val="75000"/>
                              <a:lumOff val="25000"/>
                            </a:schemeClr>
                          </a:solidFill>
                          <a:latin typeface="Calibri" pitchFamily="34" charset="0"/>
                          <a:ea typeface="+mn-ea"/>
                          <a:cs typeface="+mn-cs"/>
                        </a:rPr>
                        <a:t>RICARDO NAYA BARBA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CEMEX</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4.492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1"/>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62º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LUIS ALBERTO BOTERO BOTERO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TEAM</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4.475</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2"/>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84º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ALVARO JOSÉ HENAO RAMOS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SMURFIT KAPPA CARTÓN DE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4.448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3"/>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52º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89º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JORGE MEJÍA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EX GENERAL MOTORS COLMOTORES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4.383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4"/>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78º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90º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BRUNO PIETRACCI</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EX COCA COLA COMPANY</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4.151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5"/>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86º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91º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ANDRÉS LEAL FERNÁNDEZ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QUALA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3.046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6"/>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92º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IGNACIO MANTILLA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UNIVERSIDAD NACIONAL DE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3.030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7"/>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93º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MUNIR FALAH ISSA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CINE COLOMBIA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3.017</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8"/>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85º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94º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CARLOS MATTOS</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a:solidFill>
                            <a:schemeClr val="tx1">
                              <a:lumMod val="50000"/>
                              <a:lumOff val="50000"/>
                            </a:schemeClr>
                          </a:solidFill>
                          <a:latin typeface="Calibri" pitchFamily="34" charset="0"/>
                          <a:ea typeface="+mn-ea"/>
                          <a:cs typeface="+mn-cs"/>
                        </a:rPr>
                        <a:t>HYUNDAI COLOMBIA AUTOMOTRIZ</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3.016</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19"/>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95º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LUCIO RUBIO DÍAZ </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CODENSA EMGESA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3.008</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0"/>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96º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RAFAEL MARÍN VALENCIA </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MARVAL</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3.004</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1"/>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97º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JAIME LIÉVANO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AGROPECUARIA ALIAR 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3.003</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2"/>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98º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WILLIAM SERRANO PINTO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MAC POLLO</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3.002</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3"/>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99º</a:t>
                      </a:r>
                    </a:p>
                  </a:txBody>
                  <a:tcPr marL="72000" marR="72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ANDRÉS RESTREPO ISAZA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MINEROS S.A</a:t>
                      </a:r>
                    </a:p>
                  </a:txBody>
                  <a:tcPr marL="54000" marR="54000" marT="18000" marB="18000"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ctr" fontAlgn="b"/>
                      <a:r>
                        <a:rPr lang="es-ES" sz="900" b="1" kern="1200">
                          <a:solidFill>
                            <a:schemeClr val="bg1"/>
                          </a:solidFill>
                          <a:latin typeface="Calibri" pitchFamily="34" charset="0"/>
                          <a:ea typeface="+mn-ea"/>
                          <a:cs typeface="+mn-cs"/>
                        </a:rPr>
                        <a:t>3.001</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xmlns="" val="10024"/>
                  </a:ext>
                </a:extLst>
              </a:tr>
              <a:tr h="190800">
                <a:tc>
                  <a:txBody>
                    <a:bodyPr/>
                    <a:lstStyle/>
                    <a:p>
                      <a:pPr algn="ctr" fontAlgn="b"/>
                      <a:r>
                        <a:rPr lang="es-ES" sz="900" b="1" kern="1200" dirty="0">
                          <a:solidFill>
                            <a:schemeClr val="bg1">
                              <a:lumMod val="50000"/>
                            </a:schemeClr>
                          </a:solidFill>
                          <a:latin typeface="Calibri" pitchFamily="34" charset="0"/>
                          <a:ea typeface="+mn-ea"/>
                          <a:cs typeface="+mn-cs"/>
                        </a:rPr>
                        <a:t>91º</a:t>
                      </a:r>
                    </a:p>
                  </a:txBody>
                  <a:tcPr marL="9525" marR="9525" marT="9525"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b" latinLnBrk="0" hangingPunct="1"/>
                      <a:r>
                        <a:rPr lang="es-ES" sz="900" b="1" kern="1200" dirty="0">
                          <a:ln>
                            <a:noFill/>
                          </a:ln>
                          <a:solidFill>
                            <a:srgbClr val="0070C0"/>
                          </a:solidFill>
                          <a:latin typeface="Calibri" pitchFamily="34" charset="0"/>
                          <a:ea typeface="+mn-ea"/>
                          <a:cs typeface="+mn-cs"/>
                        </a:rPr>
                        <a:t>100º</a:t>
                      </a:r>
                    </a:p>
                  </a:txBody>
                  <a:tcPr marL="72000" marR="72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b"/>
                      <a:r>
                        <a:rPr lang="es-ES" sz="900" b="1" kern="1200">
                          <a:solidFill>
                            <a:schemeClr val="tx1">
                              <a:lumMod val="75000"/>
                              <a:lumOff val="25000"/>
                            </a:schemeClr>
                          </a:solidFill>
                          <a:latin typeface="Calibri" pitchFamily="34" charset="0"/>
                          <a:ea typeface="+mn-ea"/>
                          <a:cs typeface="+mn-cs"/>
                        </a:rPr>
                        <a:t>FABRICIO PONCE</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b"/>
                      <a:r>
                        <a:rPr lang="es-ES" sz="900" b="1" kern="1200" dirty="0">
                          <a:solidFill>
                            <a:schemeClr val="tx1">
                              <a:lumMod val="50000"/>
                              <a:lumOff val="50000"/>
                            </a:schemeClr>
                          </a:solidFill>
                          <a:latin typeface="Calibri" pitchFamily="34" charset="0"/>
                          <a:ea typeface="+mn-ea"/>
                          <a:cs typeface="+mn-cs"/>
                        </a:rPr>
                        <a:t>COCA COLA FEMSA</a:t>
                      </a:r>
                    </a:p>
                  </a:txBody>
                  <a:tcPr marL="54000" marR="54000" marT="18000" marB="18000" anchor="ct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s-ES" sz="900" b="1" kern="1200" dirty="0">
                          <a:solidFill>
                            <a:schemeClr val="bg1"/>
                          </a:solidFill>
                          <a:latin typeface="Calibri" pitchFamily="34" charset="0"/>
                          <a:ea typeface="+mn-ea"/>
                          <a:cs typeface="+mn-cs"/>
                        </a:rPr>
                        <a:t>3.000</a:t>
                      </a:r>
                    </a:p>
                  </a:txBody>
                  <a:tcPr marL="9525" marR="9525" marT="9525" marB="0" anchor="ctr">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25"/>
                  </a:ext>
                </a:extLst>
              </a:tr>
            </a:tbl>
          </a:graphicData>
        </a:graphic>
      </p:graphicFrame>
      <p:grpSp>
        <p:nvGrpSpPr>
          <p:cNvPr id="9" name="8 Grupo"/>
          <p:cNvGrpSpPr/>
          <p:nvPr/>
        </p:nvGrpSpPr>
        <p:grpSpPr>
          <a:xfrm>
            <a:off x="8697416" y="5894049"/>
            <a:ext cx="1133720" cy="442035"/>
            <a:chOff x="8481392" y="5805264"/>
            <a:chExt cx="1332000" cy="442035"/>
          </a:xfrm>
        </p:grpSpPr>
        <p:sp>
          <p:nvSpPr>
            <p:cNvPr id="10" name="AutoShape 4"/>
            <p:cNvSpPr>
              <a:spLocks noChangeArrowheads="1"/>
            </p:cNvSpPr>
            <p:nvPr/>
          </p:nvSpPr>
          <p:spPr bwMode="auto">
            <a:xfrm>
              <a:off x="8481392" y="5805264"/>
              <a:ext cx="1332000" cy="442035"/>
            </a:xfrm>
            <a:prstGeom prst="rect">
              <a:avLst/>
            </a:prstGeom>
            <a:noFill/>
            <a:ln w="9525" algn="ctr">
              <a:noFill/>
              <a:round/>
              <a:headEnd/>
              <a:tailEnd/>
            </a:ln>
          </p:spPr>
          <p:txBody>
            <a:bodyPr wrap="square" lIns="36000" tIns="36000" rIns="36000" bIns="36000" anchor="t">
              <a:spAutoFit/>
            </a:bodyPr>
            <a:lstStyle/>
            <a:p>
              <a:pPr lvl="0" fontAlgn="base">
                <a:spcBef>
                  <a:spcPct val="0"/>
                </a:spcBef>
                <a:spcAft>
                  <a:spcPts val="600"/>
                </a:spcAft>
                <a:defRPr/>
              </a:pPr>
              <a:r>
                <a:rPr lang="es-ES" sz="800" i="1" kern="0" dirty="0">
                  <a:solidFill>
                    <a:prstClr val="black">
                      <a:lumMod val="75000"/>
                      <a:lumOff val="25000"/>
                    </a:prstClr>
                  </a:solidFill>
                  <a:latin typeface="Calibri"/>
                </a:rPr>
                <a:t>* No figuraba entre los 100 primeras líderes del ranking de ese año</a:t>
              </a:r>
            </a:p>
          </p:txBody>
        </p:sp>
        <p:cxnSp>
          <p:nvCxnSpPr>
            <p:cNvPr id="11" name="10 Conector recto"/>
            <p:cNvCxnSpPr/>
            <p:nvPr/>
          </p:nvCxnSpPr>
          <p:spPr bwMode="auto">
            <a:xfrm>
              <a:off x="8481392" y="5805264"/>
              <a:ext cx="1332000" cy="0"/>
            </a:xfrm>
            <a:prstGeom prst="line">
              <a:avLst/>
            </a:prstGeom>
            <a:noFill/>
            <a:ln w="9525" cap="flat" cmpd="sng" algn="ctr">
              <a:solidFill>
                <a:sysClr val="window" lastClr="FFFFFF">
                  <a:lumMod val="75000"/>
                </a:sysClr>
              </a:solidFill>
              <a:prstDash val="solid"/>
              <a:headEnd type="none" w="med" len="med"/>
              <a:tailEnd type="none" w="med" len="med"/>
            </a:ln>
            <a:effectLst/>
          </p:spPr>
        </p:cxnSp>
      </p:grpSp>
    </p:spTree>
    <p:extLst>
      <p:ext uri="{BB962C8B-B14F-4D97-AF65-F5344CB8AC3E}">
        <p14:creationId xmlns:p14="http://schemas.microsoft.com/office/powerpoint/2010/main" val="2199667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880992" y="1536176"/>
            <a:ext cx="4752528" cy="3785652"/>
          </a:xfrm>
        </p:spPr>
        <p:txBody>
          <a:bodyPr/>
          <a:lstStyle/>
          <a:p>
            <a:r>
              <a:rPr lang="es-ES" dirty="0"/>
              <a:t>Ranking líderes empresariales según DIRCOM y líderes de opinión y periodistas de información económica</a:t>
            </a:r>
          </a:p>
        </p:txBody>
      </p:sp>
    </p:spTree>
    <p:extLst>
      <p:ext uri="{BB962C8B-B14F-4D97-AF65-F5344CB8AC3E}">
        <p14:creationId xmlns:p14="http://schemas.microsoft.com/office/powerpoint/2010/main" val="2361454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n>
                  <a:solidFill>
                    <a:srgbClr val="FFFFFF"/>
                  </a:solidFill>
                </a:ln>
                <a:solidFill>
                  <a:srgbClr val="FFFFFF"/>
                </a:solidFill>
                <a:latin typeface="Calibri" pitchFamily="34" charset="0"/>
              </a:rPr>
              <a:t>El top 5 de Liderazgo según los DIRCOM y Líderes de opinión, </a:t>
            </a:r>
            <a:br>
              <a:rPr lang="es-ES" dirty="0">
                <a:ln>
                  <a:solidFill>
                    <a:srgbClr val="FFFFFF"/>
                  </a:solidFill>
                </a:ln>
                <a:solidFill>
                  <a:srgbClr val="FFFFFF"/>
                </a:solidFill>
                <a:latin typeface="Calibri" pitchFamily="34" charset="0"/>
              </a:rPr>
            </a:br>
            <a:r>
              <a:rPr lang="es-ES" dirty="0">
                <a:ln>
                  <a:solidFill>
                    <a:srgbClr val="FFFFFF"/>
                  </a:solidFill>
                </a:ln>
                <a:solidFill>
                  <a:srgbClr val="FFFFFF"/>
                </a:solidFill>
                <a:latin typeface="Calibri" pitchFamily="34" charset="0"/>
              </a:rPr>
              <a:t>y Periodistas de información económica</a:t>
            </a:r>
            <a:endParaRPr lang="es-ES" dirty="0"/>
          </a:p>
        </p:txBody>
      </p:sp>
      <p:sp>
        <p:nvSpPr>
          <p:cNvPr id="5" name="Text Box 13"/>
          <p:cNvSpPr txBox="1">
            <a:spLocks noChangeArrowheads="1"/>
          </p:cNvSpPr>
          <p:nvPr/>
        </p:nvSpPr>
        <p:spPr bwMode="auto">
          <a:xfrm>
            <a:off x="765200" y="1997788"/>
            <a:ext cx="3805200" cy="464331"/>
          </a:xfrm>
          <a:prstGeom prst="rect">
            <a:avLst/>
          </a:prstGeom>
          <a:noFill/>
          <a:ln w="50800">
            <a:noFill/>
            <a:miter lim="800000"/>
            <a:headEnd/>
            <a:tailEnd/>
          </a:ln>
        </p:spPr>
        <p:txBody>
          <a:bodyPr wrap="square" lIns="108000" tIns="108000" rIns="108000" bIns="108000" anchor="ctr">
            <a:spAutoFit/>
          </a:bodyPr>
          <a:lstStyle/>
          <a:p>
            <a:pPr algn="ctr">
              <a:spcAft>
                <a:spcPts val="1200"/>
              </a:spcAft>
            </a:pPr>
            <a:r>
              <a:rPr lang="es-ES_tradnl" sz="1600" dirty="0">
                <a:ln>
                  <a:solidFill>
                    <a:schemeClr val="tx1">
                      <a:lumMod val="75000"/>
                      <a:lumOff val="25000"/>
                    </a:schemeClr>
                  </a:solidFill>
                </a:ln>
                <a:solidFill>
                  <a:schemeClr val="tx1">
                    <a:lumMod val="75000"/>
                    <a:lumOff val="25000"/>
                  </a:schemeClr>
                </a:solidFill>
                <a:latin typeface="+mj-lt"/>
              </a:rPr>
              <a:t>DIRCOM Y LÍDERES DE OPINIÓN</a:t>
            </a:r>
          </a:p>
        </p:txBody>
      </p:sp>
      <p:graphicFrame>
        <p:nvGraphicFramePr>
          <p:cNvPr id="8" name="7 Tabla"/>
          <p:cNvGraphicFramePr>
            <a:graphicFrameLocks noGrp="1"/>
          </p:cNvGraphicFramePr>
          <p:nvPr>
            <p:extLst>
              <p:ext uri="{D42A27DB-BD31-4B8C-83A1-F6EECF244321}">
                <p14:modId xmlns:p14="http://schemas.microsoft.com/office/powerpoint/2010/main" val="3184640953"/>
              </p:ext>
            </p:extLst>
          </p:nvPr>
        </p:nvGraphicFramePr>
        <p:xfrm>
          <a:off x="764309" y="2650641"/>
          <a:ext cx="3806536" cy="1800000"/>
        </p:xfrm>
        <a:graphic>
          <a:graphicData uri="http://schemas.openxmlformats.org/drawingml/2006/table">
            <a:tbl>
              <a:tblPr firstRow="1" bandRow="1">
                <a:tableStyleId>{5C22544A-7EE6-4342-B048-85BDC9FD1C3A}</a:tableStyleId>
              </a:tblPr>
              <a:tblGrid>
                <a:gridCol w="566536">
                  <a:extLst>
                    <a:ext uri="{9D8B030D-6E8A-4147-A177-3AD203B41FA5}">
                      <a16:colId xmlns:a16="http://schemas.microsoft.com/office/drawing/2014/main" xmlns="" val="20000"/>
                    </a:ext>
                  </a:extLst>
                </a:gridCol>
                <a:gridCol w="3240000">
                  <a:extLst>
                    <a:ext uri="{9D8B030D-6E8A-4147-A177-3AD203B41FA5}">
                      <a16:colId xmlns:a16="http://schemas.microsoft.com/office/drawing/2014/main" xmlns="" val="20001"/>
                    </a:ext>
                  </a:extLst>
                </a:gridCol>
              </a:tblGrid>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CARLOS RAUL YEPES</a:t>
                      </a:r>
                    </a:p>
                  </a:txBody>
                  <a:tcPr anchor="b">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GERMAN EFROMOVICH</a:t>
                      </a:r>
                    </a:p>
                  </a:txBody>
                  <a:tcPr anchor="b">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ARTURO CALLE</a:t>
                      </a:r>
                    </a:p>
                  </a:txBody>
                  <a:tcPr anchor="b">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CARLOS IGNACIO GALLEGO PALACIO</a:t>
                      </a:r>
                    </a:p>
                  </a:txBody>
                  <a:tcPr anchor="b">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CARLOS MARIO GIRALDO</a:t>
                      </a:r>
                    </a:p>
                  </a:txBody>
                  <a:tcPr anchor="b">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987910262"/>
              </p:ext>
            </p:extLst>
          </p:nvPr>
        </p:nvGraphicFramePr>
        <p:xfrm>
          <a:off x="5335154" y="2650641"/>
          <a:ext cx="3806536" cy="1800000"/>
        </p:xfrm>
        <a:graphic>
          <a:graphicData uri="http://schemas.openxmlformats.org/drawingml/2006/table">
            <a:tbl>
              <a:tblPr firstRow="1" bandRow="1">
                <a:tableStyleId>{5C22544A-7EE6-4342-B048-85BDC9FD1C3A}</a:tableStyleId>
              </a:tblPr>
              <a:tblGrid>
                <a:gridCol w="566536">
                  <a:extLst>
                    <a:ext uri="{9D8B030D-6E8A-4147-A177-3AD203B41FA5}">
                      <a16:colId xmlns:a16="http://schemas.microsoft.com/office/drawing/2014/main" xmlns="" val="20000"/>
                    </a:ext>
                  </a:extLst>
                </a:gridCol>
                <a:gridCol w="3240000">
                  <a:extLst>
                    <a:ext uri="{9D8B030D-6E8A-4147-A177-3AD203B41FA5}">
                      <a16:colId xmlns:a16="http://schemas.microsoft.com/office/drawing/2014/main" xmlns="" val="20001"/>
                    </a:ext>
                  </a:extLst>
                </a:gridCol>
              </a:tblGrid>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1º</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CARLOS ARDILA LÜLLE</a:t>
                      </a:r>
                    </a:p>
                  </a:txBody>
                  <a:tcPr anchor="b">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2º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ARTURO CALLE</a:t>
                      </a:r>
                    </a:p>
                  </a:txBody>
                  <a:tcPr anchor="b">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3º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JUAN CARLOS ECHEVERRY</a:t>
                      </a:r>
                    </a:p>
                  </a:txBody>
                  <a:tcPr anchor="b">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4º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lgn="l" fontAlgn="b"/>
                      <a:r>
                        <a:rPr lang="es-ES" sz="1400" b="1" kern="1200">
                          <a:solidFill>
                            <a:schemeClr val="tx1">
                              <a:lumMod val="75000"/>
                              <a:lumOff val="25000"/>
                            </a:schemeClr>
                          </a:solidFill>
                          <a:latin typeface="Calibri" pitchFamily="34" charset="0"/>
                          <a:ea typeface="+mn-ea"/>
                          <a:cs typeface="+mn-cs"/>
                        </a:rPr>
                        <a:t>CARLOS MARIO GIRALDO</a:t>
                      </a:r>
                    </a:p>
                  </a:txBody>
                  <a:tcPr anchor="b">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60000">
                <a:tc>
                  <a:txBody>
                    <a:bodyPr/>
                    <a:lstStyle/>
                    <a:p>
                      <a:pPr marL="0" algn="ctr" defTabSz="914400" rtl="0" eaLnBrk="1" fontAlgn="b" latinLnBrk="0" hangingPunct="1"/>
                      <a:r>
                        <a:rPr lang="es-ES" sz="1500" b="1" kern="1200" dirty="0">
                          <a:ln>
                            <a:noFill/>
                          </a:ln>
                          <a:solidFill>
                            <a:srgbClr val="0070C0"/>
                          </a:solidFill>
                          <a:latin typeface="Calibri" pitchFamily="34" charset="0"/>
                          <a:ea typeface="+mn-ea"/>
                          <a:cs typeface="+mn-cs"/>
                        </a:rPr>
                        <a:t>5º</a:t>
                      </a:r>
                    </a:p>
                  </a:txBody>
                  <a:tcPr anchor="ctr">
                    <a:lnL w="12700" cap="flat" cmpd="sng" algn="ctr">
                      <a:solidFill>
                        <a:schemeClr val="bg1">
                          <a:lumMod val="65000"/>
                        </a:schemeClr>
                      </a:solid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s-ES" sz="1400" b="1" kern="1200" dirty="0">
                          <a:solidFill>
                            <a:schemeClr val="tx1">
                              <a:lumMod val="75000"/>
                              <a:lumOff val="25000"/>
                            </a:schemeClr>
                          </a:solidFill>
                          <a:latin typeface="Calibri" pitchFamily="34" charset="0"/>
                          <a:ea typeface="+mn-ea"/>
                          <a:cs typeface="+mn-cs"/>
                        </a:rPr>
                        <a:t>LUIS CARLOS SARMIENTO ANGULO</a:t>
                      </a:r>
                    </a:p>
                  </a:txBody>
                  <a:tcPr anchor="b">
                    <a:lnR w="12700" cap="flat" cmpd="sng" algn="ctr">
                      <a:solidFill>
                        <a:schemeClr val="bg1">
                          <a:lumMod val="6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cxnSp>
        <p:nvCxnSpPr>
          <p:cNvPr id="10" name="9 Conector recto"/>
          <p:cNvCxnSpPr/>
          <p:nvPr/>
        </p:nvCxnSpPr>
        <p:spPr>
          <a:xfrm>
            <a:off x="5335600" y="2546931"/>
            <a:ext cx="38052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765200" y="2546931"/>
            <a:ext cx="38052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Text Box 13"/>
          <p:cNvSpPr txBox="1">
            <a:spLocks noChangeArrowheads="1"/>
          </p:cNvSpPr>
          <p:nvPr/>
        </p:nvSpPr>
        <p:spPr bwMode="auto">
          <a:xfrm>
            <a:off x="5335600" y="1874677"/>
            <a:ext cx="3805200" cy="710552"/>
          </a:xfrm>
          <a:prstGeom prst="rect">
            <a:avLst/>
          </a:prstGeom>
          <a:noFill/>
          <a:ln w="50800">
            <a:noFill/>
            <a:miter lim="800000"/>
            <a:headEnd/>
            <a:tailEnd/>
          </a:ln>
        </p:spPr>
        <p:txBody>
          <a:bodyPr wrap="square" lIns="108000" tIns="108000" rIns="108000" bIns="108000" anchor="ctr">
            <a:spAutoFit/>
          </a:bodyPr>
          <a:lstStyle/>
          <a:p>
            <a:pPr algn="ctr">
              <a:spcAft>
                <a:spcPts val="1200"/>
              </a:spcAft>
            </a:pPr>
            <a:r>
              <a:rPr lang="es-ES" sz="1600" dirty="0">
                <a:ln>
                  <a:solidFill>
                    <a:schemeClr val="tx1">
                      <a:lumMod val="75000"/>
                      <a:lumOff val="25000"/>
                    </a:schemeClr>
                  </a:solidFill>
                </a:ln>
                <a:solidFill>
                  <a:schemeClr val="tx1">
                    <a:lumMod val="75000"/>
                    <a:lumOff val="25000"/>
                  </a:schemeClr>
                </a:solidFill>
                <a:latin typeface="+mj-lt"/>
              </a:rPr>
              <a:t>PERIODISTAS DE </a:t>
            </a:r>
            <a:br>
              <a:rPr lang="es-ES" sz="1600" dirty="0">
                <a:ln>
                  <a:solidFill>
                    <a:schemeClr val="tx1">
                      <a:lumMod val="75000"/>
                      <a:lumOff val="25000"/>
                    </a:schemeClr>
                  </a:solidFill>
                </a:ln>
                <a:solidFill>
                  <a:schemeClr val="tx1">
                    <a:lumMod val="75000"/>
                    <a:lumOff val="25000"/>
                  </a:schemeClr>
                </a:solidFill>
                <a:latin typeface="+mj-lt"/>
              </a:rPr>
            </a:br>
            <a:r>
              <a:rPr lang="es-ES" sz="1600" dirty="0">
                <a:ln>
                  <a:solidFill>
                    <a:schemeClr val="tx1">
                      <a:lumMod val="75000"/>
                      <a:lumOff val="25000"/>
                    </a:schemeClr>
                  </a:solidFill>
                </a:ln>
                <a:solidFill>
                  <a:schemeClr val="tx1">
                    <a:lumMod val="75000"/>
                    <a:lumOff val="25000"/>
                  </a:schemeClr>
                </a:solidFill>
                <a:latin typeface="+mj-lt"/>
              </a:rPr>
              <a:t>INFORMACIÓN ECONÓMICA</a:t>
            </a:r>
          </a:p>
        </p:txBody>
      </p:sp>
    </p:spTree>
    <p:extLst>
      <p:ext uri="{BB962C8B-B14F-4D97-AF65-F5344CB8AC3E}">
        <p14:creationId xmlns:p14="http://schemas.microsoft.com/office/powerpoint/2010/main" val="64681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38407" y="2026775"/>
            <a:ext cx="3490457" cy="3490457"/>
          </a:xfrm>
          <a:prstGeom prst="ellipse">
            <a:avLst/>
          </a:prstGeom>
          <a:solidFill>
            <a:schemeClr val="bg1">
              <a:lumMod val="9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es-ES" dirty="0">
                <a:ln>
                  <a:solidFill>
                    <a:prstClr val="white"/>
                  </a:solidFill>
                </a:ln>
                <a:solidFill>
                  <a:prstClr val="white"/>
                </a:solidFill>
                <a:latin typeface="Calibri" panose="020F0502020204030204" pitchFamily="34" charset="0"/>
              </a:rPr>
              <a:t>Expansión internacional Merco</a:t>
            </a:r>
            <a:endParaRPr lang="es-ES" dirty="0"/>
          </a:p>
        </p:txBody>
      </p:sp>
      <p:grpSp>
        <p:nvGrpSpPr>
          <p:cNvPr id="10" name="9 Grupo"/>
          <p:cNvGrpSpPr/>
          <p:nvPr/>
        </p:nvGrpSpPr>
        <p:grpSpPr>
          <a:xfrm>
            <a:off x="315950" y="2860546"/>
            <a:ext cx="3335370" cy="1822915"/>
            <a:chOff x="15346" y="2542189"/>
            <a:chExt cx="3335370" cy="1822915"/>
          </a:xfrm>
        </p:grpSpPr>
        <p:grpSp>
          <p:nvGrpSpPr>
            <p:cNvPr id="3" name="2 Grupo"/>
            <p:cNvGrpSpPr/>
            <p:nvPr/>
          </p:nvGrpSpPr>
          <p:grpSpPr>
            <a:xfrm>
              <a:off x="15346" y="2542189"/>
              <a:ext cx="3335370" cy="1773622"/>
              <a:chOff x="15346" y="1073944"/>
              <a:chExt cx="9875308" cy="5251310"/>
            </a:xfrm>
            <a:solidFill>
              <a:schemeClr val="bg1">
                <a:lumMod val="75000"/>
              </a:schemeClr>
            </a:solidFill>
          </p:grpSpPr>
          <p:sp>
            <p:nvSpPr>
              <p:cNvPr id="304" name="Freeform 4"/>
              <p:cNvSpPr>
                <a:spLocks/>
              </p:cNvSpPr>
              <p:nvPr/>
            </p:nvSpPr>
            <p:spPr bwMode="auto">
              <a:xfrm>
                <a:off x="2928373" y="5841276"/>
                <a:ext cx="11594" cy="23185"/>
              </a:xfrm>
              <a:custGeom>
                <a:avLst/>
                <a:gdLst>
                  <a:gd name="T0" fmla="*/ 0 w 6"/>
                  <a:gd name="T1" fmla="*/ 0 h 10"/>
                  <a:gd name="T2" fmla="*/ 0 w 6"/>
                  <a:gd name="T3" fmla="*/ 3 h 10"/>
                  <a:gd name="T4" fmla="*/ 0 w 6"/>
                  <a:gd name="T5" fmla="*/ 3 h 10"/>
                  <a:gd name="T6" fmla="*/ 1 w 6"/>
                  <a:gd name="T7" fmla="*/ 3 h 10"/>
                  <a:gd name="T8" fmla="*/ 1 w 6"/>
                  <a:gd name="T9" fmla="*/ 4 h 10"/>
                  <a:gd name="T10" fmla="*/ 1 w 6"/>
                  <a:gd name="T11" fmla="*/ 4 h 10"/>
                  <a:gd name="T12" fmla="*/ 1 w 6"/>
                  <a:gd name="T13" fmla="*/ 2 h 10"/>
                  <a:gd name="T14" fmla="*/ 1 w 6"/>
                  <a:gd name="T15" fmla="*/ 2 h 10"/>
                  <a:gd name="T16" fmla="*/ 0 w 6"/>
                  <a:gd name="T17" fmla="*/ 0 h 10"/>
                  <a:gd name="T18" fmla="*/ 0 w 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0">
                    <a:moveTo>
                      <a:pt x="0" y="0"/>
                    </a:moveTo>
                    <a:lnTo>
                      <a:pt x="0" y="8"/>
                    </a:lnTo>
                    <a:lnTo>
                      <a:pt x="2" y="8"/>
                    </a:lnTo>
                    <a:lnTo>
                      <a:pt x="6" y="10"/>
                    </a:lnTo>
                    <a:lnTo>
                      <a:pt x="6" y="4"/>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305" name="Freeform 5"/>
              <p:cNvSpPr>
                <a:spLocks/>
              </p:cNvSpPr>
              <p:nvPr/>
            </p:nvSpPr>
            <p:spPr bwMode="auto">
              <a:xfrm>
                <a:off x="5380534" y="4879115"/>
                <a:ext cx="199999" cy="234744"/>
              </a:xfrm>
              <a:custGeom>
                <a:avLst/>
                <a:gdLst>
                  <a:gd name="T0" fmla="*/ 21 w 88"/>
                  <a:gd name="T1" fmla="*/ 3 h 102"/>
                  <a:gd name="T2" fmla="*/ 27 w 88"/>
                  <a:gd name="T3" fmla="*/ 5 h 102"/>
                  <a:gd name="T4" fmla="*/ 29 w 88"/>
                  <a:gd name="T5" fmla="*/ 6 h 102"/>
                  <a:gd name="T6" fmla="*/ 33 w 88"/>
                  <a:gd name="T7" fmla="*/ 10 h 102"/>
                  <a:gd name="T8" fmla="*/ 32 w 88"/>
                  <a:gd name="T9" fmla="*/ 11 h 102"/>
                  <a:gd name="T10" fmla="*/ 31 w 88"/>
                  <a:gd name="T11" fmla="*/ 14 h 102"/>
                  <a:gd name="T12" fmla="*/ 33 w 88"/>
                  <a:gd name="T13" fmla="*/ 18 h 102"/>
                  <a:gd name="T14" fmla="*/ 32 w 88"/>
                  <a:gd name="T15" fmla="*/ 20 h 102"/>
                  <a:gd name="T16" fmla="*/ 31 w 88"/>
                  <a:gd name="T17" fmla="*/ 22 h 102"/>
                  <a:gd name="T18" fmla="*/ 32 w 88"/>
                  <a:gd name="T19" fmla="*/ 24 h 102"/>
                  <a:gd name="T20" fmla="*/ 32 w 88"/>
                  <a:gd name="T21" fmla="*/ 27 h 102"/>
                  <a:gd name="T22" fmla="*/ 32 w 88"/>
                  <a:gd name="T23" fmla="*/ 29 h 102"/>
                  <a:gd name="T24" fmla="*/ 31 w 88"/>
                  <a:gd name="T25" fmla="*/ 33 h 102"/>
                  <a:gd name="T26" fmla="*/ 32 w 88"/>
                  <a:gd name="T27" fmla="*/ 33 h 102"/>
                  <a:gd name="T28" fmla="*/ 33 w 88"/>
                  <a:gd name="T29" fmla="*/ 33 h 102"/>
                  <a:gd name="T30" fmla="*/ 27 w 88"/>
                  <a:gd name="T31" fmla="*/ 41 h 102"/>
                  <a:gd name="T32" fmla="*/ 25 w 88"/>
                  <a:gd name="T33" fmla="*/ 40 h 102"/>
                  <a:gd name="T34" fmla="*/ 24 w 88"/>
                  <a:gd name="T35" fmla="*/ 39 h 102"/>
                  <a:gd name="T36" fmla="*/ 20 w 88"/>
                  <a:gd name="T37" fmla="*/ 40 h 102"/>
                  <a:gd name="T38" fmla="*/ 19 w 88"/>
                  <a:gd name="T39" fmla="*/ 39 h 102"/>
                  <a:gd name="T40" fmla="*/ 16 w 88"/>
                  <a:gd name="T41" fmla="*/ 38 h 102"/>
                  <a:gd name="T42" fmla="*/ 16 w 88"/>
                  <a:gd name="T43" fmla="*/ 38 h 102"/>
                  <a:gd name="T44" fmla="*/ 15 w 88"/>
                  <a:gd name="T45" fmla="*/ 38 h 102"/>
                  <a:gd name="T46" fmla="*/ 13 w 88"/>
                  <a:gd name="T47" fmla="*/ 35 h 102"/>
                  <a:gd name="T48" fmla="*/ 13 w 88"/>
                  <a:gd name="T49" fmla="*/ 33 h 102"/>
                  <a:gd name="T50" fmla="*/ 13 w 88"/>
                  <a:gd name="T51" fmla="*/ 31 h 102"/>
                  <a:gd name="T52" fmla="*/ 12 w 88"/>
                  <a:gd name="T53" fmla="*/ 30 h 102"/>
                  <a:gd name="T54" fmla="*/ 10 w 88"/>
                  <a:gd name="T55" fmla="*/ 27 h 102"/>
                  <a:gd name="T56" fmla="*/ 8 w 88"/>
                  <a:gd name="T57" fmla="*/ 25 h 102"/>
                  <a:gd name="T58" fmla="*/ 8 w 88"/>
                  <a:gd name="T59" fmla="*/ 25 h 102"/>
                  <a:gd name="T60" fmla="*/ 6 w 88"/>
                  <a:gd name="T61" fmla="*/ 26 h 102"/>
                  <a:gd name="T62" fmla="*/ 5 w 88"/>
                  <a:gd name="T63" fmla="*/ 24 h 102"/>
                  <a:gd name="T64" fmla="*/ 3 w 88"/>
                  <a:gd name="T65" fmla="*/ 21 h 102"/>
                  <a:gd name="T66" fmla="*/ 2 w 88"/>
                  <a:gd name="T67" fmla="*/ 19 h 102"/>
                  <a:gd name="T68" fmla="*/ 2 w 88"/>
                  <a:gd name="T69" fmla="*/ 17 h 102"/>
                  <a:gd name="T70" fmla="*/ 0 w 88"/>
                  <a:gd name="T71" fmla="*/ 14 h 102"/>
                  <a:gd name="T72" fmla="*/ 2 w 88"/>
                  <a:gd name="T73" fmla="*/ 15 h 102"/>
                  <a:gd name="T74" fmla="*/ 4 w 88"/>
                  <a:gd name="T75" fmla="*/ 14 h 102"/>
                  <a:gd name="T76" fmla="*/ 7 w 88"/>
                  <a:gd name="T77" fmla="*/ 14 h 102"/>
                  <a:gd name="T78" fmla="*/ 10 w 88"/>
                  <a:gd name="T79" fmla="*/ 14 h 102"/>
                  <a:gd name="T80" fmla="*/ 13 w 88"/>
                  <a:gd name="T81" fmla="*/ 13 h 102"/>
                  <a:gd name="T82" fmla="*/ 13 w 88"/>
                  <a:gd name="T83" fmla="*/ 8 h 102"/>
                  <a:gd name="T84" fmla="*/ 15 w 88"/>
                  <a:gd name="T85" fmla="*/ 7 h 102"/>
                  <a:gd name="T86" fmla="*/ 16 w 88"/>
                  <a:gd name="T87" fmla="*/ 6 h 102"/>
                  <a:gd name="T88" fmla="*/ 17 w 88"/>
                  <a:gd name="T89" fmla="*/ 3 h 102"/>
                  <a:gd name="T90" fmla="*/ 19 w 88"/>
                  <a:gd name="T91" fmla="*/ 2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8" h="102">
                    <a:moveTo>
                      <a:pt x="60" y="0"/>
                    </a:moveTo>
                    <a:lnTo>
                      <a:pt x="58" y="8"/>
                    </a:lnTo>
                    <a:lnTo>
                      <a:pt x="64" y="10"/>
                    </a:lnTo>
                    <a:lnTo>
                      <a:pt x="70" y="12"/>
                    </a:lnTo>
                    <a:lnTo>
                      <a:pt x="76" y="16"/>
                    </a:lnTo>
                    <a:lnTo>
                      <a:pt x="84" y="20"/>
                    </a:lnTo>
                    <a:lnTo>
                      <a:pt x="86" y="24"/>
                    </a:lnTo>
                    <a:lnTo>
                      <a:pt x="86" y="26"/>
                    </a:lnTo>
                    <a:lnTo>
                      <a:pt x="84" y="28"/>
                    </a:lnTo>
                    <a:lnTo>
                      <a:pt x="84" y="32"/>
                    </a:lnTo>
                    <a:lnTo>
                      <a:pt x="82" y="36"/>
                    </a:lnTo>
                    <a:lnTo>
                      <a:pt x="84" y="40"/>
                    </a:lnTo>
                    <a:lnTo>
                      <a:pt x="88" y="46"/>
                    </a:lnTo>
                    <a:lnTo>
                      <a:pt x="84" y="50"/>
                    </a:lnTo>
                    <a:lnTo>
                      <a:pt x="82" y="52"/>
                    </a:lnTo>
                    <a:lnTo>
                      <a:pt x="82" y="54"/>
                    </a:lnTo>
                    <a:lnTo>
                      <a:pt x="82" y="56"/>
                    </a:lnTo>
                    <a:lnTo>
                      <a:pt x="84" y="58"/>
                    </a:lnTo>
                    <a:lnTo>
                      <a:pt x="84" y="60"/>
                    </a:lnTo>
                    <a:lnTo>
                      <a:pt x="84" y="64"/>
                    </a:lnTo>
                    <a:lnTo>
                      <a:pt x="84" y="68"/>
                    </a:lnTo>
                    <a:lnTo>
                      <a:pt x="82" y="70"/>
                    </a:lnTo>
                    <a:lnTo>
                      <a:pt x="84" y="72"/>
                    </a:lnTo>
                    <a:lnTo>
                      <a:pt x="84" y="76"/>
                    </a:lnTo>
                    <a:lnTo>
                      <a:pt x="82" y="80"/>
                    </a:lnTo>
                    <a:lnTo>
                      <a:pt x="84" y="82"/>
                    </a:lnTo>
                    <a:lnTo>
                      <a:pt x="86" y="82"/>
                    </a:lnTo>
                    <a:lnTo>
                      <a:pt x="86" y="84"/>
                    </a:lnTo>
                    <a:lnTo>
                      <a:pt x="80" y="92"/>
                    </a:lnTo>
                    <a:lnTo>
                      <a:pt x="72" y="102"/>
                    </a:lnTo>
                    <a:lnTo>
                      <a:pt x="70" y="100"/>
                    </a:lnTo>
                    <a:lnTo>
                      <a:pt x="66" y="100"/>
                    </a:lnTo>
                    <a:lnTo>
                      <a:pt x="62" y="100"/>
                    </a:lnTo>
                    <a:lnTo>
                      <a:pt x="62" y="98"/>
                    </a:lnTo>
                    <a:lnTo>
                      <a:pt x="58" y="98"/>
                    </a:lnTo>
                    <a:lnTo>
                      <a:pt x="54" y="100"/>
                    </a:lnTo>
                    <a:lnTo>
                      <a:pt x="50" y="98"/>
                    </a:lnTo>
                    <a:lnTo>
                      <a:pt x="48" y="98"/>
                    </a:lnTo>
                    <a:lnTo>
                      <a:pt x="46" y="98"/>
                    </a:lnTo>
                    <a:lnTo>
                      <a:pt x="44" y="94"/>
                    </a:lnTo>
                    <a:lnTo>
                      <a:pt x="42" y="94"/>
                    </a:lnTo>
                    <a:lnTo>
                      <a:pt x="40" y="94"/>
                    </a:lnTo>
                    <a:lnTo>
                      <a:pt x="38" y="94"/>
                    </a:lnTo>
                    <a:lnTo>
                      <a:pt x="36" y="92"/>
                    </a:lnTo>
                    <a:lnTo>
                      <a:pt x="34" y="90"/>
                    </a:lnTo>
                    <a:lnTo>
                      <a:pt x="34" y="84"/>
                    </a:lnTo>
                    <a:lnTo>
                      <a:pt x="36" y="82"/>
                    </a:lnTo>
                    <a:lnTo>
                      <a:pt x="36" y="80"/>
                    </a:lnTo>
                    <a:lnTo>
                      <a:pt x="34" y="80"/>
                    </a:lnTo>
                    <a:lnTo>
                      <a:pt x="32" y="78"/>
                    </a:lnTo>
                    <a:lnTo>
                      <a:pt x="30" y="76"/>
                    </a:lnTo>
                    <a:lnTo>
                      <a:pt x="28" y="74"/>
                    </a:lnTo>
                    <a:lnTo>
                      <a:pt x="28" y="68"/>
                    </a:lnTo>
                    <a:lnTo>
                      <a:pt x="24" y="66"/>
                    </a:lnTo>
                    <a:lnTo>
                      <a:pt x="20" y="62"/>
                    </a:lnTo>
                    <a:lnTo>
                      <a:pt x="18" y="64"/>
                    </a:lnTo>
                    <a:lnTo>
                      <a:pt x="16" y="64"/>
                    </a:lnTo>
                    <a:lnTo>
                      <a:pt x="14" y="62"/>
                    </a:lnTo>
                    <a:lnTo>
                      <a:pt x="14" y="60"/>
                    </a:lnTo>
                    <a:lnTo>
                      <a:pt x="12" y="60"/>
                    </a:lnTo>
                    <a:lnTo>
                      <a:pt x="8" y="54"/>
                    </a:lnTo>
                    <a:lnTo>
                      <a:pt x="6" y="50"/>
                    </a:lnTo>
                    <a:lnTo>
                      <a:pt x="6" y="48"/>
                    </a:lnTo>
                    <a:lnTo>
                      <a:pt x="4" y="46"/>
                    </a:lnTo>
                    <a:lnTo>
                      <a:pt x="4" y="44"/>
                    </a:lnTo>
                    <a:lnTo>
                      <a:pt x="2" y="44"/>
                    </a:lnTo>
                    <a:lnTo>
                      <a:pt x="0" y="40"/>
                    </a:lnTo>
                    <a:lnTo>
                      <a:pt x="0" y="36"/>
                    </a:lnTo>
                    <a:lnTo>
                      <a:pt x="2" y="38"/>
                    </a:lnTo>
                    <a:lnTo>
                      <a:pt x="6" y="38"/>
                    </a:lnTo>
                    <a:lnTo>
                      <a:pt x="8" y="38"/>
                    </a:lnTo>
                    <a:lnTo>
                      <a:pt x="12" y="36"/>
                    </a:lnTo>
                    <a:lnTo>
                      <a:pt x="16" y="36"/>
                    </a:lnTo>
                    <a:lnTo>
                      <a:pt x="18" y="36"/>
                    </a:lnTo>
                    <a:lnTo>
                      <a:pt x="26" y="34"/>
                    </a:lnTo>
                    <a:lnTo>
                      <a:pt x="30" y="34"/>
                    </a:lnTo>
                    <a:lnTo>
                      <a:pt x="34" y="32"/>
                    </a:lnTo>
                    <a:lnTo>
                      <a:pt x="34" y="26"/>
                    </a:lnTo>
                    <a:lnTo>
                      <a:pt x="36" y="22"/>
                    </a:lnTo>
                    <a:lnTo>
                      <a:pt x="36" y="20"/>
                    </a:lnTo>
                    <a:lnTo>
                      <a:pt x="38" y="20"/>
                    </a:lnTo>
                    <a:lnTo>
                      <a:pt x="40" y="18"/>
                    </a:lnTo>
                    <a:lnTo>
                      <a:pt x="42" y="16"/>
                    </a:lnTo>
                    <a:lnTo>
                      <a:pt x="42" y="14"/>
                    </a:lnTo>
                    <a:lnTo>
                      <a:pt x="44" y="10"/>
                    </a:lnTo>
                    <a:lnTo>
                      <a:pt x="46" y="8"/>
                    </a:lnTo>
                    <a:lnTo>
                      <a:pt x="50" y="6"/>
                    </a:lnTo>
                    <a:lnTo>
                      <a:pt x="60" y="0"/>
                    </a:lnTo>
                    <a:close/>
                  </a:path>
                </a:pathLst>
              </a:custGeom>
              <a:grpFill/>
              <a:ln w="3175">
                <a:noFill/>
                <a:round/>
                <a:headEnd/>
                <a:tailEnd/>
              </a:ln>
            </p:spPr>
            <p:txBody>
              <a:bodyPr/>
              <a:lstStyle/>
              <a:p>
                <a:pPr>
                  <a:defRPr/>
                </a:pPr>
                <a:endParaRPr lang="en-GB" dirty="0">
                  <a:latin typeface="Calibri" pitchFamily="34" charset="0"/>
                </a:endParaRPr>
              </a:p>
            </p:txBody>
          </p:sp>
          <p:sp>
            <p:nvSpPr>
              <p:cNvPr id="306" name="Freeform 6"/>
              <p:cNvSpPr>
                <a:spLocks/>
              </p:cNvSpPr>
              <p:nvPr/>
            </p:nvSpPr>
            <p:spPr bwMode="auto">
              <a:xfrm>
                <a:off x="5296476" y="4655963"/>
                <a:ext cx="295651" cy="310094"/>
              </a:xfrm>
              <a:custGeom>
                <a:avLst/>
                <a:gdLst>
                  <a:gd name="T0" fmla="*/ 12 w 130"/>
                  <a:gd name="T1" fmla="*/ 50 h 136"/>
                  <a:gd name="T2" fmla="*/ 13 w 130"/>
                  <a:gd name="T3" fmla="*/ 51 h 136"/>
                  <a:gd name="T4" fmla="*/ 16 w 130"/>
                  <a:gd name="T5" fmla="*/ 52 h 136"/>
                  <a:gd name="T6" fmla="*/ 20 w 130"/>
                  <a:gd name="T7" fmla="*/ 51 h 136"/>
                  <a:gd name="T8" fmla="*/ 24 w 130"/>
                  <a:gd name="T9" fmla="*/ 51 h 136"/>
                  <a:gd name="T10" fmla="*/ 27 w 130"/>
                  <a:gd name="T11" fmla="*/ 48 h 136"/>
                  <a:gd name="T12" fmla="*/ 28 w 130"/>
                  <a:gd name="T13" fmla="*/ 45 h 136"/>
                  <a:gd name="T14" fmla="*/ 30 w 130"/>
                  <a:gd name="T15" fmla="*/ 42 h 136"/>
                  <a:gd name="T16" fmla="*/ 31 w 130"/>
                  <a:gd name="T17" fmla="*/ 40 h 136"/>
                  <a:gd name="T18" fmla="*/ 36 w 130"/>
                  <a:gd name="T19" fmla="*/ 38 h 136"/>
                  <a:gd name="T20" fmla="*/ 35 w 130"/>
                  <a:gd name="T21" fmla="*/ 35 h 136"/>
                  <a:gd name="T22" fmla="*/ 45 w 130"/>
                  <a:gd name="T23" fmla="*/ 29 h 136"/>
                  <a:gd name="T24" fmla="*/ 45 w 130"/>
                  <a:gd name="T25" fmla="*/ 24 h 136"/>
                  <a:gd name="T26" fmla="*/ 48 w 130"/>
                  <a:gd name="T27" fmla="*/ 20 h 136"/>
                  <a:gd name="T28" fmla="*/ 47 w 130"/>
                  <a:gd name="T29" fmla="*/ 19 h 136"/>
                  <a:gd name="T30" fmla="*/ 46 w 130"/>
                  <a:gd name="T31" fmla="*/ 15 h 136"/>
                  <a:gd name="T32" fmla="*/ 48 w 130"/>
                  <a:gd name="T33" fmla="*/ 13 h 136"/>
                  <a:gd name="T34" fmla="*/ 49 w 130"/>
                  <a:gd name="T35" fmla="*/ 12 h 136"/>
                  <a:gd name="T36" fmla="*/ 48 w 130"/>
                  <a:gd name="T37" fmla="*/ 8 h 136"/>
                  <a:gd name="T38" fmla="*/ 46 w 130"/>
                  <a:gd name="T39" fmla="*/ 6 h 136"/>
                  <a:gd name="T40" fmla="*/ 43 w 130"/>
                  <a:gd name="T41" fmla="*/ 4 h 136"/>
                  <a:gd name="T42" fmla="*/ 42 w 130"/>
                  <a:gd name="T43" fmla="*/ 2 h 136"/>
                  <a:gd name="T44" fmla="*/ 42 w 130"/>
                  <a:gd name="T45" fmla="*/ 2 h 136"/>
                  <a:gd name="T46" fmla="*/ 37 w 130"/>
                  <a:gd name="T47" fmla="*/ 2 h 136"/>
                  <a:gd name="T48" fmla="*/ 27 w 130"/>
                  <a:gd name="T49" fmla="*/ 4 h 136"/>
                  <a:gd name="T50" fmla="*/ 26 w 130"/>
                  <a:gd name="T51" fmla="*/ 6 h 136"/>
                  <a:gd name="T52" fmla="*/ 27 w 130"/>
                  <a:gd name="T53" fmla="*/ 8 h 136"/>
                  <a:gd name="T54" fmla="*/ 27 w 130"/>
                  <a:gd name="T55" fmla="*/ 13 h 136"/>
                  <a:gd name="T56" fmla="*/ 27 w 130"/>
                  <a:gd name="T57" fmla="*/ 15 h 136"/>
                  <a:gd name="T58" fmla="*/ 32 w 130"/>
                  <a:gd name="T59" fmla="*/ 19 h 136"/>
                  <a:gd name="T60" fmla="*/ 33 w 130"/>
                  <a:gd name="T61" fmla="*/ 19 h 136"/>
                  <a:gd name="T62" fmla="*/ 33 w 130"/>
                  <a:gd name="T63" fmla="*/ 24 h 136"/>
                  <a:gd name="T64" fmla="*/ 30 w 130"/>
                  <a:gd name="T65" fmla="*/ 24 h 136"/>
                  <a:gd name="T66" fmla="*/ 30 w 130"/>
                  <a:gd name="T67" fmla="*/ 22 h 136"/>
                  <a:gd name="T68" fmla="*/ 27 w 130"/>
                  <a:gd name="T69" fmla="*/ 20 h 136"/>
                  <a:gd name="T70" fmla="*/ 25 w 130"/>
                  <a:gd name="T71" fmla="*/ 17 h 136"/>
                  <a:gd name="T72" fmla="*/ 24 w 130"/>
                  <a:gd name="T73" fmla="*/ 16 h 136"/>
                  <a:gd name="T74" fmla="*/ 21 w 130"/>
                  <a:gd name="T75" fmla="*/ 17 h 136"/>
                  <a:gd name="T76" fmla="*/ 16 w 130"/>
                  <a:gd name="T77" fmla="*/ 17 h 136"/>
                  <a:gd name="T78" fmla="*/ 16 w 130"/>
                  <a:gd name="T79" fmla="*/ 15 h 136"/>
                  <a:gd name="T80" fmla="*/ 15 w 130"/>
                  <a:gd name="T81" fmla="*/ 15 h 136"/>
                  <a:gd name="T82" fmla="*/ 13 w 130"/>
                  <a:gd name="T83" fmla="*/ 15 h 136"/>
                  <a:gd name="T84" fmla="*/ 10 w 130"/>
                  <a:gd name="T85" fmla="*/ 16 h 136"/>
                  <a:gd name="T86" fmla="*/ 10 w 130"/>
                  <a:gd name="T87" fmla="*/ 19 h 136"/>
                  <a:gd name="T88" fmla="*/ 0 w 130"/>
                  <a:gd name="T89" fmla="*/ 22 h 136"/>
                  <a:gd name="T90" fmla="*/ 2 w 130"/>
                  <a:gd name="T91" fmla="*/ 44 h 136"/>
                  <a:gd name="T92" fmla="*/ 3 w 130"/>
                  <a:gd name="T93" fmla="*/ 48 h 136"/>
                  <a:gd name="T94" fmla="*/ 6 w 130"/>
                  <a:gd name="T95" fmla="*/ 51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0" h="136">
                    <a:moveTo>
                      <a:pt x="16" y="132"/>
                    </a:moveTo>
                    <a:lnTo>
                      <a:pt x="28" y="130"/>
                    </a:lnTo>
                    <a:lnTo>
                      <a:pt x="30" y="130"/>
                    </a:lnTo>
                    <a:lnTo>
                      <a:pt x="32" y="132"/>
                    </a:lnTo>
                    <a:lnTo>
                      <a:pt x="34" y="134"/>
                    </a:lnTo>
                    <a:lnTo>
                      <a:pt x="36" y="134"/>
                    </a:lnTo>
                    <a:lnTo>
                      <a:pt x="38" y="136"/>
                    </a:lnTo>
                    <a:lnTo>
                      <a:pt x="42" y="136"/>
                    </a:lnTo>
                    <a:lnTo>
                      <a:pt x="44" y="136"/>
                    </a:lnTo>
                    <a:lnTo>
                      <a:pt x="48" y="134"/>
                    </a:lnTo>
                    <a:lnTo>
                      <a:pt x="52" y="134"/>
                    </a:lnTo>
                    <a:lnTo>
                      <a:pt x="54" y="134"/>
                    </a:lnTo>
                    <a:lnTo>
                      <a:pt x="62" y="132"/>
                    </a:lnTo>
                    <a:lnTo>
                      <a:pt x="66" y="132"/>
                    </a:lnTo>
                    <a:lnTo>
                      <a:pt x="70" y="130"/>
                    </a:lnTo>
                    <a:lnTo>
                      <a:pt x="70" y="124"/>
                    </a:lnTo>
                    <a:lnTo>
                      <a:pt x="72" y="120"/>
                    </a:lnTo>
                    <a:lnTo>
                      <a:pt x="72" y="118"/>
                    </a:lnTo>
                    <a:lnTo>
                      <a:pt x="74" y="118"/>
                    </a:lnTo>
                    <a:lnTo>
                      <a:pt x="76" y="116"/>
                    </a:lnTo>
                    <a:lnTo>
                      <a:pt x="78" y="114"/>
                    </a:lnTo>
                    <a:lnTo>
                      <a:pt x="78" y="112"/>
                    </a:lnTo>
                    <a:lnTo>
                      <a:pt x="80" y="108"/>
                    </a:lnTo>
                    <a:lnTo>
                      <a:pt x="82" y="106"/>
                    </a:lnTo>
                    <a:lnTo>
                      <a:pt x="86" y="104"/>
                    </a:lnTo>
                    <a:lnTo>
                      <a:pt x="96" y="100"/>
                    </a:lnTo>
                    <a:lnTo>
                      <a:pt x="96" y="98"/>
                    </a:lnTo>
                    <a:lnTo>
                      <a:pt x="96" y="96"/>
                    </a:lnTo>
                    <a:lnTo>
                      <a:pt x="94" y="94"/>
                    </a:lnTo>
                    <a:lnTo>
                      <a:pt x="92" y="92"/>
                    </a:lnTo>
                    <a:lnTo>
                      <a:pt x="118" y="84"/>
                    </a:lnTo>
                    <a:lnTo>
                      <a:pt x="118" y="76"/>
                    </a:lnTo>
                    <a:lnTo>
                      <a:pt x="118" y="72"/>
                    </a:lnTo>
                    <a:lnTo>
                      <a:pt x="118" y="68"/>
                    </a:lnTo>
                    <a:lnTo>
                      <a:pt x="118" y="64"/>
                    </a:lnTo>
                    <a:lnTo>
                      <a:pt x="120" y="60"/>
                    </a:lnTo>
                    <a:lnTo>
                      <a:pt x="124" y="56"/>
                    </a:lnTo>
                    <a:lnTo>
                      <a:pt x="126" y="54"/>
                    </a:lnTo>
                    <a:lnTo>
                      <a:pt x="128" y="52"/>
                    </a:lnTo>
                    <a:lnTo>
                      <a:pt x="126" y="50"/>
                    </a:lnTo>
                    <a:lnTo>
                      <a:pt x="124" y="50"/>
                    </a:lnTo>
                    <a:lnTo>
                      <a:pt x="122" y="40"/>
                    </a:lnTo>
                    <a:lnTo>
                      <a:pt x="124" y="40"/>
                    </a:lnTo>
                    <a:lnTo>
                      <a:pt x="124" y="38"/>
                    </a:lnTo>
                    <a:lnTo>
                      <a:pt x="128" y="36"/>
                    </a:lnTo>
                    <a:lnTo>
                      <a:pt x="130" y="32"/>
                    </a:lnTo>
                    <a:lnTo>
                      <a:pt x="130" y="30"/>
                    </a:lnTo>
                    <a:lnTo>
                      <a:pt x="128" y="28"/>
                    </a:lnTo>
                    <a:lnTo>
                      <a:pt x="128" y="24"/>
                    </a:lnTo>
                    <a:lnTo>
                      <a:pt x="128" y="20"/>
                    </a:lnTo>
                    <a:lnTo>
                      <a:pt x="124" y="16"/>
                    </a:lnTo>
                    <a:lnTo>
                      <a:pt x="122" y="14"/>
                    </a:lnTo>
                    <a:lnTo>
                      <a:pt x="118" y="12"/>
                    </a:lnTo>
                    <a:lnTo>
                      <a:pt x="116" y="10"/>
                    </a:lnTo>
                    <a:lnTo>
                      <a:pt x="114" y="10"/>
                    </a:lnTo>
                    <a:lnTo>
                      <a:pt x="112" y="8"/>
                    </a:lnTo>
                    <a:lnTo>
                      <a:pt x="112" y="6"/>
                    </a:lnTo>
                    <a:lnTo>
                      <a:pt x="112" y="4"/>
                    </a:lnTo>
                    <a:lnTo>
                      <a:pt x="108" y="2"/>
                    </a:lnTo>
                    <a:lnTo>
                      <a:pt x="108" y="4"/>
                    </a:lnTo>
                    <a:lnTo>
                      <a:pt x="104" y="6"/>
                    </a:lnTo>
                    <a:lnTo>
                      <a:pt x="100" y="6"/>
                    </a:lnTo>
                    <a:lnTo>
                      <a:pt x="98" y="4"/>
                    </a:lnTo>
                    <a:lnTo>
                      <a:pt x="96" y="0"/>
                    </a:lnTo>
                    <a:lnTo>
                      <a:pt x="78" y="4"/>
                    </a:lnTo>
                    <a:lnTo>
                      <a:pt x="72" y="10"/>
                    </a:lnTo>
                    <a:lnTo>
                      <a:pt x="70" y="14"/>
                    </a:lnTo>
                    <a:lnTo>
                      <a:pt x="68" y="14"/>
                    </a:lnTo>
                    <a:lnTo>
                      <a:pt x="68" y="20"/>
                    </a:lnTo>
                    <a:lnTo>
                      <a:pt x="70" y="22"/>
                    </a:lnTo>
                    <a:lnTo>
                      <a:pt x="70" y="24"/>
                    </a:lnTo>
                    <a:lnTo>
                      <a:pt x="72" y="28"/>
                    </a:lnTo>
                    <a:lnTo>
                      <a:pt x="72" y="32"/>
                    </a:lnTo>
                    <a:lnTo>
                      <a:pt x="70" y="38"/>
                    </a:lnTo>
                    <a:lnTo>
                      <a:pt x="72" y="40"/>
                    </a:lnTo>
                    <a:lnTo>
                      <a:pt x="76" y="44"/>
                    </a:lnTo>
                    <a:lnTo>
                      <a:pt x="80" y="46"/>
                    </a:lnTo>
                    <a:lnTo>
                      <a:pt x="84" y="48"/>
                    </a:lnTo>
                    <a:lnTo>
                      <a:pt x="86" y="52"/>
                    </a:lnTo>
                    <a:lnTo>
                      <a:pt x="88" y="50"/>
                    </a:lnTo>
                    <a:lnTo>
                      <a:pt x="94" y="50"/>
                    </a:lnTo>
                    <a:lnTo>
                      <a:pt x="94" y="64"/>
                    </a:lnTo>
                    <a:lnTo>
                      <a:pt x="88" y="62"/>
                    </a:lnTo>
                    <a:lnTo>
                      <a:pt x="84" y="64"/>
                    </a:lnTo>
                    <a:lnTo>
                      <a:pt x="80" y="64"/>
                    </a:lnTo>
                    <a:lnTo>
                      <a:pt x="78" y="62"/>
                    </a:lnTo>
                    <a:lnTo>
                      <a:pt x="78" y="58"/>
                    </a:lnTo>
                    <a:lnTo>
                      <a:pt x="78" y="56"/>
                    </a:lnTo>
                    <a:lnTo>
                      <a:pt x="76" y="54"/>
                    </a:lnTo>
                    <a:lnTo>
                      <a:pt x="74" y="54"/>
                    </a:lnTo>
                    <a:lnTo>
                      <a:pt x="72" y="52"/>
                    </a:lnTo>
                    <a:lnTo>
                      <a:pt x="70" y="52"/>
                    </a:lnTo>
                    <a:lnTo>
                      <a:pt x="68" y="48"/>
                    </a:lnTo>
                    <a:lnTo>
                      <a:pt x="66" y="46"/>
                    </a:lnTo>
                    <a:lnTo>
                      <a:pt x="66" y="44"/>
                    </a:lnTo>
                    <a:lnTo>
                      <a:pt x="64" y="42"/>
                    </a:lnTo>
                    <a:lnTo>
                      <a:pt x="60" y="42"/>
                    </a:lnTo>
                    <a:lnTo>
                      <a:pt x="58" y="42"/>
                    </a:lnTo>
                    <a:lnTo>
                      <a:pt x="56" y="46"/>
                    </a:lnTo>
                    <a:lnTo>
                      <a:pt x="54" y="46"/>
                    </a:lnTo>
                    <a:lnTo>
                      <a:pt x="44" y="46"/>
                    </a:lnTo>
                    <a:lnTo>
                      <a:pt x="42" y="44"/>
                    </a:lnTo>
                    <a:lnTo>
                      <a:pt x="42" y="40"/>
                    </a:lnTo>
                    <a:lnTo>
                      <a:pt x="40" y="36"/>
                    </a:lnTo>
                    <a:lnTo>
                      <a:pt x="38" y="38"/>
                    </a:lnTo>
                    <a:lnTo>
                      <a:pt x="34" y="40"/>
                    </a:lnTo>
                    <a:lnTo>
                      <a:pt x="34" y="38"/>
                    </a:lnTo>
                    <a:lnTo>
                      <a:pt x="32" y="32"/>
                    </a:lnTo>
                    <a:lnTo>
                      <a:pt x="26" y="32"/>
                    </a:lnTo>
                    <a:lnTo>
                      <a:pt x="28" y="42"/>
                    </a:lnTo>
                    <a:lnTo>
                      <a:pt x="26" y="44"/>
                    </a:lnTo>
                    <a:lnTo>
                      <a:pt x="26" y="48"/>
                    </a:lnTo>
                    <a:lnTo>
                      <a:pt x="26" y="54"/>
                    </a:lnTo>
                    <a:lnTo>
                      <a:pt x="26" y="58"/>
                    </a:lnTo>
                    <a:lnTo>
                      <a:pt x="0" y="58"/>
                    </a:lnTo>
                    <a:lnTo>
                      <a:pt x="0" y="108"/>
                    </a:lnTo>
                    <a:lnTo>
                      <a:pt x="2" y="110"/>
                    </a:lnTo>
                    <a:lnTo>
                      <a:pt x="4" y="114"/>
                    </a:lnTo>
                    <a:lnTo>
                      <a:pt x="4" y="120"/>
                    </a:lnTo>
                    <a:lnTo>
                      <a:pt x="8" y="124"/>
                    </a:lnTo>
                    <a:lnTo>
                      <a:pt x="12" y="126"/>
                    </a:lnTo>
                    <a:lnTo>
                      <a:pt x="12" y="130"/>
                    </a:lnTo>
                    <a:lnTo>
                      <a:pt x="14" y="132"/>
                    </a:lnTo>
                    <a:lnTo>
                      <a:pt x="16" y="132"/>
                    </a:lnTo>
                    <a:close/>
                  </a:path>
                </a:pathLst>
              </a:custGeom>
              <a:grpFill/>
              <a:ln w="3175">
                <a:noFill/>
                <a:round/>
                <a:headEnd/>
                <a:tailEnd/>
              </a:ln>
            </p:spPr>
            <p:txBody>
              <a:bodyPr/>
              <a:lstStyle/>
              <a:p>
                <a:pPr>
                  <a:defRPr/>
                </a:pPr>
                <a:endParaRPr lang="en-GB" dirty="0">
                  <a:latin typeface="Calibri" pitchFamily="34" charset="0"/>
                </a:endParaRPr>
              </a:p>
            </p:txBody>
          </p:sp>
          <p:sp>
            <p:nvSpPr>
              <p:cNvPr id="307" name="Freeform 7"/>
              <p:cNvSpPr>
                <a:spLocks noEditPoints="1"/>
              </p:cNvSpPr>
              <p:nvPr/>
            </p:nvSpPr>
            <p:spPr bwMode="auto">
              <a:xfrm>
                <a:off x="5032710" y="4200966"/>
                <a:ext cx="515939" cy="602799"/>
              </a:xfrm>
              <a:custGeom>
                <a:avLst/>
                <a:gdLst>
                  <a:gd name="T0" fmla="*/ 32 w 226"/>
                  <a:gd name="T1" fmla="*/ 4 h 264"/>
                  <a:gd name="T2" fmla="*/ 39 w 226"/>
                  <a:gd name="T3" fmla="*/ 2 h 264"/>
                  <a:gd name="T4" fmla="*/ 47 w 226"/>
                  <a:gd name="T5" fmla="*/ 5 h 264"/>
                  <a:gd name="T6" fmla="*/ 51 w 226"/>
                  <a:gd name="T7" fmla="*/ 3 h 264"/>
                  <a:gd name="T8" fmla="*/ 57 w 226"/>
                  <a:gd name="T9" fmla="*/ 2 h 264"/>
                  <a:gd name="T10" fmla="*/ 59 w 226"/>
                  <a:gd name="T11" fmla="*/ 2 h 264"/>
                  <a:gd name="T12" fmla="*/ 65 w 226"/>
                  <a:gd name="T13" fmla="*/ 2 h 264"/>
                  <a:gd name="T14" fmla="*/ 71 w 226"/>
                  <a:gd name="T15" fmla="*/ 6 h 264"/>
                  <a:gd name="T16" fmla="*/ 75 w 226"/>
                  <a:gd name="T17" fmla="*/ 6 h 264"/>
                  <a:gd name="T18" fmla="*/ 80 w 226"/>
                  <a:gd name="T19" fmla="*/ 8 h 264"/>
                  <a:gd name="T20" fmla="*/ 87 w 226"/>
                  <a:gd name="T21" fmla="*/ 10 h 264"/>
                  <a:gd name="T22" fmla="*/ 86 w 226"/>
                  <a:gd name="T23" fmla="*/ 16 h 264"/>
                  <a:gd name="T24" fmla="*/ 84 w 226"/>
                  <a:gd name="T25" fmla="*/ 21 h 264"/>
                  <a:gd name="T26" fmla="*/ 84 w 226"/>
                  <a:gd name="T27" fmla="*/ 22 h 264"/>
                  <a:gd name="T28" fmla="*/ 80 w 226"/>
                  <a:gd name="T29" fmla="*/ 28 h 264"/>
                  <a:gd name="T30" fmla="*/ 76 w 226"/>
                  <a:gd name="T31" fmla="*/ 35 h 264"/>
                  <a:gd name="T32" fmla="*/ 76 w 226"/>
                  <a:gd name="T33" fmla="*/ 36 h 264"/>
                  <a:gd name="T34" fmla="*/ 76 w 226"/>
                  <a:gd name="T35" fmla="*/ 41 h 264"/>
                  <a:gd name="T36" fmla="*/ 73 w 226"/>
                  <a:gd name="T37" fmla="*/ 46 h 264"/>
                  <a:gd name="T38" fmla="*/ 76 w 226"/>
                  <a:gd name="T39" fmla="*/ 50 h 264"/>
                  <a:gd name="T40" fmla="*/ 75 w 226"/>
                  <a:gd name="T41" fmla="*/ 55 h 264"/>
                  <a:gd name="T42" fmla="*/ 75 w 226"/>
                  <a:gd name="T43" fmla="*/ 61 h 264"/>
                  <a:gd name="T44" fmla="*/ 80 w 226"/>
                  <a:gd name="T45" fmla="*/ 74 h 264"/>
                  <a:gd name="T46" fmla="*/ 72 w 226"/>
                  <a:gd name="T47" fmla="*/ 80 h 264"/>
                  <a:gd name="T48" fmla="*/ 71 w 226"/>
                  <a:gd name="T49" fmla="*/ 84 h 264"/>
                  <a:gd name="T50" fmla="*/ 72 w 226"/>
                  <a:gd name="T51" fmla="*/ 89 h 264"/>
                  <a:gd name="T52" fmla="*/ 77 w 226"/>
                  <a:gd name="T53" fmla="*/ 95 h 264"/>
                  <a:gd name="T54" fmla="*/ 79 w 226"/>
                  <a:gd name="T55" fmla="*/ 101 h 264"/>
                  <a:gd name="T56" fmla="*/ 75 w 226"/>
                  <a:gd name="T57" fmla="*/ 101 h 264"/>
                  <a:gd name="T58" fmla="*/ 72 w 226"/>
                  <a:gd name="T59" fmla="*/ 98 h 264"/>
                  <a:gd name="T60" fmla="*/ 69 w 226"/>
                  <a:gd name="T61" fmla="*/ 93 h 264"/>
                  <a:gd name="T62" fmla="*/ 61 w 226"/>
                  <a:gd name="T63" fmla="*/ 95 h 264"/>
                  <a:gd name="T64" fmla="*/ 59 w 226"/>
                  <a:gd name="T65" fmla="*/ 92 h 264"/>
                  <a:gd name="T66" fmla="*/ 54 w 226"/>
                  <a:gd name="T67" fmla="*/ 89 h 264"/>
                  <a:gd name="T68" fmla="*/ 48 w 226"/>
                  <a:gd name="T69" fmla="*/ 91 h 264"/>
                  <a:gd name="T70" fmla="*/ 47 w 226"/>
                  <a:gd name="T71" fmla="*/ 84 h 264"/>
                  <a:gd name="T72" fmla="*/ 45 w 226"/>
                  <a:gd name="T73" fmla="*/ 80 h 264"/>
                  <a:gd name="T74" fmla="*/ 45 w 226"/>
                  <a:gd name="T75" fmla="*/ 73 h 264"/>
                  <a:gd name="T76" fmla="*/ 40 w 226"/>
                  <a:gd name="T77" fmla="*/ 69 h 264"/>
                  <a:gd name="T78" fmla="*/ 35 w 226"/>
                  <a:gd name="T79" fmla="*/ 69 h 264"/>
                  <a:gd name="T80" fmla="*/ 34 w 226"/>
                  <a:gd name="T81" fmla="*/ 72 h 264"/>
                  <a:gd name="T82" fmla="*/ 28 w 226"/>
                  <a:gd name="T83" fmla="*/ 72 h 264"/>
                  <a:gd name="T84" fmla="*/ 27 w 226"/>
                  <a:gd name="T85" fmla="*/ 67 h 264"/>
                  <a:gd name="T86" fmla="*/ 10 w 226"/>
                  <a:gd name="T87" fmla="*/ 61 h 264"/>
                  <a:gd name="T88" fmla="*/ 2 w 226"/>
                  <a:gd name="T89" fmla="*/ 65 h 264"/>
                  <a:gd name="T90" fmla="*/ 4 w 226"/>
                  <a:gd name="T91" fmla="*/ 57 h 264"/>
                  <a:gd name="T92" fmla="*/ 7 w 226"/>
                  <a:gd name="T93" fmla="*/ 54 h 264"/>
                  <a:gd name="T94" fmla="*/ 10 w 226"/>
                  <a:gd name="T95" fmla="*/ 52 h 264"/>
                  <a:gd name="T96" fmla="*/ 13 w 226"/>
                  <a:gd name="T97" fmla="*/ 54 h 264"/>
                  <a:gd name="T98" fmla="*/ 21 w 226"/>
                  <a:gd name="T99" fmla="*/ 52 h 264"/>
                  <a:gd name="T100" fmla="*/ 22 w 226"/>
                  <a:gd name="T101" fmla="*/ 48 h 264"/>
                  <a:gd name="T102" fmla="*/ 22 w 226"/>
                  <a:gd name="T103" fmla="*/ 42 h 264"/>
                  <a:gd name="T104" fmla="*/ 24 w 226"/>
                  <a:gd name="T105" fmla="*/ 35 h 264"/>
                  <a:gd name="T106" fmla="*/ 27 w 226"/>
                  <a:gd name="T107" fmla="*/ 22 h 264"/>
                  <a:gd name="T108" fmla="*/ 29 w 226"/>
                  <a:gd name="T109" fmla="*/ 13 h 264"/>
                  <a:gd name="T110" fmla="*/ 75 w 226"/>
                  <a:gd name="T111" fmla="*/ 45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6" h="264">
                    <a:moveTo>
                      <a:pt x="78" y="26"/>
                    </a:moveTo>
                    <a:lnTo>
                      <a:pt x="78" y="14"/>
                    </a:lnTo>
                    <a:lnTo>
                      <a:pt x="82" y="14"/>
                    </a:lnTo>
                    <a:lnTo>
                      <a:pt x="84" y="12"/>
                    </a:lnTo>
                    <a:lnTo>
                      <a:pt x="84" y="10"/>
                    </a:lnTo>
                    <a:lnTo>
                      <a:pt x="86" y="4"/>
                    </a:lnTo>
                    <a:lnTo>
                      <a:pt x="88" y="2"/>
                    </a:lnTo>
                    <a:lnTo>
                      <a:pt x="92" y="2"/>
                    </a:lnTo>
                    <a:lnTo>
                      <a:pt x="98" y="4"/>
                    </a:lnTo>
                    <a:lnTo>
                      <a:pt x="102" y="6"/>
                    </a:lnTo>
                    <a:lnTo>
                      <a:pt x="104" y="10"/>
                    </a:lnTo>
                    <a:lnTo>
                      <a:pt x="110" y="10"/>
                    </a:lnTo>
                    <a:lnTo>
                      <a:pt x="114" y="10"/>
                    </a:lnTo>
                    <a:lnTo>
                      <a:pt x="122" y="12"/>
                    </a:lnTo>
                    <a:lnTo>
                      <a:pt x="128" y="14"/>
                    </a:lnTo>
                    <a:lnTo>
                      <a:pt x="128" y="10"/>
                    </a:lnTo>
                    <a:lnTo>
                      <a:pt x="130" y="8"/>
                    </a:lnTo>
                    <a:lnTo>
                      <a:pt x="130" y="6"/>
                    </a:lnTo>
                    <a:lnTo>
                      <a:pt x="134" y="8"/>
                    </a:lnTo>
                    <a:lnTo>
                      <a:pt x="136" y="10"/>
                    </a:lnTo>
                    <a:lnTo>
                      <a:pt x="138" y="10"/>
                    </a:lnTo>
                    <a:lnTo>
                      <a:pt x="144" y="8"/>
                    </a:lnTo>
                    <a:lnTo>
                      <a:pt x="144" y="6"/>
                    </a:lnTo>
                    <a:lnTo>
                      <a:pt x="146" y="4"/>
                    </a:lnTo>
                    <a:lnTo>
                      <a:pt x="148" y="4"/>
                    </a:lnTo>
                    <a:lnTo>
                      <a:pt x="148" y="6"/>
                    </a:lnTo>
                    <a:lnTo>
                      <a:pt x="150" y="6"/>
                    </a:lnTo>
                    <a:lnTo>
                      <a:pt x="152" y="4"/>
                    </a:lnTo>
                    <a:lnTo>
                      <a:pt x="154" y="2"/>
                    </a:lnTo>
                    <a:lnTo>
                      <a:pt x="156" y="0"/>
                    </a:lnTo>
                    <a:lnTo>
                      <a:pt x="166" y="0"/>
                    </a:lnTo>
                    <a:lnTo>
                      <a:pt x="168" y="2"/>
                    </a:lnTo>
                    <a:lnTo>
                      <a:pt x="170" y="2"/>
                    </a:lnTo>
                    <a:lnTo>
                      <a:pt x="176" y="2"/>
                    </a:lnTo>
                    <a:lnTo>
                      <a:pt x="180" y="8"/>
                    </a:lnTo>
                    <a:lnTo>
                      <a:pt x="180" y="10"/>
                    </a:lnTo>
                    <a:lnTo>
                      <a:pt x="182" y="14"/>
                    </a:lnTo>
                    <a:lnTo>
                      <a:pt x="184" y="14"/>
                    </a:lnTo>
                    <a:lnTo>
                      <a:pt x="186" y="10"/>
                    </a:lnTo>
                    <a:lnTo>
                      <a:pt x="188" y="10"/>
                    </a:lnTo>
                    <a:lnTo>
                      <a:pt x="190" y="10"/>
                    </a:lnTo>
                    <a:lnTo>
                      <a:pt x="194" y="14"/>
                    </a:lnTo>
                    <a:lnTo>
                      <a:pt x="196" y="14"/>
                    </a:lnTo>
                    <a:lnTo>
                      <a:pt x="198" y="12"/>
                    </a:lnTo>
                    <a:lnTo>
                      <a:pt x="200" y="10"/>
                    </a:lnTo>
                    <a:lnTo>
                      <a:pt x="202" y="10"/>
                    </a:lnTo>
                    <a:lnTo>
                      <a:pt x="204" y="14"/>
                    </a:lnTo>
                    <a:lnTo>
                      <a:pt x="208" y="20"/>
                    </a:lnTo>
                    <a:lnTo>
                      <a:pt x="216" y="24"/>
                    </a:lnTo>
                    <a:lnTo>
                      <a:pt x="218" y="26"/>
                    </a:lnTo>
                    <a:lnTo>
                      <a:pt x="220" y="24"/>
                    </a:lnTo>
                    <a:lnTo>
                      <a:pt x="226" y="28"/>
                    </a:lnTo>
                    <a:lnTo>
                      <a:pt x="226" y="30"/>
                    </a:lnTo>
                    <a:lnTo>
                      <a:pt x="226" y="34"/>
                    </a:lnTo>
                    <a:lnTo>
                      <a:pt x="224" y="38"/>
                    </a:lnTo>
                    <a:lnTo>
                      <a:pt x="222" y="40"/>
                    </a:lnTo>
                    <a:lnTo>
                      <a:pt x="224" y="42"/>
                    </a:lnTo>
                    <a:lnTo>
                      <a:pt x="220" y="46"/>
                    </a:lnTo>
                    <a:lnTo>
                      <a:pt x="220" y="50"/>
                    </a:lnTo>
                    <a:lnTo>
                      <a:pt x="220" y="52"/>
                    </a:lnTo>
                    <a:lnTo>
                      <a:pt x="220" y="54"/>
                    </a:lnTo>
                    <a:lnTo>
                      <a:pt x="222" y="54"/>
                    </a:lnTo>
                    <a:lnTo>
                      <a:pt x="222" y="58"/>
                    </a:lnTo>
                    <a:lnTo>
                      <a:pt x="218" y="62"/>
                    </a:lnTo>
                    <a:lnTo>
                      <a:pt x="220" y="58"/>
                    </a:lnTo>
                    <a:lnTo>
                      <a:pt x="216" y="62"/>
                    </a:lnTo>
                    <a:lnTo>
                      <a:pt x="212" y="64"/>
                    </a:lnTo>
                    <a:lnTo>
                      <a:pt x="212" y="70"/>
                    </a:lnTo>
                    <a:lnTo>
                      <a:pt x="206" y="72"/>
                    </a:lnTo>
                    <a:lnTo>
                      <a:pt x="206" y="74"/>
                    </a:lnTo>
                    <a:lnTo>
                      <a:pt x="204" y="78"/>
                    </a:lnTo>
                    <a:lnTo>
                      <a:pt x="202" y="84"/>
                    </a:lnTo>
                    <a:lnTo>
                      <a:pt x="200" y="90"/>
                    </a:lnTo>
                    <a:lnTo>
                      <a:pt x="200" y="88"/>
                    </a:lnTo>
                    <a:lnTo>
                      <a:pt x="198" y="90"/>
                    </a:lnTo>
                    <a:lnTo>
                      <a:pt x="194" y="92"/>
                    </a:lnTo>
                    <a:lnTo>
                      <a:pt x="194" y="94"/>
                    </a:lnTo>
                    <a:lnTo>
                      <a:pt x="194" y="98"/>
                    </a:lnTo>
                    <a:lnTo>
                      <a:pt x="198" y="98"/>
                    </a:lnTo>
                    <a:lnTo>
                      <a:pt x="198" y="94"/>
                    </a:lnTo>
                    <a:lnTo>
                      <a:pt x="198" y="98"/>
                    </a:lnTo>
                    <a:lnTo>
                      <a:pt x="196" y="102"/>
                    </a:lnTo>
                    <a:lnTo>
                      <a:pt x="196" y="104"/>
                    </a:lnTo>
                    <a:lnTo>
                      <a:pt x="198" y="106"/>
                    </a:lnTo>
                    <a:lnTo>
                      <a:pt x="198" y="112"/>
                    </a:lnTo>
                    <a:lnTo>
                      <a:pt x="192" y="106"/>
                    </a:lnTo>
                    <a:lnTo>
                      <a:pt x="190" y="114"/>
                    </a:lnTo>
                    <a:lnTo>
                      <a:pt x="188" y="118"/>
                    </a:lnTo>
                    <a:lnTo>
                      <a:pt x="190" y="118"/>
                    </a:lnTo>
                    <a:lnTo>
                      <a:pt x="192" y="118"/>
                    </a:lnTo>
                    <a:lnTo>
                      <a:pt x="192" y="122"/>
                    </a:lnTo>
                    <a:lnTo>
                      <a:pt x="194" y="124"/>
                    </a:lnTo>
                    <a:lnTo>
                      <a:pt x="198" y="124"/>
                    </a:lnTo>
                    <a:lnTo>
                      <a:pt x="198" y="130"/>
                    </a:lnTo>
                    <a:lnTo>
                      <a:pt x="198" y="132"/>
                    </a:lnTo>
                    <a:lnTo>
                      <a:pt x="196" y="132"/>
                    </a:lnTo>
                    <a:lnTo>
                      <a:pt x="192" y="140"/>
                    </a:lnTo>
                    <a:lnTo>
                      <a:pt x="192" y="144"/>
                    </a:lnTo>
                    <a:lnTo>
                      <a:pt x="194" y="144"/>
                    </a:lnTo>
                    <a:lnTo>
                      <a:pt x="196" y="146"/>
                    </a:lnTo>
                    <a:lnTo>
                      <a:pt x="194" y="148"/>
                    </a:lnTo>
                    <a:lnTo>
                      <a:pt x="194" y="152"/>
                    </a:lnTo>
                    <a:lnTo>
                      <a:pt x="198" y="156"/>
                    </a:lnTo>
                    <a:lnTo>
                      <a:pt x="196" y="160"/>
                    </a:lnTo>
                    <a:lnTo>
                      <a:pt x="194" y="164"/>
                    </a:lnTo>
                    <a:lnTo>
                      <a:pt x="200" y="180"/>
                    </a:lnTo>
                    <a:lnTo>
                      <a:pt x="210" y="186"/>
                    </a:lnTo>
                    <a:lnTo>
                      <a:pt x="210" y="190"/>
                    </a:lnTo>
                    <a:lnTo>
                      <a:pt x="210" y="192"/>
                    </a:lnTo>
                    <a:lnTo>
                      <a:pt x="212" y="200"/>
                    </a:lnTo>
                    <a:lnTo>
                      <a:pt x="194" y="204"/>
                    </a:lnTo>
                    <a:lnTo>
                      <a:pt x="188" y="210"/>
                    </a:lnTo>
                    <a:lnTo>
                      <a:pt x="188" y="206"/>
                    </a:lnTo>
                    <a:lnTo>
                      <a:pt x="180" y="212"/>
                    </a:lnTo>
                    <a:lnTo>
                      <a:pt x="182" y="214"/>
                    </a:lnTo>
                    <a:lnTo>
                      <a:pt x="184" y="214"/>
                    </a:lnTo>
                    <a:lnTo>
                      <a:pt x="184" y="220"/>
                    </a:lnTo>
                    <a:lnTo>
                      <a:pt x="186" y="222"/>
                    </a:lnTo>
                    <a:lnTo>
                      <a:pt x="186" y="224"/>
                    </a:lnTo>
                    <a:lnTo>
                      <a:pt x="188" y="228"/>
                    </a:lnTo>
                    <a:lnTo>
                      <a:pt x="188" y="232"/>
                    </a:lnTo>
                    <a:lnTo>
                      <a:pt x="186" y="238"/>
                    </a:lnTo>
                    <a:lnTo>
                      <a:pt x="188" y="240"/>
                    </a:lnTo>
                    <a:lnTo>
                      <a:pt x="192" y="244"/>
                    </a:lnTo>
                    <a:lnTo>
                      <a:pt x="196" y="246"/>
                    </a:lnTo>
                    <a:lnTo>
                      <a:pt x="200" y="248"/>
                    </a:lnTo>
                    <a:lnTo>
                      <a:pt x="202" y="252"/>
                    </a:lnTo>
                    <a:lnTo>
                      <a:pt x="204" y="250"/>
                    </a:lnTo>
                    <a:lnTo>
                      <a:pt x="210" y="250"/>
                    </a:lnTo>
                    <a:lnTo>
                      <a:pt x="210" y="264"/>
                    </a:lnTo>
                    <a:lnTo>
                      <a:pt x="204" y="262"/>
                    </a:lnTo>
                    <a:lnTo>
                      <a:pt x="200" y="264"/>
                    </a:lnTo>
                    <a:lnTo>
                      <a:pt x="196" y="264"/>
                    </a:lnTo>
                    <a:lnTo>
                      <a:pt x="194" y="262"/>
                    </a:lnTo>
                    <a:lnTo>
                      <a:pt x="194" y="258"/>
                    </a:lnTo>
                    <a:lnTo>
                      <a:pt x="194" y="256"/>
                    </a:lnTo>
                    <a:lnTo>
                      <a:pt x="192" y="254"/>
                    </a:lnTo>
                    <a:lnTo>
                      <a:pt x="190" y="254"/>
                    </a:lnTo>
                    <a:lnTo>
                      <a:pt x="188" y="252"/>
                    </a:lnTo>
                    <a:lnTo>
                      <a:pt x="186" y="252"/>
                    </a:lnTo>
                    <a:lnTo>
                      <a:pt x="184" y="248"/>
                    </a:lnTo>
                    <a:lnTo>
                      <a:pt x="182" y="246"/>
                    </a:lnTo>
                    <a:lnTo>
                      <a:pt x="182" y="244"/>
                    </a:lnTo>
                    <a:lnTo>
                      <a:pt x="180" y="242"/>
                    </a:lnTo>
                    <a:lnTo>
                      <a:pt x="176" y="242"/>
                    </a:lnTo>
                    <a:lnTo>
                      <a:pt x="174" y="242"/>
                    </a:lnTo>
                    <a:lnTo>
                      <a:pt x="172" y="246"/>
                    </a:lnTo>
                    <a:lnTo>
                      <a:pt x="170" y="246"/>
                    </a:lnTo>
                    <a:lnTo>
                      <a:pt x="160" y="246"/>
                    </a:lnTo>
                    <a:lnTo>
                      <a:pt x="158" y="244"/>
                    </a:lnTo>
                    <a:lnTo>
                      <a:pt x="158" y="240"/>
                    </a:lnTo>
                    <a:lnTo>
                      <a:pt x="156" y="236"/>
                    </a:lnTo>
                    <a:lnTo>
                      <a:pt x="154" y="238"/>
                    </a:lnTo>
                    <a:lnTo>
                      <a:pt x="150" y="240"/>
                    </a:lnTo>
                    <a:lnTo>
                      <a:pt x="150" y="238"/>
                    </a:lnTo>
                    <a:lnTo>
                      <a:pt x="148" y="232"/>
                    </a:lnTo>
                    <a:lnTo>
                      <a:pt x="142" y="232"/>
                    </a:lnTo>
                    <a:lnTo>
                      <a:pt x="134" y="232"/>
                    </a:lnTo>
                    <a:lnTo>
                      <a:pt x="130" y="232"/>
                    </a:lnTo>
                    <a:lnTo>
                      <a:pt x="128" y="234"/>
                    </a:lnTo>
                    <a:lnTo>
                      <a:pt x="126" y="236"/>
                    </a:lnTo>
                    <a:lnTo>
                      <a:pt x="124" y="234"/>
                    </a:lnTo>
                    <a:lnTo>
                      <a:pt x="122" y="230"/>
                    </a:lnTo>
                    <a:lnTo>
                      <a:pt x="122" y="226"/>
                    </a:lnTo>
                    <a:lnTo>
                      <a:pt x="120" y="222"/>
                    </a:lnTo>
                    <a:lnTo>
                      <a:pt x="122" y="218"/>
                    </a:lnTo>
                    <a:lnTo>
                      <a:pt x="122" y="216"/>
                    </a:lnTo>
                    <a:lnTo>
                      <a:pt x="120" y="212"/>
                    </a:lnTo>
                    <a:lnTo>
                      <a:pt x="120" y="210"/>
                    </a:lnTo>
                    <a:lnTo>
                      <a:pt x="118" y="206"/>
                    </a:lnTo>
                    <a:lnTo>
                      <a:pt x="116" y="198"/>
                    </a:lnTo>
                    <a:lnTo>
                      <a:pt x="116" y="194"/>
                    </a:lnTo>
                    <a:lnTo>
                      <a:pt x="116" y="192"/>
                    </a:lnTo>
                    <a:lnTo>
                      <a:pt x="116" y="190"/>
                    </a:lnTo>
                    <a:lnTo>
                      <a:pt x="114" y="190"/>
                    </a:lnTo>
                    <a:lnTo>
                      <a:pt x="114" y="188"/>
                    </a:lnTo>
                    <a:lnTo>
                      <a:pt x="114" y="184"/>
                    </a:lnTo>
                    <a:lnTo>
                      <a:pt x="112" y="180"/>
                    </a:lnTo>
                    <a:lnTo>
                      <a:pt x="108" y="180"/>
                    </a:lnTo>
                    <a:lnTo>
                      <a:pt x="104" y="180"/>
                    </a:lnTo>
                    <a:lnTo>
                      <a:pt x="104" y="178"/>
                    </a:lnTo>
                    <a:lnTo>
                      <a:pt x="104" y="176"/>
                    </a:lnTo>
                    <a:lnTo>
                      <a:pt x="102" y="176"/>
                    </a:lnTo>
                    <a:lnTo>
                      <a:pt x="98" y="176"/>
                    </a:lnTo>
                    <a:lnTo>
                      <a:pt x="92" y="176"/>
                    </a:lnTo>
                    <a:lnTo>
                      <a:pt x="90" y="176"/>
                    </a:lnTo>
                    <a:lnTo>
                      <a:pt x="90" y="182"/>
                    </a:lnTo>
                    <a:lnTo>
                      <a:pt x="90" y="186"/>
                    </a:lnTo>
                    <a:lnTo>
                      <a:pt x="90" y="188"/>
                    </a:lnTo>
                    <a:lnTo>
                      <a:pt x="86" y="188"/>
                    </a:lnTo>
                    <a:lnTo>
                      <a:pt x="86" y="186"/>
                    </a:lnTo>
                    <a:lnTo>
                      <a:pt x="84" y="188"/>
                    </a:lnTo>
                    <a:lnTo>
                      <a:pt x="80" y="190"/>
                    </a:lnTo>
                    <a:lnTo>
                      <a:pt x="76" y="190"/>
                    </a:lnTo>
                    <a:lnTo>
                      <a:pt x="72" y="188"/>
                    </a:lnTo>
                    <a:lnTo>
                      <a:pt x="70" y="186"/>
                    </a:lnTo>
                    <a:lnTo>
                      <a:pt x="70" y="182"/>
                    </a:lnTo>
                    <a:lnTo>
                      <a:pt x="68" y="178"/>
                    </a:lnTo>
                    <a:lnTo>
                      <a:pt x="68" y="174"/>
                    </a:lnTo>
                    <a:lnTo>
                      <a:pt x="68" y="170"/>
                    </a:lnTo>
                    <a:lnTo>
                      <a:pt x="68" y="166"/>
                    </a:lnTo>
                    <a:lnTo>
                      <a:pt x="64" y="158"/>
                    </a:lnTo>
                    <a:lnTo>
                      <a:pt x="42" y="160"/>
                    </a:lnTo>
                    <a:lnTo>
                      <a:pt x="28" y="158"/>
                    </a:lnTo>
                    <a:lnTo>
                      <a:pt x="20" y="158"/>
                    </a:lnTo>
                    <a:lnTo>
                      <a:pt x="16" y="162"/>
                    </a:lnTo>
                    <a:lnTo>
                      <a:pt x="6" y="166"/>
                    </a:lnTo>
                    <a:lnTo>
                      <a:pt x="6" y="168"/>
                    </a:lnTo>
                    <a:lnTo>
                      <a:pt x="4" y="160"/>
                    </a:lnTo>
                    <a:lnTo>
                      <a:pt x="0" y="156"/>
                    </a:lnTo>
                    <a:lnTo>
                      <a:pt x="0" y="154"/>
                    </a:lnTo>
                    <a:lnTo>
                      <a:pt x="2" y="154"/>
                    </a:lnTo>
                    <a:lnTo>
                      <a:pt x="10" y="148"/>
                    </a:lnTo>
                    <a:lnTo>
                      <a:pt x="12" y="144"/>
                    </a:lnTo>
                    <a:lnTo>
                      <a:pt x="14" y="140"/>
                    </a:lnTo>
                    <a:lnTo>
                      <a:pt x="16" y="140"/>
                    </a:lnTo>
                    <a:lnTo>
                      <a:pt x="18" y="138"/>
                    </a:lnTo>
                    <a:lnTo>
                      <a:pt x="20" y="138"/>
                    </a:lnTo>
                    <a:lnTo>
                      <a:pt x="26" y="138"/>
                    </a:lnTo>
                    <a:lnTo>
                      <a:pt x="26" y="136"/>
                    </a:lnTo>
                    <a:lnTo>
                      <a:pt x="26" y="134"/>
                    </a:lnTo>
                    <a:lnTo>
                      <a:pt x="30" y="134"/>
                    </a:lnTo>
                    <a:lnTo>
                      <a:pt x="34" y="134"/>
                    </a:lnTo>
                    <a:lnTo>
                      <a:pt x="36" y="132"/>
                    </a:lnTo>
                    <a:lnTo>
                      <a:pt x="36" y="140"/>
                    </a:lnTo>
                    <a:lnTo>
                      <a:pt x="42" y="140"/>
                    </a:lnTo>
                    <a:lnTo>
                      <a:pt x="46" y="140"/>
                    </a:lnTo>
                    <a:lnTo>
                      <a:pt x="48" y="138"/>
                    </a:lnTo>
                    <a:lnTo>
                      <a:pt x="52" y="138"/>
                    </a:lnTo>
                    <a:lnTo>
                      <a:pt x="54" y="136"/>
                    </a:lnTo>
                    <a:lnTo>
                      <a:pt x="54" y="132"/>
                    </a:lnTo>
                    <a:lnTo>
                      <a:pt x="54" y="128"/>
                    </a:lnTo>
                    <a:lnTo>
                      <a:pt x="54" y="126"/>
                    </a:lnTo>
                    <a:lnTo>
                      <a:pt x="56" y="126"/>
                    </a:lnTo>
                    <a:lnTo>
                      <a:pt x="56" y="124"/>
                    </a:lnTo>
                    <a:lnTo>
                      <a:pt x="58" y="122"/>
                    </a:lnTo>
                    <a:lnTo>
                      <a:pt x="60" y="116"/>
                    </a:lnTo>
                    <a:lnTo>
                      <a:pt x="58" y="112"/>
                    </a:lnTo>
                    <a:lnTo>
                      <a:pt x="56" y="108"/>
                    </a:lnTo>
                    <a:lnTo>
                      <a:pt x="58" y="102"/>
                    </a:lnTo>
                    <a:lnTo>
                      <a:pt x="60" y="98"/>
                    </a:lnTo>
                    <a:lnTo>
                      <a:pt x="62" y="96"/>
                    </a:lnTo>
                    <a:lnTo>
                      <a:pt x="64" y="94"/>
                    </a:lnTo>
                    <a:lnTo>
                      <a:pt x="64" y="92"/>
                    </a:lnTo>
                    <a:lnTo>
                      <a:pt x="66" y="86"/>
                    </a:lnTo>
                    <a:lnTo>
                      <a:pt x="68" y="80"/>
                    </a:lnTo>
                    <a:lnTo>
                      <a:pt x="70" y="74"/>
                    </a:lnTo>
                    <a:lnTo>
                      <a:pt x="70" y="68"/>
                    </a:lnTo>
                    <a:lnTo>
                      <a:pt x="70" y="58"/>
                    </a:lnTo>
                    <a:lnTo>
                      <a:pt x="72" y="48"/>
                    </a:lnTo>
                    <a:lnTo>
                      <a:pt x="72" y="42"/>
                    </a:lnTo>
                    <a:lnTo>
                      <a:pt x="74" y="40"/>
                    </a:lnTo>
                    <a:lnTo>
                      <a:pt x="76" y="32"/>
                    </a:lnTo>
                    <a:lnTo>
                      <a:pt x="78" y="26"/>
                    </a:lnTo>
                    <a:close/>
                    <a:moveTo>
                      <a:pt x="198" y="112"/>
                    </a:moveTo>
                    <a:lnTo>
                      <a:pt x="198" y="112"/>
                    </a:lnTo>
                    <a:lnTo>
                      <a:pt x="196" y="114"/>
                    </a:lnTo>
                    <a:lnTo>
                      <a:pt x="196" y="116"/>
                    </a:lnTo>
                    <a:lnTo>
                      <a:pt x="196" y="114"/>
                    </a:lnTo>
                    <a:lnTo>
                      <a:pt x="198" y="112"/>
                    </a:lnTo>
                    <a:close/>
                  </a:path>
                </a:pathLst>
              </a:custGeom>
              <a:grpFill/>
              <a:ln w="3175">
                <a:noFill/>
                <a:round/>
                <a:headEnd/>
                <a:tailEnd/>
              </a:ln>
            </p:spPr>
            <p:txBody>
              <a:bodyPr/>
              <a:lstStyle/>
              <a:p>
                <a:pPr>
                  <a:defRPr/>
                </a:pPr>
                <a:endParaRPr lang="en-GB" dirty="0">
                  <a:latin typeface="Calibri" pitchFamily="34" charset="0"/>
                </a:endParaRPr>
              </a:p>
            </p:txBody>
          </p:sp>
          <p:sp>
            <p:nvSpPr>
              <p:cNvPr id="308" name="Freeform 8"/>
              <p:cNvSpPr>
                <a:spLocks/>
              </p:cNvSpPr>
              <p:nvPr/>
            </p:nvSpPr>
            <p:spPr bwMode="auto">
              <a:xfrm>
                <a:off x="5206622" y="2847565"/>
                <a:ext cx="136231" cy="150700"/>
              </a:xfrm>
              <a:custGeom>
                <a:avLst/>
                <a:gdLst>
                  <a:gd name="T0" fmla="*/ 0 w 60"/>
                  <a:gd name="T1" fmla="*/ 22 h 66"/>
                  <a:gd name="T2" fmla="*/ 4 w 60"/>
                  <a:gd name="T3" fmla="*/ 23 h 66"/>
                  <a:gd name="T4" fmla="*/ 7 w 60"/>
                  <a:gd name="T5" fmla="*/ 23 h 66"/>
                  <a:gd name="T6" fmla="*/ 10 w 60"/>
                  <a:gd name="T7" fmla="*/ 24 h 66"/>
                  <a:gd name="T8" fmla="*/ 13 w 60"/>
                  <a:gd name="T9" fmla="*/ 24 h 66"/>
                  <a:gd name="T10" fmla="*/ 16 w 60"/>
                  <a:gd name="T11" fmla="*/ 22 h 66"/>
                  <a:gd name="T12" fmla="*/ 20 w 60"/>
                  <a:gd name="T13" fmla="*/ 21 h 66"/>
                  <a:gd name="T14" fmla="*/ 20 w 60"/>
                  <a:gd name="T15" fmla="*/ 19 h 66"/>
                  <a:gd name="T16" fmla="*/ 21 w 60"/>
                  <a:gd name="T17" fmla="*/ 16 h 66"/>
                  <a:gd name="T18" fmla="*/ 21 w 60"/>
                  <a:gd name="T19" fmla="*/ 16 h 66"/>
                  <a:gd name="T20" fmla="*/ 20 w 60"/>
                  <a:gd name="T21" fmla="*/ 13 h 66"/>
                  <a:gd name="T22" fmla="*/ 20 w 60"/>
                  <a:gd name="T23" fmla="*/ 13 h 66"/>
                  <a:gd name="T24" fmla="*/ 20 w 60"/>
                  <a:gd name="T25" fmla="*/ 12 h 66"/>
                  <a:gd name="T26" fmla="*/ 21 w 60"/>
                  <a:gd name="T27" fmla="*/ 10 h 66"/>
                  <a:gd name="T28" fmla="*/ 23 w 60"/>
                  <a:gd name="T29" fmla="*/ 9 h 66"/>
                  <a:gd name="T30" fmla="*/ 20 w 60"/>
                  <a:gd name="T31" fmla="*/ 8 h 66"/>
                  <a:gd name="T32" fmla="*/ 20 w 60"/>
                  <a:gd name="T33" fmla="*/ 7 h 66"/>
                  <a:gd name="T34" fmla="*/ 20 w 60"/>
                  <a:gd name="T35" fmla="*/ 6 h 66"/>
                  <a:gd name="T36" fmla="*/ 21 w 60"/>
                  <a:gd name="T37" fmla="*/ 6 h 66"/>
                  <a:gd name="T38" fmla="*/ 21 w 60"/>
                  <a:gd name="T39" fmla="*/ 6 h 66"/>
                  <a:gd name="T40" fmla="*/ 19 w 60"/>
                  <a:gd name="T41" fmla="*/ 5 h 66"/>
                  <a:gd name="T42" fmla="*/ 19 w 60"/>
                  <a:gd name="T43" fmla="*/ 5 h 66"/>
                  <a:gd name="T44" fmla="*/ 17 w 60"/>
                  <a:gd name="T45" fmla="*/ 6 h 66"/>
                  <a:gd name="T46" fmla="*/ 16 w 60"/>
                  <a:gd name="T47" fmla="*/ 6 h 66"/>
                  <a:gd name="T48" fmla="*/ 15 w 60"/>
                  <a:gd name="T49" fmla="*/ 5 h 66"/>
                  <a:gd name="T50" fmla="*/ 15 w 60"/>
                  <a:gd name="T51" fmla="*/ 4 h 66"/>
                  <a:gd name="T52" fmla="*/ 15 w 60"/>
                  <a:gd name="T53" fmla="*/ 3 h 66"/>
                  <a:gd name="T54" fmla="*/ 13 w 60"/>
                  <a:gd name="T55" fmla="*/ 2 h 66"/>
                  <a:gd name="T56" fmla="*/ 13 w 60"/>
                  <a:gd name="T57" fmla="*/ 0 h 66"/>
                  <a:gd name="T58" fmla="*/ 10 w 60"/>
                  <a:gd name="T59" fmla="*/ 0 h 66"/>
                  <a:gd name="T60" fmla="*/ 7 w 60"/>
                  <a:gd name="T61" fmla="*/ 2 h 66"/>
                  <a:gd name="T62" fmla="*/ 6 w 60"/>
                  <a:gd name="T63" fmla="*/ 2 h 66"/>
                  <a:gd name="T64" fmla="*/ 5 w 60"/>
                  <a:gd name="T65" fmla="*/ 2 h 66"/>
                  <a:gd name="T66" fmla="*/ 4 w 60"/>
                  <a:gd name="T67" fmla="*/ 4 h 66"/>
                  <a:gd name="T68" fmla="*/ 4 w 60"/>
                  <a:gd name="T69" fmla="*/ 5 h 66"/>
                  <a:gd name="T70" fmla="*/ 5 w 60"/>
                  <a:gd name="T71" fmla="*/ 6 h 66"/>
                  <a:gd name="T72" fmla="*/ 4 w 60"/>
                  <a:gd name="T73" fmla="*/ 7 h 66"/>
                  <a:gd name="T74" fmla="*/ 4 w 60"/>
                  <a:gd name="T75" fmla="*/ 8 h 66"/>
                  <a:gd name="T76" fmla="*/ 5 w 60"/>
                  <a:gd name="T77" fmla="*/ 10 h 66"/>
                  <a:gd name="T78" fmla="*/ 5 w 60"/>
                  <a:gd name="T79" fmla="*/ 10 h 66"/>
                  <a:gd name="T80" fmla="*/ 4 w 60"/>
                  <a:gd name="T81" fmla="*/ 12 h 66"/>
                  <a:gd name="T82" fmla="*/ 4 w 60"/>
                  <a:gd name="T83" fmla="*/ 13 h 66"/>
                  <a:gd name="T84" fmla="*/ 5 w 60"/>
                  <a:gd name="T85" fmla="*/ 13 h 66"/>
                  <a:gd name="T86" fmla="*/ 6 w 60"/>
                  <a:gd name="T87" fmla="*/ 13 h 66"/>
                  <a:gd name="T88" fmla="*/ 4 w 60"/>
                  <a:gd name="T89" fmla="*/ 15 h 66"/>
                  <a:gd name="T90" fmla="*/ 3 w 60"/>
                  <a:gd name="T91" fmla="*/ 16 h 66"/>
                  <a:gd name="T92" fmla="*/ 2 w 60"/>
                  <a:gd name="T93" fmla="*/ 17 h 66"/>
                  <a:gd name="T94" fmla="*/ 2 w 60"/>
                  <a:gd name="T95" fmla="*/ 17 h 66"/>
                  <a:gd name="T96" fmla="*/ 2 w 60"/>
                  <a:gd name="T97" fmla="*/ 20 h 66"/>
                  <a:gd name="T98" fmla="*/ 2 w 60"/>
                  <a:gd name="T99" fmla="*/ 22 h 66"/>
                  <a:gd name="T100" fmla="*/ 0 w 60"/>
                  <a:gd name="T101" fmla="*/ 22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 h="66">
                    <a:moveTo>
                      <a:pt x="0" y="58"/>
                    </a:moveTo>
                    <a:lnTo>
                      <a:pt x="0" y="58"/>
                    </a:lnTo>
                    <a:lnTo>
                      <a:pt x="10" y="62"/>
                    </a:lnTo>
                    <a:lnTo>
                      <a:pt x="10" y="60"/>
                    </a:lnTo>
                    <a:lnTo>
                      <a:pt x="16" y="56"/>
                    </a:lnTo>
                    <a:lnTo>
                      <a:pt x="18" y="60"/>
                    </a:lnTo>
                    <a:lnTo>
                      <a:pt x="22" y="56"/>
                    </a:lnTo>
                    <a:lnTo>
                      <a:pt x="26" y="62"/>
                    </a:lnTo>
                    <a:lnTo>
                      <a:pt x="28" y="66"/>
                    </a:lnTo>
                    <a:lnTo>
                      <a:pt x="34" y="62"/>
                    </a:lnTo>
                    <a:lnTo>
                      <a:pt x="38" y="62"/>
                    </a:lnTo>
                    <a:lnTo>
                      <a:pt x="42" y="58"/>
                    </a:lnTo>
                    <a:lnTo>
                      <a:pt x="54" y="54"/>
                    </a:lnTo>
                    <a:lnTo>
                      <a:pt x="54" y="50"/>
                    </a:lnTo>
                    <a:lnTo>
                      <a:pt x="56" y="46"/>
                    </a:lnTo>
                    <a:lnTo>
                      <a:pt x="58" y="42"/>
                    </a:lnTo>
                    <a:lnTo>
                      <a:pt x="58" y="40"/>
                    </a:lnTo>
                    <a:lnTo>
                      <a:pt x="52" y="38"/>
                    </a:lnTo>
                    <a:lnTo>
                      <a:pt x="52" y="36"/>
                    </a:lnTo>
                    <a:lnTo>
                      <a:pt x="52" y="34"/>
                    </a:lnTo>
                    <a:lnTo>
                      <a:pt x="52" y="32"/>
                    </a:lnTo>
                    <a:lnTo>
                      <a:pt x="54" y="30"/>
                    </a:lnTo>
                    <a:lnTo>
                      <a:pt x="58" y="26"/>
                    </a:lnTo>
                    <a:lnTo>
                      <a:pt x="60" y="24"/>
                    </a:lnTo>
                    <a:lnTo>
                      <a:pt x="58" y="24"/>
                    </a:lnTo>
                    <a:lnTo>
                      <a:pt x="54" y="20"/>
                    </a:lnTo>
                    <a:lnTo>
                      <a:pt x="52" y="18"/>
                    </a:lnTo>
                    <a:lnTo>
                      <a:pt x="54" y="16"/>
                    </a:lnTo>
                    <a:lnTo>
                      <a:pt x="58" y="16"/>
                    </a:lnTo>
                    <a:lnTo>
                      <a:pt x="56" y="14"/>
                    </a:lnTo>
                    <a:lnTo>
                      <a:pt x="52" y="12"/>
                    </a:lnTo>
                    <a:lnTo>
                      <a:pt x="50" y="12"/>
                    </a:lnTo>
                    <a:lnTo>
                      <a:pt x="48" y="12"/>
                    </a:lnTo>
                    <a:lnTo>
                      <a:pt x="46" y="16"/>
                    </a:lnTo>
                    <a:lnTo>
                      <a:pt x="44" y="14"/>
                    </a:lnTo>
                    <a:lnTo>
                      <a:pt x="42" y="12"/>
                    </a:lnTo>
                    <a:lnTo>
                      <a:pt x="40" y="12"/>
                    </a:lnTo>
                    <a:lnTo>
                      <a:pt x="38" y="10"/>
                    </a:lnTo>
                    <a:lnTo>
                      <a:pt x="38" y="8"/>
                    </a:lnTo>
                    <a:lnTo>
                      <a:pt x="38" y="6"/>
                    </a:lnTo>
                    <a:lnTo>
                      <a:pt x="36" y="2"/>
                    </a:lnTo>
                    <a:lnTo>
                      <a:pt x="32" y="0"/>
                    </a:lnTo>
                    <a:lnTo>
                      <a:pt x="26" y="0"/>
                    </a:lnTo>
                    <a:lnTo>
                      <a:pt x="22" y="0"/>
                    </a:lnTo>
                    <a:lnTo>
                      <a:pt x="18" y="2"/>
                    </a:lnTo>
                    <a:lnTo>
                      <a:pt x="16" y="4"/>
                    </a:lnTo>
                    <a:lnTo>
                      <a:pt x="14" y="6"/>
                    </a:lnTo>
                    <a:lnTo>
                      <a:pt x="12" y="8"/>
                    </a:lnTo>
                    <a:lnTo>
                      <a:pt x="12" y="10"/>
                    </a:lnTo>
                    <a:lnTo>
                      <a:pt x="12" y="12"/>
                    </a:lnTo>
                    <a:lnTo>
                      <a:pt x="14" y="14"/>
                    </a:lnTo>
                    <a:lnTo>
                      <a:pt x="14" y="16"/>
                    </a:lnTo>
                    <a:lnTo>
                      <a:pt x="12" y="18"/>
                    </a:lnTo>
                    <a:lnTo>
                      <a:pt x="12" y="22"/>
                    </a:lnTo>
                    <a:lnTo>
                      <a:pt x="14" y="26"/>
                    </a:lnTo>
                    <a:lnTo>
                      <a:pt x="14" y="28"/>
                    </a:lnTo>
                    <a:lnTo>
                      <a:pt x="12" y="30"/>
                    </a:lnTo>
                    <a:lnTo>
                      <a:pt x="10" y="30"/>
                    </a:lnTo>
                    <a:lnTo>
                      <a:pt x="10" y="32"/>
                    </a:lnTo>
                    <a:lnTo>
                      <a:pt x="12" y="32"/>
                    </a:lnTo>
                    <a:lnTo>
                      <a:pt x="14" y="34"/>
                    </a:lnTo>
                    <a:lnTo>
                      <a:pt x="16" y="36"/>
                    </a:lnTo>
                    <a:lnTo>
                      <a:pt x="14" y="38"/>
                    </a:lnTo>
                    <a:lnTo>
                      <a:pt x="10" y="38"/>
                    </a:lnTo>
                    <a:lnTo>
                      <a:pt x="8" y="42"/>
                    </a:lnTo>
                    <a:lnTo>
                      <a:pt x="2" y="44"/>
                    </a:lnTo>
                    <a:lnTo>
                      <a:pt x="2" y="46"/>
                    </a:lnTo>
                    <a:lnTo>
                      <a:pt x="2" y="50"/>
                    </a:lnTo>
                    <a:lnTo>
                      <a:pt x="2" y="52"/>
                    </a:lnTo>
                    <a:lnTo>
                      <a:pt x="2" y="56"/>
                    </a:lnTo>
                    <a:lnTo>
                      <a:pt x="0" y="58"/>
                    </a:lnTo>
                    <a:close/>
                  </a:path>
                </a:pathLst>
              </a:custGeom>
              <a:grpFill/>
              <a:ln w="3175">
                <a:noFill/>
                <a:round/>
                <a:headEnd/>
                <a:tailEnd/>
              </a:ln>
            </p:spPr>
            <p:txBody>
              <a:bodyPr/>
              <a:lstStyle/>
              <a:p>
                <a:pPr>
                  <a:defRPr/>
                </a:pPr>
                <a:endParaRPr lang="en-GB" dirty="0">
                  <a:latin typeface="Calibri" pitchFamily="34" charset="0"/>
                </a:endParaRPr>
              </a:p>
            </p:txBody>
          </p:sp>
          <p:sp>
            <p:nvSpPr>
              <p:cNvPr id="309" name="Freeform 9"/>
              <p:cNvSpPr>
                <a:spLocks noEditPoints="1"/>
              </p:cNvSpPr>
              <p:nvPr/>
            </p:nvSpPr>
            <p:spPr bwMode="auto">
              <a:xfrm>
                <a:off x="5829807" y="3777847"/>
                <a:ext cx="304346" cy="199967"/>
              </a:xfrm>
              <a:custGeom>
                <a:avLst/>
                <a:gdLst>
                  <a:gd name="T0" fmla="*/ 2 w 134"/>
                  <a:gd name="T1" fmla="*/ 12 h 88"/>
                  <a:gd name="T2" fmla="*/ 2 w 134"/>
                  <a:gd name="T3" fmla="*/ 10 h 88"/>
                  <a:gd name="T4" fmla="*/ 2 w 134"/>
                  <a:gd name="T5" fmla="*/ 9 h 88"/>
                  <a:gd name="T6" fmla="*/ 3 w 134"/>
                  <a:gd name="T7" fmla="*/ 8 h 88"/>
                  <a:gd name="T8" fmla="*/ 3 w 134"/>
                  <a:gd name="T9" fmla="*/ 8 h 88"/>
                  <a:gd name="T10" fmla="*/ 4 w 134"/>
                  <a:gd name="T11" fmla="*/ 7 h 88"/>
                  <a:gd name="T12" fmla="*/ 4 w 134"/>
                  <a:gd name="T13" fmla="*/ 6 h 88"/>
                  <a:gd name="T14" fmla="*/ 5 w 134"/>
                  <a:gd name="T15" fmla="*/ 7 h 88"/>
                  <a:gd name="T16" fmla="*/ 6 w 134"/>
                  <a:gd name="T17" fmla="*/ 8 h 88"/>
                  <a:gd name="T18" fmla="*/ 7 w 134"/>
                  <a:gd name="T19" fmla="*/ 8 h 88"/>
                  <a:gd name="T20" fmla="*/ 8 w 134"/>
                  <a:gd name="T21" fmla="*/ 8 h 88"/>
                  <a:gd name="T22" fmla="*/ 16 w 134"/>
                  <a:gd name="T23" fmla="*/ 10 h 88"/>
                  <a:gd name="T24" fmla="*/ 16 w 134"/>
                  <a:gd name="T25" fmla="*/ 15 h 88"/>
                  <a:gd name="T26" fmla="*/ 25 w 134"/>
                  <a:gd name="T27" fmla="*/ 5 h 88"/>
                  <a:gd name="T28" fmla="*/ 40 w 134"/>
                  <a:gd name="T29" fmla="*/ 2 h 88"/>
                  <a:gd name="T30" fmla="*/ 47 w 134"/>
                  <a:gd name="T31" fmla="*/ 12 h 88"/>
                  <a:gd name="T32" fmla="*/ 46 w 134"/>
                  <a:gd name="T33" fmla="*/ 12 h 88"/>
                  <a:gd name="T34" fmla="*/ 42 w 134"/>
                  <a:gd name="T35" fmla="*/ 13 h 88"/>
                  <a:gd name="T36" fmla="*/ 42 w 134"/>
                  <a:gd name="T37" fmla="*/ 13 h 88"/>
                  <a:gd name="T38" fmla="*/ 42 w 134"/>
                  <a:gd name="T39" fmla="*/ 16 h 88"/>
                  <a:gd name="T40" fmla="*/ 38 w 134"/>
                  <a:gd name="T41" fmla="*/ 19 h 88"/>
                  <a:gd name="T42" fmla="*/ 38 w 134"/>
                  <a:gd name="T43" fmla="*/ 19 h 88"/>
                  <a:gd name="T44" fmla="*/ 35 w 134"/>
                  <a:gd name="T45" fmla="*/ 20 h 88"/>
                  <a:gd name="T46" fmla="*/ 30 w 134"/>
                  <a:gd name="T47" fmla="*/ 23 h 88"/>
                  <a:gd name="T48" fmla="*/ 27 w 134"/>
                  <a:gd name="T49" fmla="*/ 24 h 88"/>
                  <a:gd name="T50" fmla="*/ 26 w 134"/>
                  <a:gd name="T51" fmla="*/ 27 h 88"/>
                  <a:gd name="T52" fmla="*/ 24 w 134"/>
                  <a:gd name="T53" fmla="*/ 27 h 88"/>
                  <a:gd name="T54" fmla="*/ 20 w 134"/>
                  <a:gd name="T55" fmla="*/ 26 h 88"/>
                  <a:gd name="T56" fmla="*/ 19 w 134"/>
                  <a:gd name="T57" fmla="*/ 27 h 88"/>
                  <a:gd name="T58" fmla="*/ 16 w 134"/>
                  <a:gd name="T59" fmla="*/ 27 h 88"/>
                  <a:gd name="T60" fmla="*/ 15 w 134"/>
                  <a:gd name="T61" fmla="*/ 27 h 88"/>
                  <a:gd name="T62" fmla="*/ 13 w 134"/>
                  <a:gd name="T63" fmla="*/ 29 h 88"/>
                  <a:gd name="T64" fmla="*/ 8 w 134"/>
                  <a:gd name="T65" fmla="*/ 31 h 88"/>
                  <a:gd name="T66" fmla="*/ 5 w 134"/>
                  <a:gd name="T67" fmla="*/ 31 h 88"/>
                  <a:gd name="T68" fmla="*/ 3 w 134"/>
                  <a:gd name="T69" fmla="*/ 25 h 88"/>
                  <a:gd name="T70" fmla="*/ 2 w 134"/>
                  <a:gd name="T71" fmla="*/ 24 h 88"/>
                  <a:gd name="T72" fmla="*/ 2 w 134"/>
                  <a:gd name="T73" fmla="*/ 23 h 88"/>
                  <a:gd name="T74" fmla="*/ 2 w 134"/>
                  <a:gd name="T75" fmla="*/ 21 h 88"/>
                  <a:gd name="T76" fmla="*/ 2 w 134"/>
                  <a:gd name="T77" fmla="*/ 21 h 88"/>
                  <a:gd name="T78" fmla="*/ 0 w 134"/>
                  <a:gd name="T79" fmla="*/ 15 h 88"/>
                  <a:gd name="T80" fmla="*/ 0 w 134"/>
                  <a:gd name="T81" fmla="*/ 13 h 88"/>
                  <a:gd name="T82" fmla="*/ 2 w 134"/>
                  <a:gd name="T83" fmla="*/ 12 h 88"/>
                  <a:gd name="T84" fmla="*/ 48 w 134"/>
                  <a:gd name="T85" fmla="*/ 33 h 88"/>
                  <a:gd name="T86" fmla="*/ 49 w 134"/>
                  <a:gd name="T87" fmla="*/ 33 h 88"/>
                  <a:gd name="T88" fmla="*/ 50 w 134"/>
                  <a:gd name="T89" fmla="*/ 33 h 88"/>
                  <a:gd name="T90" fmla="*/ 49 w 134"/>
                  <a:gd name="T91" fmla="*/ 33 h 88"/>
                  <a:gd name="T92" fmla="*/ 48 w 134"/>
                  <a:gd name="T93" fmla="*/ 33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4" h="88">
                    <a:moveTo>
                      <a:pt x="2" y="30"/>
                    </a:moveTo>
                    <a:lnTo>
                      <a:pt x="2" y="30"/>
                    </a:lnTo>
                    <a:lnTo>
                      <a:pt x="4" y="28"/>
                    </a:lnTo>
                    <a:lnTo>
                      <a:pt x="6" y="26"/>
                    </a:lnTo>
                    <a:lnTo>
                      <a:pt x="6" y="24"/>
                    </a:lnTo>
                    <a:lnTo>
                      <a:pt x="8" y="22"/>
                    </a:lnTo>
                    <a:lnTo>
                      <a:pt x="8" y="20"/>
                    </a:lnTo>
                    <a:lnTo>
                      <a:pt x="10" y="18"/>
                    </a:lnTo>
                    <a:lnTo>
                      <a:pt x="12" y="16"/>
                    </a:lnTo>
                    <a:lnTo>
                      <a:pt x="14" y="16"/>
                    </a:lnTo>
                    <a:lnTo>
                      <a:pt x="14" y="18"/>
                    </a:lnTo>
                    <a:lnTo>
                      <a:pt x="16" y="20"/>
                    </a:lnTo>
                    <a:lnTo>
                      <a:pt x="18" y="20"/>
                    </a:lnTo>
                    <a:lnTo>
                      <a:pt x="22" y="20"/>
                    </a:lnTo>
                    <a:lnTo>
                      <a:pt x="34" y="22"/>
                    </a:lnTo>
                    <a:lnTo>
                      <a:pt x="42" y="26"/>
                    </a:lnTo>
                    <a:lnTo>
                      <a:pt x="44" y="40"/>
                    </a:lnTo>
                    <a:lnTo>
                      <a:pt x="50" y="32"/>
                    </a:lnTo>
                    <a:lnTo>
                      <a:pt x="66" y="14"/>
                    </a:lnTo>
                    <a:lnTo>
                      <a:pt x="106" y="0"/>
                    </a:lnTo>
                    <a:lnTo>
                      <a:pt x="106" y="2"/>
                    </a:lnTo>
                    <a:lnTo>
                      <a:pt x="116" y="24"/>
                    </a:lnTo>
                    <a:lnTo>
                      <a:pt x="124" y="30"/>
                    </a:lnTo>
                    <a:lnTo>
                      <a:pt x="122" y="30"/>
                    </a:lnTo>
                    <a:lnTo>
                      <a:pt x="114" y="32"/>
                    </a:lnTo>
                    <a:lnTo>
                      <a:pt x="108" y="34"/>
                    </a:lnTo>
                    <a:lnTo>
                      <a:pt x="108" y="36"/>
                    </a:lnTo>
                    <a:lnTo>
                      <a:pt x="108" y="40"/>
                    </a:lnTo>
                    <a:lnTo>
                      <a:pt x="108" y="44"/>
                    </a:lnTo>
                    <a:lnTo>
                      <a:pt x="106" y="44"/>
                    </a:lnTo>
                    <a:lnTo>
                      <a:pt x="104" y="48"/>
                    </a:lnTo>
                    <a:lnTo>
                      <a:pt x="102" y="48"/>
                    </a:lnTo>
                    <a:lnTo>
                      <a:pt x="102" y="50"/>
                    </a:lnTo>
                    <a:lnTo>
                      <a:pt x="94" y="54"/>
                    </a:lnTo>
                    <a:lnTo>
                      <a:pt x="88" y="56"/>
                    </a:lnTo>
                    <a:lnTo>
                      <a:pt x="80" y="60"/>
                    </a:lnTo>
                    <a:lnTo>
                      <a:pt x="72" y="62"/>
                    </a:lnTo>
                    <a:lnTo>
                      <a:pt x="70" y="66"/>
                    </a:lnTo>
                    <a:lnTo>
                      <a:pt x="68" y="70"/>
                    </a:lnTo>
                    <a:lnTo>
                      <a:pt x="62" y="70"/>
                    </a:lnTo>
                    <a:lnTo>
                      <a:pt x="60" y="70"/>
                    </a:lnTo>
                    <a:lnTo>
                      <a:pt x="54" y="68"/>
                    </a:lnTo>
                    <a:lnTo>
                      <a:pt x="50" y="72"/>
                    </a:lnTo>
                    <a:lnTo>
                      <a:pt x="44" y="72"/>
                    </a:lnTo>
                    <a:lnTo>
                      <a:pt x="40" y="72"/>
                    </a:lnTo>
                    <a:lnTo>
                      <a:pt x="34" y="74"/>
                    </a:lnTo>
                    <a:lnTo>
                      <a:pt x="32" y="76"/>
                    </a:lnTo>
                    <a:lnTo>
                      <a:pt x="26" y="80"/>
                    </a:lnTo>
                    <a:lnTo>
                      <a:pt x="22" y="82"/>
                    </a:lnTo>
                    <a:lnTo>
                      <a:pt x="14" y="82"/>
                    </a:lnTo>
                    <a:lnTo>
                      <a:pt x="10" y="78"/>
                    </a:lnTo>
                    <a:lnTo>
                      <a:pt x="8" y="66"/>
                    </a:lnTo>
                    <a:lnTo>
                      <a:pt x="6" y="64"/>
                    </a:lnTo>
                    <a:lnTo>
                      <a:pt x="2" y="60"/>
                    </a:lnTo>
                    <a:lnTo>
                      <a:pt x="2" y="58"/>
                    </a:lnTo>
                    <a:lnTo>
                      <a:pt x="4" y="58"/>
                    </a:lnTo>
                    <a:lnTo>
                      <a:pt x="2" y="46"/>
                    </a:lnTo>
                    <a:lnTo>
                      <a:pt x="0" y="38"/>
                    </a:lnTo>
                    <a:lnTo>
                      <a:pt x="0" y="34"/>
                    </a:lnTo>
                    <a:lnTo>
                      <a:pt x="2" y="32"/>
                    </a:lnTo>
                    <a:lnTo>
                      <a:pt x="2" y="30"/>
                    </a:lnTo>
                    <a:close/>
                    <a:moveTo>
                      <a:pt x="128" y="86"/>
                    </a:moveTo>
                    <a:lnTo>
                      <a:pt x="128" y="86"/>
                    </a:lnTo>
                    <a:lnTo>
                      <a:pt x="126" y="86"/>
                    </a:lnTo>
                    <a:lnTo>
                      <a:pt x="130" y="88"/>
                    </a:lnTo>
                    <a:lnTo>
                      <a:pt x="134" y="88"/>
                    </a:lnTo>
                    <a:lnTo>
                      <a:pt x="134" y="86"/>
                    </a:lnTo>
                    <a:lnTo>
                      <a:pt x="132" y="86"/>
                    </a:lnTo>
                    <a:lnTo>
                      <a:pt x="128" y="86"/>
                    </a:lnTo>
                    <a:close/>
                  </a:path>
                </a:pathLst>
              </a:custGeom>
              <a:grpFill/>
              <a:ln w="3175">
                <a:noFill/>
                <a:round/>
                <a:headEnd/>
                <a:tailEnd/>
              </a:ln>
            </p:spPr>
            <p:txBody>
              <a:bodyPr/>
              <a:lstStyle/>
              <a:p>
                <a:pPr>
                  <a:defRPr/>
                </a:pPr>
                <a:endParaRPr lang="en-GB" dirty="0">
                  <a:latin typeface="Calibri" pitchFamily="34" charset="0"/>
                </a:endParaRPr>
              </a:p>
            </p:txBody>
          </p:sp>
          <p:sp>
            <p:nvSpPr>
              <p:cNvPr id="605" name="Freeform 10"/>
              <p:cNvSpPr>
                <a:spLocks/>
              </p:cNvSpPr>
              <p:nvPr/>
            </p:nvSpPr>
            <p:spPr bwMode="auto">
              <a:xfrm>
                <a:off x="4290685" y="3485142"/>
                <a:ext cx="231883" cy="220254"/>
              </a:xfrm>
              <a:custGeom>
                <a:avLst/>
                <a:gdLst>
                  <a:gd name="T0" fmla="*/ 20 w 102"/>
                  <a:gd name="T1" fmla="*/ 0 h 96"/>
                  <a:gd name="T2" fmla="*/ 20 w 102"/>
                  <a:gd name="T3" fmla="*/ 0 h 96"/>
                  <a:gd name="T4" fmla="*/ 20 w 102"/>
                  <a:gd name="T5" fmla="*/ 2 h 96"/>
                  <a:gd name="T6" fmla="*/ 20 w 102"/>
                  <a:gd name="T7" fmla="*/ 2 h 96"/>
                  <a:gd name="T8" fmla="*/ 19 w 102"/>
                  <a:gd name="T9" fmla="*/ 2 h 96"/>
                  <a:gd name="T10" fmla="*/ 17 w 102"/>
                  <a:gd name="T11" fmla="*/ 2 h 96"/>
                  <a:gd name="T12" fmla="*/ 16 w 102"/>
                  <a:gd name="T13" fmla="*/ 3 h 96"/>
                  <a:gd name="T14" fmla="*/ 16 w 102"/>
                  <a:gd name="T15" fmla="*/ 3 h 96"/>
                  <a:gd name="T16" fmla="*/ 16 w 102"/>
                  <a:gd name="T17" fmla="*/ 5 h 96"/>
                  <a:gd name="T18" fmla="*/ 15 w 102"/>
                  <a:gd name="T19" fmla="*/ 7 h 96"/>
                  <a:gd name="T20" fmla="*/ 15 w 102"/>
                  <a:gd name="T21" fmla="*/ 7 h 96"/>
                  <a:gd name="T22" fmla="*/ 13 w 102"/>
                  <a:gd name="T23" fmla="*/ 8 h 96"/>
                  <a:gd name="T24" fmla="*/ 13 w 102"/>
                  <a:gd name="T25" fmla="*/ 10 h 96"/>
                  <a:gd name="T26" fmla="*/ 13 w 102"/>
                  <a:gd name="T27" fmla="*/ 10 h 96"/>
                  <a:gd name="T28" fmla="*/ 12 w 102"/>
                  <a:gd name="T29" fmla="*/ 12 h 96"/>
                  <a:gd name="T30" fmla="*/ 10 w 102"/>
                  <a:gd name="T31" fmla="*/ 15 h 96"/>
                  <a:gd name="T32" fmla="*/ 10 w 102"/>
                  <a:gd name="T33" fmla="*/ 17 h 96"/>
                  <a:gd name="T34" fmla="*/ 8 w 102"/>
                  <a:gd name="T35" fmla="*/ 20 h 96"/>
                  <a:gd name="T36" fmla="*/ 8 w 102"/>
                  <a:gd name="T37" fmla="*/ 20 h 96"/>
                  <a:gd name="T38" fmla="*/ 7 w 102"/>
                  <a:gd name="T39" fmla="*/ 22 h 96"/>
                  <a:gd name="T40" fmla="*/ 5 w 102"/>
                  <a:gd name="T41" fmla="*/ 24 h 96"/>
                  <a:gd name="T42" fmla="*/ 5 w 102"/>
                  <a:gd name="T43" fmla="*/ 24 h 96"/>
                  <a:gd name="T44" fmla="*/ 4 w 102"/>
                  <a:gd name="T45" fmla="*/ 28 h 96"/>
                  <a:gd name="T46" fmla="*/ 4 w 102"/>
                  <a:gd name="T47" fmla="*/ 30 h 96"/>
                  <a:gd name="T48" fmla="*/ 3 w 102"/>
                  <a:gd name="T49" fmla="*/ 32 h 96"/>
                  <a:gd name="T50" fmla="*/ 3 w 102"/>
                  <a:gd name="T51" fmla="*/ 32 h 96"/>
                  <a:gd name="T52" fmla="*/ 2 w 102"/>
                  <a:gd name="T53" fmla="*/ 33 h 96"/>
                  <a:gd name="T54" fmla="*/ 2 w 102"/>
                  <a:gd name="T55" fmla="*/ 33 h 96"/>
                  <a:gd name="T56" fmla="*/ 0 w 102"/>
                  <a:gd name="T57" fmla="*/ 35 h 96"/>
                  <a:gd name="T58" fmla="*/ 0 w 102"/>
                  <a:gd name="T59" fmla="*/ 38 h 96"/>
                  <a:gd name="T60" fmla="*/ 0 w 102"/>
                  <a:gd name="T61" fmla="*/ 38 h 96"/>
                  <a:gd name="T62" fmla="*/ 2 w 102"/>
                  <a:gd name="T63" fmla="*/ 36 h 96"/>
                  <a:gd name="T64" fmla="*/ 2 w 102"/>
                  <a:gd name="T65" fmla="*/ 36 h 96"/>
                  <a:gd name="T66" fmla="*/ 17 w 102"/>
                  <a:gd name="T67" fmla="*/ 36 h 96"/>
                  <a:gd name="T68" fmla="*/ 17 w 102"/>
                  <a:gd name="T69" fmla="*/ 36 h 96"/>
                  <a:gd name="T70" fmla="*/ 17 w 102"/>
                  <a:gd name="T71" fmla="*/ 28 h 96"/>
                  <a:gd name="T72" fmla="*/ 17 w 102"/>
                  <a:gd name="T73" fmla="*/ 28 h 96"/>
                  <a:gd name="T74" fmla="*/ 17 w 102"/>
                  <a:gd name="T75" fmla="*/ 25 h 96"/>
                  <a:gd name="T76" fmla="*/ 19 w 102"/>
                  <a:gd name="T77" fmla="*/ 25 h 96"/>
                  <a:gd name="T78" fmla="*/ 20 w 102"/>
                  <a:gd name="T79" fmla="*/ 25 h 96"/>
                  <a:gd name="T80" fmla="*/ 21 w 102"/>
                  <a:gd name="T81" fmla="*/ 24 h 96"/>
                  <a:gd name="T82" fmla="*/ 23 w 102"/>
                  <a:gd name="T83" fmla="*/ 12 h 96"/>
                  <a:gd name="T84" fmla="*/ 38 w 102"/>
                  <a:gd name="T85" fmla="*/ 12 h 96"/>
                  <a:gd name="T86" fmla="*/ 38 w 102"/>
                  <a:gd name="T87" fmla="*/ 3 h 96"/>
                  <a:gd name="T88" fmla="*/ 38 w 102"/>
                  <a:gd name="T89" fmla="*/ 0 h 96"/>
                  <a:gd name="T90" fmla="*/ 20 w 102"/>
                  <a:gd name="T91" fmla="*/ 0 h 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 h="96">
                    <a:moveTo>
                      <a:pt x="54" y="0"/>
                    </a:moveTo>
                    <a:lnTo>
                      <a:pt x="54" y="0"/>
                    </a:lnTo>
                    <a:lnTo>
                      <a:pt x="52" y="6"/>
                    </a:lnTo>
                    <a:lnTo>
                      <a:pt x="48" y="6"/>
                    </a:lnTo>
                    <a:lnTo>
                      <a:pt x="46" y="6"/>
                    </a:lnTo>
                    <a:lnTo>
                      <a:pt x="44" y="8"/>
                    </a:lnTo>
                    <a:lnTo>
                      <a:pt x="42" y="12"/>
                    </a:lnTo>
                    <a:lnTo>
                      <a:pt x="40" y="18"/>
                    </a:lnTo>
                    <a:lnTo>
                      <a:pt x="36" y="22"/>
                    </a:lnTo>
                    <a:lnTo>
                      <a:pt x="32" y="24"/>
                    </a:lnTo>
                    <a:lnTo>
                      <a:pt x="30" y="30"/>
                    </a:lnTo>
                    <a:lnTo>
                      <a:pt x="28" y="38"/>
                    </a:lnTo>
                    <a:lnTo>
                      <a:pt x="26" y="44"/>
                    </a:lnTo>
                    <a:lnTo>
                      <a:pt x="22" y="50"/>
                    </a:lnTo>
                    <a:lnTo>
                      <a:pt x="18" y="56"/>
                    </a:lnTo>
                    <a:lnTo>
                      <a:pt x="14" y="60"/>
                    </a:lnTo>
                    <a:lnTo>
                      <a:pt x="10" y="70"/>
                    </a:lnTo>
                    <a:lnTo>
                      <a:pt x="10" y="76"/>
                    </a:lnTo>
                    <a:lnTo>
                      <a:pt x="8" y="80"/>
                    </a:lnTo>
                    <a:lnTo>
                      <a:pt x="2" y="84"/>
                    </a:lnTo>
                    <a:lnTo>
                      <a:pt x="0" y="90"/>
                    </a:lnTo>
                    <a:lnTo>
                      <a:pt x="0" y="96"/>
                    </a:lnTo>
                    <a:lnTo>
                      <a:pt x="4" y="92"/>
                    </a:lnTo>
                    <a:lnTo>
                      <a:pt x="46" y="92"/>
                    </a:lnTo>
                    <a:lnTo>
                      <a:pt x="46" y="70"/>
                    </a:lnTo>
                    <a:lnTo>
                      <a:pt x="46" y="66"/>
                    </a:lnTo>
                    <a:lnTo>
                      <a:pt x="48" y="64"/>
                    </a:lnTo>
                    <a:lnTo>
                      <a:pt x="52" y="62"/>
                    </a:lnTo>
                    <a:lnTo>
                      <a:pt x="58" y="60"/>
                    </a:lnTo>
                    <a:lnTo>
                      <a:pt x="60" y="30"/>
                    </a:lnTo>
                    <a:lnTo>
                      <a:pt x="102" y="30"/>
                    </a:lnTo>
                    <a:lnTo>
                      <a:pt x="102" y="8"/>
                    </a:lnTo>
                    <a:lnTo>
                      <a:pt x="102" y="0"/>
                    </a:lnTo>
                    <a:lnTo>
                      <a:pt x="54" y="0"/>
                    </a:lnTo>
                    <a:close/>
                  </a:path>
                </a:pathLst>
              </a:custGeom>
              <a:grpFill/>
              <a:ln w="3175">
                <a:noFill/>
                <a:round/>
                <a:headEnd/>
                <a:tailEnd/>
              </a:ln>
            </p:spPr>
            <p:txBody>
              <a:bodyPr/>
              <a:lstStyle/>
              <a:p>
                <a:pPr>
                  <a:defRPr/>
                </a:pPr>
                <a:endParaRPr lang="en-GB" dirty="0">
                  <a:latin typeface="Calibri" pitchFamily="34" charset="0"/>
                </a:endParaRPr>
              </a:p>
            </p:txBody>
          </p:sp>
          <p:sp>
            <p:nvSpPr>
              <p:cNvPr id="606" name="Freeform 11"/>
              <p:cNvSpPr>
                <a:spLocks noEditPoints="1"/>
              </p:cNvSpPr>
              <p:nvPr/>
            </p:nvSpPr>
            <p:spPr bwMode="auto">
              <a:xfrm>
                <a:off x="7380523" y="3650332"/>
                <a:ext cx="171014" cy="463692"/>
              </a:xfrm>
              <a:custGeom>
                <a:avLst/>
                <a:gdLst>
                  <a:gd name="T0" fmla="*/ 18 w 76"/>
                  <a:gd name="T1" fmla="*/ 8 h 204"/>
                  <a:gd name="T2" fmla="*/ 16 w 76"/>
                  <a:gd name="T3" fmla="*/ 4 h 204"/>
                  <a:gd name="T4" fmla="*/ 12 w 76"/>
                  <a:gd name="T5" fmla="*/ 2 h 204"/>
                  <a:gd name="T6" fmla="*/ 5 w 76"/>
                  <a:gd name="T7" fmla="*/ 2 h 204"/>
                  <a:gd name="T8" fmla="*/ 2 w 76"/>
                  <a:gd name="T9" fmla="*/ 2 h 204"/>
                  <a:gd name="T10" fmla="*/ 3 w 76"/>
                  <a:gd name="T11" fmla="*/ 6 h 204"/>
                  <a:gd name="T12" fmla="*/ 7 w 76"/>
                  <a:gd name="T13" fmla="*/ 6 h 204"/>
                  <a:gd name="T14" fmla="*/ 10 w 76"/>
                  <a:gd name="T15" fmla="*/ 12 h 204"/>
                  <a:gd name="T16" fmla="*/ 8 w 76"/>
                  <a:gd name="T17" fmla="*/ 16 h 204"/>
                  <a:gd name="T18" fmla="*/ 5 w 76"/>
                  <a:gd name="T19" fmla="*/ 20 h 204"/>
                  <a:gd name="T20" fmla="*/ 11 w 76"/>
                  <a:gd name="T21" fmla="*/ 27 h 204"/>
                  <a:gd name="T22" fmla="*/ 14 w 76"/>
                  <a:gd name="T23" fmla="*/ 32 h 204"/>
                  <a:gd name="T24" fmla="*/ 18 w 76"/>
                  <a:gd name="T25" fmla="*/ 37 h 204"/>
                  <a:gd name="T26" fmla="*/ 19 w 76"/>
                  <a:gd name="T27" fmla="*/ 43 h 204"/>
                  <a:gd name="T28" fmla="*/ 20 w 76"/>
                  <a:gd name="T29" fmla="*/ 49 h 204"/>
                  <a:gd name="T30" fmla="*/ 21 w 76"/>
                  <a:gd name="T31" fmla="*/ 55 h 204"/>
                  <a:gd name="T32" fmla="*/ 17 w 76"/>
                  <a:gd name="T33" fmla="*/ 62 h 204"/>
                  <a:gd name="T34" fmla="*/ 12 w 76"/>
                  <a:gd name="T35" fmla="*/ 64 h 204"/>
                  <a:gd name="T36" fmla="*/ 7 w 76"/>
                  <a:gd name="T37" fmla="*/ 67 h 204"/>
                  <a:gd name="T38" fmla="*/ 8 w 76"/>
                  <a:gd name="T39" fmla="*/ 69 h 204"/>
                  <a:gd name="T40" fmla="*/ 8 w 76"/>
                  <a:gd name="T41" fmla="*/ 75 h 204"/>
                  <a:gd name="T42" fmla="*/ 9 w 76"/>
                  <a:gd name="T43" fmla="*/ 76 h 204"/>
                  <a:gd name="T44" fmla="*/ 9 w 76"/>
                  <a:gd name="T45" fmla="*/ 77 h 204"/>
                  <a:gd name="T46" fmla="*/ 11 w 76"/>
                  <a:gd name="T47" fmla="*/ 75 h 204"/>
                  <a:gd name="T48" fmla="*/ 13 w 76"/>
                  <a:gd name="T49" fmla="*/ 75 h 204"/>
                  <a:gd name="T50" fmla="*/ 12 w 76"/>
                  <a:gd name="T51" fmla="*/ 71 h 204"/>
                  <a:gd name="T52" fmla="*/ 15 w 76"/>
                  <a:gd name="T53" fmla="*/ 73 h 204"/>
                  <a:gd name="T54" fmla="*/ 16 w 76"/>
                  <a:gd name="T55" fmla="*/ 71 h 204"/>
                  <a:gd name="T56" fmla="*/ 13 w 76"/>
                  <a:gd name="T57" fmla="*/ 70 h 204"/>
                  <a:gd name="T58" fmla="*/ 14 w 76"/>
                  <a:gd name="T59" fmla="*/ 69 h 204"/>
                  <a:gd name="T60" fmla="*/ 18 w 76"/>
                  <a:gd name="T61" fmla="*/ 69 h 204"/>
                  <a:gd name="T62" fmla="*/ 18 w 76"/>
                  <a:gd name="T63" fmla="*/ 67 h 204"/>
                  <a:gd name="T64" fmla="*/ 20 w 76"/>
                  <a:gd name="T65" fmla="*/ 67 h 204"/>
                  <a:gd name="T66" fmla="*/ 26 w 76"/>
                  <a:gd name="T67" fmla="*/ 61 h 204"/>
                  <a:gd name="T68" fmla="*/ 26 w 76"/>
                  <a:gd name="T69" fmla="*/ 48 h 204"/>
                  <a:gd name="T70" fmla="*/ 24 w 76"/>
                  <a:gd name="T71" fmla="*/ 42 h 204"/>
                  <a:gd name="T72" fmla="*/ 23 w 76"/>
                  <a:gd name="T73" fmla="*/ 38 h 204"/>
                  <a:gd name="T74" fmla="*/ 20 w 76"/>
                  <a:gd name="T75" fmla="*/ 35 h 204"/>
                  <a:gd name="T76" fmla="*/ 19 w 76"/>
                  <a:gd name="T77" fmla="*/ 33 h 204"/>
                  <a:gd name="T78" fmla="*/ 18 w 76"/>
                  <a:gd name="T79" fmla="*/ 31 h 204"/>
                  <a:gd name="T80" fmla="*/ 16 w 76"/>
                  <a:gd name="T81" fmla="*/ 29 h 204"/>
                  <a:gd name="T82" fmla="*/ 13 w 76"/>
                  <a:gd name="T83" fmla="*/ 27 h 204"/>
                  <a:gd name="T84" fmla="*/ 12 w 76"/>
                  <a:gd name="T85" fmla="*/ 21 h 204"/>
                  <a:gd name="T86" fmla="*/ 13 w 76"/>
                  <a:gd name="T87" fmla="*/ 17 h 204"/>
                  <a:gd name="T88" fmla="*/ 16 w 76"/>
                  <a:gd name="T89" fmla="*/ 16 h 204"/>
                  <a:gd name="T90" fmla="*/ 18 w 76"/>
                  <a:gd name="T91" fmla="*/ 13 h 204"/>
                  <a:gd name="T92" fmla="*/ 22 w 76"/>
                  <a:gd name="T93" fmla="*/ 8 h 204"/>
                  <a:gd name="T94" fmla="*/ 12 w 76"/>
                  <a:gd name="T95" fmla="*/ 71 h 204"/>
                  <a:gd name="T96" fmla="*/ 12 w 76"/>
                  <a:gd name="T97" fmla="*/ 71 h 204"/>
                  <a:gd name="T98" fmla="*/ 12 w 76"/>
                  <a:gd name="T99" fmla="*/ 70 h 204"/>
                  <a:gd name="T100" fmla="*/ 12 w 76"/>
                  <a:gd name="T101" fmla="*/ 69 h 204"/>
                  <a:gd name="T102" fmla="*/ 11 w 76"/>
                  <a:gd name="T103" fmla="*/ 70 h 204"/>
                  <a:gd name="T104" fmla="*/ 11 w 76"/>
                  <a:gd name="T105" fmla="*/ 69 h 204"/>
                  <a:gd name="T106" fmla="*/ 10 w 76"/>
                  <a:gd name="T107" fmla="*/ 66 h 204"/>
                  <a:gd name="T108" fmla="*/ 10 w 76"/>
                  <a:gd name="T109" fmla="*/ 67 h 204"/>
                  <a:gd name="T110" fmla="*/ 10 w 76"/>
                  <a:gd name="T111" fmla="*/ 66 h 2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6" h="204">
                    <a:moveTo>
                      <a:pt x="60" y="22"/>
                    </a:moveTo>
                    <a:lnTo>
                      <a:pt x="56" y="20"/>
                    </a:lnTo>
                    <a:lnTo>
                      <a:pt x="50" y="20"/>
                    </a:lnTo>
                    <a:lnTo>
                      <a:pt x="44" y="22"/>
                    </a:lnTo>
                    <a:lnTo>
                      <a:pt x="38" y="16"/>
                    </a:lnTo>
                    <a:lnTo>
                      <a:pt x="42" y="10"/>
                    </a:lnTo>
                    <a:lnTo>
                      <a:pt x="42" y="8"/>
                    </a:lnTo>
                    <a:lnTo>
                      <a:pt x="38" y="6"/>
                    </a:lnTo>
                    <a:lnTo>
                      <a:pt x="32" y="2"/>
                    </a:lnTo>
                    <a:lnTo>
                      <a:pt x="28" y="0"/>
                    </a:lnTo>
                    <a:lnTo>
                      <a:pt x="24" y="2"/>
                    </a:lnTo>
                    <a:lnTo>
                      <a:pt x="16" y="4"/>
                    </a:lnTo>
                    <a:lnTo>
                      <a:pt x="12" y="8"/>
                    </a:lnTo>
                    <a:lnTo>
                      <a:pt x="6" y="2"/>
                    </a:lnTo>
                    <a:lnTo>
                      <a:pt x="2" y="4"/>
                    </a:lnTo>
                    <a:lnTo>
                      <a:pt x="0" y="8"/>
                    </a:lnTo>
                    <a:lnTo>
                      <a:pt x="4" y="12"/>
                    </a:lnTo>
                    <a:lnTo>
                      <a:pt x="8" y="16"/>
                    </a:lnTo>
                    <a:lnTo>
                      <a:pt x="10" y="18"/>
                    </a:lnTo>
                    <a:lnTo>
                      <a:pt x="14" y="20"/>
                    </a:lnTo>
                    <a:lnTo>
                      <a:pt x="18" y="16"/>
                    </a:lnTo>
                    <a:lnTo>
                      <a:pt x="24" y="18"/>
                    </a:lnTo>
                    <a:lnTo>
                      <a:pt x="28" y="22"/>
                    </a:lnTo>
                    <a:lnTo>
                      <a:pt x="28" y="30"/>
                    </a:lnTo>
                    <a:lnTo>
                      <a:pt x="24" y="32"/>
                    </a:lnTo>
                    <a:lnTo>
                      <a:pt x="24" y="42"/>
                    </a:lnTo>
                    <a:lnTo>
                      <a:pt x="22" y="44"/>
                    </a:lnTo>
                    <a:lnTo>
                      <a:pt x="16" y="44"/>
                    </a:lnTo>
                    <a:lnTo>
                      <a:pt x="12" y="46"/>
                    </a:lnTo>
                    <a:lnTo>
                      <a:pt x="14" y="52"/>
                    </a:lnTo>
                    <a:lnTo>
                      <a:pt x="22" y="56"/>
                    </a:lnTo>
                    <a:lnTo>
                      <a:pt x="24" y="64"/>
                    </a:lnTo>
                    <a:lnTo>
                      <a:pt x="30" y="72"/>
                    </a:lnTo>
                    <a:lnTo>
                      <a:pt x="34" y="74"/>
                    </a:lnTo>
                    <a:lnTo>
                      <a:pt x="34" y="78"/>
                    </a:lnTo>
                    <a:lnTo>
                      <a:pt x="38" y="84"/>
                    </a:lnTo>
                    <a:lnTo>
                      <a:pt x="42" y="88"/>
                    </a:lnTo>
                    <a:lnTo>
                      <a:pt x="44" y="92"/>
                    </a:lnTo>
                    <a:lnTo>
                      <a:pt x="48" y="98"/>
                    </a:lnTo>
                    <a:lnTo>
                      <a:pt x="52" y="100"/>
                    </a:lnTo>
                    <a:lnTo>
                      <a:pt x="52" y="106"/>
                    </a:lnTo>
                    <a:lnTo>
                      <a:pt x="52" y="114"/>
                    </a:lnTo>
                    <a:lnTo>
                      <a:pt x="52" y="118"/>
                    </a:lnTo>
                    <a:lnTo>
                      <a:pt x="52" y="124"/>
                    </a:lnTo>
                    <a:lnTo>
                      <a:pt x="54" y="130"/>
                    </a:lnTo>
                    <a:lnTo>
                      <a:pt x="54" y="134"/>
                    </a:lnTo>
                    <a:lnTo>
                      <a:pt x="56" y="138"/>
                    </a:lnTo>
                    <a:lnTo>
                      <a:pt x="58" y="144"/>
                    </a:lnTo>
                    <a:lnTo>
                      <a:pt x="56" y="152"/>
                    </a:lnTo>
                    <a:lnTo>
                      <a:pt x="54" y="160"/>
                    </a:lnTo>
                    <a:lnTo>
                      <a:pt x="46" y="164"/>
                    </a:lnTo>
                    <a:lnTo>
                      <a:pt x="42" y="168"/>
                    </a:lnTo>
                    <a:lnTo>
                      <a:pt x="40" y="172"/>
                    </a:lnTo>
                    <a:lnTo>
                      <a:pt x="32" y="170"/>
                    </a:lnTo>
                    <a:lnTo>
                      <a:pt x="28" y="172"/>
                    </a:lnTo>
                    <a:lnTo>
                      <a:pt x="24" y="174"/>
                    </a:lnTo>
                    <a:lnTo>
                      <a:pt x="20" y="176"/>
                    </a:lnTo>
                    <a:lnTo>
                      <a:pt x="18" y="180"/>
                    </a:lnTo>
                    <a:lnTo>
                      <a:pt x="22" y="182"/>
                    </a:lnTo>
                    <a:lnTo>
                      <a:pt x="20" y="192"/>
                    </a:lnTo>
                    <a:lnTo>
                      <a:pt x="22" y="198"/>
                    </a:lnTo>
                    <a:lnTo>
                      <a:pt x="26" y="200"/>
                    </a:lnTo>
                    <a:lnTo>
                      <a:pt x="26" y="202"/>
                    </a:lnTo>
                    <a:lnTo>
                      <a:pt x="24" y="202"/>
                    </a:lnTo>
                    <a:lnTo>
                      <a:pt x="24" y="204"/>
                    </a:lnTo>
                    <a:lnTo>
                      <a:pt x="30" y="200"/>
                    </a:lnTo>
                    <a:lnTo>
                      <a:pt x="30" y="196"/>
                    </a:lnTo>
                    <a:lnTo>
                      <a:pt x="34" y="198"/>
                    </a:lnTo>
                    <a:lnTo>
                      <a:pt x="36" y="196"/>
                    </a:lnTo>
                    <a:lnTo>
                      <a:pt x="34" y="194"/>
                    </a:lnTo>
                    <a:lnTo>
                      <a:pt x="34" y="190"/>
                    </a:lnTo>
                    <a:lnTo>
                      <a:pt x="34" y="188"/>
                    </a:lnTo>
                    <a:lnTo>
                      <a:pt x="36" y="190"/>
                    </a:lnTo>
                    <a:lnTo>
                      <a:pt x="40" y="192"/>
                    </a:lnTo>
                    <a:lnTo>
                      <a:pt x="42" y="186"/>
                    </a:lnTo>
                    <a:lnTo>
                      <a:pt x="38" y="186"/>
                    </a:lnTo>
                    <a:lnTo>
                      <a:pt x="36" y="184"/>
                    </a:lnTo>
                    <a:lnTo>
                      <a:pt x="34" y="178"/>
                    </a:lnTo>
                    <a:lnTo>
                      <a:pt x="38" y="180"/>
                    </a:lnTo>
                    <a:lnTo>
                      <a:pt x="38" y="182"/>
                    </a:lnTo>
                    <a:lnTo>
                      <a:pt x="50" y="182"/>
                    </a:lnTo>
                    <a:lnTo>
                      <a:pt x="48" y="178"/>
                    </a:lnTo>
                    <a:lnTo>
                      <a:pt x="50" y="178"/>
                    </a:lnTo>
                    <a:lnTo>
                      <a:pt x="52" y="178"/>
                    </a:lnTo>
                    <a:lnTo>
                      <a:pt x="56" y="176"/>
                    </a:lnTo>
                    <a:lnTo>
                      <a:pt x="64" y="172"/>
                    </a:lnTo>
                    <a:lnTo>
                      <a:pt x="70" y="166"/>
                    </a:lnTo>
                    <a:lnTo>
                      <a:pt x="72" y="162"/>
                    </a:lnTo>
                    <a:lnTo>
                      <a:pt x="74" y="156"/>
                    </a:lnTo>
                    <a:lnTo>
                      <a:pt x="76" y="142"/>
                    </a:lnTo>
                    <a:lnTo>
                      <a:pt x="72" y="126"/>
                    </a:lnTo>
                    <a:lnTo>
                      <a:pt x="68" y="112"/>
                    </a:lnTo>
                    <a:lnTo>
                      <a:pt x="66" y="110"/>
                    </a:lnTo>
                    <a:lnTo>
                      <a:pt x="62" y="106"/>
                    </a:lnTo>
                    <a:lnTo>
                      <a:pt x="62" y="102"/>
                    </a:lnTo>
                    <a:lnTo>
                      <a:pt x="62" y="100"/>
                    </a:lnTo>
                    <a:lnTo>
                      <a:pt x="56" y="94"/>
                    </a:lnTo>
                    <a:lnTo>
                      <a:pt x="52" y="88"/>
                    </a:lnTo>
                    <a:lnTo>
                      <a:pt x="52" y="86"/>
                    </a:lnTo>
                    <a:lnTo>
                      <a:pt x="52" y="84"/>
                    </a:lnTo>
                    <a:lnTo>
                      <a:pt x="48" y="82"/>
                    </a:lnTo>
                    <a:lnTo>
                      <a:pt x="42" y="80"/>
                    </a:lnTo>
                    <a:lnTo>
                      <a:pt x="42" y="76"/>
                    </a:lnTo>
                    <a:lnTo>
                      <a:pt x="42" y="74"/>
                    </a:lnTo>
                    <a:lnTo>
                      <a:pt x="36" y="70"/>
                    </a:lnTo>
                    <a:lnTo>
                      <a:pt x="34" y="64"/>
                    </a:lnTo>
                    <a:lnTo>
                      <a:pt x="32" y="58"/>
                    </a:lnTo>
                    <a:lnTo>
                      <a:pt x="34" y="52"/>
                    </a:lnTo>
                    <a:lnTo>
                      <a:pt x="36" y="46"/>
                    </a:lnTo>
                    <a:lnTo>
                      <a:pt x="38" y="44"/>
                    </a:lnTo>
                    <a:lnTo>
                      <a:pt x="42" y="44"/>
                    </a:lnTo>
                    <a:lnTo>
                      <a:pt x="44" y="38"/>
                    </a:lnTo>
                    <a:lnTo>
                      <a:pt x="48" y="32"/>
                    </a:lnTo>
                    <a:lnTo>
                      <a:pt x="54" y="26"/>
                    </a:lnTo>
                    <a:lnTo>
                      <a:pt x="60" y="22"/>
                    </a:lnTo>
                    <a:close/>
                    <a:moveTo>
                      <a:pt x="34" y="184"/>
                    </a:moveTo>
                    <a:lnTo>
                      <a:pt x="34" y="184"/>
                    </a:lnTo>
                    <a:lnTo>
                      <a:pt x="34" y="186"/>
                    </a:lnTo>
                    <a:lnTo>
                      <a:pt x="32" y="188"/>
                    </a:lnTo>
                    <a:lnTo>
                      <a:pt x="32" y="186"/>
                    </a:lnTo>
                    <a:lnTo>
                      <a:pt x="32" y="184"/>
                    </a:lnTo>
                    <a:lnTo>
                      <a:pt x="34" y="184"/>
                    </a:lnTo>
                    <a:close/>
                    <a:moveTo>
                      <a:pt x="32" y="182"/>
                    </a:moveTo>
                    <a:lnTo>
                      <a:pt x="32" y="182"/>
                    </a:lnTo>
                    <a:lnTo>
                      <a:pt x="34" y="182"/>
                    </a:lnTo>
                    <a:lnTo>
                      <a:pt x="32" y="184"/>
                    </a:lnTo>
                    <a:lnTo>
                      <a:pt x="30" y="184"/>
                    </a:lnTo>
                    <a:lnTo>
                      <a:pt x="30" y="182"/>
                    </a:lnTo>
                    <a:lnTo>
                      <a:pt x="32" y="182"/>
                    </a:lnTo>
                    <a:close/>
                    <a:moveTo>
                      <a:pt x="28" y="174"/>
                    </a:moveTo>
                    <a:lnTo>
                      <a:pt x="28" y="174"/>
                    </a:lnTo>
                    <a:lnTo>
                      <a:pt x="30" y="176"/>
                    </a:lnTo>
                    <a:lnTo>
                      <a:pt x="28" y="178"/>
                    </a:lnTo>
                    <a:lnTo>
                      <a:pt x="26" y="176"/>
                    </a:lnTo>
                    <a:lnTo>
                      <a:pt x="28" y="174"/>
                    </a:lnTo>
                    <a:close/>
                  </a:path>
                </a:pathLst>
              </a:custGeom>
              <a:grpFill/>
              <a:ln w="3175">
                <a:noFill/>
                <a:round/>
                <a:headEnd/>
                <a:tailEnd/>
              </a:ln>
            </p:spPr>
            <p:txBody>
              <a:bodyPr/>
              <a:lstStyle/>
              <a:p>
                <a:pPr>
                  <a:defRPr/>
                </a:pPr>
                <a:endParaRPr lang="en-GB" dirty="0">
                  <a:latin typeface="Calibri" pitchFamily="34" charset="0"/>
                </a:endParaRPr>
              </a:p>
            </p:txBody>
          </p:sp>
          <p:sp>
            <p:nvSpPr>
              <p:cNvPr id="607" name="Freeform 12"/>
              <p:cNvSpPr>
                <a:spLocks/>
              </p:cNvSpPr>
              <p:nvPr/>
            </p:nvSpPr>
            <p:spPr bwMode="auto">
              <a:xfrm>
                <a:off x="2826925" y="4009693"/>
                <a:ext cx="350723" cy="365157"/>
              </a:xfrm>
              <a:custGeom>
                <a:avLst/>
                <a:gdLst>
                  <a:gd name="T0" fmla="*/ 51 w 154"/>
                  <a:gd name="T1" fmla="*/ 17 h 160"/>
                  <a:gd name="T2" fmla="*/ 50 w 154"/>
                  <a:gd name="T3" fmla="*/ 16 h 160"/>
                  <a:gd name="T4" fmla="*/ 55 w 154"/>
                  <a:gd name="T5" fmla="*/ 13 h 160"/>
                  <a:gd name="T6" fmla="*/ 54 w 154"/>
                  <a:gd name="T7" fmla="*/ 10 h 160"/>
                  <a:gd name="T8" fmla="*/ 51 w 154"/>
                  <a:gd name="T9" fmla="*/ 10 h 160"/>
                  <a:gd name="T10" fmla="*/ 49 w 154"/>
                  <a:gd name="T11" fmla="*/ 10 h 160"/>
                  <a:gd name="T12" fmla="*/ 47 w 154"/>
                  <a:gd name="T13" fmla="*/ 8 h 160"/>
                  <a:gd name="T14" fmla="*/ 42 w 154"/>
                  <a:gd name="T15" fmla="*/ 6 h 160"/>
                  <a:gd name="T16" fmla="*/ 40 w 154"/>
                  <a:gd name="T17" fmla="*/ 9 h 160"/>
                  <a:gd name="T18" fmla="*/ 33 w 154"/>
                  <a:gd name="T19" fmla="*/ 7 h 160"/>
                  <a:gd name="T20" fmla="*/ 22 w 154"/>
                  <a:gd name="T21" fmla="*/ 6 h 160"/>
                  <a:gd name="T22" fmla="*/ 16 w 154"/>
                  <a:gd name="T23" fmla="*/ 3 h 160"/>
                  <a:gd name="T24" fmla="*/ 15 w 154"/>
                  <a:gd name="T25" fmla="*/ 0 h 160"/>
                  <a:gd name="T26" fmla="*/ 16 w 154"/>
                  <a:gd name="T27" fmla="*/ 5 h 160"/>
                  <a:gd name="T28" fmla="*/ 9 w 154"/>
                  <a:gd name="T29" fmla="*/ 10 h 160"/>
                  <a:gd name="T30" fmla="*/ 10 w 154"/>
                  <a:gd name="T31" fmla="*/ 16 h 160"/>
                  <a:gd name="T32" fmla="*/ 7 w 154"/>
                  <a:gd name="T33" fmla="*/ 10 h 160"/>
                  <a:gd name="T34" fmla="*/ 9 w 154"/>
                  <a:gd name="T35" fmla="*/ 7 h 160"/>
                  <a:gd name="T36" fmla="*/ 6 w 154"/>
                  <a:gd name="T37" fmla="*/ 5 h 160"/>
                  <a:gd name="T38" fmla="*/ 10 w 154"/>
                  <a:gd name="T39" fmla="*/ 2 h 160"/>
                  <a:gd name="T40" fmla="*/ 3 w 154"/>
                  <a:gd name="T41" fmla="*/ 8 h 160"/>
                  <a:gd name="T42" fmla="*/ 2 w 154"/>
                  <a:gd name="T43" fmla="*/ 12 h 160"/>
                  <a:gd name="T44" fmla="*/ 0 w 154"/>
                  <a:gd name="T45" fmla="*/ 17 h 160"/>
                  <a:gd name="T46" fmla="*/ 4 w 154"/>
                  <a:gd name="T47" fmla="*/ 21 h 160"/>
                  <a:gd name="T48" fmla="*/ 6 w 154"/>
                  <a:gd name="T49" fmla="*/ 25 h 160"/>
                  <a:gd name="T50" fmla="*/ 10 w 154"/>
                  <a:gd name="T51" fmla="*/ 28 h 160"/>
                  <a:gd name="T52" fmla="*/ 15 w 154"/>
                  <a:gd name="T53" fmla="*/ 29 h 160"/>
                  <a:gd name="T54" fmla="*/ 24 w 154"/>
                  <a:gd name="T55" fmla="*/ 34 h 160"/>
                  <a:gd name="T56" fmla="*/ 23 w 154"/>
                  <a:gd name="T57" fmla="*/ 39 h 160"/>
                  <a:gd name="T58" fmla="*/ 25 w 154"/>
                  <a:gd name="T59" fmla="*/ 42 h 160"/>
                  <a:gd name="T60" fmla="*/ 31 w 154"/>
                  <a:gd name="T61" fmla="*/ 47 h 160"/>
                  <a:gd name="T62" fmla="*/ 28 w 154"/>
                  <a:gd name="T63" fmla="*/ 52 h 160"/>
                  <a:gd name="T64" fmla="*/ 29 w 154"/>
                  <a:gd name="T65" fmla="*/ 54 h 160"/>
                  <a:gd name="T66" fmla="*/ 31 w 154"/>
                  <a:gd name="T67" fmla="*/ 57 h 160"/>
                  <a:gd name="T68" fmla="*/ 36 w 154"/>
                  <a:gd name="T69" fmla="*/ 60 h 160"/>
                  <a:gd name="T70" fmla="*/ 39 w 154"/>
                  <a:gd name="T71" fmla="*/ 59 h 160"/>
                  <a:gd name="T72" fmla="*/ 42 w 154"/>
                  <a:gd name="T73" fmla="*/ 57 h 160"/>
                  <a:gd name="T74" fmla="*/ 45 w 154"/>
                  <a:gd name="T75" fmla="*/ 54 h 160"/>
                  <a:gd name="T76" fmla="*/ 42 w 154"/>
                  <a:gd name="T77" fmla="*/ 52 h 160"/>
                  <a:gd name="T78" fmla="*/ 39 w 154"/>
                  <a:gd name="T79" fmla="*/ 52 h 160"/>
                  <a:gd name="T80" fmla="*/ 39 w 154"/>
                  <a:gd name="T81" fmla="*/ 48 h 160"/>
                  <a:gd name="T82" fmla="*/ 36 w 154"/>
                  <a:gd name="T83" fmla="*/ 43 h 160"/>
                  <a:gd name="T84" fmla="*/ 39 w 154"/>
                  <a:gd name="T85" fmla="*/ 43 h 160"/>
                  <a:gd name="T86" fmla="*/ 42 w 154"/>
                  <a:gd name="T87" fmla="*/ 44 h 160"/>
                  <a:gd name="T88" fmla="*/ 45 w 154"/>
                  <a:gd name="T89" fmla="*/ 43 h 160"/>
                  <a:gd name="T90" fmla="*/ 49 w 154"/>
                  <a:gd name="T91" fmla="*/ 43 h 160"/>
                  <a:gd name="T92" fmla="*/ 52 w 154"/>
                  <a:gd name="T93" fmla="*/ 42 h 160"/>
                  <a:gd name="T94" fmla="*/ 55 w 154"/>
                  <a:gd name="T95" fmla="*/ 39 h 160"/>
                  <a:gd name="T96" fmla="*/ 53 w 154"/>
                  <a:gd name="T97" fmla="*/ 30 h 160"/>
                  <a:gd name="T98" fmla="*/ 56 w 154"/>
                  <a:gd name="T99" fmla="*/ 28 h 160"/>
                  <a:gd name="T100" fmla="*/ 57 w 154"/>
                  <a:gd name="T101" fmla="*/ 25 h 160"/>
                  <a:gd name="T102" fmla="*/ 55 w 154"/>
                  <a:gd name="T103" fmla="*/ 23 h 160"/>
                  <a:gd name="T104" fmla="*/ 56 w 154"/>
                  <a:gd name="T105" fmla="*/ 21 h 160"/>
                  <a:gd name="T106" fmla="*/ 59 w 154"/>
                  <a:gd name="T107" fmla="*/ 17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 h="160">
                    <a:moveTo>
                      <a:pt x="154" y="46"/>
                    </a:moveTo>
                    <a:lnTo>
                      <a:pt x="154" y="46"/>
                    </a:lnTo>
                    <a:lnTo>
                      <a:pt x="148" y="44"/>
                    </a:lnTo>
                    <a:lnTo>
                      <a:pt x="144" y="44"/>
                    </a:lnTo>
                    <a:lnTo>
                      <a:pt x="134" y="46"/>
                    </a:lnTo>
                    <a:lnTo>
                      <a:pt x="128" y="48"/>
                    </a:lnTo>
                    <a:lnTo>
                      <a:pt x="128" y="46"/>
                    </a:lnTo>
                    <a:lnTo>
                      <a:pt x="130" y="42"/>
                    </a:lnTo>
                    <a:lnTo>
                      <a:pt x="142" y="42"/>
                    </a:lnTo>
                    <a:lnTo>
                      <a:pt x="142" y="38"/>
                    </a:lnTo>
                    <a:lnTo>
                      <a:pt x="144" y="32"/>
                    </a:lnTo>
                    <a:lnTo>
                      <a:pt x="146" y="32"/>
                    </a:lnTo>
                    <a:lnTo>
                      <a:pt x="144" y="30"/>
                    </a:lnTo>
                    <a:lnTo>
                      <a:pt x="142" y="28"/>
                    </a:lnTo>
                    <a:lnTo>
                      <a:pt x="140" y="28"/>
                    </a:lnTo>
                    <a:lnTo>
                      <a:pt x="138" y="30"/>
                    </a:lnTo>
                    <a:lnTo>
                      <a:pt x="134" y="30"/>
                    </a:lnTo>
                    <a:lnTo>
                      <a:pt x="134" y="26"/>
                    </a:lnTo>
                    <a:lnTo>
                      <a:pt x="132" y="26"/>
                    </a:lnTo>
                    <a:lnTo>
                      <a:pt x="132" y="28"/>
                    </a:lnTo>
                    <a:lnTo>
                      <a:pt x="130" y="28"/>
                    </a:lnTo>
                    <a:lnTo>
                      <a:pt x="128" y="28"/>
                    </a:lnTo>
                    <a:lnTo>
                      <a:pt x="128" y="26"/>
                    </a:lnTo>
                    <a:lnTo>
                      <a:pt x="126" y="26"/>
                    </a:lnTo>
                    <a:lnTo>
                      <a:pt x="126" y="24"/>
                    </a:lnTo>
                    <a:lnTo>
                      <a:pt x="124" y="20"/>
                    </a:lnTo>
                    <a:lnTo>
                      <a:pt x="132" y="16"/>
                    </a:lnTo>
                    <a:lnTo>
                      <a:pt x="112" y="16"/>
                    </a:lnTo>
                    <a:lnTo>
                      <a:pt x="116" y="20"/>
                    </a:lnTo>
                    <a:lnTo>
                      <a:pt x="108" y="18"/>
                    </a:lnTo>
                    <a:lnTo>
                      <a:pt x="106" y="24"/>
                    </a:lnTo>
                    <a:lnTo>
                      <a:pt x="94" y="24"/>
                    </a:lnTo>
                    <a:lnTo>
                      <a:pt x="86" y="22"/>
                    </a:lnTo>
                    <a:lnTo>
                      <a:pt x="86" y="18"/>
                    </a:lnTo>
                    <a:lnTo>
                      <a:pt x="80" y="18"/>
                    </a:lnTo>
                    <a:lnTo>
                      <a:pt x="74" y="20"/>
                    </a:lnTo>
                    <a:lnTo>
                      <a:pt x="62" y="24"/>
                    </a:lnTo>
                    <a:lnTo>
                      <a:pt x="58" y="14"/>
                    </a:lnTo>
                    <a:lnTo>
                      <a:pt x="56" y="10"/>
                    </a:lnTo>
                    <a:lnTo>
                      <a:pt x="50" y="8"/>
                    </a:lnTo>
                    <a:lnTo>
                      <a:pt x="46" y="8"/>
                    </a:lnTo>
                    <a:lnTo>
                      <a:pt x="42" y="8"/>
                    </a:lnTo>
                    <a:lnTo>
                      <a:pt x="42" y="2"/>
                    </a:lnTo>
                    <a:lnTo>
                      <a:pt x="38" y="0"/>
                    </a:lnTo>
                    <a:lnTo>
                      <a:pt x="38" y="6"/>
                    </a:lnTo>
                    <a:lnTo>
                      <a:pt x="40" y="6"/>
                    </a:lnTo>
                    <a:lnTo>
                      <a:pt x="40" y="8"/>
                    </a:lnTo>
                    <a:lnTo>
                      <a:pt x="42" y="12"/>
                    </a:lnTo>
                    <a:lnTo>
                      <a:pt x="24" y="14"/>
                    </a:lnTo>
                    <a:lnTo>
                      <a:pt x="24" y="20"/>
                    </a:lnTo>
                    <a:lnTo>
                      <a:pt x="24" y="26"/>
                    </a:lnTo>
                    <a:lnTo>
                      <a:pt x="30" y="32"/>
                    </a:lnTo>
                    <a:lnTo>
                      <a:pt x="32" y="38"/>
                    </a:lnTo>
                    <a:lnTo>
                      <a:pt x="32" y="40"/>
                    </a:lnTo>
                    <a:lnTo>
                      <a:pt x="28" y="40"/>
                    </a:lnTo>
                    <a:lnTo>
                      <a:pt x="22" y="40"/>
                    </a:lnTo>
                    <a:lnTo>
                      <a:pt x="20" y="36"/>
                    </a:lnTo>
                    <a:lnTo>
                      <a:pt x="18" y="26"/>
                    </a:lnTo>
                    <a:lnTo>
                      <a:pt x="22" y="24"/>
                    </a:lnTo>
                    <a:lnTo>
                      <a:pt x="24" y="24"/>
                    </a:lnTo>
                    <a:lnTo>
                      <a:pt x="24" y="20"/>
                    </a:lnTo>
                    <a:lnTo>
                      <a:pt x="24" y="18"/>
                    </a:lnTo>
                    <a:lnTo>
                      <a:pt x="20" y="18"/>
                    </a:lnTo>
                    <a:lnTo>
                      <a:pt x="22" y="14"/>
                    </a:lnTo>
                    <a:lnTo>
                      <a:pt x="16" y="12"/>
                    </a:lnTo>
                    <a:lnTo>
                      <a:pt x="26" y="4"/>
                    </a:lnTo>
                    <a:lnTo>
                      <a:pt x="24" y="0"/>
                    </a:lnTo>
                    <a:lnTo>
                      <a:pt x="18" y="4"/>
                    </a:lnTo>
                    <a:lnTo>
                      <a:pt x="12" y="10"/>
                    </a:lnTo>
                    <a:lnTo>
                      <a:pt x="8" y="20"/>
                    </a:lnTo>
                    <a:lnTo>
                      <a:pt x="2" y="22"/>
                    </a:lnTo>
                    <a:lnTo>
                      <a:pt x="4" y="26"/>
                    </a:lnTo>
                    <a:lnTo>
                      <a:pt x="2" y="30"/>
                    </a:lnTo>
                    <a:lnTo>
                      <a:pt x="2" y="34"/>
                    </a:lnTo>
                    <a:lnTo>
                      <a:pt x="0" y="40"/>
                    </a:lnTo>
                    <a:lnTo>
                      <a:pt x="0" y="44"/>
                    </a:lnTo>
                    <a:lnTo>
                      <a:pt x="2" y="44"/>
                    </a:lnTo>
                    <a:lnTo>
                      <a:pt x="6" y="44"/>
                    </a:lnTo>
                    <a:lnTo>
                      <a:pt x="12" y="54"/>
                    </a:lnTo>
                    <a:lnTo>
                      <a:pt x="10" y="54"/>
                    </a:lnTo>
                    <a:lnTo>
                      <a:pt x="10" y="58"/>
                    </a:lnTo>
                    <a:lnTo>
                      <a:pt x="12" y="62"/>
                    </a:lnTo>
                    <a:lnTo>
                      <a:pt x="14" y="66"/>
                    </a:lnTo>
                    <a:lnTo>
                      <a:pt x="16" y="70"/>
                    </a:lnTo>
                    <a:lnTo>
                      <a:pt x="16" y="72"/>
                    </a:lnTo>
                    <a:lnTo>
                      <a:pt x="24" y="74"/>
                    </a:lnTo>
                    <a:lnTo>
                      <a:pt x="28" y="74"/>
                    </a:lnTo>
                    <a:lnTo>
                      <a:pt x="34" y="74"/>
                    </a:lnTo>
                    <a:lnTo>
                      <a:pt x="38" y="74"/>
                    </a:lnTo>
                    <a:lnTo>
                      <a:pt x="40" y="76"/>
                    </a:lnTo>
                    <a:lnTo>
                      <a:pt x="46" y="86"/>
                    </a:lnTo>
                    <a:lnTo>
                      <a:pt x="54" y="84"/>
                    </a:lnTo>
                    <a:lnTo>
                      <a:pt x="62" y="86"/>
                    </a:lnTo>
                    <a:lnTo>
                      <a:pt x="62" y="94"/>
                    </a:lnTo>
                    <a:lnTo>
                      <a:pt x="60" y="94"/>
                    </a:lnTo>
                    <a:lnTo>
                      <a:pt x="60" y="96"/>
                    </a:lnTo>
                    <a:lnTo>
                      <a:pt x="60" y="100"/>
                    </a:lnTo>
                    <a:lnTo>
                      <a:pt x="60" y="102"/>
                    </a:lnTo>
                    <a:lnTo>
                      <a:pt x="62" y="104"/>
                    </a:lnTo>
                    <a:lnTo>
                      <a:pt x="66" y="108"/>
                    </a:lnTo>
                    <a:lnTo>
                      <a:pt x="68" y="112"/>
                    </a:lnTo>
                    <a:lnTo>
                      <a:pt x="72" y="116"/>
                    </a:lnTo>
                    <a:lnTo>
                      <a:pt x="78" y="120"/>
                    </a:lnTo>
                    <a:lnTo>
                      <a:pt x="82" y="122"/>
                    </a:lnTo>
                    <a:lnTo>
                      <a:pt x="80" y="130"/>
                    </a:lnTo>
                    <a:lnTo>
                      <a:pt x="76" y="134"/>
                    </a:lnTo>
                    <a:lnTo>
                      <a:pt x="74" y="136"/>
                    </a:lnTo>
                    <a:lnTo>
                      <a:pt x="74" y="140"/>
                    </a:lnTo>
                    <a:lnTo>
                      <a:pt x="74" y="142"/>
                    </a:lnTo>
                    <a:lnTo>
                      <a:pt x="76" y="142"/>
                    </a:lnTo>
                    <a:lnTo>
                      <a:pt x="78" y="140"/>
                    </a:lnTo>
                    <a:lnTo>
                      <a:pt x="80" y="144"/>
                    </a:lnTo>
                    <a:lnTo>
                      <a:pt x="82" y="150"/>
                    </a:lnTo>
                    <a:lnTo>
                      <a:pt x="80" y="156"/>
                    </a:lnTo>
                    <a:lnTo>
                      <a:pt x="86" y="160"/>
                    </a:lnTo>
                    <a:lnTo>
                      <a:pt x="90" y="158"/>
                    </a:lnTo>
                    <a:lnTo>
                      <a:pt x="94" y="156"/>
                    </a:lnTo>
                    <a:lnTo>
                      <a:pt x="96" y="156"/>
                    </a:lnTo>
                    <a:lnTo>
                      <a:pt x="98" y="154"/>
                    </a:lnTo>
                    <a:lnTo>
                      <a:pt x="98" y="152"/>
                    </a:lnTo>
                    <a:lnTo>
                      <a:pt x="100" y="152"/>
                    </a:lnTo>
                    <a:lnTo>
                      <a:pt x="104" y="150"/>
                    </a:lnTo>
                    <a:lnTo>
                      <a:pt x="106" y="148"/>
                    </a:lnTo>
                    <a:lnTo>
                      <a:pt x="108" y="148"/>
                    </a:lnTo>
                    <a:lnTo>
                      <a:pt x="110" y="144"/>
                    </a:lnTo>
                    <a:lnTo>
                      <a:pt x="110" y="142"/>
                    </a:lnTo>
                    <a:lnTo>
                      <a:pt x="112" y="142"/>
                    </a:lnTo>
                    <a:lnTo>
                      <a:pt x="116" y="140"/>
                    </a:lnTo>
                    <a:lnTo>
                      <a:pt x="116" y="138"/>
                    </a:lnTo>
                    <a:lnTo>
                      <a:pt x="114" y="136"/>
                    </a:lnTo>
                    <a:lnTo>
                      <a:pt x="112" y="136"/>
                    </a:lnTo>
                    <a:lnTo>
                      <a:pt x="108" y="138"/>
                    </a:lnTo>
                    <a:lnTo>
                      <a:pt x="104" y="138"/>
                    </a:lnTo>
                    <a:lnTo>
                      <a:pt x="102" y="136"/>
                    </a:lnTo>
                    <a:lnTo>
                      <a:pt x="100" y="132"/>
                    </a:lnTo>
                    <a:lnTo>
                      <a:pt x="100" y="128"/>
                    </a:lnTo>
                    <a:lnTo>
                      <a:pt x="102" y="124"/>
                    </a:lnTo>
                    <a:lnTo>
                      <a:pt x="98" y="118"/>
                    </a:lnTo>
                    <a:lnTo>
                      <a:pt x="96" y="114"/>
                    </a:lnTo>
                    <a:lnTo>
                      <a:pt x="96" y="112"/>
                    </a:lnTo>
                    <a:lnTo>
                      <a:pt x="96" y="110"/>
                    </a:lnTo>
                    <a:lnTo>
                      <a:pt x="94" y="110"/>
                    </a:lnTo>
                    <a:lnTo>
                      <a:pt x="98" y="108"/>
                    </a:lnTo>
                    <a:lnTo>
                      <a:pt x="102" y="110"/>
                    </a:lnTo>
                    <a:lnTo>
                      <a:pt x="106" y="112"/>
                    </a:lnTo>
                    <a:lnTo>
                      <a:pt x="108" y="112"/>
                    </a:lnTo>
                    <a:lnTo>
                      <a:pt x="112" y="114"/>
                    </a:lnTo>
                    <a:lnTo>
                      <a:pt x="116" y="116"/>
                    </a:lnTo>
                    <a:lnTo>
                      <a:pt x="120" y="116"/>
                    </a:lnTo>
                    <a:lnTo>
                      <a:pt x="118" y="114"/>
                    </a:lnTo>
                    <a:lnTo>
                      <a:pt x="118" y="112"/>
                    </a:lnTo>
                    <a:lnTo>
                      <a:pt x="120" y="110"/>
                    </a:lnTo>
                    <a:lnTo>
                      <a:pt x="122" y="110"/>
                    </a:lnTo>
                    <a:lnTo>
                      <a:pt x="128" y="112"/>
                    </a:lnTo>
                    <a:lnTo>
                      <a:pt x="132" y="110"/>
                    </a:lnTo>
                    <a:lnTo>
                      <a:pt x="134" y="108"/>
                    </a:lnTo>
                    <a:lnTo>
                      <a:pt x="136" y="108"/>
                    </a:lnTo>
                    <a:lnTo>
                      <a:pt x="136" y="106"/>
                    </a:lnTo>
                    <a:lnTo>
                      <a:pt x="138" y="104"/>
                    </a:lnTo>
                    <a:lnTo>
                      <a:pt x="144" y="102"/>
                    </a:lnTo>
                    <a:lnTo>
                      <a:pt x="146" y="98"/>
                    </a:lnTo>
                    <a:lnTo>
                      <a:pt x="144" y="94"/>
                    </a:lnTo>
                    <a:lnTo>
                      <a:pt x="134" y="80"/>
                    </a:lnTo>
                    <a:lnTo>
                      <a:pt x="140" y="78"/>
                    </a:lnTo>
                    <a:lnTo>
                      <a:pt x="138" y="74"/>
                    </a:lnTo>
                    <a:lnTo>
                      <a:pt x="138" y="72"/>
                    </a:lnTo>
                    <a:lnTo>
                      <a:pt x="140" y="72"/>
                    </a:lnTo>
                    <a:lnTo>
                      <a:pt x="146" y="72"/>
                    </a:lnTo>
                    <a:lnTo>
                      <a:pt x="148" y="70"/>
                    </a:lnTo>
                    <a:lnTo>
                      <a:pt x="150" y="68"/>
                    </a:lnTo>
                    <a:lnTo>
                      <a:pt x="150" y="66"/>
                    </a:lnTo>
                    <a:lnTo>
                      <a:pt x="148" y="66"/>
                    </a:lnTo>
                    <a:lnTo>
                      <a:pt x="146" y="66"/>
                    </a:lnTo>
                    <a:lnTo>
                      <a:pt x="146" y="62"/>
                    </a:lnTo>
                    <a:lnTo>
                      <a:pt x="144" y="60"/>
                    </a:lnTo>
                    <a:lnTo>
                      <a:pt x="142" y="58"/>
                    </a:lnTo>
                    <a:lnTo>
                      <a:pt x="142" y="56"/>
                    </a:lnTo>
                    <a:lnTo>
                      <a:pt x="146" y="54"/>
                    </a:lnTo>
                    <a:lnTo>
                      <a:pt x="152" y="52"/>
                    </a:lnTo>
                    <a:lnTo>
                      <a:pt x="154" y="50"/>
                    </a:lnTo>
                    <a:lnTo>
                      <a:pt x="154" y="46"/>
                    </a:lnTo>
                    <a:close/>
                  </a:path>
                </a:pathLst>
              </a:custGeom>
              <a:grpFill/>
              <a:ln w="3175">
                <a:noFill/>
                <a:round/>
                <a:headEnd/>
                <a:tailEnd/>
              </a:ln>
            </p:spPr>
            <p:txBody>
              <a:bodyPr/>
              <a:lstStyle/>
              <a:p>
                <a:pPr>
                  <a:defRPr/>
                </a:pPr>
                <a:endParaRPr lang="en-GB" dirty="0">
                  <a:latin typeface="Calibri" pitchFamily="34" charset="0"/>
                </a:endParaRPr>
              </a:p>
            </p:txBody>
          </p:sp>
          <p:sp>
            <p:nvSpPr>
              <p:cNvPr id="608" name="Freeform 13"/>
              <p:cNvSpPr>
                <a:spLocks noEditPoints="1"/>
              </p:cNvSpPr>
              <p:nvPr/>
            </p:nvSpPr>
            <p:spPr bwMode="auto">
              <a:xfrm>
                <a:off x="9038485" y="4910994"/>
                <a:ext cx="26087" cy="60860"/>
              </a:xfrm>
              <a:custGeom>
                <a:avLst/>
                <a:gdLst>
                  <a:gd name="T0" fmla="*/ 2 w 12"/>
                  <a:gd name="T1" fmla="*/ 8 h 26"/>
                  <a:gd name="T2" fmla="*/ 2 w 12"/>
                  <a:gd name="T3" fmla="*/ 8 h 26"/>
                  <a:gd name="T4" fmla="*/ 2 w 12"/>
                  <a:gd name="T5" fmla="*/ 10 h 26"/>
                  <a:gd name="T6" fmla="*/ 3 w 12"/>
                  <a:gd name="T7" fmla="*/ 11 h 26"/>
                  <a:gd name="T8" fmla="*/ 3 w 12"/>
                  <a:gd name="T9" fmla="*/ 11 h 26"/>
                  <a:gd name="T10" fmla="*/ 4 w 12"/>
                  <a:gd name="T11" fmla="*/ 11 h 26"/>
                  <a:gd name="T12" fmla="*/ 4 w 12"/>
                  <a:gd name="T13" fmla="*/ 11 h 26"/>
                  <a:gd name="T14" fmla="*/ 4 w 12"/>
                  <a:gd name="T15" fmla="*/ 10 h 26"/>
                  <a:gd name="T16" fmla="*/ 4 w 12"/>
                  <a:gd name="T17" fmla="*/ 10 h 26"/>
                  <a:gd name="T18" fmla="*/ 2 w 12"/>
                  <a:gd name="T19" fmla="*/ 8 h 26"/>
                  <a:gd name="T20" fmla="*/ 2 w 12"/>
                  <a:gd name="T21" fmla="*/ 8 h 26"/>
                  <a:gd name="T22" fmla="*/ 0 w 12"/>
                  <a:gd name="T23" fmla="*/ 0 h 26"/>
                  <a:gd name="T24" fmla="*/ 0 w 12"/>
                  <a:gd name="T25" fmla="*/ 0 h 26"/>
                  <a:gd name="T26" fmla="*/ 0 w 12"/>
                  <a:gd name="T27" fmla="*/ 2 h 26"/>
                  <a:gd name="T28" fmla="*/ 0 w 12"/>
                  <a:gd name="T29" fmla="*/ 5 h 26"/>
                  <a:gd name="T30" fmla="*/ 0 w 12"/>
                  <a:gd name="T31" fmla="*/ 5 h 26"/>
                  <a:gd name="T32" fmla="*/ 3 w 12"/>
                  <a:gd name="T33" fmla="*/ 5 h 26"/>
                  <a:gd name="T34" fmla="*/ 3 w 12"/>
                  <a:gd name="T35" fmla="*/ 5 h 26"/>
                  <a:gd name="T36" fmla="*/ 3 w 12"/>
                  <a:gd name="T37" fmla="*/ 2 h 26"/>
                  <a:gd name="T38" fmla="*/ 2 w 12"/>
                  <a:gd name="T39" fmla="*/ 2 h 26"/>
                  <a:gd name="T40" fmla="*/ 2 w 12"/>
                  <a:gd name="T41" fmla="*/ 2 h 26"/>
                  <a:gd name="T42" fmla="*/ 2 w 12"/>
                  <a:gd name="T43" fmla="*/ 2 h 26"/>
                  <a:gd name="T44" fmla="*/ 0 w 12"/>
                  <a:gd name="T45" fmla="*/ 0 h 26"/>
                  <a:gd name="T46" fmla="*/ 0 w 12"/>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26">
                    <a:moveTo>
                      <a:pt x="6" y="18"/>
                    </a:moveTo>
                    <a:lnTo>
                      <a:pt x="6" y="18"/>
                    </a:lnTo>
                    <a:lnTo>
                      <a:pt x="6" y="22"/>
                    </a:lnTo>
                    <a:lnTo>
                      <a:pt x="8" y="26"/>
                    </a:lnTo>
                    <a:lnTo>
                      <a:pt x="10" y="26"/>
                    </a:lnTo>
                    <a:lnTo>
                      <a:pt x="12" y="26"/>
                    </a:lnTo>
                    <a:lnTo>
                      <a:pt x="10" y="24"/>
                    </a:lnTo>
                    <a:lnTo>
                      <a:pt x="6" y="18"/>
                    </a:lnTo>
                    <a:close/>
                    <a:moveTo>
                      <a:pt x="0" y="0"/>
                    </a:moveTo>
                    <a:lnTo>
                      <a:pt x="0" y="0"/>
                    </a:lnTo>
                    <a:lnTo>
                      <a:pt x="0" y="6"/>
                    </a:lnTo>
                    <a:lnTo>
                      <a:pt x="0" y="12"/>
                    </a:lnTo>
                    <a:lnTo>
                      <a:pt x="8" y="12"/>
                    </a:lnTo>
                    <a:lnTo>
                      <a:pt x="8" y="6"/>
                    </a:lnTo>
                    <a:lnTo>
                      <a:pt x="6" y="6"/>
                    </a:lnTo>
                    <a:lnTo>
                      <a:pt x="4"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09" name="Freeform 14"/>
              <p:cNvSpPr>
                <a:spLocks/>
              </p:cNvSpPr>
              <p:nvPr/>
            </p:nvSpPr>
            <p:spPr bwMode="auto">
              <a:xfrm>
                <a:off x="6177631" y="2856259"/>
                <a:ext cx="423186" cy="304298"/>
              </a:xfrm>
              <a:custGeom>
                <a:avLst/>
                <a:gdLst>
                  <a:gd name="T0" fmla="*/ 50 w 186"/>
                  <a:gd name="T1" fmla="*/ 48 h 134"/>
                  <a:gd name="T2" fmla="*/ 53 w 186"/>
                  <a:gd name="T3" fmla="*/ 45 h 134"/>
                  <a:gd name="T4" fmla="*/ 52 w 186"/>
                  <a:gd name="T5" fmla="*/ 43 h 134"/>
                  <a:gd name="T6" fmla="*/ 53 w 186"/>
                  <a:gd name="T7" fmla="*/ 42 h 134"/>
                  <a:gd name="T8" fmla="*/ 48 w 186"/>
                  <a:gd name="T9" fmla="*/ 38 h 134"/>
                  <a:gd name="T10" fmla="*/ 48 w 186"/>
                  <a:gd name="T11" fmla="*/ 37 h 134"/>
                  <a:gd name="T12" fmla="*/ 50 w 186"/>
                  <a:gd name="T13" fmla="*/ 37 h 134"/>
                  <a:gd name="T14" fmla="*/ 53 w 186"/>
                  <a:gd name="T15" fmla="*/ 35 h 134"/>
                  <a:gd name="T16" fmla="*/ 53 w 186"/>
                  <a:gd name="T17" fmla="*/ 34 h 134"/>
                  <a:gd name="T18" fmla="*/ 55 w 186"/>
                  <a:gd name="T19" fmla="*/ 33 h 134"/>
                  <a:gd name="T20" fmla="*/ 56 w 186"/>
                  <a:gd name="T21" fmla="*/ 32 h 134"/>
                  <a:gd name="T22" fmla="*/ 55 w 186"/>
                  <a:gd name="T23" fmla="*/ 29 h 134"/>
                  <a:gd name="T24" fmla="*/ 57 w 186"/>
                  <a:gd name="T25" fmla="*/ 27 h 134"/>
                  <a:gd name="T26" fmla="*/ 59 w 186"/>
                  <a:gd name="T27" fmla="*/ 29 h 134"/>
                  <a:gd name="T28" fmla="*/ 61 w 186"/>
                  <a:gd name="T29" fmla="*/ 27 h 134"/>
                  <a:gd name="T30" fmla="*/ 60 w 186"/>
                  <a:gd name="T31" fmla="*/ 31 h 134"/>
                  <a:gd name="T32" fmla="*/ 62 w 186"/>
                  <a:gd name="T33" fmla="*/ 33 h 134"/>
                  <a:gd name="T34" fmla="*/ 64 w 186"/>
                  <a:gd name="T35" fmla="*/ 33 h 134"/>
                  <a:gd name="T36" fmla="*/ 64 w 186"/>
                  <a:gd name="T37" fmla="*/ 31 h 134"/>
                  <a:gd name="T38" fmla="*/ 67 w 186"/>
                  <a:gd name="T39" fmla="*/ 32 h 134"/>
                  <a:gd name="T40" fmla="*/ 71 w 186"/>
                  <a:gd name="T41" fmla="*/ 27 h 134"/>
                  <a:gd name="T42" fmla="*/ 68 w 186"/>
                  <a:gd name="T43" fmla="*/ 26 h 134"/>
                  <a:gd name="T44" fmla="*/ 65 w 186"/>
                  <a:gd name="T45" fmla="*/ 24 h 134"/>
                  <a:gd name="T46" fmla="*/ 64 w 186"/>
                  <a:gd name="T47" fmla="*/ 24 h 134"/>
                  <a:gd name="T48" fmla="*/ 62 w 186"/>
                  <a:gd name="T49" fmla="*/ 24 h 134"/>
                  <a:gd name="T50" fmla="*/ 61 w 186"/>
                  <a:gd name="T51" fmla="*/ 23 h 134"/>
                  <a:gd name="T52" fmla="*/ 64 w 186"/>
                  <a:gd name="T53" fmla="*/ 20 h 134"/>
                  <a:gd name="T54" fmla="*/ 64 w 186"/>
                  <a:gd name="T55" fmla="*/ 19 h 134"/>
                  <a:gd name="T56" fmla="*/ 60 w 186"/>
                  <a:gd name="T57" fmla="*/ 20 h 134"/>
                  <a:gd name="T58" fmla="*/ 57 w 186"/>
                  <a:gd name="T59" fmla="*/ 21 h 134"/>
                  <a:gd name="T60" fmla="*/ 53 w 186"/>
                  <a:gd name="T61" fmla="*/ 24 h 134"/>
                  <a:gd name="T62" fmla="*/ 50 w 186"/>
                  <a:gd name="T63" fmla="*/ 27 h 134"/>
                  <a:gd name="T64" fmla="*/ 48 w 186"/>
                  <a:gd name="T65" fmla="*/ 27 h 134"/>
                  <a:gd name="T66" fmla="*/ 47 w 186"/>
                  <a:gd name="T67" fmla="*/ 24 h 134"/>
                  <a:gd name="T68" fmla="*/ 42 w 186"/>
                  <a:gd name="T69" fmla="*/ 24 h 134"/>
                  <a:gd name="T70" fmla="*/ 42 w 186"/>
                  <a:gd name="T71" fmla="*/ 21 h 134"/>
                  <a:gd name="T72" fmla="*/ 42 w 186"/>
                  <a:gd name="T73" fmla="*/ 20 h 134"/>
                  <a:gd name="T74" fmla="*/ 39 w 186"/>
                  <a:gd name="T75" fmla="*/ 20 h 134"/>
                  <a:gd name="T76" fmla="*/ 36 w 186"/>
                  <a:gd name="T77" fmla="*/ 16 h 134"/>
                  <a:gd name="T78" fmla="*/ 30 w 186"/>
                  <a:gd name="T79" fmla="*/ 16 h 134"/>
                  <a:gd name="T80" fmla="*/ 24 w 186"/>
                  <a:gd name="T81" fmla="*/ 12 h 134"/>
                  <a:gd name="T82" fmla="*/ 23 w 186"/>
                  <a:gd name="T83" fmla="*/ 9 h 134"/>
                  <a:gd name="T84" fmla="*/ 21 w 186"/>
                  <a:gd name="T85" fmla="*/ 10 h 134"/>
                  <a:gd name="T86" fmla="*/ 16 w 186"/>
                  <a:gd name="T87" fmla="*/ 13 h 134"/>
                  <a:gd name="T88" fmla="*/ 15 w 186"/>
                  <a:gd name="T89" fmla="*/ 12 h 134"/>
                  <a:gd name="T90" fmla="*/ 13 w 186"/>
                  <a:gd name="T91" fmla="*/ 15 h 134"/>
                  <a:gd name="T92" fmla="*/ 9 w 186"/>
                  <a:gd name="T93" fmla="*/ 13 h 134"/>
                  <a:gd name="T94" fmla="*/ 10 w 186"/>
                  <a:gd name="T95" fmla="*/ 0 h 134"/>
                  <a:gd name="T96" fmla="*/ 7 w 186"/>
                  <a:gd name="T97" fmla="*/ 0 h 134"/>
                  <a:gd name="T98" fmla="*/ 2 w 186"/>
                  <a:gd name="T99" fmla="*/ 2 h 134"/>
                  <a:gd name="T100" fmla="*/ 4 w 186"/>
                  <a:gd name="T101" fmla="*/ 21 h 134"/>
                  <a:gd name="T102" fmla="*/ 8 w 186"/>
                  <a:gd name="T103" fmla="*/ 17 h 134"/>
                  <a:gd name="T104" fmla="*/ 13 w 186"/>
                  <a:gd name="T105" fmla="*/ 20 h 134"/>
                  <a:gd name="T106" fmla="*/ 15 w 186"/>
                  <a:gd name="T107" fmla="*/ 27 h 134"/>
                  <a:gd name="T108" fmla="*/ 20 w 186"/>
                  <a:gd name="T109" fmla="*/ 26 h 134"/>
                  <a:gd name="T110" fmla="*/ 27 w 186"/>
                  <a:gd name="T111" fmla="*/ 30 h 134"/>
                  <a:gd name="T112" fmla="*/ 31 w 186"/>
                  <a:gd name="T113" fmla="*/ 36 h 134"/>
                  <a:gd name="T114" fmla="*/ 38 w 186"/>
                  <a:gd name="T115" fmla="*/ 42 h 134"/>
                  <a:gd name="T116" fmla="*/ 45 w 186"/>
                  <a:gd name="T117" fmla="*/ 43 h 134"/>
                  <a:gd name="T118" fmla="*/ 43 w 186"/>
                  <a:gd name="T119" fmla="*/ 48 h 134"/>
                  <a:gd name="T120" fmla="*/ 50 w 186"/>
                  <a:gd name="T121" fmla="*/ 49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6" h="134">
                    <a:moveTo>
                      <a:pt x="132" y="132"/>
                    </a:moveTo>
                    <a:lnTo>
                      <a:pt x="132" y="132"/>
                    </a:lnTo>
                    <a:lnTo>
                      <a:pt x="134" y="126"/>
                    </a:lnTo>
                    <a:lnTo>
                      <a:pt x="136" y="124"/>
                    </a:lnTo>
                    <a:lnTo>
                      <a:pt x="138" y="122"/>
                    </a:lnTo>
                    <a:lnTo>
                      <a:pt x="140" y="120"/>
                    </a:lnTo>
                    <a:lnTo>
                      <a:pt x="138" y="116"/>
                    </a:lnTo>
                    <a:lnTo>
                      <a:pt x="136" y="116"/>
                    </a:lnTo>
                    <a:lnTo>
                      <a:pt x="136" y="114"/>
                    </a:lnTo>
                    <a:lnTo>
                      <a:pt x="138" y="110"/>
                    </a:lnTo>
                    <a:lnTo>
                      <a:pt x="138" y="108"/>
                    </a:lnTo>
                    <a:lnTo>
                      <a:pt x="132" y="108"/>
                    </a:lnTo>
                    <a:lnTo>
                      <a:pt x="130" y="108"/>
                    </a:lnTo>
                    <a:lnTo>
                      <a:pt x="128" y="104"/>
                    </a:lnTo>
                    <a:lnTo>
                      <a:pt x="126" y="102"/>
                    </a:lnTo>
                    <a:lnTo>
                      <a:pt x="126" y="100"/>
                    </a:lnTo>
                    <a:lnTo>
                      <a:pt x="128" y="98"/>
                    </a:lnTo>
                    <a:lnTo>
                      <a:pt x="132" y="98"/>
                    </a:lnTo>
                    <a:lnTo>
                      <a:pt x="134" y="98"/>
                    </a:lnTo>
                    <a:lnTo>
                      <a:pt x="134" y="100"/>
                    </a:lnTo>
                    <a:lnTo>
                      <a:pt x="136" y="98"/>
                    </a:lnTo>
                    <a:lnTo>
                      <a:pt x="142" y="94"/>
                    </a:lnTo>
                    <a:lnTo>
                      <a:pt x="144" y="92"/>
                    </a:lnTo>
                    <a:lnTo>
                      <a:pt x="142" y="92"/>
                    </a:lnTo>
                    <a:lnTo>
                      <a:pt x="142" y="90"/>
                    </a:lnTo>
                    <a:lnTo>
                      <a:pt x="144" y="86"/>
                    </a:lnTo>
                    <a:lnTo>
                      <a:pt x="146" y="86"/>
                    </a:lnTo>
                    <a:lnTo>
                      <a:pt x="146" y="84"/>
                    </a:lnTo>
                    <a:lnTo>
                      <a:pt x="148" y="84"/>
                    </a:lnTo>
                    <a:lnTo>
                      <a:pt x="148" y="82"/>
                    </a:lnTo>
                    <a:lnTo>
                      <a:pt x="146" y="80"/>
                    </a:lnTo>
                    <a:lnTo>
                      <a:pt x="144" y="76"/>
                    </a:lnTo>
                    <a:lnTo>
                      <a:pt x="146" y="74"/>
                    </a:lnTo>
                    <a:lnTo>
                      <a:pt x="150" y="74"/>
                    </a:lnTo>
                    <a:lnTo>
                      <a:pt x="154" y="76"/>
                    </a:lnTo>
                    <a:lnTo>
                      <a:pt x="156" y="76"/>
                    </a:lnTo>
                    <a:lnTo>
                      <a:pt x="158" y="74"/>
                    </a:lnTo>
                    <a:lnTo>
                      <a:pt x="160" y="70"/>
                    </a:lnTo>
                    <a:lnTo>
                      <a:pt x="162" y="68"/>
                    </a:lnTo>
                    <a:lnTo>
                      <a:pt x="164" y="76"/>
                    </a:lnTo>
                    <a:lnTo>
                      <a:pt x="158" y="78"/>
                    </a:lnTo>
                    <a:lnTo>
                      <a:pt x="158" y="82"/>
                    </a:lnTo>
                    <a:lnTo>
                      <a:pt x="162" y="84"/>
                    </a:lnTo>
                    <a:lnTo>
                      <a:pt x="164" y="84"/>
                    </a:lnTo>
                    <a:lnTo>
                      <a:pt x="164" y="86"/>
                    </a:lnTo>
                    <a:lnTo>
                      <a:pt x="166" y="88"/>
                    </a:lnTo>
                    <a:lnTo>
                      <a:pt x="168" y="86"/>
                    </a:lnTo>
                    <a:lnTo>
                      <a:pt x="168" y="84"/>
                    </a:lnTo>
                    <a:lnTo>
                      <a:pt x="170" y="82"/>
                    </a:lnTo>
                    <a:lnTo>
                      <a:pt x="176" y="84"/>
                    </a:lnTo>
                    <a:lnTo>
                      <a:pt x="180" y="82"/>
                    </a:lnTo>
                    <a:lnTo>
                      <a:pt x="182" y="80"/>
                    </a:lnTo>
                    <a:lnTo>
                      <a:pt x="186" y="74"/>
                    </a:lnTo>
                    <a:lnTo>
                      <a:pt x="186" y="72"/>
                    </a:lnTo>
                    <a:lnTo>
                      <a:pt x="182" y="70"/>
                    </a:lnTo>
                    <a:lnTo>
                      <a:pt x="178" y="68"/>
                    </a:lnTo>
                    <a:lnTo>
                      <a:pt x="174" y="68"/>
                    </a:lnTo>
                    <a:lnTo>
                      <a:pt x="172" y="68"/>
                    </a:lnTo>
                    <a:lnTo>
                      <a:pt x="172" y="64"/>
                    </a:lnTo>
                    <a:lnTo>
                      <a:pt x="172" y="62"/>
                    </a:lnTo>
                    <a:lnTo>
                      <a:pt x="168" y="64"/>
                    </a:lnTo>
                    <a:lnTo>
                      <a:pt x="166" y="64"/>
                    </a:lnTo>
                    <a:lnTo>
                      <a:pt x="164" y="64"/>
                    </a:lnTo>
                    <a:lnTo>
                      <a:pt x="164" y="62"/>
                    </a:lnTo>
                    <a:lnTo>
                      <a:pt x="162" y="60"/>
                    </a:lnTo>
                    <a:lnTo>
                      <a:pt x="160" y="60"/>
                    </a:lnTo>
                    <a:lnTo>
                      <a:pt x="164" y="58"/>
                    </a:lnTo>
                    <a:lnTo>
                      <a:pt x="170" y="54"/>
                    </a:lnTo>
                    <a:lnTo>
                      <a:pt x="170" y="52"/>
                    </a:lnTo>
                    <a:lnTo>
                      <a:pt x="170" y="50"/>
                    </a:lnTo>
                    <a:lnTo>
                      <a:pt x="168" y="48"/>
                    </a:lnTo>
                    <a:lnTo>
                      <a:pt x="164" y="50"/>
                    </a:lnTo>
                    <a:lnTo>
                      <a:pt x="160" y="52"/>
                    </a:lnTo>
                    <a:lnTo>
                      <a:pt x="158" y="52"/>
                    </a:lnTo>
                    <a:lnTo>
                      <a:pt x="152" y="54"/>
                    </a:lnTo>
                    <a:lnTo>
                      <a:pt x="150" y="56"/>
                    </a:lnTo>
                    <a:lnTo>
                      <a:pt x="148" y="58"/>
                    </a:lnTo>
                    <a:lnTo>
                      <a:pt x="144" y="58"/>
                    </a:lnTo>
                    <a:lnTo>
                      <a:pt x="142" y="62"/>
                    </a:lnTo>
                    <a:lnTo>
                      <a:pt x="140" y="66"/>
                    </a:lnTo>
                    <a:lnTo>
                      <a:pt x="134" y="66"/>
                    </a:lnTo>
                    <a:lnTo>
                      <a:pt x="134" y="72"/>
                    </a:lnTo>
                    <a:lnTo>
                      <a:pt x="130" y="72"/>
                    </a:lnTo>
                    <a:lnTo>
                      <a:pt x="128" y="72"/>
                    </a:lnTo>
                    <a:lnTo>
                      <a:pt x="128" y="70"/>
                    </a:lnTo>
                    <a:lnTo>
                      <a:pt x="128" y="66"/>
                    </a:lnTo>
                    <a:lnTo>
                      <a:pt x="124" y="64"/>
                    </a:lnTo>
                    <a:lnTo>
                      <a:pt x="120" y="64"/>
                    </a:lnTo>
                    <a:lnTo>
                      <a:pt x="114" y="64"/>
                    </a:lnTo>
                    <a:lnTo>
                      <a:pt x="110" y="62"/>
                    </a:lnTo>
                    <a:lnTo>
                      <a:pt x="108" y="60"/>
                    </a:lnTo>
                    <a:lnTo>
                      <a:pt x="110" y="56"/>
                    </a:lnTo>
                    <a:lnTo>
                      <a:pt x="108" y="56"/>
                    </a:lnTo>
                    <a:lnTo>
                      <a:pt x="108" y="54"/>
                    </a:lnTo>
                    <a:lnTo>
                      <a:pt x="106" y="52"/>
                    </a:lnTo>
                    <a:lnTo>
                      <a:pt x="104" y="52"/>
                    </a:lnTo>
                    <a:lnTo>
                      <a:pt x="100" y="52"/>
                    </a:lnTo>
                    <a:lnTo>
                      <a:pt x="98" y="50"/>
                    </a:lnTo>
                    <a:lnTo>
                      <a:pt x="94" y="44"/>
                    </a:lnTo>
                    <a:lnTo>
                      <a:pt x="92" y="46"/>
                    </a:lnTo>
                    <a:lnTo>
                      <a:pt x="78" y="44"/>
                    </a:lnTo>
                    <a:lnTo>
                      <a:pt x="70" y="42"/>
                    </a:lnTo>
                    <a:lnTo>
                      <a:pt x="66" y="42"/>
                    </a:lnTo>
                    <a:lnTo>
                      <a:pt x="64" y="30"/>
                    </a:lnTo>
                    <a:lnTo>
                      <a:pt x="62" y="24"/>
                    </a:lnTo>
                    <a:lnTo>
                      <a:pt x="62" y="22"/>
                    </a:lnTo>
                    <a:lnTo>
                      <a:pt x="60" y="24"/>
                    </a:lnTo>
                    <a:lnTo>
                      <a:pt x="60" y="26"/>
                    </a:lnTo>
                    <a:lnTo>
                      <a:pt x="56" y="28"/>
                    </a:lnTo>
                    <a:lnTo>
                      <a:pt x="56" y="30"/>
                    </a:lnTo>
                    <a:lnTo>
                      <a:pt x="54" y="34"/>
                    </a:lnTo>
                    <a:lnTo>
                      <a:pt x="44" y="36"/>
                    </a:lnTo>
                    <a:lnTo>
                      <a:pt x="44" y="32"/>
                    </a:lnTo>
                    <a:lnTo>
                      <a:pt x="40" y="30"/>
                    </a:lnTo>
                    <a:lnTo>
                      <a:pt x="40" y="36"/>
                    </a:lnTo>
                    <a:lnTo>
                      <a:pt x="38" y="40"/>
                    </a:lnTo>
                    <a:lnTo>
                      <a:pt x="36" y="40"/>
                    </a:lnTo>
                    <a:lnTo>
                      <a:pt x="36" y="38"/>
                    </a:lnTo>
                    <a:lnTo>
                      <a:pt x="38" y="28"/>
                    </a:lnTo>
                    <a:lnTo>
                      <a:pt x="24" y="32"/>
                    </a:lnTo>
                    <a:lnTo>
                      <a:pt x="24" y="16"/>
                    </a:lnTo>
                    <a:lnTo>
                      <a:pt x="28" y="2"/>
                    </a:lnTo>
                    <a:lnTo>
                      <a:pt x="28" y="0"/>
                    </a:lnTo>
                    <a:lnTo>
                      <a:pt x="24" y="0"/>
                    </a:lnTo>
                    <a:lnTo>
                      <a:pt x="18" y="0"/>
                    </a:lnTo>
                    <a:lnTo>
                      <a:pt x="14" y="2"/>
                    </a:lnTo>
                    <a:lnTo>
                      <a:pt x="8" y="4"/>
                    </a:lnTo>
                    <a:lnTo>
                      <a:pt x="2" y="6"/>
                    </a:lnTo>
                    <a:lnTo>
                      <a:pt x="0" y="60"/>
                    </a:lnTo>
                    <a:lnTo>
                      <a:pt x="12" y="62"/>
                    </a:lnTo>
                    <a:lnTo>
                      <a:pt x="12" y="60"/>
                    </a:lnTo>
                    <a:lnTo>
                      <a:pt x="10" y="56"/>
                    </a:lnTo>
                    <a:lnTo>
                      <a:pt x="10" y="52"/>
                    </a:lnTo>
                    <a:lnTo>
                      <a:pt x="12" y="50"/>
                    </a:lnTo>
                    <a:lnTo>
                      <a:pt x="18" y="50"/>
                    </a:lnTo>
                    <a:lnTo>
                      <a:pt x="20" y="46"/>
                    </a:lnTo>
                    <a:lnTo>
                      <a:pt x="24" y="42"/>
                    </a:lnTo>
                    <a:lnTo>
                      <a:pt x="28" y="44"/>
                    </a:lnTo>
                    <a:lnTo>
                      <a:pt x="30" y="44"/>
                    </a:lnTo>
                    <a:lnTo>
                      <a:pt x="32" y="52"/>
                    </a:lnTo>
                    <a:lnTo>
                      <a:pt x="34" y="60"/>
                    </a:lnTo>
                    <a:lnTo>
                      <a:pt x="40" y="62"/>
                    </a:lnTo>
                    <a:lnTo>
                      <a:pt x="42" y="68"/>
                    </a:lnTo>
                    <a:lnTo>
                      <a:pt x="40" y="70"/>
                    </a:lnTo>
                    <a:lnTo>
                      <a:pt x="42" y="72"/>
                    </a:lnTo>
                    <a:lnTo>
                      <a:pt x="46" y="74"/>
                    </a:lnTo>
                    <a:lnTo>
                      <a:pt x="50" y="72"/>
                    </a:lnTo>
                    <a:lnTo>
                      <a:pt x="54" y="68"/>
                    </a:lnTo>
                    <a:lnTo>
                      <a:pt x="60" y="70"/>
                    </a:lnTo>
                    <a:lnTo>
                      <a:pt x="66" y="68"/>
                    </a:lnTo>
                    <a:lnTo>
                      <a:pt x="70" y="74"/>
                    </a:lnTo>
                    <a:lnTo>
                      <a:pt x="70" y="80"/>
                    </a:lnTo>
                    <a:lnTo>
                      <a:pt x="74" y="84"/>
                    </a:lnTo>
                    <a:lnTo>
                      <a:pt x="76" y="88"/>
                    </a:lnTo>
                    <a:lnTo>
                      <a:pt x="78" y="94"/>
                    </a:lnTo>
                    <a:lnTo>
                      <a:pt x="82" y="96"/>
                    </a:lnTo>
                    <a:lnTo>
                      <a:pt x="86" y="100"/>
                    </a:lnTo>
                    <a:lnTo>
                      <a:pt x="92" y="104"/>
                    </a:lnTo>
                    <a:lnTo>
                      <a:pt x="94" y="108"/>
                    </a:lnTo>
                    <a:lnTo>
                      <a:pt x="102" y="108"/>
                    </a:lnTo>
                    <a:lnTo>
                      <a:pt x="106" y="112"/>
                    </a:lnTo>
                    <a:lnTo>
                      <a:pt x="110" y="112"/>
                    </a:lnTo>
                    <a:lnTo>
                      <a:pt x="114" y="114"/>
                    </a:lnTo>
                    <a:lnTo>
                      <a:pt x="118" y="114"/>
                    </a:lnTo>
                    <a:lnTo>
                      <a:pt x="120" y="116"/>
                    </a:lnTo>
                    <a:lnTo>
                      <a:pt x="114" y="120"/>
                    </a:lnTo>
                    <a:lnTo>
                      <a:pt x="114" y="124"/>
                    </a:lnTo>
                    <a:lnTo>
                      <a:pt x="114" y="128"/>
                    </a:lnTo>
                    <a:lnTo>
                      <a:pt x="118" y="130"/>
                    </a:lnTo>
                    <a:lnTo>
                      <a:pt x="122" y="134"/>
                    </a:lnTo>
                    <a:lnTo>
                      <a:pt x="128" y="134"/>
                    </a:lnTo>
                    <a:lnTo>
                      <a:pt x="132" y="132"/>
                    </a:lnTo>
                    <a:close/>
                  </a:path>
                </a:pathLst>
              </a:custGeom>
              <a:grpFill/>
              <a:ln w="3175">
                <a:noFill/>
                <a:round/>
                <a:headEnd/>
                <a:tailEnd/>
              </a:ln>
            </p:spPr>
            <p:txBody>
              <a:bodyPr/>
              <a:lstStyle/>
              <a:p>
                <a:pPr>
                  <a:defRPr/>
                </a:pPr>
                <a:endParaRPr lang="en-GB" dirty="0">
                  <a:latin typeface="Calibri" pitchFamily="34" charset="0"/>
                </a:endParaRPr>
              </a:p>
            </p:txBody>
          </p:sp>
          <p:sp>
            <p:nvSpPr>
              <p:cNvPr id="610" name="Freeform 15"/>
              <p:cNvSpPr>
                <a:spLocks noEditPoints="1"/>
              </p:cNvSpPr>
              <p:nvPr/>
            </p:nvSpPr>
            <p:spPr bwMode="auto">
              <a:xfrm>
                <a:off x="1522584" y="2702662"/>
                <a:ext cx="1481151" cy="860728"/>
              </a:xfrm>
              <a:custGeom>
                <a:avLst/>
                <a:gdLst>
                  <a:gd name="T0" fmla="*/ 210 w 650"/>
                  <a:gd name="T1" fmla="*/ 61 h 378"/>
                  <a:gd name="T2" fmla="*/ 143 w 650"/>
                  <a:gd name="T3" fmla="*/ 117 h 378"/>
                  <a:gd name="T4" fmla="*/ 219 w 650"/>
                  <a:gd name="T5" fmla="*/ 54 h 378"/>
                  <a:gd name="T6" fmla="*/ 55 w 650"/>
                  <a:gd name="T7" fmla="*/ 49 h 378"/>
                  <a:gd name="T8" fmla="*/ 235 w 650"/>
                  <a:gd name="T9" fmla="*/ 46 h 378"/>
                  <a:gd name="T10" fmla="*/ 221 w 650"/>
                  <a:gd name="T11" fmla="*/ 31 h 378"/>
                  <a:gd name="T12" fmla="*/ 10 w 650"/>
                  <a:gd name="T13" fmla="*/ 13 h 378"/>
                  <a:gd name="T14" fmla="*/ 10 w 650"/>
                  <a:gd name="T15" fmla="*/ 8 h 378"/>
                  <a:gd name="T16" fmla="*/ 245 w 650"/>
                  <a:gd name="T17" fmla="*/ 23 h 378"/>
                  <a:gd name="T18" fmla="*/ 239 w 650"/>
                  <a:gd name="T19" fmla="*/ 15 h 378"/>
                  <a:gd name="T20" fmla="*/ 230 w 650"/>
                  <a:gd name="T21" fmla="*/ 25 h 378"/>
                  <a:gd name="T22" fmla="*/ 210 w 650"/>
                  <a:gd name="T23" fmla="*/ 33 h 378"/>
                  <a:gd name="T24" fmla="*/ 187 w 650"/>
                  <a:gd name="T25" fmla="*/ 46 h 378"/>
                  <a:gd name="T26" fmla="*/ 176 w 650"/>
                  <a:gd name="T27" fmla="*/ 47 h 378"/>
                  <a:gd name="T28" fmla="*/ 181 w 650"/>
                  <a:gd name="T29" fmla="*/ 42 h 378"/>
                  <a:gd name="T30" fmla="*/ 176 w 650"/>
                  <a:gd name="T31" fmla="*/ 24 h 378"/>
                  <a:gd name="T32" fmla="*/ 165 w 650"/>
                  <a:gd name="T33" fmla="*/ 30 h 378"/>
                  <a:gd name="T34" fmla="*/ 157 w 650"/>
                  <a:gd name="T35" fmla="*/ 36 h 378"/>
                  <a:gd name="T36" fmla="*/ 156 w 650"/>
                  <a:gd name="T37" fmla="*/ 31 h 378"/>
                  <a:gd name="T38" fmla="*/ 171 w 650"/>
                  <a:gd name="T39" fmla="*/ 22 h 378"/>
                  <a:gd name="T40" fmla="*/ 171 w 650"/>
                  <a:gd name="T41" fmla="*/ 19 h 378"/>
                  <a:gd name="T42" fmla="*/ 156 w 650"/>
                  <a:gd name="T43" fmla="*/ 15 h 378"/>
                  <a:gd name="T44" fmla="*/ 153 w 650"/>
                  <a:gd name="T45" fmla="*/ 13 h 378"/>
                  <a:gd name="T46" fmla="*/ 149 w 650"/>
                  <a:gd name="T47" fmla="*/ 9 h 378"/>
                  <a:gd name="T48" fmla="*/ 140 w 650"/>
                  <a:gd name="T49" fmla="*/ 6 h 378"/>
                  <a:gd name="T50" fmla="*/ 130 w 650"/>
                  <a:gd name="T51" fmla="*/ 2 h 378"/>
                  <a:gd name="T52" fmla="*/ 9 w 650"/>
                  <a:gd name="T53" fmla="*/ 8 h 378"/>
                  <a:gd name="T54" fmla="*/ 4 w 650"/>
                  <a:gd name="T55" fmla="*/ 31 h 378"/>
                  <a:gd name="T56" fmla="*/ 5 w 650"/>
                  <a:gd name="T57" fmla="*/ 60 h 378"/>
                  <a:gd name="T58" fmla="*/ 13 w 650"/>
                  <a:gd name="T59" fmla="*/ 71 h 378"/>
                  <a:gd name="T60" fmla="*/ 19 w 650"/>
                  <a:gd name="T61" fmla="*/ 85 h 378"/>
                  <a:gd name="T62" fmla="*/ 25 w 650"/>
                  <a:gd name="T63" fmla="*/ 94 h 378"/>
                  <a:gd name="T64" fmla="*/ 42 w 650"/>
                  <a:gd name="T65" fmla="*/ 101 h 378"/>
                  <a:gd name="T66" fmla="*/ 83 w 650"/>
                  <a:gd name="T67" fmla="*/ 112 h 378"/>
                  <a:gd name="T68" fmla="*/ 94 w 650"/>
                  <a:gd name="T69" fmla="*/ 117 h 378"/>
                  <a:gd name="T70" fmla="*/ 103 w 650"/>
                  <a:gd name="T71" fmla="*/ 124 h 378"/>
                  <a:gd name="T72" fmla="*/ 114 w 650"/>
                  <a:gd name="T73" fmla="*/ 139 h 378"/>
                  <a:gd name="T74" fmla="*/ 116 w 650"/>
                  <a:gd name="T75" fmla="*/ 130 h 378"/>
                  <a:gd name="T76" fmla="*/ 127 w 650"/>
                  <a:gd name="T77" fmla="*/ 119 h 378"/>
                  <a:gd name="T78" fmla="*/ 144 w 650"/>
                  <a:gd name="T79" fmla="*/ 122 h 378"/>
                  <a:gd name="T80" fmla="*/ 155 w 650"/>
                  <a:gd name="T81" fmla="*/ 121 h 378"/>
                  <a:gd name="T82" fmla="*/ 149 w 650"/>
                  <a:gd name="T83" fmla="*/ 114 h 378"/>
                  <a:gd name="T84" fmla="*/ 160 w 650"/>
                  <a:gd name="T85" fmla="*/ 115 h 378"/>
                  <a:gd name="T86" fmla="*/ 169 w 650"/>
                  <a:gd name="T87" fmla="*/ 116 h 378"/>
                  <a:gd name="T88" fmla="*/ 178 w 650"/>
                  <a:gd name="T89" fmla="*/ 119 h 378"/>
                  <a:gd name="T90" fmla="*/ 183 w 650"/>
                  <a:gd name="T91" fmla="*/ 134 h 378"/>
                  <a:gd name="T92" fmla="*/ 191 w 650"/>
                  <a:gd name="T93" fmla="*/ 136 h 378"/>
                  <a:gd name="T94" fmla="*/ 186 w 650"/>
                  <a:gd name="T95" fmla="*/ 115 h 378"/>
                  <a:gd name="T96" fmla="*/ 186 w 650"/>
                  <a:gd name="T97" fmla="*/ 112 h 378"/>
                  <a:gd name="T98" fmla="*/ 193 w 650"/>
                  <a:gd name="T99" fmla="*/ 101 h 378"/>
                  <a:gd name="T100" fmla="*/ 203 w 650"/>
                  <a:gd name="T101" fmla="*/ 92 h 378"/>
                  <a:gd name="T102" fmla="*/ 207 w 650"/>
                  <a:gd name="T103" fmla="*/ 83 h 378"/>
                  <a:gd name="T104" fmla="*/ 206 w 650"/>
                  <a:gd name="T105" fmla="*/ 74 h 378"/>
                  <a:gd name="T106" fmla="*/ 206 w 650"/>
                  <a:gd name="T107" fmla="*/ 65 h 378"/>
                  <a:gd name="T108" fmla="*/ 207 w 650"/>
                  <a:gd name="T109" fmla="*/ 71 h 378"/>
                  <a:gd name="T110" fmla="*/ 212 w 650"/>
                  <a:gd name="T111" fmla="*/ 62 h 378"/>
                  <a:gd name="T112" fmla="*/ 224 w 650"/>
                  <a:gd name="T113" fmla="*/ 50 h 378"/>
                  <a:gd name="T114" fmla="*/ 233 w 650"/>
                  <a:gd name="T115" fmla="*/ 48 h 378"/>
                  <a:gd name="T116" fmla="*/ 233 w 650"/>
                  <a:gd name="T117" fmla="*/ 40 h 378"/>
                  <a:gd name="T118" fmla="*/ 244 w 650"/>
                  <a:gd name="T119" fmla="*/ 33 h 3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50" h="378">
                    <a:moveTo>
                      <a:pt x="552" y="190"/>
                    </a:moveTo>
                    <a:lnTo>
                      <a:pt x="554" y="192"/>
                    </a:lnTo>
                    <a:lnTo>
                      <a:pt x="554" y="190"/>
                    </a:lnTo>
                    <a:lnTo>
                      <a:pt x="552" y="190"/>
                    </a:lnTo>
                    <a:close/>
                    <a:moveTo>
                      <a:pt x="550" y="158"/>
                    </a:moveTo>
                    <a:lnTo>
                      <a:pt x="550" y="158"/>
                    </a:lnTo>
                    <a:lnTo>
                      <a:pt x="552" y="158"/>
                    </a:lnTo>
                    <a:lnTo>
                      <a:pt x="550" y="162"/>
                    </a:lnTo>
                    <a:lnTo>
                      <a:pt x="548" y="162"/>
                    </a:lnTo>
                    <a:lnTo>
                      <a:pt x="548" y="160"/>
                    </a:lnTo>
                    <a:lnTo>
                      <a:pt x="550" y="158"/>
                    </a:lnTo>
                    <a:close/>
                    <a:moveTo>
                      <a:pt x="386" y="314"/>
                    </a:moveTo>
                    <a:lnTo>
                      <a:pt x="388" y="320"/>
                    </a:lnTo>
                    <a:lnTo>
                      <a:pt x="390" y="320"/>
                    </a:lnTo>
                    <a:lnTo>
                      <a:pt x="392" y="318"/>
                    </a:lnTo>
                    <a:lnTo>
                      <a:pt x="390" y="316"/>
                    </a:lnTo>
                    <a:lnTo>
                      <a:pt x="386" y="314"/>
                    </a:lnTo>
                    <a:close/>
                    <a:moveTo>
                      <a:pt x="374" y="306"/>
                    </a:moveTo>
                    <a:lnTo>
                      <a:pt x="374" y="306"/>
                    </a:lnTo>
                    <a:lnTo>
                      <a:pt x="374" y="308"/>
                    </a:lnTo>
                    <a:lnTo>
                      <a:pt x="372" y="310"/>
                    </a:lnTo>
                    <a:lnTo>
                      <a:pt x="372" y="306"/>
                    </a:lnTo>
                    <a:lnTo>
                      <a:pt x="374" y="306"/>
                    </a:lnTo>
                    <a:close/>
                    <a:moveTo>
                      <a:pt x="582" y="136"/>
                    </a:moveTo>
                    <a:lnTo>
                      <a:pt x="580" y="140"/>
                    </a:lnTo>
                    <a:lnTo>
                      <a:pt x="576" y="140"/>
                    </a:lnTo>
                    <a:lnTo>
                      <a:pt x="574" y="140"/>
                    </a:lnTo>
                    <a:lnTo>
                      <a:pt x="572" y="142"/>
                    </a:lnTo>
                    <a:lnTo>
                      <a:pt x="574" y="142"/>
                    </a:lnTo>
                    <a:lnTo>
                      <a:pt x="580" y="144"/>
                    </a:lnTo>
                    <a:lnTo>
                      <a:pt x="592" y="144"/>
                    </a:lnTo>
                    <a:lnTo>
                      <a:pt x="592" y="142"/>
                    </a:lnTo>
                    <a:lnTo>
                      <a:pt x="594" y="138"/>
                    </a:lnTo>
                    <a:lnTo>
                      <a:pt x="590" y="138"/>
                    </a:lnTo>
                    <a:lnTo>
                      <a:pt x="582" y="136"/>
                    </a:lnTo>
                    <a:close/>
                    <a:moveTo>
                      <a:pt x="138" y="122"/>
                    </a:moveTo>
                    <a:lnTo>
                      <a:pt x="138" y="128"/>
                    </a:lnTo>
                    <a:lnTo>
                      <a:pt x="142" y="128"/>
                    </a:lnTo>
                    <a:lnTo>
                      <a:pt x="144" y="128"/>
                    </a:lnTo>
                    <a:lnTo>
                      <a:pt x="146" y="134"/>
                    </a:lnTo>
                    <a:lnTo>
                      <a:pt x="146" y="136"/>
                    </a:lnTo>
                    <a:lnTo>
                      <a:pt x="144" y="138"/>
                    </a:lnTo>
                    <a:lnTo>
                      <a:pt x="136" y="130"/>
                    </a:lnTo>
                    <a:lnTo>
                      <a:pt x="134" y="126"/>
                    </a:lnTo>
                    <a:lnTo>
                      <a:pt x="136" y="124"/>
                    </a:lnTo>
                    <a:lnTo>
                      <a:pt x="138" y="122"/>
                    </a:lnTo>
                    <a:close/>
                    <a:moveTo>
                      <a:pt x="616" y="122"/>
                    </a:moveTo>
                    <a:lnTo>
                      <a:pt x="616" y="122"/>
                    </a:lnTo>
                    <a:lnTo>
                      <a:pt x="614" y="124"/>
                    </a:lnTo>
                    <a:lnTo>
                      <a:pt x="616" y="124"/>
                    </a:lnTo>
                    <a:lnTo>
                      <a:pt x="618" y="122"/>
                    </a:lnTo>
                    <a:lnTo>
                      <a:pt x="618" y="120"/>
                    </a:lnTo>
                    <a:lnTo>
                      <a:pt x="616" y="122"/>
                    </a:lnTo>
                    <a:close/>
                    <a:moveTo>
                      <a:pt x="580" y="76"/>
                    </a:moveTo>
                    <a:lnTo>
                      <a:pt x="580" y="76"/>
                    </a:lnTo>
                    <a:lnTo>
                      <a:pt x="580" y="78"/>
                    </a:lnTo>
                    <a:lnTo>
                      <a:pt x="578" y="80"/>
                    </a:lnTo>
                    <a:lnTo>
                      <a:pt x="578" y="78"/>
                    </a:lnTo>
                    <a:lnTo>
                      <a:pt x="578" y="76"/>
                    </a:lnTo>
                    <a:lnTo>
                      <a:pt x="580" y="76"/>
                    </a:lnTo>
                    <a:close/>
                    <a:moveTo>
                      <a:pt x="430" y="58"/>
                    </a:moveTo>
                    <a:lnTo>
                      <a:pt x="432" y="62"/>
                    </a:lnTo>
                    <a:lnTo>
                      <a:pt x="432" y="60"/>
                    </a:lnTo>
                    <a:lnTo>
                      <a:pt x="430" y="58"/>
                    </a:lnTo>
                    <a:close/>
                    <a:moveTo>
                      <a:pt x="26" y="34"/>
                    </a:moveTo>
                    <a:lnTo>
                      <a:pt x="26" y="34"/>
                    </a:lnTo>
                    <a:lnTo>
                      <a:pt x="28" y="34"/>
                    </a:lnTo>
                    <a:lnTo>
                      <a:pt x="28" y="36"/>
                    </a:lnTo>
                    <a:lnTo>
                      <a:pt x="22" y="38"/>
                    </a:lnTo>
                    <a:lnTo>
                      <a:pt x="24" y="36"/>
                    </a:lnTo>
                    <a:lnTo>
                      <a:pt x="26" y="34"/>
                    </a:lnTo>
                    <a:close/>
                    <a:moveTo>
                      <a:pt x="30" y="18"/>
                    </a:moveTo>
                    <a:lnTo>
                      <a:pt x="30" y="18"/>
                    </a:lnTo>
                    <a:lnTo>
                      <a:pt x="28" y="28"/>
                    </a:lnTo>
                    <a:lnTo>
                      <a:pt x="28" y="22"/>
                    </a:lnTo>
                    <a:lnTo>
                      <a:pt x="28" y="20"/>
                    </a:lnTo>
                    <a:lnTo>
                      <a:pt x="30" y="18"/>
                    </a:lnTo>
                    <a:close/>
                    <a:moveTo>
                      <a:pt x="648" y="72"/>
                    </a:moveTo>
                    <a:lnTo>
                      <a:pt x="648" y="70"/>
                    </a:lnTo>
                    <a:lnTo>
                      <a:pt x="646" y="68"/>
                    </a:lnTo>
                    <a:lnTo>
                      <a:pt x="644" y="68"/>
                    </a:lnTo>
                    <a:lnTo>
                      <a:pt x="644" y="66"/>
                    </a:lnTo>
                    <a:lnTo>
                      <a:pt x="644" y="62"/>
                    </a:lnTo>
                    <a:lnTo>
                      <a:pt x="644" y="60"/>
                    </a:lnTo>
                    <a:lnTo>
                      <a:pt x="642" y="60"/>
                    </a:lnTo>
                    <a:lnTo>
                      <a:pt x="640" y="60"/>
                    </a:lnTo>
                    <a:lnTo>
                      <a:pt x="640" y="54"/>
                    </a:lnTo>
                    <a:lnTo>
                      <a:pt x="640" y="44"/>
                    </a:lnTo>
                    <a:lnTo>
                      <a:pt x="640" y="40"/>
                    </a:lnTo>
                    <a:lnTo>
                      <a:pt x="638" y="38"/>
                    </a:lnTo>
                    <a:lnTo>
                      <a:pt x="632" y="34"/>
                    </a:lnTo>
                    <a:lnTo>
                      <a:pt x="630" y="36"/>
                    </a:lnTo>
                    <a:lnTo>
                      <a:pt x="628" y="38"/>
                    </a:lnTo>
                    <a:lnTo>
                      <a:pt x="628" y="40"/>
                    </a:lnTo>
                    <a:lnTo>
                      <a:pt x="626" y="38"/>
                    </a:lnTo>
                    <a:lnTo>
                      <a:pt x="626" y="36"/>
                    </a:lnTo>
                    <a:lnTo>
                      <a:pt x="624" y="34"/>
                    </a:lnTo>
                    <a:lnTo>
                      <a:pt x="622" y="36"/>
                    </a:lnTo>
                    <a:lnTo>
                      <a:pt x="620" y="44"/>
                    </a:lnTo>
                    <a:lnTo>
                      <a:pt x="618" y="46"/>
                    </a:lnTo>
                    <a:lnTo>
                      <a:pt x="616" y="52"/>
                    </a:lnTo>
                    <a:lnTo>
                      <a:pt x="614" y="54"/>
                    </a:lnTo>
                    <a:lnTo>
                      <a:pt x="612" y="58"/>
                    </a:lnTo>
                    <a:lnTo>
                      <a:pt x="606" y="62"/>
                    </a:lnTo>
                    <a:lnTo>
                      <a:pt x="604" y="64"/>
                    </a:lnTo>
                    <a:lnTo>
                      <a:pt x="602" y="66"/>
                    </a:lnTo>
                    <a:lnTo>
                      <a:pt x="588" y="68"/>
                    </a:lnTo>
                    <a:lnTo>
                      <a:pt x="570" y="70"/>
                    </a:lnTo>
                    <a:lnTo>
                      <a:pt x="566" y="70"/>
                    </a:lnTo>
                    <a:lnTo>
                      <a:pt x="558" y="74"/>
                    </a:lnTo>
                    <a:lnTo>
                      <a:pt x="548" y="80"/>
                    </a:lnTo>
                    <a:lnTo>
                      <a:pt x="548" y="82"/>
                    </a:lnTo>
                    <a:lnTo>
                      <a:pt x="546" y="84"/>
                    </a:lnTo>
                    <a:lnTo>
                      <a:pt x="550" y="80"/>
                    </a:lnTo>
                    <a:lnTo>
                      <a:pt x="548" y="88"/>
                    </a:lnTo>
                    <a:lnTo>
                      <a:pt x="544" y="94"/>
                    </a:lnTo>
                    <a:lnTo>
                      <a:pt x="540" y="96"/>
                    </a:lnTo>
                    <a:lnTo>
                      <a:pt x="536" y="98"/>
                    </a:lnTo>
                    <a:lnTo>
                      <a:pt x="526" y="100"/>
                    </a:lnTo>
                    <a:lnTo>
                      <a:pt x="512" y="100"/>
                    </a:lnTo>
                    <a:lnTo>
                      <a:pt x="512" y="104"/>
                    </a:lnTo>
                    <a:lnTo>
                      <a:pt x="514" y="108"/>
                    </a:lnTo>
                    <a:lnTo>
                      <a:pt x="504" y="116"/>
                    </a:lnTo>
                    <a:lnTo>
                      <a:pt x="500" y="118"/>
                    </a:lnTo>
                    <a:lnTo>
                      <a:pt x="494" y="122"/>
                    </a:lnTo>
                    <a:lnTo>
                      <a:pt x="490" y="120"/>
                    </a:lnTo>
                    <a:lnTo>
                      <a:pt x="486" y="122"/>
                    </a:lnTo>
                    <a:lnTo>
                      <a:pt x="486" y="124"/>
                    </a:lnTo>
                    <a:lnTo>
                      <a:pt x="478" y="130"/>
                    </a:lnTo>
                    <a:lnTo>
                      <a:pt x="474" y="132"/>
                    </a:lnTo>
                    <a:lnTo>
                      <a:pt x="470" y="132"/>
                    </a:lnTo>
                    <a:lnTo>
                      <a:pt x="468" y="128"/>
                    </a:lnTo>
                    <a:lnTo>
                      <a:pt x="470" y="128"/>
                    </a:lnTo>
                    <a:lnTo>
                      <a:pt x="470" y="126"/>
                    </a:lnTo>
                    <a:lnTo>
                      <a:pt x="468" y="124"/>
                    </a:lnTo>
                    <a:lnTo>
                      <a:pt x="464" y="124"/>
                    </a:lnTo>
                    <a:lnTo>
                      <a:pt x="460" y="124"/>
                    </a:lnTo>
                    <a:lnTo>
                      <a:pt x="466" y="118"/>
                    </a:lnTo>
                    <a:lnTo>
                      <a:pt x="468" y="116"/>
                    </a:lnTo>
                    <a:lnTo>
                      <a:pt x="470" y="114"/>
                    </a:lnTo>
                    <a:lnTo>
                      <a:pt x="470" y="110"/>
                    </a:lnTo>
                    <a:lnTo>
                      <a:pt x="474" y="108"/>
                    </a:lnTo>
                    <a:lnTo>
                      <a:pt x="472" y="112"/>
                    </a:lnTo>
                    <a:lnTo>
                      <a:pt x="474" y="110"/>
                    </a:lnTo>
                    <a:lnTo>
                      <a:pt x="474" y="102"/>
                    </a:lnTo>
                    <a:lnTo>
                      <a:pt x="470" y="88"/>
                    </a:lnTo>
                    <a:lnTo>
                      <a:pt x="464" y="88"/>
                    </a:lnTo>
                    <a:lnTo>
                      <a:pt x="462" y="90"/>
                    </a:lnTo>
                    <a:lnTo>
                      <a:pt x="460" y="94"/>
                    </a:lnTo>
                    <a:lnTo>
                      <a:pt x="462" y="84"/>
                    </a:lnTo>
                    <a:lnTo>
                      <a:pt x="464" y="78"/>
                    </a:lnTo>
                    <a:lnTo>
                      <a:pt x="462" y="72"/>
                    </a:lnTo>
                    <a:lnTo>
                      <a:pt x="460" y="64"/>
                    </a:lnTo>
                    <a:lnTo>
                      <a:pt x="452" y="64"/>
                    </a:lnTo>
                    <a:lnTo>
                      <a:pt x="450" y="62"/>
                    </a:lnTo>
                    <a:lnTo>
                      <a:pt x="448" y="58"/>
                    </a:lnTo>
                    <a:lnTo>
                      <a:pt x="446" y="62"/>
                    </a:lnTo>
                    <a:lnTo>
                      <a:pt x="442" y="68"/>
                    </a:lnTo>
                    <a:lnTo>
                      <a:pt x="440" y="68"/>
                    </a:lnTo>
                    <a:lnTo>
                      <a:pt x="440" y="72"/>
                    </a:lnTo>
                    <a:lnTo>
                      <a:pt x="432" y="72"/>
                    </a:lnTo>
                    <a:lnTo>
                      <a:pt x="432" y="78"/>
                    </a:lnTo>
                    <a:lnTo>
                      <a:pt x="432" y="84"/>
                    </a:lnTo>
                    <a:lnTo>
                      <a:pt x="430" y="84"/>
                    </a:lnTo>
                    <a:lnTo>
                      <a:pt x="432" y="98"/>
                    </a:lnTo>
                    <a:lnTo>
                      <a:pt x="432" y="104"/>
                    </a:lnTo>
                    <a:lnTo>
                      <a:pt x="432" y="110"/>
                    </a:lnTo>
                    <a:lnTo>
                      <a:pt x="422" y="124"/>
                    </a:lnTo>
                    <a:lnTo>
                      <a:pt x="418" y="124"/>
                    </a:lnTo>
                    <a:lnTo>
                      <a:pt x="414" y="114"/>
                    </a:lnTo>
                    <a:lnTo>
                      <a:pt x="412" y="104"/>
                    </a:lnTo>
                    <a:lnTo>
                      <a:pt x="412" y="94"/>
                    </a:lnTo>
                    <a:lnTo>
                      <a:pt x="416" y="82"/>
                    </a:lnTo>
                    <a:lnTo>
                      <a:pt x="420" y="82"/>
                    </a:lnTo>
                    <a:lnTo>
                      <a:pt x="420" y="78"/>
                    </a:lnTo>
                    <a:lnTo>
                      <a:pt x="420" y="70"/>
                    </a:lnTo>
                    <a:lnTo>
                      <a:pt x="418" y="72"/>
                    </a:lnTo>
                    <a:lnTo>
                      <a:pt x="416" y="74"/>
                    </a:lnTo>
                    <a:lnTo>
                      <a:pt x="416" y="80"/>
                    </a:lnTo>
                    <a:lnTo>
                      <a:pt x="412" y="80"/>
                    </a:lnTo>
                    <a:lnTo>
                      <a:pt x="410" y="80"/>
                    </a:lnTo>
                    <a:lnTo>
                      <a:pt x="416" y="68"/>
                    </a:lnTo>
                    <a:lnTo>
                      <a:pt x="422" y="58"/>
                    </a:lnTo>
                    <a:lnTo>
                      <a:pt x="428" y="58"/>
                    </a:lnTo>
                    <a:lnTo>
                      <a:pt x="436" y="56"/>
                    </a:lnTo>
                    <a:lnTo>
                      <a:pt x="438" y="54"/>
                    </a:lnTo>
                    <a:lnTo>
                      <a:pt x="440" y="54"/>
                    </a:lnTo>
                    <a:lnTo>
                      <a:pt x="442" y="54"/>
                    </a:lnTo>
                    <a:lnTo>
                      <a:pt x="446" y="54"/>
                    </a:lnTo>
                    <a:lnTo>
                      <a:pt x="446" y="56"/>
                    </a:lnTo>
                    <a:lnTo>
                      <a:pt x="450" y="56"/>
                    </a:lnTo>
                    <a:lnTo>
                      <a:pt x="450" y="54"/>
                    </a:lnTo>
                    <a:lnTo>
                      <a:pt x="452" y="54"/>
                    </a:lnTo>
                    <a:lnTo>
                      <a:pt x="454" y="56"/>
                    </a:lnTo>
                    <a:lnTo>
                      <a:pt x="456" y="56"/>
                    </a:lnTo>
                    <a:lnTo>
                      <a:pt x="458" y="56"/>
                    </a:lnTo>
                    <a:lnTo>
                      <a:pt x="458" y="54"/>
                    </a:lnTo>
                    <a:lnTo>
                      <a:pt x="456" y="52"/>
                    </a:lnTo>
                    <a:lnTo>
                      <a:pt x="454" y="50"/>
                    </a:lnTo>
                    <a:lnTo>
                      <a:pt x="450" y="50"/>
                    </a:lnTo>
                    <a:lnTo>
                      <a:pt x="446" y="50"/>
                    </a:lnTo>
                    <a:lnTo>
                      <a:pt x="446" y="40"/>
                    </a:lnTo>
                    <a:lnTo>
                      <a:pt x="442" y="42"/>
                    </a:lnTo>
                    <a:lnTo>
                      <a:pt x="436" y="44"/>
                    </a:lnTo>
                    <a:lnTo>
                      <a:pt x="430" y="48"/>
                    </a:lnTo>
                    <a:lnTo>
                      <a:pt x="422" y="48"/>
                    </a:lnTo>
                    <a:lnTo>
                      <a:pt x="420" y="46"/>
                    </a:lnTo>
                    <a:lnTo>
                      <a:pt x="418" y="44"/>
                    </a:lnTo>
                    <a:lnTo>
                      <a:pt x="416" y="40"/>
                    </a:lnTo>
                    <a:lnTo>
                      <a:pt x="412" y="38"/>
                    </a:lnTo>
                    <a:lnTo>
                      <a:pt x="410" y="40"/>
                    </a:lnTo>
                    <a:lnTo>
                      <a:pt x="406" y="40"/>
                    </a:lnTo>
                    <a:lnTo>
                      <a:pt x="404" y="38"/>
                    </a:lnTo>
                    <a:lnTo>
                      <a:pt x="406" y="38"/>
                    </a:lnTo>
                    <a:lnTo>
                      <a:pt x="410" y="36"/>
                    </a:lnTo>
                    <a:lnTo>
                      <a:pt x="412" y="34"/>
                    </a:lnTo>
                    <a:lnTo>
                      <a:pt x="414" y="32"/>
                    </a:lnTo>
                    <a:lnTo>
                      <a:pt x="412" y="30"/>
                    </a:lnTo>
                    <a:lnTo>
                      <a:pt x="412" y="28"/>
                    </a:lnTo>
                    <a:lnTo>
                      <a:pt x="400" y="36"/>
                    </a:lnTo>
                    <a:lnTo>
                      <a:pt x="388" y="42"/>
                    </a:lnTo>
                    <a:lnTo>
                      <a:pt x="388" y="44"/>
                    </a:lnTo>
                    <a:lnTo>
                      <a:pt x="384" y="44"/>
                    </a:lnTo>
                    <a:lnTo>
                      <a:pt x="382" y="42"/>
                    </a:lnTo>
                    <a:lnTo>
                      <a:pt x="380" y="40"/>
                    </a:lnTo>
                    <a:lnTo>
                      <a:pt x="378" y="40"/>
                    </a:lnTo>
                    <a:lnTo>
                      <a:pt x="366" y="40"/>
                    </a:lnTo>
                    <a:lnTo>
                      <a:pt x="374" y="32"/>
                    </a:lnTo>
                    <a:lnTo>
                      <a:pt x="384" y="26"/>
                    </a:lnTo>
                    <a:lnTo>
                      <a:pt x="390" y="24"/>
                    </a:lnTo>
                    <a:lnTo>
                      <a:pt x="394" y="22"/>
                    </a:lnTo>
                    <a:lnTo>
                      <a:pt x="394" y="20"/>
                    </a:lnTo>
                    <a:lnTo>
                      <a:pt x="390" y="20"/>
                    </a:lnTo>
                    <a:lnTo>
                      <a:pt x="388" y="18"/>
                    </a:lnTo>
                    <a:lnTo>
                      <a:pt x="386" y="16"/>
                    </a:lnTo>
                    <a:lnTo>
                      <a:pt x="382" y="16"/>
                    </a:lnTo>
                    <a:lnTo>
                      <a:pt x="376" y="16"/>
                    </a:lnTo>
                    <a:lnTo>
                      <a:pt x="368" y="16"/>
                    </a:lnTo>
                    <a:lnTo>
                      <a:pt x="364" y="14"/>
                    </a:lnTo>
                    <a:lnTo>
                      <a:pt x="360" y="10"/>
                    </a:lnTo>
                    <a:lnTo>
                      <a:pt x="356" y="10"/>
                    </a:lnTo>
                    <a:lnTo>
                      <a:pt x="354" y="14"/>
                    </a:lnTo>
                    <a:lnTo>
                      <a:pt x="352" y="14"/>
                    </a:lnTo>
                    <a:lnTo>
                      <a:pt x="346" y="12"/>
                    </a:lnTo>
                    <a:lnTo>
                      <a:pt x="342" y="12"/>
                    </a:lnTo>
                    <a:lnTo>
                      <a:pt x="340" y="10"/>
                    </a:lnTo>
                    <a:lnTo>
                      <a:pt x="340" y="6"/>
                    </a:lnTo>
                    <a:lnTo>
                      <a:pt x="338" y="2"/>
                    </a:lnTo>
                    <a:lnTo>
                      <a:pt x="336" y="0"/>
                    </a:lnTo>
                    <a:lnTo>
                      <a:pt x="334" y="0"/>
                    </a:lnTo>
                    <a:lnTo>
                      <a:pt x="334" y="2"/>
                    </a:lnTo>
                    <a:lnTo>
                      <a:pt x="334" y="6"/>
                    </a:lnTo>
                    <a:lnTo>
                      <a:pt x="26" y="4"/>
                    </a:lnTo>
                    <a:lnTo>
                      <a:pt x="26" y="6"/>
                    </a:lnTo>
                    <a:lnTo>
                      <a:pt x="26" y="10"/>
                    </a:lnTo>
                    <a:lnTo>
                      <a:pt x="26" y="14"/>
                    </a:lnTo>
                    <a:lnTo>
                      <a:pt x="24" y="16"/>
                    </a:lnTo>
                    <a:lnTo>
                      <a:pt x="24" y="20"/>
                    </a:lnTo>
                    <a:lnTo>
                      <a:pt x="0" y="16"/>
                    </a:lnTo>
                    <a:lnTo>
                      <a:pt x="2" y="26"/>
                    </a:lnTo>
                    <a:lnTo>
                      <a:pt x="8" y="32"/>
                    </a:lnTo>
                    <a:lnTo>
                      <a:pt x="12" y="38"/>
                    </a:lnTo>
                    <a:lnTo>
                      <a:pt x="12" y="42"/>
                    </a:lnTo>
                    <a:lnTo>
                      <a:pt x="12" y="50"/>
                    </a:lnTo>
                    <a:lnTo>
                      <a:pt x="10" y="56"/>
                    </a:lnTo>
                    <a:lnTo>
                      <a:pt x="10" y="66"/>
                    </a:lnTo>
                    <a:lnTo>
                      <a:pt x="10" y="80"/>
                    </a:lnTo>
                    <a:lnTo>
                      <a:pt x="8" y="98"/>
                    </a:lnTo>
                    <a:lnTo>
                      <a:pt x="6" y="110"/>
                    </a:lnTo>
                    <a:lnTo>
                      <a:pt x="8" y="120"/>
                    </a:lnTo>
                    <a:lnTo>
                      <a:pt x="12" y="122"/>
                    </a:lnTo>
                    <a:lnTo>
                      <a:pt x="12" y="128"/>
                    </a:lnTo>
                    <a:lnTo>
                      <a:pt x="12" y="132"/>
                    </a:lnTo>
                    <a:lnTo>
                      <a:pt x="12" y="136"/>
                    </a:lnTo>
                    <a:lnTo>
                      <a:pt x="8" y="150"/>
                    </a:lnTo>
                    <a:lnTo>
                      <a:pt x="12" y="156"/>
                    </a:lnTo>
                    <a:lnTo>
                      <a:pt x="14" y="162"/>
                    </a:lnTo>
                    <a:lnTo>
                      <a:pt x="14" y="164"/>
                    </a:lnTo>
                    <a:lnTo>
                      <a:pt x="14" y="168"/>
                    </a:lnTo>
                    <a:lnTo>
                      <a:pt x="16" y="174"/>
                    </a:lnTo>
                    <a:lnTo>
                      <a:pt x="24" y="188"/>
                    </a:lnTo>
                    <a:lnTo>
                      <a:pt x="28" y="186"/>
                    </a:lnTo>
                    <a:lnTo>
                      <a:pt x="28" y="184"/>
                    </a:lnTo>
                    <a:lnTo>
                      <a:pt x="26" y="182"/>
                    </a:lnTo>
                    <a:lnTo>
                      <a:pt x="30" y="184"/>
                    </a:lnTo>
                    <a:lnTo>
                      <a:pt x="32" y="184"/>
                    </a:lnTo>
                    <a:lnTo>
                      <a:pt x="30" y="186"/>
                    </a:lnTo>
                    <a:lnTo>
                      <a:pt x="30" y="190"/>
                    </a:lnTo>
                    <a:lnTo>
                      <a:pt x="30" y="194"/>
                    </a:lnTo>
                    <a:lnTo>
                      <a:pt x="28" y="196"/>
                    </a:lnTo>
                    <a:lnTo>
                      <a:pt x="38" y="200"/>
                    </a:lnTo>
                    <a:lnTo>
                      <a:pt x="34" y="204"/>
                    </a:lnTo>
                    <a:lnTo>
                      <a:pt x="34" y="206"/>
                    </a:lnTo>
                    <a:lnTo>
                      <a:pt x="34" y="210"/>
                    </a:lnTo>
                    <a:lnTo>
                      <a:pt x="36" y="214"/>
                    </a:lnTo>
                    <a:lnTo>
                      <a:pt x="40" y="218"/>
                    </a:lnTo>
                    <a:lnTo>
                      <a:pt x="48" y="224"/>
                    </a:lnTo>
                    <a:lnTo>
                      <a:pt x="46" y="226"/>
                    </a:lnTo>
                    <a:lnTo>
                      <a:pt x="44" y="228"/>
                    </a:lnTo>
                    <a:lnTo>
                      <a:pt x="48" y="230"/>
                    </a:lnTo>
                    <a:lnTo>
                      <a:pt x="50" y="236"/>
                    </a:lnTo>
                    <a:lnTo>
                      <a:pt x="50" y="244"/>
                    </a:lnTo>
                    <a:lnTo>
                      <a:pt x="52" y="242"/>
                    </a:lnTo>
                    <a:lnTo>
                      <a:pt x="66" y="246"/>
                    </a:lnTo>
                    <a:lnTo>
                      <a:pt x="66" y="252"/>
                    </a:lnTo>
                    <a:lnTo>
                      <a:pt x="68" y="252"/>
                    </a:lnTo>
                    <a:lnTo>
                      <a:pt x="70" y="252"/>
                    </a:lnTo>
                    <a:lnTo>
                      <a:pt x="70" y="250"/>
                    </a:lnTo>
                    <a:lnTo>
                      <a:pt x="72" y="250"/>
                    </a:lnTo>
                    <a:lnTo>
                      <a:pt x="74" y="254"/>
                    </a:lnTo>
                    <a:lnTo>
                      <a:pt x="78" y="258"/>
                    </a:lnTo>
                    <a:lnTo>
                      <a:pt x="82" y="260"/>
                    </a:lnTo>
                    <a:lnTo>
                      <a:pt x="84" y="266"/>
                    </a:lnTo>
                    <a:lnTo>
                      <a:pt x="112" y="264"/>
                    </a:lnTo>
                    <a:lnTo>
                      <a:pt x="112" y="268"/>
                    </a:lnTo>
                    <a:lnTo>
                      <a:pt x="142" y="284"/>
                    </a:lnTo>
                    <a:lnTo>
                      <a:pt x="180" y="286"/>
                    </a:lnTo>
                    <a:lnTo>
                      <a:pt x="180" y="278"/>
                    </a:lnTo>
                    <a:lnTo>
                      <a:pt x="202" y="280"/>
                    </a:lnTo>
                    <a:lnTo>
                      <a:pt x="206" y="282"/>
                    </a:lnTo>
                    <a:lnTo>
                      <a:pt x="208" y="286"/>
                    </a:lnTo>
                    <a:lnTo>
                      <a:pt x="210" y="290"/>
                    </a:lnTo>
                    <a:lnTo>
                      <a:pt x="214" y="292"/>
                    </a:lnTo>
                    <a:lnTo>
                      <a:pt x="218" y="294"/>
                    </a:lnTo>
                    <a:lnTo>
                      <a:pt x="222" y="298"/>
                    </a:lnTo>
                    <a:lnTo>
                      <a:pt x="224" y="302"/>
                    </a:lnTo>
                    <a:lnTo>
                      <a:pt x="224" y="304"/>
                    </a:lnTo>
                    <a:lnTo>
                      <a:pt x="226" y="310"/>
                    </a:lnTo>
                    <a:lnTo>
                      <a:pt x="228" y="314"/>
                    </a:lnTo>
                    <a:lnTo>
                      <a:pt x="234" y="316"/>
                    </a:lnTo>
                    <a:lnTo>
                      <a:pt x="240" y="316"/>
                    </a:lnTo>
                    <a:lnTo>
                      <a:pt x="242" y="312"/>
                    </a:lnTo>
                    <a:lnTo>
                      <a:pt x="244" y="308"/>
                    </a:lnTo>
                    <a:lnTo>
                      <a:pt x="246" y="306"/>
                    </a:lnTo>
                    <a:lnTo>
                      <a:pt x="250" y="308"/>
                    </a:lnTo>
                    <a:lnTo>
                      <a:pt x="254" y="308"/>
                    </a:lnTo>
                    <a:lnTo>
                      <a:pt x="258" y="308"/>
                    </a:lnTo>
                    <a:lnTo>
                      <a:pt x="260" y="310"/>
                    </a:lnTo>
                    <a:lnTo>
                      <a:pt x="262" y="314"/>
                    </a:lnTo>
                    <a:lnTo>
                      <a:pt x="268" y="320"/>
                    </a:lnTo>
                    <a:lnTo>
                      <a:pt x="270" y="324"/>
                    </a:lnTo>
                    <a:lnTo>
                      <a:pt x="270" y="326"/>
                    </a:lnTo>
                    <a:lnTo>
                      <a:pt x="272" y="332"/>
                    </a:lnTo>
                    <a:lnTo>
                      <a:pt x="276" y="336"/>
                    </a:lnTo>
                    <a:lnTo>
                      <a:pt x="278" y="340"/>
                    </a:lnTo>
                    <a:lnTo>
                      <a:pt x="280" y="344"/>
                    </a:lnTo>
                    <a:lnTo>
                      <a:pt x="282" y="350"/>
                    </a:lnTo>
                    <a:lnTo>
                      <a:pt x="284" y="354"/>
                    </a:lnTo>
                    <a:lnTo>
                      <a:pt x="284" y="356"/>
                    </a:lnTo>
                    <a:lnTo>
                      <a:pt x="286" y="360"/>
                    </a:lnTo>
                    <a:lnTo>
                      <a:pt x="292" y="362"/>
                    </a:lnTo>
                    <a:lnTo>
                      <a:pt x="298" y="364"/>
                    </a:lnTo>
                    <a:lnTo>
                      <a:pt x="302" y="366"/>
                    </a:lnTo>
                    <a:lnTo>
                      <a:pt x="302" y="368"/>
                    </a:lnTo>
                    <a:lnTo>
                      <a:pt x="306" y="368"/>
                    </a:lnTo>
                    <a:lnTo>
                      <a:pt x="300" y="358"/>
                    </a:lnTo>
                    <a:lnTo>
                      <a:pt x="302" y="356"/>
                    </a:lnTo>
                    <a:lnTo>
                      <a:pt x="302" y="354"/>
                    </a:lnTo>
                    <a:lnTo>
                      <a:pt x="300" y="348"/>
                    </a:lnTo>
                    <a:lnTo>
                      <a:pt x="304" y="348"/>
                    </a:lnTo>
                    <a:lnTo>
                      <a:pt x="304" y="344"/>
                    </a:lnTo>
                    <a:lnTo>
                      <a:pt x="304" y="340"/>
                    </a:lnTo>
                    <a:lnTo>
                      <a:pt x="306" y="340"/>
                    </a:lnTo>
                    <a:lnTo>
                      <a:pt x="310" y="338"/>
                    </a:lnTo>
                    <a:lnTo>
                      <a:pt x="316" y="336"/>
                    </a:lnTo>
                    <a:lnTo>
                      <a:pt x="316" y="334"/>
                    </a:lnTo>
                    <a:lnTo>
                      <a:pt x="316" y="332"/>
                    </a:lnTo>
                    <a:lnTo>
                      <a:pt x="316" y="330"/>
                    </a:lnTo>
                    <a:lnTo>
                      <a:pt x="318" y="328"/>
                    </a:lnTo>
                    <a:lnTo>
                      <a:pt x="322" y="328"/>
                    </a:lnTo>
                    <a:lnTo>
                      <a:pt x="326" y="326"/>
                    </a:lnTo>
                    <a:lnTo>
                      <a:pt x="332" y="314"/>
                    </a:lnTo>
                    <a:lnTo>
                      <a:pt x="334" y="316"/>
                    </a:lnTo>
                    <a:lnTo>
                      <a:pt x="338" y="316"/>
                    </a:lnTo>
                    <a:lnTo>
                      <a:pt x="346" y="312"/>
                    </a:lnTo>
                    <a:lnTo>
                      <a:pt x="352" y="308"/>
                    </a:lnTo>
                    <a:lnTo>
                      <a:pt x="364" y="310"/>
                    </a:lnTo>
                    <a:lnTo>
                      <a:pt x="374" y="314"/>
                    </a:lnTo>
                    <a:lnTo>
                      <a:pt x="374" y="318"/>
                    </a:lnTo>
                    <a:lnTo>
                      <a:pt x="376" y="320"/>
                    </a:lnTo>
                    <a:lnTo>
                      <a:pt x="378" y="320"/>
                    </a:lnTo>
                    <a:lnTo>
                      <a:pt x="380" y="320"/>
                    </a:lnTo>
                    <a:lnTo>
                      <a:pt x="382" y="318"/>
                    </a:lnTo>
                    <a:lnTo>
                      <a:pt x="384" y="318"/>
                    </a:lnTo>
                    <a:lnTo>
                      <a:pt x="382" y="312"/>
                    </a:lnTo>
                    <a:lnTo>
                      <a:pt x="388" y="310"/>
                    </a:lnTo>
                    <a:lnTo>
                      <a:pt x="392" y="316"/>
                    </a:lnTo>
                    <a:lnTo>
                      <a:pt x="396" y="316"/>
                    </a:lnTo>
                    <a:lnTo>
                      <a:pt x="400" y="316"/>
                    </a:lnTo>
                    <a:lnTo>
                      <a:pt x="400" y="320"/>
                    </a:lnTo>
                    <a:lnTo>
                      <a:pt x="404" y="318"/>
                    </a:lnTo>
                    <a:lnTo>
                      <a:pt x="404" y="316"/>
                    </a:lnTo>
                    <a:lnTo>
                      <a:pt x="398" y="314"/>
                    </a:lnTo>
                    <a:lnTo>
                      <a:pt x="398" y="312"/>
                    </a:lnTo>
                    <a:lnTo>
                      <a:pt x="400" y="312"/>
                    </a:lnTo>
                    <a:lnTo>
                      <a:pt x="400" y="310"/>
                    </a:lnTo>
                    <a:lnTo>
                      <a:pt x="402" y="308"/>
                    </a:lnTo>
                    <a:lnTo>
                      <a:pt x="392" y="304"/>
                    </a:lnTo>
                    <a:lnTo>
                      <a:pt x="390" y="300"/>
                    </a:lnTo>
                    <a:lnTo>
                      <a:pt x="392" y="302"/>
                    </a:lnTo>
                    <a:lnTo>
                      <a:pt x="396" y="302"/>
                    </a:lnTo>
                    <a:lnTo>
                      <a:pt x="398" y="302"/>
                    </a:lnTo>
                    <a:lnTo>
                      <a:pt x="398" y="298"/>
                    </a:lnTo>
                    <a:lnTo>
                      <a:pt x="412" y="300"/>
                    </a:lnTo>
                    <a:lnTo>
                      <a:pt x="412" y="298"/>
                    </a:lnTo>
                    <a:lnTo>
                      <a:pt x="414" y="298"/>
                    </a:lnTo>
                    <a:lnTo>
                      <a:pt x="416" y="300"/>
                    </a:lnTo>
                    <a:lnTo>
                      <a:pt x="416" y="302"/>
                    </a:lnTo>
                    <a:lnTo>
                      <a:pt x="420" y="302"/>
                    </a:lnTo>
                    <a:lnTo>
                      <a:pt x="422" y="298"/>
                    </a:lnTo>
                    <a:lnTo>
                      <a:pt x="428" y="300"/>
                    </a:lnTo>
                    <a:lnTo>
                      <a:pt x="428" y="298"/>
                    </a:lnTo>
                    <a:lnTo>
                      <a:pt x="430" y="298"/>
                    </a:lnTo>
                    <a:lnTo>
                      <a:pt x="432" y="298"/>
                    </a:lnTo>
                    <a:lnTo>
                      <a:pt x="434" y="300"/>
                    </a:lnTo>
                    <a:lnTo>
                      <a:pt x="432" y="302"/>
                    </a:lnTo>
                    <a:lnTo>
                      <a:pt x="438" y="304"/>
                    </a:lnTo>
                    <a:lnTo>
                      <a:pt x="442" y="304"/>
                    </a:lnTo>
                    <a:lnTo>
                      <a:pt x="442" y="306"/>
                    </a:lnTo>
                    <a:lnTo>
                      <a:pt x="444" y="310"/>
                    </a:lnTo>
                    <a:lnTo>
                      <a:pt x="448" y="310"/>
                    </a:lnTo>
                    <a:lnTo>
                      <a:pt x="452" y="312"/>
                    </a:lnTo>
                    <a:lnTo>
                      <a:pt x="456" y="306"/>
                    </a:lnTo>
                    <a:lnTo>
                      <a:pt x="458" y="306"/>
                    </a:lnTo>
                    <a:lnTo>
                      <a:pt x="460" y="306"/>
                    </a:lnTo>
                    <a:lnTo>
                      <a:pt x="462" y="310"/>
                    </a:lnTo>
                    <a:lnTo>
                      <a:pt x="464" y="314"/>
                    </a:lnTo>
                    <a:lnTo>
                      <a:pt x="470" y="316"/>
                    </a:lnTo>
                    <a:lnTo>
                      <a:pt x="470" y="322"/>
                    </a:lnTo>
                    <a:lnTo>
                      <a:pt x="470" y="328"/>
                    </a:lnTo>
                    <a:lnTo>
                      <a:pt x="470" y="340"/>
                    </a:lnTo>
                    <a:lnTo>
                      <a:pt x="474" y="340"/>
                    </a:lnTo>
                    <a:lnTo>
                      <a:pt x="476" y="340"/>
                    </a:lnTo>
                    <a:lnTo>
                      <a:pt x="474" y="344"/>
                    </a:lnTo>
                    <a:lnTo>
                      <a:pt x="472" y="348"/>
                    </a:lnTo>
                    <a:lnTo>
                      <a:pt x="474" y="352"/>
                    </a:lnTo>
                    <a:lnTo>
                      <a:pt x="480" y="354"/>
                    </a:lnTo>
                    <a:lnTo>
                      <a:pt x="482" y="358"/>
                    </a:lnTo>
                    <a:lnTo>
                      <a:pt x="482" y="364"/>
                    </a:lnTo>
                    <a:lnTo>
                      <a:pt x="488" y="368"/>
                    </a:lnTo>
                    <a:lnTo>
                      <a:pt x="486" y="372"/>
                    </a:lnTo>
                    <a:lnTo>
                      <a:pt x="488" y="374"/>
                    </a:lnTo>
                    <a:lnTo>
                      <a:pt x="492" y="376"/>
                    </a:lnTo>
                    <a:lnTo>
                      <a:pt x="496" y="378"/>
                    </a:lnTo>
                    <a:lnTo>
                      <a:pt x="498" y="364"/>
                    </a:lnTo>
                    <a:lnTo>
                      <a:pt x="500" y="356"/>
                    </a:lnTo>
                    <a:lnTo>
                      <a:pt x="500" y="348"/>
                    </a:lnTo>
                    <a:lnTo>
                      <a:pt x="494" y="328"/>
                    </a:lnTo>
                    <a:lnTo>
                      <a:pt x="490" y="326"/>
                    </a:lnTo>
                    <a:lnTo>
                      <a:pt x="492" y="324"/>
                    </a:lnTo>
                    <a:lnTo>
                      <a:pt x="492" y="322"/>
                    </a:lnTo>
                    <a:lnTo>
                      <a:pt x="488" y="314"/>
                    </a:lnTo>
                    <a:lnTo>
                      <a:pt x="488" y="308"/>
                    </a:lnTo>
                    <a:lnTo>
                      <a:pt x="488" y="302"/>
                    </a:lnTo>
                    <a:lnTo>
                      <a:pt x="484" y="300"/>
                    </a:lnTo>
                    <a:lnTo>
                      <a:pt x="482" y="298"/>
                    </a:lnTo>
                    <a:lnTo>
                      <a:pt x="484" y="298"/>
                    </a:lnTo>
                    <a:lnTo>
                      <a:pt x="486" y="298"/>
                    </a:lnTo>
                    <a:lnTo>
                      <a:pt x="484" y="296"/>
                    </a:lnTo>
                    <a:lnTo>
                      <a:pt x="486" y="296"/>
                    </a:lnTo>
                    <a:lnTo>
                      <a:pt x="488" y="294"/>
                    </a:lnTo>
                    <a:lnTo>
                      <a:pt x="490" y="294"/>
                    </a:lnTo>
                    <a:lnTo>
                      <a:pt x="488" y="294"/>
                    </a:lnTo>
                    <a:lnTo>
                      <a:pt x="486" y="294"/>
                    </a:lnTo>
                    <a:lnTo>
                      <a:pt x="486" y="292"/>
                    </a:lnTo>
                    <a:lnTo>
                      <a:pt x="488" y="286"/>
                    </a:lnTo>
                    <a:lnTo>
                      <a:pt x="492" y="278"/>
                    </a:lnTo>
                    <a:lnTo>
                      <a:pt x="492" y="274"/>
                    </a:lnTo>
                    <a:lnTo>
                      <a:pt x="492" y="272"/>
                    </a:lnTo>
                    <a:lnTo>
                      <a:pt x="498" y="272"/>
                    </a:lnTo>
                    <a:lnTo>
                      <a:pt x="498" y="268"/>
                    </a:lnTo>
                    <a:lnTo>
                      <a:pt x="500" y="266"/>
                    </a:lnTo>
                    <a:lnTo>
                      <a:pt x="506" y="264"/>
                    </a:lnTo>
                    <a:lnTo>
                      <a:pt x="512" y="260"/>
                    </a:lnTo>
                    <a:lnTo>
                      <a:pt x="512" y="256"/>
                    </a:lnTo>
                    <a:lnTo>
                      <a:pt x="514" y="254"/>
                    </a:lnTo>
                    <a:lnTo>
                      <a:pt x="516" y="252"/>
                    </a:lnTo>
                    <a:lnTo>
                      <a:pt x="520" y="252"/>
                    </a:lnTo>
                    <a:lnTo>
                      <a:pt x="522" y="252"/>
                    </a:lnTo>
                    <a:lnTo>
                      <a:pt x="526" y="250"/>
                    </a:lnTo>
                    <a:lnTo>
                      <a:pt x="528" y="246"/>
                    </a:lnTo>
                    <a:lnTo>
                      <a:pt x="530" y="240"/>
                    </a:lnTo>
                    <a:lnTo>
                      <a:pt x="536" y="238"/>
                    </a:lnTo>
                    <a:lnTo>
                      <a:pt x="532" y="230"/>
                    </a:lnTo>
                    <a:lnTo>
                      <a:pt x="540" y="230"/>
                    </a:lnTo>
                    <a:lnTo>
                      <a:pt x="538" y="226"/>
                    </a:lnTo>
                    <a:lnTo>
                      <a:pt x="550" y="224"/>
                    </a:lnTo>
                    <a:lnTo>
                      <a:pt x="546" y="218"/>
                    </a:lnTo>
                    <a:lnTo>
                      <a:pt x="540" y="218"/>
                    </a:lnTo>
                    <a:lnTo>
                      <a:pt x="540" y="216"/>
                    </a:lnTo>
                    <a:lnTo>
                      <a:pt x="544" y="214"/>
                    </a:lnTo>
                    <a:lnTo>
                      <a:pt x="546" y="214"/>
                    </a:lnTo>
                    <a:lnTo>
                      <a:pt x="546" y="206"/>
                    </a:lnTo>
                    <a:lnTo>
                      <a:pt x="540" y="204"/>
                    </a:lnTo>
                    <a:lnTo>
                      <a:pt x="538" y="202"/>
                    </a:lnTo>
                    <a:lnTo>
                      <a:pt x="536" y="200"/>
                    </a:lnTo>
                    <a:lnTo>
                      <a:pt x="540" y="196"/>
                    </a:lnTo>
                    <a:lnTo>
                      <a:pt x="542" y="192"/>
                    </a:lnTo>
                    <a:lnTo>
                      <a:pt x="538" y="192"/>
                    </a:lnTo>
                    <a:lnTo>
                      <a:pt x="538" y="190"/>
                    </a:lnTo>
                    <a:lnTo>
                      <a:pt x="540" y="188"/>
                    </a:lnTo>
                    <a:lnTo>
                      <a:pt x="536" y="186"/>
                    </a:lnTo>
                    <a:lnTo>
                      <a:pt x="532" y="184"/>
                    </a:lnTo>
                    <a:lnTo>
                      <a:pt x="534" y="182"/>
                    </a:lnTo>
                    <a:lnTo>
                      <a:pt x="536" y="182"/>
                    </a:lnTo>
                    <a:lnTo>
                      <a:pt x="534" y="178"/>
                    </a:lnTo>
                    <a:lnTo>
                      <a:pt x="534" y="176"/>
                    </a:lnTo>
                    <a:lnTo>
                      <a:pt x="536" y="174"/>
                    </a:lnTo>
                    <a:lnTo>
                      <a:pt x="538" y="170"/>
                    </a:lnTo>
                    <a:lnTo>
                      <a:pt x="540" y="162"/>
                    </a:lnTo>
                    <a:lnTo>
                      <a:pt x="542" y="160"/>
                    </a:lnTo>
                    <a:lnTo>
                      <a:pt x="546" y="160"/>
                    </a:lnTo>
                    <a:lnTo>
                      <a:pt x="548" y="162"/>
                    </a:lnTo>
                    <a:lnTo>
                      <a:pt x="544" y="168"/>
                    </a:lnTo>
                    <a:lnTo>
                      <a:pt x="542" y="174"/>
                    </a:lnTo>
                    <a:lnTo>
                      <a:pt x="542" y="180"/>
                    </a:lnTo>
                    <a:lnTo>
                      <a:pt x="542" y="182"/>
                    </a:lnTo>
                    <a:lnTo>
                      <a:pt x="542" y="186"/>
                    </a:lnTo>
                    <a:lnTo>
                      <a:pt x="546" y="184"/>
                    </a:lnTo>
                    <a:lnTo>
                      <a:pt x="550" y="184"/>
                    </a:lnTo>
                    <a:lnTo>
                      <a:pt x="550" y="188"/>
                    </a:lnTo>
                    <a:lnTo>
                      <a:pt x="556" y="188"/>
                    </a:lnTo>
                    <a:lnTo>
                      <a:pt x="558" y="170"/>
                    </a:lnTo>
                    <a:lnTo>
                      <a:pt x="556" y="170"/>
                    </a:lnTo>
                    <a:lnTo>
                      <a:pt x="554" y="168"/>
                    </a:lnTo>
                    <a:lnTo>
                      <a:pt x="554" y="162"/>
                    </a:lnTo>
                    <a:lnTo>
                      <a:pt x="564" y="162"/>
                    </a:lnTo>
                    <a:lnTo>
                      <a:pt x="568" y="162"/>
                    </a:lnTo>
                    <a:lnTo>
                      <a:pt x="574" y="148"/>
                    </a:lnTo>
                    <a:lnTo>
                      <a:pt x="570" y="146"/>
                    </a:lnTo>
                    <a:lnTo>
                      <a:pt x="568" y="144"/>
                    </a:lnTo>
                    <a:lnTo>
                      <a:pt x="570" y="142"/>
                    </a:lnTo>
                    <a:lnTo>
                      <a:pt x="570" y="140"/>
                    </a:lnTo>
                    <a:lnTo>
                      <a:pt x="576" y="136"/>
                    </a:lnTo>
                    <a:lnTo>
                      <a:pt x="582" y="132"/>
                    </a:lnTo>
                    <a:lnTo>
                      <a:pt x="588" y="132"/>
                    </a:lnTo>
                    <a:lnTo>
                      <a:pt x="590" y="128"/>
                    </a:lnTo>
                    <a:lnTo>
                      <a:pt x="592" y="128"/>
                    </a:lnTo>
                    <a:lnTo>
                      <a:pt x="594" y="128"/>
                    </a:lnTo>
                    <a:lnTo>
                      <a:pt x="596" y="130"/>
                    </a:lnTo>
                    <a:lnTo>
                      <a:pt x="598" y="130"/>
                    </a:lnTo>
                    <a:lnTo>
                      <a:pt x="600" y="122"/>
                    </a:lnTo>
                    <a:lnTo>
                      <a:pt x="602" y="122"/>
                    </a:lnTo>
                    <a:lnTo>
                      <a:pt x="604" y="126"/>
                    </a:lnTo>
                    <a:lnTo>
                      <a:pt x="606" y="126"/>
                    </a:lnTo>
                    <a:lnTo>
                      <a:pt x="608" y="126"/>
                    </a:lnTo>
                    <a:lnTo>
                      <a:pt x="608" y="124"/>
                    </a:lnTo>
                    <a:lnTo>
                      <a:pt x="612" y="122"/>
                    </a:lnTo>
                    <a:lnTo>
                      <a:pt x="604" y="118"/>
                    </a:lnTo>
                    <a:lnTo>
                      <a:pt x="606" y="114"/>
                    </a:lnTo>
                    <a:lnTo>
                      <a:pt x="610" y="112"/>
                    </a:lnTo>
                    <a:lnTo>
                      <a:pt x="610" y="110"/>
                    </a:lnTo>
                    <a:lnTo>
                      <a:pt x="608" y="110"/>
                    </a:lnTo>
                    <a:lnTo>
                      <a:pt x="608" y="108"/>
                    </a:lnTo>
                    <a:lnTo>
                      <a:pt x="610" y="106"/>
                    </a:lnTo>
                    <a:lnTo>
                      <a:pt x="612" y="100"/>
                    </a:lnTo>
                    <a:lnTo>
                      <a:pt x="614" y="94"/>
                    </a:lnTo>
                    <a:lnTo>
                      <a:pt x="620" y="94"/>
                    </a:lnTo>
                    <a:lnTo>
                      <a:pt x="624" y="92"/>
                    </a:lnTo>
                    <a:lnTo>
                      <a:pt x="628" y="90"/>
                    </a:lnTo>
                    <a:lnTo>
                      <a:pt x="632" y="82"/>
                    </a:lnTo>
                    <a:lnTo>
                      <a:pt x="632" y="88"/>
                    </a:lnTo>
                    <a:lnTo>
                      <a:pt x="638" y="84"/>
                    </a:lnTo>
                    <a:lnTo>
                      <a:pt x="636" y="86"/>
                    </a:lnTo>
                    <a:lnTo>
                      <a:pt x="638" y="86"/>
                    </a:lnTo>
                    <a:lnTo>
                      <a:pt x="640" y="88"/>
                    </a:lnTo>
                    <a:lnTo>
                      <a:pt x="650" y="80"/>
                    </a:lnTo>
                    <a:lnTo>
                      <a:pt x="646" y="70"/>
                    </a:lnTo>
                    <a:lnTo>
                      <a:pt x="648" y="72"/>
                    </a:lnTo>
                    <a:close/>
                  </a:path>
                </a:pathLst>
              </a:custGeom>
              <a:grpFill/>
              <a:ln w="3175">
                <a:noFill/>
                <a:round/>
                <a:headEnd/>
                <a:tailEnd/>
              </a:ln>
            </p:spPr>
            <p:txBody>
              <a:bodyPr/>
              <a:lstStyle/>
              <a:p>
                <a:pPr>
                  <a:defRPr/>
                </a:pPr>
                <a:endParaRPr lang="en-GB" dirty="0">
                  <a:latin typeface="Calibri" pitchFamily="34" charset="0"/>
                </a:endParaRPr>
              </a:p>
            </p:txBody>
          </p:sp>
          <p:sp>
            <p:nvSpPr>
              <p:cNvPr id="611" name="Freeform 16"/>
              <p:cNvSpPr>
                <a:spLocks/>
              </p:cNvSpPr>
              <p:nvPr/>
            </p:nvSpPr>
            <p:spPr bwMode="auto">
              <a:xfrm>
                <a:off x="3224024" y="5377584"/>
                <a:ext cx="136231" cy="162292"/>
              </a:xfrm>
              <a:custGeom>
                <a:avLst/>
                <a:gdLst>
                  <a:gd name="T0" fmla="*/ 21 w 60"/>
                  <a:gd name="T1" fmla="*/ 19 h 72"/>
                  <a:gd name="T2" fmla="*/ 20 w 60"/>
                  <a:gd name="T3" fmla="*/ 17 h 72"/>
                  <a:gd name="T4" fmla="*/ 23 w 60"/>
                  <a:gd name="T5" fmla="*/ 14 h 72"/>
                  <a:gd name="T6" fmla="*/ 23 w 60"/>
                  <a:gd name="T7" fmla="*/ 14 h 72"/>
                  <a:gd name="T8" fmla="*/ 20 w 60"/>
                  <a:gd name="T9" fmla="*/ 13 h 72"/>
                  <a:gd name="T10" fmla="*/ 20 w 60"/>
                  <a:gd name="T11" fmla="*/ 13 h 72"/>
                  <a:gd name="T12" fmla="*/ 20 w 60"/>
                  <a:gd name="T13" fmla="*/ 12 h 72"/>
                  <a:gd name="T14" fmla="*/ 19 w 60"/>
                  <a:gd name="T15" fmla="*/ 10 h 72"/>
                  <a:gd name="T16" fmla="*/ 19 w 60"/>
                  <a:gd name="T17" fmla="*/ 10 h 72"/>
                  <a:gd name="T18" fmla="*/ 19 w 60"/>
                  <a:gd name="T19" fmla="*/ 9 h 72"/>
                  <a:gd name="T20" fmla="*/ 19 w 60"/>
                  <a:gd name="T21" fmla="*/ 9 h 72"/>
                  <a:gd name="T22" fmla="*/ 16 w 60"/>
                  <a:gd name="T23" fmla="*/ 8 h 72"/>
                  <a:gd name="T24" fmla="*/ 16 w 60"/>
                  <a:gd name="T25" fmla="*/ 8 h 72"/>
                  <a:gd name="T26" fmla="*/ 15 w 60"/>
                  <a:gd name="T27" fmla="*/ 7 h 72"/>
                  <a:gd name="T28" fmla="*/ 13 w 60"/>
                  <a:gd name="T29" fmla="*/ 5 h 72"/>
                  <a:gd name="T30" fmla="*/ 13 w 60"/>
                  <a:gd name="T31" fmla="*/ 5 h 72"/>
                  <a:gd name="T32" fmla="*/ 13 w 60"/>
                  <a:gd name="T33" fmla="*/ 5 h 72"/>
                  <a:gd name="T34" fmla="*/ 12 w 60"/>
                  <a:gd name="T35" fmla="*/ 5 h 72"/>
                  <a:gd name="T36" fmla="*/ 10 w 60"/>
                  <a:gd name="T37" fmla="*/ 4 h 72"/>
                  <a:gd name="T38" fmla="*/ 10 w 60"/>
                  <a:gd name="T39" fmla="*/ 4 h 72"/>
                  <a:gd name="T40" fmla="*/ 10 w 60"/>
                  <a:gd name="T41" fmla="*/ 2 h 72"/>
                  <a:gd name="T42" fmla="*/ 6 w 60"/>
                  <a:gd name="T43" fmla="*/ 0 h 72"/>
                  <a:gd name="T44" fmla="*/ 3 w 60"/>
                  <a:gd name="T45" fmla="*/ 2 h 72"/>
                  <a:gd name="T46" fmla="*/ 3 w 60"/>
                  <a:gd name="T47" fmla="*/ 2 h 72"/>
                  <a:gd name="T48" fmla="*/ 2 w 60"/>
                  <a:gd name="T49" fmla="*/ 2 h 72"/>
                  <a:gd name="T50" fmla="*/ 2 w 60"/>
                  <a:gd name="T51" fmla="*/ 3 h 72"/>
                  <a:gd name="T52" fmla="*/ 2 w 60"/>
                  <a:gd name="T53" fmla="*/ 4 h 72"/>
                  <a:gd name="T54" fmla="*/ 2 w 60"/>
                  <a:gd name="T55" fmla="*/ 4 h 72"/>
                  <a:gd name="T56" fmla="*/ 2 w 60"/>
                  <a:gd name="T57" fmla="*/ 5 h 72"/>
                  <a:gd name="T58" fmla="*/ 2 w 60"/>
                  <a:gd name="T59" fmla="*/ 5 h 72"/>
                  <a:gd name="T60" fmla="*/ 2 w 60"/>
                  <a:gd name="T61" fmla="*/ 7 h 72"/>
                  <a:gd name="T62" fmla="*/ 2 w 60"/>
                  <a:gd name="T63" fmla="*/ 7 h 72"/>
                  <a:gd name="T64" fmla="*/ 2 w 60"/>
                  <a:gd name="T65" fmla="*/ 7 h 72"/>
                  <a:gd name="T66" fmla="*/ 2 w 60"/>
                  <a:gd name="T67" fmla="*/ 9 h 72"/>
                  <a:gd name="T68" fmla="*/ 0 w 60"/>
                  <a:gd name="T69" fmla="*/ 9 h 72"/>
                  <a:gd name="T70" fmla="*/ 0 w 60"/>
                  <a:gd name="T71" fmla="*/ 10 h 72"/>
                  <a:gd name="T72" fmla="*/ 0 w 60"/>
                  <a:gd name="T73" fmla="*/ 11 h 72"/>
                  <a:gd name="T74" fmla="*/ 0 w 60"/>
                  <a:gd name="T75" fmla="*/ 11 h 72"/>
                  <a:gd name="T76" fmla="*/ 0 w 60"/>
                  <a:gd name="T77" fmla="*/ 12 h 72"/>
                  <a:gd name="T78" fmla="*/ 0 w 60"/>
                  <a:gd name="T79" fmla="*/ 14 h 72"/>
                  <a:gd name="T80" fmla="*/ 0 w 60"/>
                  <a:gd name="T81" fmla="*/ 14 h 72"/>
                  <a:gd name="T82" fmla="*/ 0 w 60"/>
                  <a:gd name="T83" fmla="*/ 16 h 72"/>
                  <a:gd name="T84" fmla="*/ 0 w 60"/>
                  <a:gd name="T85" fmla="*/ 16 h 72"/>
                  <a:gd name="T86" fmla="*/ 0 w 60"/>
                  <a:gd name="T87" fmla="*/ 16 h 72"/>
                  <a:gd name="T88" fmla="*/ 0 w 60"/>
                  <a:gd name="T89" fmla="*/ 16 h 72"/>
                  <a:gd name="T90" fmla="*/ 0 w 60"/>
                  <a:gd name="T91" fmla="*/ 23 h 72"/>
                  <a:gd name="T92" fmla="*/ 0 w 60"/>
                  <a:gd name="T93" fmla="*/ 23 h 72"/>
                  <a:gd name="T94" fmla="*/ 2 w 60"/>
                  <a:gd name="T95" fmla="*/ 23 h 72"/>
                  <a:gd name="T96" fmla="*/ 4 w 60"/>
                  <a:gd name="T97" fmla="*/ 23 h 72"/>
                  <a:gd name="T98" fmla="*/ 4 w 60"/>
                  <a:gd name="T99" fmla="*/ 23 h 72"/>
                  <a:gd name="T100" fmla="*/ 5 w 60"/>
                  <a:gd name="T101" fmla="*/ 25 h 72"/>
                  <a:gd name="T102" fmla="*/ 5 w 60"/>
                  <a:gd name="T103" fmla="*/ 25 h 72"/>
                  <a:gd name="T104" fmla="*/ 7 w 60"/>
                  <a:gd name="T105" fmla="*/ 26 h 72"/>
                  <a:gd name="T106" fmla="*/ 8 w 60"/>
                  <a:gd name="T107" fmla="*/ 26 h 72"/>
                  <a:gd name="T108" fmla="*/ 12 w 60"/>
                  <a:gd name="T109" fmla="*/ 25 h 72"/>
                  <a:gd name="T110" fmla="*/ 12 w 60"/>
                  <a:gd name="T111" fmla="*/ 25 h 72"/>
                  <a:gd name="T112" fmla="*/ 13 w 60"/>
                  <a:gd name="T113" fmla="*/ 26 h 72"/>
                  <a:gd name="T114" fmla="*/ 15 w 60"/>
                  <a:gd name="T115" fmla="*/ 26 h 72"/>
                  <a:gd name="T116" fmla="*/ 15 w 60"/>
                  <a:gd name="T117" fmla="*/ 26 h 72"/>
                  <a:gd name="T118" fmla="*/ 19 w 60"/>
                  <a:gd name="T119" fmla="*/ 23 h 72"/>
                  <a:gd name="T120" fmla="*/ 21 w 60"/>
                  <a:gd name="T121" fmla="*/ 19 h 72"/>
                  <a:gd name="T122" fmla="*/ 21 w 60"/>
                  <a:gd name="T123" fmla="*/ 19 h 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 h="72">
                    <a:moveTo>
                      <a:pt x="56" y="52"/>
                    </a:moveTo>
                    <a:lnTo>
                      <a:pt x="54" y="46"/>
                    </a:lnTo>
                    <a:lnTo>
                      <a:pt x="60" y="38"/>
                    </a:lnTo>
                    <a:lnTo>
                      <a:pt x="54" y="36"/>
                    </a:lnTo>
                    <a:lnTo>
                      <a:pt x="52" y="32"/>
                    </a:lnTo>
                    <a:lnTo>
                      <a:pt x="50" y="28"/>
                    </a:lnTo>
                    <a:lnTo>
                      <a:pt x="48" y="26"/>
                    </a:lnTo>
                    <a:lnTo>
                      <a:pt x="48" y="24"/>
                    </a:lnTo>
                    <a:lnTo>
                      <a:pt x="42" y="22"/>
                    </a:lnTo>
                    <a:lnTo>
                      <a:pt x="38" y="20"/>
                    </a:lnTo>
                    <a:lnTo>
                      <a:pt x="36" y="16"/>
                    </a:lnTo>
                    <a:lnTo>
                      <a:pt x="32" y="14"/>
                    </a:lnTo>
                    <a:lnTo>
                      <a:pt x="30" y="14"/>
                    </a:lnTo>
                    <a:lnTo>
                      <a:pt x="28" y="12"/>
                    </a:lnTo>
                    <a:lnTo>
                      <a:pt x="26" y="6"/>
                    </a:lnTo>
                    <a:lnTo>
                      <a:pt x="16" y="0"/>
                    </a:lnTo>
                    <a:lnTo>
                      <a:pt x="8" y="2"/>
                    </a:lnTo>
                    <a:lnTo>
                      <a:pt x="6" y="4"/>
                    </a:lnTo>
                    <a:lnTo>
                      <a:pt x="4" y="8"/>
                    </a:lnTo>
                    <a:lnTo>
                      <a:pt x="4" y="12"/>
                    </a:lnTo>
                    <a:lnTo>
                      <a:pt x="4" y="14"/>
                    </a:lnTo>
                    <a:lnTo>
                      <a:pt x="4" y="16"/>
                    </a:lnTo>
                    <a:lnTo>
                      <a:pt x="2" y="18"/>
                    </a:lnTo>
                    <a:lnTo>
                      <a:pt x="2" y="20"/>
                    </a:lnTo>
                    <a:lnTo>
                      <a:pt x="2" y="24"/>
                    </a:lnTo>
                    <a:lnTo>
                      <a:pt x="0" y="26"/>
                    </a:lnTo>
                    <a:lnTo>
                      <a:pt x="0" y="28"/>
                    </a:lnTo>
                    <a:lnTo>
                      <a:pt x="0" y="30"/>
                    </a:lnTo>
                    <a:lnTo>
                      <a:pt x="0" y="34"/>
                    </a:lnTo>
                    <a:lnTo>
                      <a:pt x="0" y="38"/>
                    </a:lnTo>
                    <a:lnTo>
                      <a:pt x="0" y="42"/>
                    </a:lnTo>
                    <a:lnTo>
                      <a:pt x="0" y="44"/>
                    </a:lnTo>
                    <a:lnTo>
                      <a:pt x="0" y="62"/>
                    </a:lnTo>
                    <a:lnTo>
                      <a:pt x="6" y="62"/>
                    </a:lnTo>
                    <a:lnTo>
                      <a:pt x="10" y="64"/>
                    </a:lnTo>
                    <a:lnTo>
                      <a:pt x="14" y="68"/>
                    </a:lnTo>
                    <a:lnTo>
                      <a:pt x="18" y="70"/>
                    </a:lnTo>
                    <a:lnTo>
                      <a:pt x="22" y="72"/>
                    </a:lnTo>
                    <a:lnTo>
                      <a:pt x="30" y="68"/>
                    </a:lnTo>
                    <a:lnTo>
                      <a:pt x="34" y="70"/>
                    </a:lnTo>
                    <a:lnTo>
                      <a:pt x="40" y="70"/>
                    </a:lnTo>
                    <a:lnTo>
                      <a:pt x="48" y="64"/>
                    </a:lnTo>
                    <a:lnTo>
                      <a:pt x="56" y="52"/>
                    </a:lnTo>
                    <a:close/>
                  </a:path>
                </a:pathLst>
              </a:custGeom>
              <a:grpFill/>
              <a:ln w="3175">
                <a:noFill/>
                <a:round/>
                <a:headEnd/>
                <a:tailEnd/>
              </a:ln>
            </p:spPr>
            <p:txBody>
              <a:bodyPr/>
              <a:lstStyle/>
              <a:p>
                <a:pPr>
                  <a:defRPr/>
                </a:pPr>
                <a:endParaRPr lang="en-GB" dirty="0">
                  <a:latin typeface="Calibri" pitchFamily="34" charset="0"/>
                </a:endParaRPr>
              </a:p>
            </p:txBody>
          </p:sp>
          <p:sp>
            <p:nvSpPr>
              <p:cNvPr id="612" name="Freeform 17"/>
              <p:cNvSpPr>
                <a:spLocks noEditPoints="1"/>
              </p:cNvSpPr>
              <p:nvPr/>
            </p:nvSpPr>
            <p:spPr bwMode="auto">
              <a:xfrm>
                <a:off x="4531263" y="2241868"/>
                <a:ext cx="252173" cy="437609"/>
              </a:xfrm>
              <a:custGeom>
                <a:avLst/>
                <a:gdLst>
                  <a:gd name="T0" fmla="*/ 2 w 110"/>
                  <a:gd name="T1" fmla="*/ 42 h 192"/>
                  <a:gd name="T2" fmla="*/ 0 w 110"/>
                  <a:gd name="T3" fmla="*/ 45 h 192"/>
                  <a:gd name="T4" fmla="*/ 2 w 110"/>
                  <a:gd name="T5" fmla="*/ 47 h 192"/>
                  <a:gd name="T6" fmla="*/ 8 w 110"/>
                  <a:gd name="T7" fmla="*/ 45 h 192"/>
                  <a:gd name="T8" fmla="*/ 9 w 110"/>
                  <a:gd name="T9" fmla="*/ 45 h 192"/>
                  <a:gd name="T10" fmla="*/ 6 w 110"/>
                  <a:gd name="T11" fmla="*/ 39 h 192"/>
                  <a:gd name="T12" fmla="*/ 4 w 110"/>
                  <a:gd name="T13" fmla="*/ 39 h 192"/>
                  <a:gd name="T14" fmla="*/ 8 w 110"/>
                  <a:gd name="T15" fmla="*/ 35 h 192"/>
                  <a:gd name="T16" fmla="*/ 6 w 110"/>
                  <a:gd name="T17" fmla="*/ 30 h 192"/>
                  <a:gd name="T18" fmla="*/ 8 w 110"/>
                  <a:gd name="T19" fmla="*/ 31 h 192"/>
                  <a:gd name="T20" fmla="*/ 2 w 110"/>
                  <a:gd name="T21" fmla="*/ 24 h 192"/>
                  <a:gd name="T22" fmla="*/ 2 w 110"/>
                  <a:gd name="T23" fmla="*/ 23 h 192"/>
                  <a:gd name="T24" fmla="*/ 6 w 110"/>
                  <a:gd name="T25" fmla="*/ 24 h 192"/>
                  <a:gd name="T26" fmla="*/ 7 w 110"/>
                  <a:gd name="T27" fmla="*/ 25 h 192"/>
                  <a:gd name="T28" fmla="*/ 6 w 110"/>
                  <a:gd name="T29" fmla="*/ 15 h 192"/>
                  <a:gd name="T30" fmla="*/ 6 w 110"/>
                  <a:gd name="T31" fmla="*/ 19 h 192"/>
                  <a:gd name="T32" fmla="*/ 17 w 110"/>
                  <a:gd name="T33" fmla="*/ 13 h 192"/>
                  <a:gd name="T34" fmla="*/ 13 w 110"/>
                  <a:gd name="T35" fmla="*/ 16 h 192"/>
                  <a:gd name="T36" fmla="*/ 12 w 110"/>
                  <a:gd name="T37" fmla="*/ 20 h 192"/>
                  <a:gd name="T38" fmla="*/ 9 w 110"/>
                  <a:gd name="T39" fmla="*/ 22 h 192"/>
                  <a:gd name="T40" fmla="*/ 10 w 110"/>
                  <a:gd name="T41" fmla="*/ 24 h 192"/>
                  <a:gd name="T42" fmla="*/ 10 w 110"/>
                  <a:gd name="T43" fmla="*/ 27 h 192"/>
                  <a:gd name="T44" fmla="*/ 10 w 110"/>
                  <a:gd name="T45" fmla="*/ 30 h 192"/>
                  <a:gd name="T46" fmla="*/ 10 w 110"/>
                  <a:gd name="T47" fmla="*/ 35 h 192"/>
                  <a:gd name="T48" fmla="*/ 13 w 110"/>
                  <a:gd name="T49" fmla="*/ 33 h 192"/>
                  <a:gd name="T50" fmla="*/ 20 w 110"/>
                  <a:gd name="T51" fmla="*/ 40 h 192"/>
                  <a:gd name="T52" fmla="*/ 21 w 110"/>
                  <a:gd name="T53" fmla="*/ 50 h 192"/>
                  <a:gd name="T54" fmla="*/ 15 w 110"/>
                  <a:gd name="T55" fmla="*/ 51 h 192"/>
                  <a:gd name="T56" fmla="*/ 16 w 110"/>
                  <a:gd name="T57" fmla="*/ 55 h 192"/>
                  <a:gd name="T58" fmla="*/ 12 w 110"/>
                  <a:gd name="T59" fmla="*/ 62 h 192"/>
                  <a:gd name="T60" fmla="*/ 15 w 110"/>
                  <a:gd name="T61" fmla="*/ 64 h 192"/>
                  <a:gd name="T62" fmla="*/ 23 w 110"/>
                  <a:gd name="T63" fmla="*/ 62 h 192"/>
                  <a:gd name="T64" fmla="*/ 10 w 110"/>
                  <a:gd name="T65" fmla="*/ 71 h 192"/>
                  <a:gd name="T66" fmla="*/ 12 w 110"/>
                  <a:gd name="T67" fmla="*/ 74 h 192"/>
                  <a:gd name="T68" fmla="*/ 16 w 110"/>
                  <a:gd name="T69" fmla="*/ 71 h 192"/>
                  <a:gd name="T70" fmla="*/ 20 w 110"/>
                  <a:gd name="T71" fmla="*/ 69 h 192"/>
                  <a:gd name="T72" fmla="*/ 29 w 110"/>
                  <a:gd name="T73" fmla="*/ 68 h 192"/>
                  <a:gd name="T74" fmla="*/ 40 w 110"/>
                  <a:gd name="T75" fmla="*/ 65 h 192"/>
                  <a:gd name="T76" fmla="*/ 39 w 110"/>
                  <a:gd name="T77" fmla="*/ 61 h 192"/>
                  <a:gd name="T78" fmla="*/ 44 w 110"/>
                  <a:gd name="T79" fmla="*/ 56 h 192"/>
                  <a:gd name="T80" fmla="*/ 39 w 110"/>
                  <a:gd name="T81" fmla="*/ 53 h 192"/>
                  <a:gd name="T82" fmla="*/ 36 w 110"/>
                  <a:gd name="T83" fmla="*/ 55 h 192"/>
                  <a:gd name="T84" fmla="*/ 35 w 110"/>
                  <a:gd name="T85" fmla="*/ 50 h 192"/>
                  <a:gd name="T86" fmla="*/ 32 w 110"/>
                  <a:gd name="T87" fmla="*/ 42 h 192"/>
                  <a:gd name="T88" fmla="*/ 28 w 110"/>
                  <a:gd name="T89" fmla="*/ 39 h 192"/>
                  <a:gd name="T90" fmla="*/ 25 w 110"/>
                  <a:gd name="T91" fmla="*/ 33 h 192"/>
                  <a:gd name="T92" fmla="*/ 23 w 110"/>
                  <a:gd name="T93" fmla="*/ 31 h 192"/>
                  <a:gd name="T94" fmla="*/ 25 w 110"/>
                  <a:gd name="T95" fmla="*/ 26 h 192"/>
                  <a:gd name="T96" fmla="*/ 17 w 110"/>
                  <a:gd name="T97" fmla="*/ 22 h 192"/>
                  <a:gd name="T98" fmla="*/ 16 w 110"/>
                  <a:gd name="T99" fmla="*/ 22 h 192"/>
                  <a:gd name="T100" fmla="*/ 20 w 110"/>
                  <a:gd name="T101" fmla="*/ 16 h 192"/>
                  <a:gd name="T102" fmla="*/ 20 w 110"/>
                  <a:gd name="T103" fmla="*/ 13 h 192"/>
                  <a:gd name="T104" fmla="*/ 29 w 110"/>
                  <a:gd name="T105" fmla="*/ 2 h 192"/>
                  <a:gd name="T106" fmla="*/ 31 w 110"/>
                  <a:gd name="T107" fmla="*/ 0 h 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92">
                    <a:moveTo>
                      <a:pt x="10" y="104"/>
                    </a:moveTo>
                    <a:lnTo>
                      <a:pt x="10" y="104"/>
                    </a:lnTo>
                    <a:lnTo>
                      <a:pt x="8" y="106"/>
                    </a:lnTo>
                    <a:lnTo>
                      <a:pt x="6" y="108"/>
                    </a:lnTo>
                    <a:lnTo>
                      <a:pt x="4" y="110"/>
                    </a:lnTo>
                    <a:lnTo>
                      <a:pt x="4" y="112"/>
                    </a:lnTo>
                    <a:lnTo>
                      <a:pt x="2" y="112"/>
                    </a:lnTo>
                    <a:lnTo>
                      <a:pt x="0" y="114"/>
                    </a:lnTo>
                    <a:lnTo>
                      <a:pt x="0" y="116"/>
                    </a:lnTo>
                    <a:lnTo>
                      <a:pt x="2" y="118"/>
                    </a:lnTo>
                    <a:lnTo>
                      <a:pt x="4" y="118"/>
                    </a:lnTo>
                    <a:lnTo>
                      <a:pt x="4" y="120"/>
                    </a:lnTo>
                    <a:lnTo>
                      <a:pt x="6" y="122"/>
                    </a:lnTo>
                    <a:lnTo>
                      <a:pt x="10" y="120"/>
                    </a:lnTo>
                    <a:lnTo>
                      <a:pt x="12" y="122"/>
                    </a:lnTo>
                    <a:lnTo>
                      <a:pt x="18" y="122"/>
                    </a:lnTo>
                    <a:lnTo>
                      <a:pt x="20" y="118"/>
                    </a:lnTo>
                    <a:lnTo>
                      <a:pt x="26" y="118"/>
                    </a:lnTo>
                    <a:lnTo>
                      <a:pt x="24" y="118"/>
                    </a:lnTo>
                    <a:lnTo>
                      <a:pt x="24" y="110"/>
                    </a:lnTo>
                    <a:lnTo>
                      <a:pt x="20" y="110"/>
                    </a:lnTo>
                    <a:lnTo>
                      <a:pt x="22" y="106"/>
                    </a:lnTo>
                    <a:lnTo>
                      <a:pt x="22" y="104"/>
                    </a:lnTo>
                    <a:lnTo>
                      <a:pt x="16" y="104"/>
                    </a:lnTo>
                    <a:lnTo>
                      <a:pt x="8" y="108"/>
                    </a:lnTo>
                    <a:lnTo>
                      <a:pt x="10" y="106"/>
                    </a:lnTo>
                    <a:lnTo>
                      <a:pt x="10" y="104"/>
                    </a:lnTo>
                    <a:close/>
                    <a:moveTo>
                      <a:pt x="22" y="84"/>
                    </a:moveTo>
                    <a:lnTo>
                      <a:pt x="22" y="84"/>
                    </a:lnTo>
                    <a:lnTo>
                      <a:pt x="20" y="88"/>
                    </a:lnTo>
                    <a:lnTo>
                      <a:pt x="20" y="90"/>
                    </a:lnTo>
                    <a:lnTo>
                      <a:pt x="22" y="90"/>
                    </a:lnTo>
                    <a:lnTo>
                      <a:pt x="22" y="86"/>
                    </a:lnTo>
                    <a:lnTo>
                      <a:pt x="22" y="84"/>
                    </a:lnTo>
                    <a:close/>
                    <a:moveTo>
                      <a:pt x="16" y="78"/>
                    </a:moveTo>
                    <a:lnTo>
                      <a:pt x="16" y="78"/>
                    </a:lnTo>
                    <a:lnTo>
                      <a:pt x="16" y="80"/>
                    </a:lnTo>
                    <a:lnTo>
                      <a:pt x="18" y="84"/>
                    </a:lnTo>
                    <a:lnTo>
                      <a:pt x="20" y="84"/>
                    </a:lnTo>
                    <a:lnTo>
                      <a:pt x="22" y="82"/>
                    </a:lnTo>
                    <a:lnTo>
                      <a:pt x="20" y="80"/>
                    </a:lnTo>
                    <a:lnTo>
                      <a:pt x="16" y="78"/>
                    </a:lnTo>
                    <a:close/>
                    <a:moveTo>
                      <a:pt x="2" y="60"/>
                    </a:moveTo>
                    <a:lnTo>
                      <a:pt x="2" y="60"/>
                    </a:lnTo>
                    <a:lnTo>
                      <a:pt x="2" y="62"/>
                    </a:lnTo>
                    <a:lnTo>
                      <a:pt x="4" y="64"/>
                    </a:lnTo>
                    <a:lnTo>
                      <a:pt x="6" y="60"/>
                    </a:lnTo>
                    <a:lnTo>
                      <a:pt x="2" y="60"/>
                    </a:lnTo>
                    <a:close/>
                    <a:moveTo>
                      <a:pt x="16" y="56"/>
                    </a:moveTo>
                    <a:lnTo>
                      <a:pt x="16" y="56"/>
                    </a:lnTo>
                    <a:lnTo>
                      <a:pt x="14" y="58"/>
                    </a:lnTo>
                    <a:lnTo>
                      <a:pt x="12" y="62"/>
                    </a:lnTo>
                    <a:lnTo>
                      <a:pt x="16" y="64"/>
                    </a:lnTo>
                    <a:lnTo>
                      <a:pt x="16" y="68"/>
                    </a:lnTo>
                    <a:lnTo>
                      <a:pt x="20" y="70"/>
                    </a:lnTo>
                    <a:lnTo>
                      <a:pt x="22" y="68"/>
                    </a:lnTo>
                    <a:lnTo>
                      <a:pt x="22" y="66"/>
                    </a:lnTo>
                    <a:lnTo>
                      <a:pt x="18" y="66"/>
                    </a:lnTo>
                    <a:lnTo>
                      <a:pt x="16" y="56"/>
                    </a:lnTo>
                    <a:close/>
                    <a:moveTo>
                      <a:pt x="16" y="38"/>
                    </a:moveTo>
                    <a:lnTo>
                      <a:pt x="16" y="38"/>
                    </a:lnTo>
                    <a:lnTo>
                      <a:pt x="14" y="40"/>
                    </a:lnTo>
                    <a:lnTo>
                      <a:pt x="10" y="46"/>
                    </a:lnTo>
                    <a:lnTo>
                      <a:pt x="10" y="52"/>
                    </a:lnTo>
                    <a:lnTo>
                      <a:pt x="10" y="54"/>
                    </a:lnTo>
                    <a:lnTo>
                      <a:pt x="12" y="54"/>
                    </a:lnTo>
                    <a:lnTo>
                      <a:pt x="14" y="50"/>
                    </a:lnTo>
                    <a:lnTo>
                      <a:pt x="18" y="44"/>
                    </a:lnTo>
                    <a:lnTo>
                      <a:pt x="20" y="38"/>
                    </a:lnTo>
                    <a:lnTo>
                      <a:pt x="18" y="36"/>
                    </a:lnTo>
                    <a:lnTo>
                      <a:pt x="16" y="38"/>
                    </a:lnTo>
                    <a:close/>
                    <a:moveTo>
                      <a:pt x="44" y="34"/>
                    </a:moveTo>
                    <a:lnTo>
                      <a:pt x="44" y="34"/>
                    </a:lnTo>
                    <a:lnTo>
                      <a:pt x="38" y="38"/>
                    </a:lnTo>
                    <a:lnTo>
                      <a:pt x="34" y="36"/>
                    </a:lnTo>
                    <a:lnTo>
                      <a:pt x="34" y="38"/>
                    </a:lnTo>
                    <a:lnTo>
                      <a:pt x="34" y="42"/>
                    </a:lnTo>
                    <a:lnTo>
                      <a:pt x="30" y="44"/>
                    </a:lnTo>
                    <a:lnTo>
                      <a:pt x="30" y="46"/>
                    </a:lnTo>
                    <a:lnTo>
                      <a:pt x="30" y="48"/>
                    </a:lnTo>
                    <a:lnTo>
                      <a:pt x="30" y="50"/>
                    </a:lnTo>
                    <a:lnTo>
                      <a:pt x="30" y="52"/>
                    </a:lnTo>
                    <a:lnTo>
                      <a:pt x="26" y="52"/>
                    </a:lnTo>
                    <a:lnTo>
                      <a:pt x="26" y="58"/>
                    </a:lnTo>
                    <a:lnTo>
                      <a:pt x="24" y="58"/>
                    </a:lnTo>
                    <a:lnTo>
                      <a:pt x="24" y="60"/>
                    </a:lnTo>
                    <a:lnTo>
                      <a:pt x="26" y="64"/>
                    </a:lnTo>
                    <a:lnTo>
                      <a:pt x="28" y="64"/>
                    </a:lnTo>
                    <a:lnTo>
                      <a:pt x="26" y="64"/>
                    </a:lnTo>
                    <a:lnTo>
                      <a:pt x="24" y="66"/>
                    </a:lnTo>
                    <a:lnTo>
                      <a:pt x="24" y="68"/>
                    </a:lnTo>
                    <a:lnTo>
                      <a:pt x="26" y="70"/>
                    </a:lnTo>
                    <a:lnTo>
                      <a:pt x="24" y="72"/>
                    </a:lnTo>
                    <a:lnTo>
                      <a:pt x="24" y="78"/>
                    </a:lnTo>
                    <a:lnTo>
                      <a:pt x="26" y="78"/>
                    </a:lnTo>
                    <a:lnTo>
                      <a:pt x="30" y="78"/>
                    </a:lnTo>
                    <a:lnTo>
                      <a:pt x="30" y="80"/>
                    </a:lnTo>
                    <a:lnTo>
                      <a:pt x="26" y="82"/>
                    </a:lnTo>
                    <a:lnTo>
                      <a:pt x="26" y="86"/>
                    </a:lnTo>
                    <a:lnTo>
                      <a:pt x="26" y="92"/>
                    </a:lnTo>
                    <a:lnTo>
                      <a:pt x="28" y="88"/>
                    </a:lnTo>
                    <a:lnTo>
                      <a:pt x="28" y="86"/>
                    </a:lnTo>
                    <a:lnTo>
                      <a:pt x="32" y="86"/>
                    </a:lnTo>
                    <a:lnTo>
                      <a:pt x="34" y="86"/>
                    </a:lnTo>
                    <a:lnTo>
                      <a:pt x="34" y="90"/>
                    </a:lnTo>
                    <a:lnTo>
                      <a:pt x="30" y="108"/>
                    </a:lnTo>
                    <a:lnTo>
                      <a:pt x="52" y="106"/>
                    </a:lnTo>
                    <a:lnTo>
                      <a:pt x="48" y="116"/>
                    </a:lnTo>
                    <a:lnTo>
                      <a:pt x="58" y="118"/>
                    </a:lnTo>
                    <a:lnTo>
                      <a:pt x="56" y="126"/>
                    </a:lnTo>
                    <a:lnTo>
                      <a:pt x="54" y="130"/>
                    </a:lnTo>
                    <a:lnTo>
                      <a:pt x="48" y="132"/>
                    </a:lnTo>
                    <a:lnTo>
                      <a:pt x="38" y="130"/>
                    </a:lnTo>
                    <a:lnTo>
                      <a:pt x="38" y="134"/>
                    </a:lnTo>
                    <a:lnTo>
                      <a:pt x="40" y="134"/>
                    </a:lnTo>
                    <a:lnTo>
                      <a:pt x="40" y="136"/>
                    </a:lnTo>
                    <a:lnTo>
                      <a:pt x="34" y="146"/>
                    </a:lnTo>
                    <a:lnTo>
                      <a:pt x="40" y="144"/>
                    </a:lnTo>
                    <a:lnTo>
                      <a:pt x="40" y="150"/>
                    </a:lnTo>
                    <a:lnTo>
                      <a:pt x="28" y="158"/>
                    </a:lnTo>
                    <a:lnTo>
                      <a:pt x="30" y="162"/>
                    </a:lnTo>
                    <a:lnTo>
                      <a:pt x="32" y="164"/>
                    </a:lnTo>
                    <a:lnTo>
                      <a:pt x="34" y="164"/>
                    </a:lnTo>
                    <a:lnTo>
                      <a:pt x="38" y="160"/>
                    </a:lnTo>
                    <a:lnTo>
                      <a:pt x="38" y="166"/>
                    </a:lnTo>
                    <a:lnTo>
                      <a:pt x="46" y="164"/>
                    </a:lnTo>
                    <a:lnTo>
                      <a:pt x="50" y="164"/>
                    </a:lnTo>
                    <a:lnTo>
                      <a:pt x="52" y="164"/>
                    </a:lnTo>
                    <a:lnTo>
                      <a:pt x="60" y="164"/>
                    </a:lnTo>
                    <a:lnTo>
                      <a:pt x="58" y="166"/>
                    </a:lnTo>
                    <a:lnTo>
                      <a:pt x="56" y="170"/>
                    </a:lnTo>
                    <a:lnTo>
                      <a:pt x="38" y="170"/>
                    </a:lnTo>
                    <a:lnTo>
                      <a:pt x="30" y="182"/>
                    </a:lnTo>
                    <a:lnTo>
                      <a:pt x="26" y="186"/>
                    </a:lnTo>
                    <a:lnTo>
                      <a:pt x="20" y="190"/>
                    </a:lnTo>
                    <a:lnTo>
                      <a:pt x="22" y="190"/>
                    </a:lnTo>
                    <a:lnTo>
                      <a:pt x="26" y="192"/>
                    </a:lnTo>
                    <a:lnTo>
                      <a:pt x="28" y="192"/>
                    </a:lnTo>
                    <a:lnTo>
                      <a:pt x="30" y="192"/>
                    </a:lnTo>
                    <a:lnTo>
                      <a:pt x="30" y="188"/>
                    </a:lnTo>
                    <a:lnTo>
                      <a:pt x="38" y="184"/>
                    </a:lnTo>
                    <a:lnTo>
                      <a:pt x="40" y="184"/>
                    </a:lnTo>
                    <a:lnTo>
                      <a:pt x="44" y="184"/>
                    </a:lnTo>
                    <a:lnTo>
                      <a:pt x="46" y="186"/>
                    </a:lnTo>
                    <a:lnTo>
                      <a:pt x="48" y="186"/>
                    </a:lnTo>
                    <a:lnTo>
                      <a:pt x="52" y="180"/>
                    </a:lnTo>
                    <a:lnTo>
                      <a:pt x="58" y="180"/>
                    </a:lnTo>
                    <a:lnTo>
                      <a:pt x="66" y="182"/>
                    </a:lnTo>
                    <a:lnTo>
                      <a:pt x="68" y="176"/>
                    </a:lnTo>
                    <a:lnTo>
                      <a:pt x="74" y="176"/>
                    </a:lnTo>
                    <a:lnTo>
                      <a:pt x="80" y="178"/>
                    </a:lnTo>
                    <a:lnTo>
                      <a:pt x="94" y="178"/>
                    </a:lnTo>
                    <a:lnTo>
                      <a:pt x="104" y="174"/>
                    </a:lnTo>
                    <a:lnTo>
                      <a:pt x="104" y="170"/>
                    </a:lnTo>
                    <a:lnTo>
                      <a:pt x="100" y="170"/>
                    </a:lnTo>
                    <a:lnTo>
                      <a:pt x="94" y="170"/>
                    </a:lnTo>
                    <a:lnTo>
                      <a:pt x="96" y="166"/>
                    </a:lnTo>
                    <a:lnTo>
                      <a:pt x="98" y="160"/>
                    </a:lnTo>
                    <a:lnTo>
                      <a:pt x="104" y="160"/>
                    </a:lnTo>
                    <a:lnTo>
                      <a:pt x="106" y="160"/>
                    </a:lnTo>
                    <a:lnTo>
                      <a:pt x="110" y="154"/>
                    </a:lnTo>
                    <a:lnTo>
                      <a:pt x="110" y="146"/>
                    </a:lnTo>
                    <a:lnTo>
                      <a:pt x="108" y="144"/>
                    </a:lnTo>
                    <a:lnTo>
                      <a:pt x="106" y="142"/>
                    </a:lnTo>
                    <a:lnTo>
                      <a:pt x="102" y="140"/>
                    </a:lnTo>
                    <a:lnTo>
                      <a:pt x="98" y="140"/>
                    </a:lnTo>
                    <a:lnTo>
                      <a:pt x="96" y="146"/>
                    </a:lnTo>
                    <a:lnTo>
                      <a:pt x="94" y="144"/>
                    </a:lnTo>
                    <a:lnTo>
                      <a:pt x="92" y="144"/>
                    </a:lnTo>
                    <a:lnTo>
                      <a:pt x="94" y="132"/>
                    </a:lnTo>
                    <a:lnTo>
                      <a:pt x="90" y="132"/>
                    </a:lnTo>
                    <a:lnTo>
                      <a:pt x="90" y="130"/>
                    </a:lnTo>
                    <a:lnTo>
                      <a:pt x="92" y="128"/>
                    </a:lnTo>
                    <a:lnTo>
                      <a:pt x="94" y="128"/>
                    </a:lnTo>
                    <a:lnTo>
                      <a:pt x="94" y="126"/>
                    </a:lnTo>
                    <a:lnTo>
                      <a:pt x="90" y="126"/>
                    </a:lnTo>
                    <a:lnTo>
                      <a:pt x="80" y="112"/>
                    </a:lnTo>
                    <a:lnTo>
                      <a:pt x="76" y="112"/>
                    </a:lnTo>
                    <a:lnTo>
                      <a:pt x="74" y="110"/>
                    </a:lnTo>
                    <a:lnTo>
                      <a:pt x="72" y="106"/>
                    </a:lnTo>
                    <a:lnTo>
                      <a:pt x="70" y="102"/>
                    </a:lnTo>
                    <a:lnTo>
                      <a:pt x="70" y="96"/>
                    </a:lnTo>
                    <a:lnTo>
                      <a:pt x="66" y="92"/>
                    </a:lnTo>
                    <a:lnTo>
                      <a:pt x="64" y="92"/>
                    </a:lnTo>
                    <a:lnTo>
                      <a:pt x="62" y="92"/>
                    </a:lnTo>
                    <a:lnTo>
                      <a:pt x="62" y="88"/>
                    </a:lnTo>
                    <a:lnTo>
                      <a:pt x="60" y="88"/>
                    </a:lnTo>
                    <a:lnTo>
                      <a:pt x="58" y="88"/>
                    </a:lnTo>
                    <a:lnTo>
                      <a:pt x="54" y="88"/>
                    </a:lnTo>
                    <a:lnTo>
                      <a:pt x="60" y="82"/>
                    </a:lnTo>
                    <a:lnTo>
                      <a:pt x="60" y="78"/>
                    </a:lnTo>
                    <a:lnTo>
                      <a:pt x="58" y="76"/>
                    </a:lnTo>
                    <a:lnTo>
                      <a:pt x="56" y="76"/>
                    </a:lnTo>
                    <a:lnTo>
                      <a:pt x="66" y="68"/>
                    </a:lnTo>
                    <a:lnTo>
                      <a:pt x="68" y="62"/>
                    </a:lnTo>
                    <a:lnTo>
                      <a:pt x="66" y="58"/>
                    </a:lnTo>
                    <a:lnTo>
                      <a:pt x="64" y="54"/>
                    </a:lnTo>
                    <a:lnTo>
                      <a:pt x="60" y="54"/>
                    </a:lnTo>
                    <a:lnTo>
                      <a:pt x="52" y="56"/>
                    </a:lnTo>
                    <a:lnTo>
                      <a:pt x="44" y="58"/>
                    </a:lnTo>
                    <a:lnTo>
                      <a:pt x="42" y="58"/>
                    </a:lnTo>
                    <a:lnTo>
                      <a:pt x="42" y="56"/>
                    </a:lnTo>
                    <a:lnTo>
                      <a:pt x="40" y="56"/>
                    </a:lnTo>
                    <a:lnTo>
                      <a:pt x="42" y="52"/>
                    </a:lnTo>
                    <a:lnTo>
                      <a:pt x="42" y="50"/>
                    </a:lnTo>
                    <a:lnTo>
                      <a:pt x="46" y="48"/>
                    </a:lnTo>
                    <a:lnTo>
                      <a:pt x="50" y="42"/>
                    </a:lnTo>
                    <a:lnTo>
                      <a:pt x="52" y="42"/>
                    </a:lnTo>
                    <a:lnTo>
                      <a:pt x="52" y="38"/>
                    </a:lnTo>
                    <a:lnTo>
                      <a:pt x="52" y="36"/>
                    </a:lnTo>
                    <a:lnTo>
                      <a:pt x="44" y="34"/>
                    </a:lnTo>
                    <a:close/>
                    <a:moveTo>
                      <a:pt x="78" y="0"/>
                    </a:moveTo>
                    <a:lnTo>
                      <a:pt x="78" y="0"/>
                    </a:lnTo>
                    <a:lnTo>
                      <a:pt x="74" y="4"/>
                    </a:lnTo>
                    <a:lnTo>
                      <a:pt x="74" y="6"/>
                    </a:lnTo>
                    <a:lnTo>
                      <a:pt x="74" y="10"/>
                    </a:lnTo>
                    <a:lnTo>
                      <a:pt x="78" y="12"/>
                    </a:lnTo>
                    <a:lnTo>
                      <a:pt x="78" y="4"/>
                    </a:lnTo>
                    <a:lnTo>
                      <a:pt x="78" y="0"/>
                    </a:lnTo>
                    <a:close/>
                  </a:path>
                </a:pathLst>
              </a:custGeom>
              <a:grpFill/>
              <a:ln w="3175">
                <a:noFill/>
                <a:round/>
                <a:headEnd/>
                <a:tailEnd/>
              </a:ln>
            </p:spPr>
            <p:txBody>
              <a:bodyPr/>
              <a:lstStyle/>
              <a:p>
                <a:pPr>
                  <a:defRPr/>
                </a:pPr>
                <a:endParaRPr lang="en-GB" dirty="0">
                  <a:latin typeface="Calibri" pitchFamily="34" charset="0"/>
                </a:endParaRPr>
              </a:p>
            </p:txBody>
          </p:sp>
          <p:sp>
            <p:nvSpPr>
              <p:cNvPr id="613" name="Freeform 18"/>
              <p:cNvSpPr>
                <a:spLocks/>
              </p:cNvSpPr>
              <p:nvPr/>
            </p:nvSpPr>
            <p:spPr bwMode="auto">
              <a:xfrm>
                <a:off x="6044298" y="3548899"/>
                <a:ext cx="142028" cy="95636"/>
              </a:xfrm>
              <a:custGeom>
                <a:avLst/>
                <a:gdLst>
                  <a:gd name="T0" fmla="*/ 2 w 62"/>
                  <a:gd name="T1" fmla="*/ 4 h 42"/>
                  <a:gd name="T2" fmla="*/ 0 w 62"/>
                  <a:gd name="T3" fmla="*/ 6 h 42"/>
                  <a:gd name="T4" fmla="*/ 2 w 62"/>
                  <a:gd name="T5" fmla="*/ 8 h 42"/>
                  <a:gd name="T6" fmla="*/ 3 w 62"/>
                  <a:gd name="T7" fmla="*/ 13 h 42"/>
                  <a:gd name="T8" fmla="*/ 3 w 62"/>
                  <a:gd name="T9" fmla="*/ 13 h 42"/>
                  <a:gd name="T10" fmla="*/ 17 w 62"/>
                  <a:gd name="T11" fmla="*/ 16 h 42"/>
                  <a:gd name="T12" fmla="*/ 17 w 62"/>
                  <a:gd name="T13" fmla="*/ 16 h 42"/>
                  <a:gd name="T14" fmla="*/ 19 w 62"/>
                  <a:gd name="T15" fmla="*/ 15 h 42"/>
                  <a:gd name="T16" fmla="*/ 19 w 62"/>
                  <a:gd name="T17" fmla="*/ 15 h 42"/>
                  <a:gd name="T18" fmla="*/ 19 w 62"/>
                  <a:gd name="T19" fmla="*/ 15 h 42"/>
                  <a:gd name="T20" fmla="*/ 20 w 62"/>
                  <a:gd name="T21" fmla="*/ 15 h 42"/>
                  <a:gd name="T22" fmla="*/ 20 w 62"/>
                  <a:gd name="T23" fmla="*/ 13 h 42"/>
                  <a:gd name="T24" fmla="*/ 20 w 62"/>
                  <a:gd name="T25" fmla="*/ 13 h 42"/>
                  <a:gd name="T26" fmla="*/ 21 w 62"/>
                  <a:gd name="T27" fmla="*/ 10 h 42"/>
                  <a:gd name="T28" fmla="*/ 20 w 62"/>
                  <a:gd name="T29" fmla="*/ 8 h 42"/>
                  <a:gd name="T30" fmla="*/ 20 w 62"/>
                  <a:gd name="T31" fmla="*/ 8 h 42"/>
                  <a:gd name="T32" fmla="*/ 20 w 62"/>
                  <a:gd name="T33" fmla="*/ 8 h 42"/>
                  <a:gd name="T34" fmla="*/ 20 w 62"/>
                  <a:gd name="T35" fmla="*/ 8 h 42"/>
                  <a:gd name="T36" fmla="*/ 20 w 62"/>
                  <a:gd name="T37" fmla="*/ 8 h 42"/>
                  <a:gd name="T38" fmla="*/ 22 w 62"/>
                  <a:gd name="T39" fmla="*/ 6 h 42"/>
                  <a:gd name="T40" fmla="*/ 22 w 62"/>
                  <a:gd name="T41" fmla="*/ 6 h 42"/>
                  <a:gd name="T42" fmla="*/ 21 w 62"/>
                  <a:gd name="T43" fmla="*/ 6 h 42"/>
                  <a:gd name="T44" fmla="*/ 21 w 62"/>
                  <a:gd name="T45" fmla="*/ 5 h 42"/>
                  <a:gd name="T46" fmla="*/ 21 w 62"/>
                  <a:gd name="T47" fmla="*/ 5 h 42"/>
                  <a:gd name="T48" fmla="*/ 21 w 62"/>
                  <a:gd name="T49" fmla="*/ 5 h 42"/>
                  <a:gd name="T50" fmla="*/ 22 w 62"/>
                  <a:gd name="T51" fmla="*/ 5 h 42"/>
                  <a:gd name="T52" fmla="*/ 22 w 62"/>
                  <a:gd name="T53" fmla="*/ 6 h 42"/>
                  <a:gd name="T54" fmla="*/ 22 w 62"/>
                  <a:gd name="T55" fmla="*/ 5 h 42"/>
                  <a:gd name="T56" fmla="*/ 22 w 62"/>
                  <a:gd name="T57" fmla="*/ 5 h 42"/>
                  <a:gd name="T58" fmla="*/ 23 w 62"/>
                  <a:gd name="T59" fmla="*/ 4 h 42"/>
                  <a:gd name="T60" fmla="*/ 25 w 62"/>
                  <a:gd name="T61" fmla="*/ 4 h 42"/>
                  <a:gd name="T62" fmla="*/ 25 w 62"/>
                  <a:gd name="T63" fmla="*/ 3 h 42"/>
                  <a:gd name="T64" fmla="*/ 22 w 62"/>
                  <a:gd name="T65" fmla="*/ 2 h 42"/>
                  <a:gd name="T66" fmla="*/ 22 w 62"/>
                  <a:gd name="T67" fmla="*/ 0 h 42"/>
                  <a:gd name="T68" fmla="*/ 21 w 62"/>
                  <a:gd name="T69" fmla="*/ 0 h 42"/>
                  <a:gd name="T70" fmla="*/ 21 w 62"/>
                  <a:gd name="T71" fmla="*/ 0 h 42"/>
                  <a:gd name="T72" fmla="*/ 17 w 62"/>
                  <a:gd name="T73" fmla="*/ 4 h 42"/>
                  <a:gd name="T74" fmla="*/ 17 w 62"/>
                  <a:gd name="T75" fmla="*/ 6 h 42"/>
                  <a:gd name="T76" fmla="*/ 13 w 62"/>
                  <a:gd name="T77" fmla="*/ 7 h 42"/>
                  <a:gd name="T78" fmla="*/ 13 w 62"/>
                  <a:gd name="T79" fmla="*/ 8 h 42"/>
                  <a:gd name="T80" fmla="*/ 13 w 62"/>
                  <a:gd name="T81" fmla="*/ 8 h 42"/>
                  <a:gd name="T82" fmla="*/ 12 w 62"/>
                  <a:gd name="T83" fmla="*/ 8 h 42"/>
                  <a:gd name="T84" fmla="*/ 10 w 62"/>
                  <a:gd name="T85" fmla="*/ 8 h 42"/>
                  <a:gd name="T86" fmla="*/ 9 w 62"/>
                  <a:gd name="T87" fmla="*/ 7 h 42"/>
                  <a:gd name="T88" fmla="*/ 9 w 62"/>
                  <a:gd name="T89" fmla="*/ 7 h 42"/>
                  <a:gd name="T90" fmla="*/ 7 w 62"/>
                  <a:gd name="T91" fmla="*/ 7 h 42"/>
                  <a:gd name="T92" fmla="*/ 6 w 62"/>
                  <a:gd name="T93" fmla="*/ 7 h 42"/>
                  <a:gd name="T94" fmla="*/ 5 w 62"/>
                  <a:gd name="T95" fmla="*/ 8 h 42"/>
                  <a:gd name="T96" fmla="*/ 2 w 62"/>
                  <a:gd name="T97" fmla="*/ 7 h 42"/>
                  <a:gd name="T98" fmla="*/ 2 w 62"/>
                  <a:gd name="T99" fmla="*/ 7 h 42"/>
                  <a:gd name="T100" fmla="*/ 2 w 62"/>
                  <a:gd name="T101" fmla="*/ 5 h 42"/>
                  <a:gd name="T102" fmla="*/ 2 w 62"/>
                  <a:gd name="T103" fmla="*/ 4 h 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2" h="42">
                    <a:moveTo>
                      <a:pt x="2" y="10"/>
                    </a:moveTo>
                    <a:lnTo>
                      <a:pt x="0" y="16"/>
                    </a:lnTo>
                    <a:lnTo>
                      <a:pt x="6" y="22"/>
                    </a:lnTo>
                    <a:lnTo>
                      <a:pt x="8" y="34"/>
                    </a:lnTo>
                    <a:lnTo>
                      <a:pt x="44" y="42"/>
                    </a:lnTo>
                    <a:lnTo>
                      <a:pt x="48" y="40"/>
                    </a:lnTo>
                    <a:lnTo>
                      <a:pt x="50" y="38"/>
                    </a:lnTo>
                    <a:lnTo>
                      <a:pt x="52" y="32"/>
                    </a:lnTo>
                    <a:lnTo>
                      <a:pt x="54" y="26"/>
                    </a:lnTo>
                    <a:lnTo>
                      <a:pt x="52" y="22"/>
                    </a:lnTo>
                    <a:lnTo>
                      <a:pt x="50" y="22"/>
                    </a:lnTo>
                    <a:lnTo>
                      <a:pt x="52" y="20"/>
                    </a:lnTo>
                    <a:lnTo>
                      <a:pt x="56" y="16"/>
                    </a:lnTo>
                    <a:lnTo>
                      <a:pt x="54" y="16"/>
                    </a:lnTo>
                    <a:lnTo>
                      <a:pt x="54" y="12"/>
                    </a:lnTo>
                    <a:lnTo>
                      <a:pt x="56" y="12"/>
                    </a:lnTo>
                    <a:lnTo>
                      <a:pt x="58" y="14"/>
                    </a:lnTo>
                    <a:lnTo>
                      <a:pt x="58" y="12"/>
                    </a:lnTo>
                    <a:lnTo>
                      <a:pt x="60" y="10"/>
                    </a:lnTo>
                    <a:lnTo>
                      <a:pt x="62" y="10"/>
                    </a:lnTo>
                    <a:lnTo>
                      <a:pt x="62" y="8"/>
                    </a:lnTo>
                    <a:lnTo>
                      <a:pt x="56" y="4"/>
                    </a:lnTo>
                    <a:lnTo>
                      <a:pt x="58" y="0"/>
                    </a:lnTo>
                    <a:lnTo>
                      <a:pt x="54" y="0"/>
                    </a:lnTo>
                    <a:lnTo>
                      <a:pt x="46" y="10"/>
                    </a:lnTo>
                    <a:lnTo>
                      <a:pt x="42" y="14"/>
                    </a:lnTo>
                    <a:lnTo>
                      <a:pt x="34" y="18"/>
                    </a:lnTo>
                    <a:lnTo>
                      <a:pt x="32" y="22"/>
                    </a:lnTo>
                    <a:lnTo>
                      <a:pt x="30" y="20"/>
                    </a:lnTo>
                    <a:lnTo>
                      <a:pt x="26" y="20"/>
                    </a:lnTo>
                    <a:lnTo>
                      <a:pt x="24" y="18"/>
                    </a:lnTo>
                    <a:lnTo>
                      <a:pt x="18" y="18"/>
                    </a:lnTo>
                    <a:lnTo>
                      <a:pt x="14" y="18"/>
                    </a:lnTo>
                    <a:lnTo>
                      <a:pt x="12" y="20"/>
                    </a:lnTo>
                    <a:lnTo>
                      <a:pt x="4" y="18"/>
                    </a:lnTo>
                    <a:lnTo>
                      <a:pt x="6" y="12"/>
                    </a:lnTo>
                    <a:lnTo>
                      <a:pt x="2" y="10"/>
                    </a:lnTo>
                    <a:close/>
                  </a:path>
                </a:pathLst>
              </a:custGeom>
              <a:grpFill/>
              <a:ln w="3175">
                <a:noFill/>
                <a:round/>
                <a:headEnd/>
                <a:tailEnd/>
              </a:ln>
            </p:spPr>
            <p:txBody>
              <a:bodyPr/>
              <a:lstStyle/>
              <a:p>
                <a:pPr>
                  <a:defRPr/>
                </a:pPr>
                <a:endParaRPr lang="en-GB" dirty="0">
                  <a:latin typeface="Calibri" pitchFamily="34" charset="0"/>
                </a:endParaRPr>
              </a:p>
            </p:txBody>
          </p:sp>
          <p:sp>
            <p:nvSpPr>
              <p:cNvPr id="614" name="Freeform 19"/>
              <p:cNvSpPr>
                <a:spLocks noEditPoints="1"/>
              </p:cNvSpPr>
              <p:nvPr/>
            </p:nvSpPr>
            <p:spPr bwMode="auto">
              <a:xfrm>
                <a:off x="5337056" y="2586739"/>
                <a:ext cx="414490" cy="315890"/>
              </a:xfrm>
              <a:custGeom>
                <a:avLst/>
                <a:gdLst>
                  <a:gd name="T0" fmla="*/ 27 w 182"/>
                  <a:gd name="T1" fmla="*/ 40 h 138"/>
                  <a:gd name="T2" fmla="*/ 25 w 182"/>
                  <a:gd name="T3" fmla="*/ 42 h 138"/>
                  <a:gd name="T4" fmla="*/ 23 w 182"/>
                  <a:gd name="T5" fmla="*/ 46 h 138"/>
                  <a:gd name="T6" fmla="*/ 25 w 182"/>
                  <a:gd name="T7" fmla="*/ 47 h 138"/>
                  <a:gd name="T8" fmla="*/ 27 w 182"/>
                  <a:gd name="T9" fmla="*/ 46 h 138"/>
                  <a:gd name="T10" fmla="*/ 64 w 182"/>
                  <a:gd name="T11" fmla="*/ 34 h 138"/>
                  <a:gd name="T12" fmla="*/ 69 w 182"/>
                  <a:gd name="T13" fmla="*/ 31 h 138"/>
                  <a:gd name="T14" fmla="*/ 68 w 182"/>
                  <a:gd name="T15" fmla="*/ 27 h 138"/>
                  <a:gd name="T16" fmla="*/ 68 w 182"/>
                  <a:gd name="T17" fmla="*/ 23 h 138"/>
                  <a:gd name="T18" fmla="*/ 67 w 182"/>
                  <a:gd name="T19" fmla="*/ 21 h 138"/>
                  <a:gd name="T20" fmla="*/ 67 w 182"/>
                  <a:gd name="T21" fmla="*/ 19 h 138"/>
                  <a:gd name="T22" fmla="*/ 67 w 182"/>
                  <a:gd name="T23" fmla="*/ 17 h 138"/>
                  <a:gd name="T24" fmla="*/ 62 w 182"/>
                  <a:gd name="T25" fmla="*/ 13 h 138"/>
                  <a:gd name="T26" fmla="*/ 60 w 182"/>
                  <a:gd name="T27" fmla="*/ 13 h 138"/>
                  <a:gd name="T28" fmla="*/ 55 w 182"/>
                  <a:gd name="T29" fmla="*/ 13 h 138"/>
                  <a:gd name="T30" fmla="*/ 53 w 182"/>
                  <a:gd name="T31" fmla="*/ 10 h 138"/>
                  <a:gd name="T32" fmla="*/ 51 w 182"/>
                  <a:gd name="T33" fmla="*/ 8 h 138"/>
                  <a:gd name="T34" fmla="*/ 47 w 182"/>
                  <a:gd name="T35" fmla="*/ 8 h 138"/>
                  <a:gd name="T36" fmla="*/ 44 w 182"/>
                  <a:gd name="T37" fmla="*/ 6 h 138"/>
                  <a:gd name="T38" fmla="*/ 42 w 182"/>
                  <a:gd name="T39" fmla="*/ 3 h 138"/>
                  <a:gd name="T40" fmla="*/ 42 w 182"/>
                  <a:gd name="T41" fmla="*/ 2 h 138"/>
                  <a:gd name="T42" fmla="*/ 39 w 182"/>
                  <a:gd name="T43" fmla="*/ 2 h 138"/>
                  <a:gd name="T44" fmla="*/ 35 w 182"/>
                  <a:gd name="T45" fmla="*/ 0 h 138"/>
                  <a:gd name="T46" fmla="*/ 32 w 182"/>
                  <a:gd name="T47" fmla="*/ 2 h 138"/>
                  <a:gd name="T48" fmla="*/ 28 w 182"/>
                  <a:gd name="T49" fmla="*/ 3 h 138"/>
                  <a:gd name="T50" fmla="*/ 24 w 182"/>
                  <a:gd name="T51" fmla="*/ 3 h 138"/>
                  <a:gd name="T52" fmla="*/ 22 w 182"/>
                  <a:gd name="T53" fmla="*/ 3 h 138"/>
                  <a:gd name="T54" fmla="*/ 13 w 182"/>
                  <a:gd name="T55" fmla="*/ 2 h 138"/>
                  <a:gd name="T56" fmla="*/ 8 w 182"/>
                  <a:gd name="T57" fmla="*/ 4 h 138"/>
                  <a:gd name="T58" fmla="*/ 6 w 182"/>
                  <a:gd name="T59" fmla="*/ 3 h 138"/>
                  <a:gd name="T60" fmla="*/ 6 w 182"/>
                  <a:gd name="T61" fmla="*/ 6 h 138"/>
                  <a:gd name="T62" fmla="*/ 6 w 182"/>
                  <a:gd name="T63" fmla="*/ 8 h 138"/>
                  <a:gd name="T64" fmla="*/ 6 w 182"/>
                  <a:gd name="T65" fmla="*/ 13 h 138"/>
                  <a:gd name="T66" fmla="*/ 4 w 182"/>
                  <a:gd name="T67" fmla="*/ 19 h 138"/>
                  <a:gd name="T68" fmla="*/ 4 w 182"/>
                  <a:gd name="T69" fmla="*/ 23 h 138"/>
                  <a:gd name="T70" fmla="*/ 0 w 182"/>
                  <a:gd name="T71" fmla="*/ 27 h 138"/>
                  <a:gd name="T72" fmla="*/ 4 w 182"/>
                  <a:gd name="T73" fmla="*/ 28 h 138"/>
                  <a:gd name="T74" fmla="*/ 8 w 182"/>
                  <a:gd name="T75" fmla="*/ 31 h 138"/>
                  <a:gd name="T76" fmla="*/ 10 w 182"/>
                  <a:gd name="T77" fmla="*/ 28 h 138"/>
                  <a:gd name="T78" fmla="*/ 15 w 182"/>
                  <a:gd name="T79" fmla="*/ 27 h 138"/>
                  <a:gd name="T80" fmla="*/ 17 w 182"/>
                  <a:gd name="T81" fmla="*/ 25 h 138"/>
                  <a:gd name="T82" fmla="*/ 22 w 182"/>
                  <a:gd name="T83" fmla="*/ 27 h 138"/>
                  <a:gd name="T84" fmla="*/ 25 w 182"/>
                  <a:gd name="T85" fmla="*/ 31 h 138"/>
                  <a:gd name="T86" fmla="*/ 27 w 182"/>
                  <a:gd name="T87" fmla="*/ 36 h 138"/>
                  <a:gd name="T88" fmla="*/ 31 w 182"/>
                  <a:gd name="T89" fmla="*/ 41 h 138"/>
                  <a:gd name="T90" fmla="*/ 38 w 182"/>
                  <a:gd name="T91" fmla="*/ 40 h 138"/>
                  <a:gd name="T92" fmla="*/ 38 w 182"/>
                  <a:gd name="T93" fmla="*/ 42 h 138"/>
                  <a:gd name="T94" fmla="*/ 42 w 182"/>
                  <a:gd name="T95" fmla="*/ 42 h 138"/>
                  <a:gd name="T96" fmla="*/ 45 w 182"/>
                  <a:gd name="T97" fmla="*/ 46 h 138"/>
                  <a:gd name="T98" fmla="*/ 39 w 182"/>
                  <a:gd name="T99" fmla="*/ 47 h 138"/>
                  <a:gd name="T100" fmla="*/ 42 w 182"/>
                  <a:gd name="T101" fmla="*/ 49 h 138"/>
                  <a:gd name="T102" fmla="*/ 45 w 182"/>
                  <a:gd name="T103" fmla="*/ 51 h 138"/>
                  <a:gd name="T104" fmla="*/ 57 w 182"/>
                  <a:gd name="T105" fmla="*/ 48 h 138"/>
                  <a:gd name="T106" fmla="*/ 50 w 182"/>
                  <a:gd name="T107" fmla="*/ 46 h 138"/>
                  <a:gd name="T108" fmla="*/ 46 w 182"/>
                  <a:gd name="T109" fmla="*/ 44 h 138"/>
                  <a:gd name="T110" fmla="*/ 50 w 182"/>
                  <a:gd name="T111" fmla="*/ 42 h 138"/>
                  <a:gd name="T112" fmla="*/ 59 w 182"/>
                  <a:gd name="T113" fmla="*/ 40 h 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2" h="138">
                    <a:moveTo>
                      <a:pt x="80" y="108"/>
                    </a:moveTo>
                    <a:lnTo>
                      <a:pt x="80" y="108"/>
                    </a:lnTo>
                    <a:lnTo>
                      <a:pt x="74" y="104"/>
                    </a:lnTo>
                    <a:lnTo>
                      <a:pt x="70" y="104"/>
                    </a:lnTo>
                    <a:lnTo>
                      <a:pt x="68" y="102"/>
                    </a:lnTo>
                    <a:lnTo>
                      <a:pt x="68" y="104"/>
                    </a:lnTo>
                    <a:lnTo>
                      <a:pt x="68" y="106"/>
                    </a:lnTo>
                    <a:lnTo>
                      <a:pt x="66" y="108"/>
                    </a:lnTo>
                    <a:lnTo>
                      <a:pt x="62" y="110"/>
                    </a:lnTo>
                    <a:lnTo>
                      <a:pt x="62" y="114"/>
                    </a:lnTo>
                    <a:lnTo>
                      <a:pt x="60" y="118"/>
                    </a:lnTo>
                    <a:lnTo>
                      <a:pt x="62" y="120"/>
                    </a:lnTo>
                    <a:lnTo>
                      <a:pt x="64" y="120"/>
                    </a:lnTo>
                    <a:lnTo>
                      <a:pt x="66" y="120"/>
                    </a:lnTo>
                    <a:lnTo>
                      <a:pt x="68" y="118"/>
                    </a:lnTo>
                    <a:lnTo>
                      <a:pt x="70" y="120"/>
                    </a:lnTo>
                    <a:lnTo>
                      <a:pt x="70" y="118"/>
                    </a:lnTo>
                    <a:lnTo>
                      <a:pt x="76" y="114"/>
                    </a:lnTo>
                    <a:lnTo>
                      <a:pt x="80" y="108"/>
                    </a:lnTo>
                    <a:close/>
                    <a:moveTo>
                      <a:pt x="166" y="94"/>
                    </a:moveTo>
                    <a:lnTo>
                      <a:pt x="168" y="86"/>
                    </a:lnTo>
                    <a:lnTo>
                      <a:pt x="172" y="82"/>
                    </a:lnTo>
                    <a:lnTo>
                      <a:pt x="178" y="82"/>
                    </a:lnTo>
                    <a:lnTo>
                      <a:pt x="180" y="82"/>
                    </a:lnTo>
                    <a:lnTo>
                      <a:pt x="182" y="80"/>
                    </a:lnTo>
                    <a:lnTo>
                      <a:pt x="182" y="78"/>
                    </a:lnTo>
                    <a:lnTo>
                      <a:pt x="180" y="74"/>
                    </a:lnTo>
                    <a:lnTo>
                      <a:pt x="178" y="70"/>
                    </a:lnTo>
                    <a:lnTo>
                      <a:pt x="180" y="66"/>
                    </a:lnTo>
                    <a:lnTo>
                      <a:pt x="180" y="64"/>
                    </a:lnTo>
                    <a:lnTo>
                      <a:pt x="178" y="62"/>
                    </a:lnTo>
                    <a:lnTo>
                      <a:pt x="178" y="60"/>
                    </a:lnTo>
                    <a:lnTo>
                      <a:pt x="178" y="58"/>
                    </a:lnTo>
                    <a:lnTo>
                      <a:pt x="176" y="56"/>
                    </a:lnTo>
                    <a:lnTo>
                      <a:pt x="176" y="54"/>
                    </a:lnTo>
                    <a:lnTo>
                      <a:pt x="180" y="52"/>
                    </a:lnTo>
                    <a:lnTo>
                      <a:pt x="180" y="50"/>
                    </a:lnTo>
                    <a:lnTo>
                      <a:pt x="176" y="48"/>
                    </a:lnTo>
                    <a:lnTo>
                      <a:pt x="178" y="46"/>
                    </a:lnTo>
                    <a:lnTo>
                      <a:pt x="178" y="44"/>
                    </a:lnTo>
                    <a:lnTo>
                      <a:pt x="176" y="42"/>
                    </a:lnTo>
                    <a:lnTo>
                      <a:pt x="170" y="38"/>
                    </a:lnTo>
                    <a:lnTo>
                      <a:pt x="168" y="36"/>
                    </a:lnTo>
                    <a:lnTo>
                      <a:pt x="164" y="36"/>
                    </a:lnTo>
                    <a:lnTo>
                      <a:pt x="162" y="34"/>
                    </a:lnTo>
                    <a:lnTo>
                      <a:pt x="162" y="32"/>
                    </a:lnTo>
                    <a:lnTo>
                      <a:pt x="158" y="32"/>
                    </a:lnTo>
                    <a:lnTo>
                      <a:pt x="156" y="32"/>
                    </a:lnTo>
                    <a:lnTo>
                      <a:pt x="150" y="34"/>
                    </a:lnTo>
                    <a:lnTo>
                      <a:pt x="144" y="36"/>
                    </a:lnTo>
                    <a:lnTo>
                      <a:pt x="144" y="32"/>
                    </a:lnTo>
                    <a:lnTo>
                      <a:pt x="142" y="30"/>
                    </a:lnTo>
                    <a:lnTo>
                      <a:pt x="142" y="28"/>
                    </a:lnTo>
                    <a:lnTo>
                      <a:pt x="140" y="28"/>
                    </a:lnTo>
                    <a:lnTo>
                      <a:pt x="136" y="26"/>
                    </a:lnTo>
                    <a:lnTo>
                      <a:pt x="134" y="22"/>
                    </a:lnTo>
                    <a:lnTo>
                      <a:pt x="132" y="20"/>
                    </a:lnTo>
                    <a:lnTo>
                      <a:pt x="128" y="22"/>
                    </a:lnTo>
                    <a:lnTo>
                      <a:pt x="124" y="20"/>
                    </a:lnTo>
                    <a:lnTo>
                      <a:pt x="122" y="18"/>
                    </a:lnTo>
                    <a:lnTo>
                      <a:pt x="116" y="20"/>
                    </a:lnTo>
                    <a:lnTo>
                      <a:pt x="116" y="18"/>
                    </a:lnTo>
                    <a:lnTo>
                      <a:pt x="114" y="16"/>
                    </a:lnTo>
                    <a:lnTo>
                      <a:pt x="114" y="14"/>
                    </a:lnTo>
                    <a:lnTo>
                      <a:pt x="112" y="12"/>
                    </a:lnTo>
                    <a:lnTo>
                      <a:pt x="112" y="8"/>
                    </a:lnTo>
                    <a:lnTo>
                      <a:pt x="110" y="6"/>
                    </a:lnTo>
                    <a:lnTo>
                      <a:pt x="110" y="4"/>
                    </a:lnTo>
                    <a:lnTo>
                      <a:pt x="110" y="2"/>
                    </a:lnTo>
                    <a:lnTo>
                      <a:pt x="108" y="2"/>
                    </a:lnTo>
                    <a:lnTo>
                      <a:pt x="104" y="2"/>
                    </a:lnTo>
                    <a:lnTo>
                      <a:pt x="102" y="0"/>
                    </a:lnTo>
                    <a:lnTo>
                      <a:pt x="100" y="0"/>
                    </a:lnTo>
                    <a:lnTo>
                      <a:pt x="100" y="2"/>
                    </a:lnTo>
                    <a:lnTo>
                      <a:pt x="96" y="4"/>
                    </a:lnTo>
                    <a:lnTo>
                      <a:pt x="94" y="4"/>
                    </a:lnTo>
                    <a:lnTo>
                      <a:pt x="92" y="0"/>
                    </a:lnTo>
                    <a:lnTo>
                      <a:pt x="88" y="0"/>
                    </a:lnTo>
                    <a:lnTo>
                      <a:pt x="86" y="2"/>
                    </a:lnTo>
                    <a:lnTo>
                      <a:pt x="84" y="4"/>
                    </a:lnTo>
                    <a:lnTo>
                      <a:pt x="84" y="8"/>
                    </a:lnTo>
                    <a:lnTo>
                      <a:pt x="82" y="10"/>
                    </a:lnTo>
                    <a:lnTo>
                      <a:pt x="72" y="8"/>
                    </a:lnTo>
                    <a:lnTo>
                      <a:pt x="70" y="8"/>
                    </a:lnTo>
                    <a:lnTo>
                      <a:pt x="66" y="8"/>
                    </a:lnTo>
                    <a:lnTo>
                      <a:pt x="64" y="8"/>
                    </a:lnTo>
                    <a:lnTo>
                      <a:pt x="62" y="6"/>
                    </a:lnTo>
                    <a:lnTo>
                      <a:pt x="60" y="10"/>
                    </a:lnTo>
                    <a:lnTo>
                      <a:pt x="58" y="8"/>
                    </a:lnTo>
                    <a:lnTo>
                      <a:pt x="54" y="8"/>
                    </a:lnTo>
                    <a:lnTo>
                      <a:pt x="46" y="8"/>
                    </a:lnTo>
                    <a:lnTo>
                      <a:pt x="32" y="6"/>
                    </a:lnTo>
                    <a:lnTo>
                      <a:pt x="24" y="6"/>
                    </a:lnTo>
                    <a:lnTo>
                      <a:pt x="22" y="8"/>
                    </a:lnTo>
                    <a:lnTo>
                      <a:pt x="22" y="10"/>
                    </a:lnTo>
                    <a:lnTo>
                      <a:pt x="20" y="8"/>
                    </a:lnTo>
                    <a:lnTo>
                      <a:pt x="18" y="6"/>
                    </a:lnTo>
                    <a:lnTo>
                      <a:pt x="16" y="6"/>
                    </a:lnTo>
                    <a:lnTo>
                      <a:pt x="14" y="8"/>
                    </a:lnTo>
                    <a:lnTo>
                      <a:pt x="12" y="8"/>
                    </a:lnTo>
                    <a:lnTo>
                      <a:pt x="12" y="10"/>
                    </a:lnTo>
                    <a:lnTo>
                      <a:pt x="14" y="16"/>
                    </a:lnTo>
                    <a:lnTo>
                      <a:pt x="14" y="18"/>
                    </a:lnTo>
                    <a:lnTo>
                      <a:pt x="14" y="20"/>
                    </a:lnTo>
                    <a:lnTo>
                      <a:pt x="14" y="24"/>
                    </a:lnTo>
                    <a:lnTo>
                      <a:pt x="12" y="28"/>
                    </a:lnTo>
                    <a:lnTo>
                      <a:pt x="12" y="30"/>
                    </a:lnTo>
                    <a:lnTo>
                      <a:pt x="14" y="32"/>
                    </a:lnTo>
                    <a:lnTo>
                      <a:pt x="16" y="36"/>
                    </a:lnTo>
                    <a:lnTo>
                      <a:pt x="12" y="44"/>
                    </a:lnTo>
                    <a:lnTo>
                      <a:pt x="10" y="50"/>
                    </a:lnTo>
                    <a:lnTo>
                      <a:pt x="10" y="54"/>
                    </a:lnTo>
                    <a:lnTo>
                      <a:pt x="12" y="58"/>
                    </a:lnTo>
                    <a:lnTo>
                      <a:pt x="10" y="60"/>
                    </a:lnTo>
                    <a:lnTo>
                      <a:pt x="8" y="62"/>
                    </a:lnTo>
                    <a:lnTo>
                      <a:pt x="4" y="62"/>
                    </a:lnTo>
                    <a:lnTo>
                      <a:pt x="0" y="64"/>
                    </a:lnTo>
                    <a:lnTo>
                      <a:pt x="0" y="70"/>
                    </a:lnTo>
                    <a:lnTo>
                      <a:pt x="4" y="72"/>
                    </a:lnTo>
                    <a:lnTo>
                      <a:pt x="6" y="74"/>
                    </a:lnTo>
                    <a:lnTo>
                      <a:pt x="10" y="74"/>
                    </a:lnTo>
                    <a:lnTo>
                      <a:pt x="14" y="76"/>
                    </a:lnTo>
                    <a:lnTo>
                      <a:pt x="18" y="78"/>
                    </a:lnTo>
                    <a:lnTo>
                      <a:pt x="20" y="80"/>
                    </a:lnTo>
                    <a:lnTo>
                      <a:pt x="22" y="78"/>
                    </a:lnTo>
                    <a:lnTo>
                      <a:pt x="26" y="76"/>
                    </a:lnTo>
                    <a:lnTo>
                      <a:pt x="28" y="74"/>
                    </a:lnTo>
                    <a:lnTo>
                      <a:pt x="32" y="74"/>
                    </a:lnTo>
                    <a:lnTo>
                      <a:pt x="34" y="72"/>
                    </a:lnTo>
                    <a:lnTo>
                      <a:pt x="36" y="68"/>
                    </a:lnTo>
                    <a:lnTo>
                      <a:pt x="38" y="68"/>
                    </a:lnTo>
                    <a:lnTo>
                      <a:pt x="38" y="66"/>
                    </a:lnTo>
                    <a:lnTo>
                      <a:pt x="40" y="64"/>
                    </a:lnTo>
                    <a:lnTo>
                      <a:pt x="44" y="64"/>
                    </a:lnTo>
                    <a:lnTo>
                      <a:pt x="48" y="64"/>
                    </a:lnTo>
                    <a:lnTo>
                      <a:pt x="52" y="64"/>
                    </a:lnTo>
                    <a:lnTo>
                      <a:pt x="56" y="68"/>
                    </a:lnTo>
                    <a:lnTo>
                      <a:pt x="62" y="72"/>
                    </a:lnTo>
                    <a:lnTo>
                      <a:pt x="66" y="74"/>
                    </a:lnTo>
                    <a:lnTo>
                      <a:pt x="66" y="80"/>
                    </a:lnTo>
                    <a:lnTo>
                      <a:pt x="66" y="82"/>
                    </a:lnTo>
                    <a:lnTo>
                      <a:pt x="68" y="86"/>
                    </a:lnTo>
                    <a:lnTo>
                      <a:pt x="70" y="88"/>
                    </a:lnTo>
                    <a:lnTo>
                      <a:pt x="70" y="92"/>
                    </a:lnTo>
                    <a:lnTo>
                      <a:pt x="70" y="94"/>
                    </a:lnTo>
                    <a:lnTo>
                      <a:pt x="72" y="98"/>
                    </a:lnTo>
                    <a:lnTo>
                      <a:pt x="74" y="100"/>
                    </a:lnTo>
                    <a:lnTo>
                      <a:pt x="80" y="106"/>
                    </a:lnTo>
                    <a:lnTo>
                      <a:pt x="82" y="104"/>
                    </a:lnTo>
                    <a:lnTo>
                      <a:pt x="94" y="102"/>
                    </a:lnTo>
                    <a:lnTo>
                      <a:pt x="98" y="102"/>
                    </a:lnTo>
                    <a:lnTo>
                      <a:pt x="100" y="104"/>
                    </a:lnTo>
                    <a:lnTo>
                      <a:pt x="98" y="104"/>
                    </a:lnTo>
                    <a:lnTo>
                      <a:pt x="94" y="104"/>
                    </a:lnTo>
                    <a:lnTo>
                      <a:pt x="98" y="108"/>
                    </a:lnTo>
                    <a:lnTo>
                      <a:pt x="102" y="110"/>
                    </a:lnTo>
                    <a:lnTo>
                      <a:pt x="106" y="112"/>
                    </a:lnTo>
                    <a:lnTo>
                      <a:pt x="112" y="108"/>
                    </a:lnTo>
                    <a:lnTo>
                      <a:pt x="118" y="110"/>
                    </a:lnTo>
                    <a:lnTo>
                      <a:pt x="118" y="118"/>
                    </a:lnTo>
                    <a:lnTo>
                      <a:pt x="116" y="118"/>
                    </a:lnTo>
                    <a:lnTo>
                      <a:pt x="116" y="116"/>
                    </a:lnTo>
                    <a:lnTo>
                      <a:pt x="114" y="116"/>
                    </a:lnTo>
                    <a:lnTo>
                      <a:pt x="104" y="120"/>
                    </a:lnTo>
                    <a:lnTo>
                      <a:pt x="104" y="124"/>
                    </a:lnTo>
                    <a:lnTo>
                      <a:pt x="110" y="124"/>
                    </a:lnTo>
                    <a:lnTo>
                      <a:pt x="112" y="126"/>
                    </a:lnTo>
                    <a:lnTo>
                      <a:pt x="114" y="126"/>
                    </a:lnTo>
                    <a:lnTo>
                      <a:pt x="116" y="128"/>
                    </a:lnTo>
                    <a:lnTo>
                      <a:pt x="116" y="132"/>
                    </a:lnTo>
                    <a:lnTo>
                      <a:pt x="112" y="138"/>
                    </a:lnTo>
                    <a:lnTo>
                      <a:pt x="130" y="132"/>
                    </a:lnTo>
                    <a:lnTo>
                      <a:pt x="148" y="128"/>
                    </a:lnTo>
                    <a:lnTo>
                      <a:pt x="148" y="124"/>
                    </a:lnTo>
                    <a:lnTo>
                      <a:pt x="136" y="122"/>
                    </a:lnTo>
                    <a:lnTo>
                      <a:pt x="128" y="120"/>
                    </a:lnTo>
                    <a:lnTo>
                      <a:pt x="130" y="116"/>
                    </a:lnTo>
                    <a:lnTo>
                      <a:pt x="128" y="116"/>
                    </a:lnTo>
                    <a:lnTo>
                      <a:pt x="124" y="116"/>
                    </a:lnTo>
                    <a:lnTo>
                      <a:pt x="122" y="114"/>
                    </a:lnTo>
                    <a:lnTo>
                      <a:pt x="122" y="112"/>
                    </a:lnTo>
                    <a:lnTo>
                      <a:pt x="120" y="106"/>
                    </a:lnTo>
                    <a:lnTo>
                      <a:pt x="126" y="108"/>
                    </a:lnTo>
                    <a:lnTo>
                      <a:pt x="130" y="108"/>
                    </a:lnTo>
                    <a:lnTo>
                      <a:pt x="134" y="108"/>
                    </a:lnTo>
                    <a:lnTo>
                      <a:pt x="138" y="104"/>
                    </a:lnTo>
                    <a:lnTo>
                      <a:pt x="142" y="102"/>
                    </a:lnTo>
                    <a:lnTo>
                      <a:pt x="154" y="102"/>
                    </a:lnTo>
                    <a:lnTo>
                      <a:pt x="156" y="98"/>
                    </a:lnTo>
                    <a:lnTo>
                      <a:pt x="166" y="94"/>
                    </a:lnTo>
                    <a:close/>
                  </a:path>
                </a:pathLst>
              </a:custGeom>
              <a:grpFill/>
              <a:ln w="3175">
                <a:noFill/>
                <a:round/>
                <a:headEnd/>
                <a:tailEnd/>
              </a:ln>
            </p:spPr>
            <p:txBody>
              <a:bodyPr/>
              <a:lstStyle/>
              <a:p>
                <a:pPr>
                  <a:defRPr/>
                </a:pPr>
                <a:endParaRPr lang="en-GB" dirty="0">
                  <a:latin typeface="Calibri" pitchFamily="34" charset="0"/>
                </a:endParaRPr>
              </a:p>
            </p:txBody>
          </p:sp>
          <p:sp>
            <p:nvSpPr>
              <p:cNvPr id="615" name="Freeform 20"/>
              <p:cNvSpPr>
                <a:spLocks noEditPoints="1"/>
              </p:cNvSpPr>
              <p:nvPr/>
            </p:nvSpPr>
            <p:spPr bwMode="auto">
              <a:xfrm>
                <a:off x="5479084" y="4247335"/>
                <a:ext cx="144927" cy="208661"/>
              </a:xfrm>
              <a:custGeom>
                <a:avLst/>
                <a:gdLst>
                  <a:gd name="T0" fmla="*/ 4 w 64"/>
                  <a:gd name="T1" fmla="*/ 20 h 92"/>
                  <a:gd name="T2" fmla="*/ 3 w 64"/>
                  <a:gd name="T3" fmla="*/ 21 h 92"/>
                  <a:gd name="T4" fmla="*/ 2 w 64"/>
                  <a:gd name="T5" fmla="*/ 27 h 92"/>
                  <a:gd name="T6" fmla="*/ 2 w 64"/>
                  <a:gd name="T7" fmla="*/ 27 h 92"/>
                  <a:gd name="T8" fmla="*/ 0 w 64"/>
                  <a:gd name="T9" fmla="*/ 31 h 92"/>
                  <a:gd name="T10" fmla="*/ 2 w 64"/>
                  <a:gd name="T11" fmla="*/ 32 h 92"/>
                  <a:gd name="T12" fmla="*/ 3 w 64"/>
                  <a:gd name="T13" fmla="*/ 34 h 92"/>
                  <a:gd name="T14" fmla="*/ 5 w 64"/>
                  <a:gd name="T15" fmla="*/ 34 h 92"/>
                  <a:gd name="T16" fmla="*/ 13 w 64"/>
                  <a:gd name="T17" fmla="*/ 32 h 92"/>
                  <a:gd name="T18" fmla="*/ 10 w 64"/>
                  <a:gd name="T19" fmla="*/ 32 h 92"/>
                  <a:gd name="T20" fmla="*/ 13 w 64"/>
                  <a:gd name="T21" fmla="*/ 27 h 92"/>
                  <a:gd name="T22" fmla="*/ 11 w 64"/>
                  <a:gd name="T23" fmla="*/ 25 h 92"/>
                  <a:gd name="T24" fmla="*/ 15 w 64"/>
                  <a:gd name="T25" fmla="*/ 23 h 92"/>
                  <a:gd name="T26" fmla="*/ 17 w 64"/>
                  <a:gd name="T27" fmla="*/ 23 h 92"/>
                  <a:gd name="T28" fmla="*/ 20 w 64"/>
                  <a:gd name="T29" fmla="*/ 23 h 92"/>
                  <a:gd name="T30" fmla="*/ 20 w 64"/>
                  <a:gd name="T31" fmla="*/ 27 h 92"/>
                  <a:gd name="T32" fmla="*/ 21 w 64"/>
                  <a:gd name="T33" fmla="*/ 25 h 92"/>
                  <a:gd name="T34" fmla="*/ 21 w 64"/>
                  <a:gd name="T35" fmla="*/ 23 h 92"/>
                  <a:gd name="T36" fmla="*/ 21 w 64"/>
                  <a:gd name="T37" fmla="*/ 20 h 92"/>
                  <a:gd name="T38" fmla="*/ 21 w 64"/>
                  <a:gd name="T39" fmla="*/ 18 h 92"/>
                  <a:gd name="T40" fmla="*/ 23 w 64"/>
                  <a:gd name="T41" fmla="*/ 15 h 92"/>
                  <a:gd name="T42" fmla="*/ 23 w 64"/>
                  <a:gd name="T43" fmla="*/ 14 h 92"/>
                  <a:gd name="T44" fmla="*/ 23 w 64"/>
                  <a:gd name="T45" fmla="*/ 10 h 92"/>
                  <a:gd name="T46" fmla="*/ 23 w 64"/>
                  <a:gd name="T47" fmla="*/ 8 h 92"/>
                  <a:gd name="T48" fmla="*/ 23 w 64"/>
                  <a:gd name="T49" fmla="*/ 4 h 92"/>
                  <a:gd name="T50" fmla="*/ 23 w 64"/>
                  <a:gd name="T51" fmla="*/ 3 h 92"/>
                  <a:gd name="T52" fmla="*/ 21 w 64"/>
                  <a:gd name="T53" fmla="*/ 2 h 92"/>
                  <a:gd name="T54" fmla="*/ 18 w 64"/>
                  <a:gd name="T55" fmla="*/ 2 h 92"/>
                  <a:gd name="T56" fmla="*/ 16 w 64"/>
                  <a:gd name="T57" fmla="*/ 2 h 92"/>
                  <a:gd name="T58" fmla="*/ 14 w 64"/>
                  <a:gd name="T59" fmla="*/ 2 h 92"/>
                  <a:gd name="T60" fmla="*/ 13 w 64"/>
                  <a:gd name="T61" fmla="*/ 2 h 92"/>
                  <a:gd name="T62" fmla="*/ 11 w 64"/>
                  <a:gd name="T63" fmla="*/ 4 h 92"/>
                  <a:gd name="T64" fmla="*/ 10 w 64"/>
                  <a:gd name="T65" fmla="*/ 7 h 92"/>
                  <a:gd name="T66" fmla="*/ 10 w 64"/>
                  <a:gd name="T67" fmla="*/ 8 h 92"/>
                  <a:gd name="T68" fmla="*/ 9 w 64"/>
                  <a:gd name="T69" fmla="*/ 10 h 92"/>
                  <a:gd name="T70" fmla="*/ 9 w 64"/>
                  <a:gd name="T71" fmla="*/ 13 h 92"/>
                  <a:gd name="T72" fmla="*/ 10 w 64"/>
                  <a:gd name="T73" fmla="*/ 13 h 92"/>
                  <a:gd name="T74" fmla="*/ 8 w 64"/>
                  <a:gd name="T75" fmla="*/ 16 h 92"/>
                  <a:gd name="T76" fmla="*/ 6 w 64"/>
                  <a:gd name="T77" fmla="*/ 19 h 92"/>
                  <a:gd name="T78" fmla="*/ 13 w 64"/>
                  <a:gd name="T79" fmla="*/ 16 h 92"/>
                  <a:gd name="T80" fmla="*/ 15 w 64"/>
                  <a:gd name="T81" fmla="*/ 17 h 92"/>
                  <a:gd name="T82" fmla="*/ 13 w 64"/>
                  <a:gd name="T83" fmla="*/ 17 h 92"/>
                  <a:gd name="T84" fmla="*/ 13 w 64"/>
                  <a:gd name="T85" fmla="*/ 16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 h="92">
                    <a:moveTo>
                      <a:pt x="16" y="50"/>
                    </a:moveTo>
                    <a:lnTo>
                      <a:pt x="16" y="50"/>
                    </a:lnTo>
                    <a:lnTo>
                      <a:pt x="10" y="52"/>
                    </a:lnTo>
                    <a:lnTo>
                      <a:pt x="10" y="54"/>
                    </a:lnTo>
                    <a:lnTo>
                      <a:pt x="8" y="58"/>
                    </a:lnTo>
                    <a:lnTo>
                      <a:pt x="6" y="64"/>
                    </a:lnTo>
                    <a:lnTo>
                      <a:pt x="4" y="70"/>
                    </a:lnTo>
                    <a:lnTo>
                      <a:pt x="2" y="74"/>
                    </a:lnTo>
                    <a:lnTo>
                      <a:pt x="2" y="78"/>
                    </a:lnTo>
                    <a:lnTo>
                      <a:pt x="0" y="82"/>
                    </a:lnTo>
                    <a:lnTo>
                      <a:pt x="0" y="84"/>
                    </a:lnTo>
                    <a:lnTo>
                      <a:pt x="2" y="86"/>
                    </a:lnTo>
                    <a:lnTo>
                      <a:pt x="8" y="90"/>
                    </a:lnTo>
                    <a:lnTo>
                      <a:pt x="12" y="92"/>
                    </a:lnTo>
                    <a:lnTo>
                      <a:pt x="14" y="90"/>
                    </a:lnTo>
                    <a:lnTo>
                      <a:pt x="20" y="88"/>
                    </a:lnTo>
                    <a:lnTo>
                      <a:pt x="30" y="86"/>
                    </a:lnTo>
                    <a:lnTo>
                      <a:pt x="32" y="84"/>
                    </a:lnTo>
                    <a:lnTo>
                      <a:pt x="30" y="86"/>
                    </a:lnTo>
                    <a:lnTo>
                      <a:pt x="28" y="86"/>
                    </a:lnTo>
                    <a:lnTo>
                      <a:pt x="28" y="82"/>
                    </a:lnTo>
                    <a:lnTo>
                      <a:pt x="32" y="74"/>
                    </a:lnTo>
                    <a:lnTo>
                      <a:pt x="30" y="72"/>
                    </a:lnTo>
                    <a:lnTo>
                      <a:pt x="30" y="68"/>
                    </a:lnTo>
                    <a:lnTo>
                      <a:pt x="34" y="62"/>
                    </a:lnTo>
                    <a:lnTo>
                      <a:pt x="40" y="62"/>
                    </a:lnTo>
                    <a:lnTo>
                      <a:pt x="46" y="64"/>
                    </a:lnTo>
                    <a:lnTo>
                      <a:pt x="46" y="62"/>
                    </a:lnTo>
                    <a:lnTo>
                      <a:pt x="48" y="60"/>
                    </a:lnTo>
                    <a:lnTo>
                      <a:pt x="54" y="62"/>
                    </a:lnTo>
                    <a:lnTo>
                      <a:pt x="54" y="70"/>
                    </a:lnTo>
                    <a:lnTo>
                      <a:pt x="56" y="72"/>
                    </a:lnTo>
                    <a:lnTo>
                      <a:pt x="58" y="72"/>
                    </a:lnTo>
                    <a:lnTo>
                      <a:pt x="58" y="66"/>
                    </a:lnTo>
                    <a:lnTo>
                      <a:pt x="58" y="62"/>
                    </a:lnTo>
                    <a:lnTo>
                      <a:pt x="58" y="58"/>
                    </a:lnTo>
                    <a:lnTo>
                      <a:pt x="56" y="54"/>
                    </a:lnTo>
                    <a:lnTo>
                      <a:pt x="58" y="52"/>
                    </a:lnTo>
                    <a:lnTo>
                      <a:pt x="58" y="48"/>
                    </a:lnTo>
                    <a:lnTo>
                      <a:pt x="58" y="44"/>
                    </a:lnTo>
                    <a:lnTo>
                      <a:pt x="60" y="40"/>
                    </a:lnTo>
                    <a:lnTo>
                      <a:pt x="62" y="38"/>
                    </a:lnTo>
                    <a:lnTo>
                      <a:pt x="64" y="32"/>
                    </a:lnTo>
                    <a:lnTo>
                      <a:pt x="64" y="28"/>
                    </a:lnTo>
                    <a:lnTo>
                      <a:pt x="62" y="24"/>
                    </a:lnTo>
                    <a:lnTo>
                      <a:pt x="60" y="22"/>
                    </a:lnTo>
                    <a:lnTo>
                      <a:pt x="60" y="16"/>
                    </a:lnTo>
                    <a:lnTo>
                      <a:pt x="62" y="12"/>
                    </a:lnTo>
                    <a:lnTo>
                      <a:pt x="60" y="10"/>
                    </a:lnTo>
                    <a:lnTo>
                      <a:pt x="60" y="8"/>
                    </a:lnTo>
                    <a:lnTo>
                      <a:pt x="58" y="6"/>
                    </a:lnTo>
                    <a:lnTo>
                      <a:pt x="56" y="4"/>
                    </a:lnTo>
                    <a:lnTo>
                      <a:pt x="56" y="0"/>
                    </a:lnTo>
                    <a:lnTo>
                      <a:pt x="50" y="4"/>
                    </a:lnTo>
                    <a:lnTo>
                      <a:pt x="48" y="2"/>
                    </a:lnTo>
                    <a:lnTo>
                      <a:pt x="46" y="2"/>
                    </a:lnTo>
                    <a:lnTo>
                      <a:pt x="42" y="2"/>
                    </a:lnTo>
                    <a:lnTo>
                      <a:pt x="40" y="2"/>
                    </a:lnTo>
                    <a:lnTo>
                      <a:pt x="38" y="2"/>
                    </a:lnTo>
                    <a:lnTo>
                      <a:pt x="36" y="4"/>
                    </a:lnTo>
                    <a:lnTo>
                      <a:pt x="32" y="6"/>
                    </a:lnTo>
                    <a:lnTo>
                      <a:pt x="30" y="8"/>
                    </a:lnTo>
                    <a:lnTo>
                      <a:pt x="30" y="10"/>
                    </a:lnTo>
                    <a:lnTo>
                      <a:pt x="30" y="14"/>
                    </a:lnTo>
                    <a:lnTo>
                      <a:pt x="28" y="18"/>
                    </a:lnTo>
                    <a:lnTo>
                      <a:pt x="26" y="20"/>
                    </a:lnTo>
                    <a:lnTo>
                      <a:pt x="28" y="22"/>
                    </a:lnTo>
                    <a:lnTo>
                      <a:pt x="24" y="26"/>
                    </a:lnTo>
                    <a:lnTo>
                      <a:pt x="24" y="30"/>
                    </a:lnTo>
                    <a:lnTo>
                      <a:pt x="24" y="32"/>
                    </a:lnTo>
                    <a:lnTo>
                      <a:pt x="24" y="34"/>
                    </a:lnTo>
                    <a:lnTo>
                      <a:pt x="26" y="34"/>
                    </a:lnTo>
                    <a:lnTo>
                      <a:pt x="26" y="38"/>
                    </a:lnTo>
                    <a:lnTo>
                      <a:pt x="22" y="42"/>
                    </a:lnTo>
                    <a:lnTo>
                      <a:pt x="18" y="48"/>
                    </a:lnTo>
                    <a:lnTo>
                      <a:pt x="16" y="50"/>
                    </a:lnTo>
                    <a:close/>
                    <a:moveTo>
                      <a:pt x="36" y="42"/>
                    </a:moveTo>
                    <a:lnTo>
                      <a:pt x="36" y="42"/>
                    </a:lnTo>
                    <a:lnTo>
                      <a:pt x="38" y="42"/>
                    </a:lnTo>
                    <a:lnTo>
                      <a:pt x="40" y="44"/>
                    </a:lnTo>
                    <a:lnTo>
                      <a:pt x="40" y="46"/>
                    </a:lnTo>
                    <a:lnTo>
                      <a:pt x="36" y="46"/>
                    </a:lnTo>
                    <a:lnTo>
                      <a:pt x="34" y="46"/>
                    </a:lnTo>
                    <a:lnTo>
                      <a:pt x="34" y="44"/>
                    </a:lnTo>
                    <a:lnTo>
                      <a:pt x="34" y="42"/>
                    </a:lnTo>
                    <a:lnTo>
                      <a:pt x="36" y="42"/>
                    </a:lnTo>
                    <a:close/>
                  </a:path>
                </a:pathLst>
              </a:custGeom>
              <a:grpFill/>
              <a:ln w="3175">
                <a:noFill/>
                <a:round/>
                <a:headEnd/>
                <a:tailEnd/>
              </a:ln>
            </p:spPr>
            <p:txBody>
              <a:bodyPr/>
              <a:lstStyle/>
              <a:p>
                <a:pPr>
                  <a:defRPr/>
                </a:pPr>
                <a:endParaRPr lang="en-GB" dirty="0">
                  <a:latin typeface="Calibri" pitchFamily="34" charset="0"/>
                </a:endParaRPr>
              </a:p>
            </p:txBody>
          </p:sp>
          <p:sp>
            <p:nvSpPr>
              <p:cNvPr id="616" name="Freeform 21"/>
              <p:cNvSpPr>
                <a:spLocks noEditPoints="1"/>
              </p:cNvSpPr>
              <p:nvPr/>
            </p:nvSpPr>
            <p:spPr bwMode="auto">
              <a:xfrm>
                <a:off x="6090675" y="2951896"/>
                <a:ext cx="359418" cy="263725"/>
              </a:xfrm>
              <a:custGeom>
                <a:avLst/>
                <a:gdLst>
                  <a:gd name="T0" fmla="*/ 0 w 158"/>
                  <a:gd name="T1" fmla="*/ 8 h 116"/>
                  <a:gd name="T2" fmla="*/ 2 w 158"/>
                  <a:gd name="T3" fmla="*/ 6 h 116"/>
                  <a:gd name="T4" fmla="*/ 3 w 158"/>
                  <a:gd name="T5" fmla="*/ 4 h 116"/>
                  <a:gd name="T6" fmla="*/ 4 w 158"/>
                  <a:gd name="T7" fmla="*/ 5 h 116"/>
                  <a:gd name="T8" fmla="*/ 6 w 158"/>
                  <a:gd name="T9" fmla="*/ 7 h 116"/>
                  <a:gd name="T10" fmla="*/ 9 w 158"/>
                  <a:gd name="T11" fmla="*/ 10 h 116"/>
                  <a:gd name="T12" fmla="*/ 8 w 158"/>
                  <a:gd name="T13" fmla="*/ 13 h 116"/>
                  <a:gd name="T14" fmla="*/ 8 w 158"/>
                  <a:gd name="T15" fmla="*/ 15 h 116"/>
                  <a:gd name="T16" fmla="*/ 4 w 158"/>
                  <a:gd name="T17" fmla="*/ 13 h 116"/>
                  <a:gd name="T18" fmla="*/ 2 w 158"/>
                  <a:gd name="T19" fmla="*/ 13 h 116"/>
                  <a:gd name="T20" fmla="*/ 2 w 158"/>
                  <a:gd name="T21" fmla="*/ 16 h 116"/>
                  <a:gd name="T22" fmla="*/ 2 w 158"/>
                  <a:gd name="T23" fmla="*/ 19 h 116"/>
                  <a:gd name="T24" fmla="*/ 3 w 158"/>
                  <a:gd name="T25" fmla="*/ 19 h 116"/>
                  <a:gd name="T26" fmla="*/ 4 w 158"/>
                  <a:gd name="T27" fmla="*/ 19 h 116"/>
                  <a:gd name="T28" fmla="*/ 4 w 158"/>
                  <a:gd name="T29" fmla="*/ 20 h 116"/>
                  <a:gd name="T30" fmla="*/ 4 w 158"/>
                  <a:gd name="T31" fmla="*/ 20 h 116"/>
                  <a:gd name="T32" fmla="*/ 5 w 158"/>
                  <a:gd name="T33" fmla="*/ 22 h 116"/>
                  <a:gd name="T34" fmla="*/ 7 w 158"/>
                  <a:gd name="T35" fmla="*/ 24 h 116"/>
                  <a:gd name="T36" fmla="*/ 7 w 158"/>
                  <a:gd name="T37" fmla="*/ 27 h 116"/>
                  <a:gd name="T38" fmla="*/ 5 w 158"/>
                  <a:gd name="T39" fmla="*/ 33 h 116"/>
                  <a:gd name="T40" fmla="*/ 9 w 158"/>
                  <a:gd name="T41" fmla="*/ 30 h 116"/>
                  <a:gd name="T42" fmla="*/ 13 w 158"/>
                  <a:gd name="T43" fmla="*/ 28 h 116"/>
                  <a:gd name="T44" fmla="*/ 23 w 158"/>
                  <a:gd name="T45" fmla="*/ 28 h 116"/>
                  <a:gd name="T46" fmla="*/ 30 w 158"/>
                  <a:gd name="T47" fmla="*/ 30 h 116"/>
                  <a:gd name="T48" fmla="*/ 36 w 158"/>
                  <a:gd name="T49" fmla="*/ 35 h 116"/>
                  <a:gd name="T50" fmla="*/ 40 w 158"/>
                  <a:gd name="T51" fmla="*/ 38 h 116"/>
                  <a:gd name="T52" fmla="*/ 40 w 158"/>
                  <a:gd name="T53" fmla="*/ 44 h 116"/>
                  <a:gd name="T54" fmla="*/ 45 w 158"/>
                  <a:gd name="T55" fmla="*/ 44 h 116"/>
                  <a:gd name="T56" fmla="*/ 50 w 158"/>
                  <a:gd name="T57" fmla="*/ 38 h 116"/>
                  <a:gd name="T58" fmla="*/ 52 w 158"/>
                  <a:gd name="T59" fmla="*/ 33 h 116"/>
                  <a:gd name="T60" fmla="*/ 56 w 158"/>
                  <a:gd name="T61" fmla="*/ 33 h 116"/>
                  <a:gd name="T62" fmla="*/ 57 w 158"/>
                  <a:gd name="T63" fmla="*/ 30 h 116"/>
                  <a:gd name="T64" fmla="*/ 57 w 158"/>
                  <a:gd name="T65" fmla="*/ 27 h 116"/>
                  <a:gd name="T66" fmla="*/ 53 w 158"/>
                  <a:gd name="T67" fmla="*/ 25 h 116"/>
                  <a:gd name="T68" fmla="*/ 47 w 158"/>
                  <a:gd name="T69" fmla="*/ 22 h 116"/>
                  <a:gd name="T70" fmla="*/ 43 w 158"/>
                  <a:gd name="T71" fmla="*/ 17 h 116"/>
                  <a:gd name="T72" fmla="*/ 42 w 158"/>
                  <a:gd name="T73" fmla="*/ 13 h 116"/>
                  <a:gd name="T74" fmla="*/ 35 w 158"/>
                  <a:gd name="T75" fmla="*/ 10 h 116"/>
                  <a:gd name="T76" fmla="*/ 30 w 158"/>
                  <a:gd name="T77" fmla="*/ 12 h 116"/>
                  <a:gd name="T78" fmla="*/ 30 w 158"/>
                  <a:gd name="T79" fmla="*/ 8 h 116"/>
                  <a:gd name="T80" fmla="*/ 26 w 158"/>
                  <a:gd name="T81" fmla="*/ 2 h 116"/>
                  <a:gd name="T82" fmla="*/ 22 w 158"/>
                  <a:gd name="T83" fmla="*/ 2 h 116"/>
                  <a:gd name="T84" fmla="*/ 19 w 158"/>
                  <a:gd name="T85" fmla="*/ 4 h 116"/>
                  <a:gd name="T86" fmla="*/ 19 w 158"/>
                  <a:gd name="T87" fmla="*/ 8 h 116"/>
                  <a:gd name="T88" fmla="*/ 13 w 158"/>
                  <a:gd name="T89" fmla="*/ 7 h 116"/>
                  <a:gd name="T90" fmla="*/ 9 w 158"/>
                  <a:gd name="T91" fmla="*/ 4 h 116"/>
                  <a:gd name="T92" fmla="*/ 4 w 158"/>
                  <a:gd name="T93" fmla="*/ 2 h 116"/>
                  <a:gd name="T94" fmla="*/ 0 w 158"/>
                  <a:gd name="T95" fmla="*/ 5 h 116"/>
                  <a:gd name="T96" fmla="*/ 2 w 158"/>
                  <a:gd name="T97" fmla="*/ 21 h 116"/>
                  <a:gd name="T98" fmla="*/ 3 w 158"/>
                  <a:gd name="T99" fmla="*/ 21 h 116"/>
                  <a:gd name="T100" fmla="*/ 2 w 158"/>
                  <a:gd name="T101" fmla="*/ 20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8" h="116">
                    <a:moveTo>
                      <a:pt x="0" y="14"/>
                    </a:moveTo>
                    <a:lnTo>
                      <a:pt x="0" y="14"/>
                    </a:lnTo>
                    <a:lnTo>
                      <a:pt x="0" y="22"/>
                    </a:lnTo>
                    <a:lnTo>
                      <a:pt x="4" y="22"/>
                    </a:lnTo>
                    <a:lnTo>
                      <a:pt x="4" y="16"/>
                    </a:lnTo>
                    <a:lnTo>
                      <a:pt x="6" y="14"/>
                    </a:lnTo>
                    <a:lnTo>
                      <a:pt x="8" y="12"/>
                    </a:lnTo>
                    <a:lnTo>
                      <a:pt x="10" y="12"/>
                    </a:lnTo>
                    <a:lnTo>
                      <a:pt x="12" y="14"/>
                    </a:lnTo>
                    <a:lnTo>
                      <a:pt x="16" y="14"/>
                    </a:lnTo>
                    <a:lnTo>
                      <a:pt x="16" y="18"/>
                    </a:lnTo>
                    <a:lnTo>
                      <a:pt x="20" y="22"/>
                    </a:lnTo>
                    <a:lnTo>
                      <a:pt x="24" y="28"/>
                    </a:lnTo>
                    <a:lnTo>
                      <a:pt x="26" y="28"/>
                    </a:lnTo>
                    <a:lnTo>
                      <a:pt x="24" y="30"/>
                    </a:lnTo>
                    <a:lnTo>
                      <a:pt x="22" y="34"/>
                    </a:lnTo>
                    <a:lnTo>
                      <a:pt x="20" y="34"/>
                    </a:lnTo>
                    <a:lnTo>
                      <a:pt x="22" y="38"/>
                    </a:lnTo>
                    <a:lnTo>
                      <a:pt x="16" y="38"/>
                    </a:lnTo>
                    <a:lnTo>
                      <a:pt x="12" y="36"/>
                    </a:lnTo>
                    <a:lnTo>
                      <a:pt x="8" y="32"/>
                    </a:lnTo>
                    <a:lnTo>
                      <a:pt x="6" y="32"/>
                    </a:lnTo>
                    <a:lnTo>
                      <a:pt x="4" y="32"/>
                    </a:lnTo>
                    <a:lnTo>
                      <a:pt x="2" y="38"/>
                    </a:lnTo>
                    <a:lnTo>
                      <a:pt x="2" y="44"/>
                    </a:lnTo>
                    <a:lnTo>
                      <a:pt x="2" y="50"/>
                    </a:lnTo>
                    <a:lnTo>
                      <a:pt x="4" y="48"/>
                    </a:lnTo>
                    <a:lnTo>
                      <a:pt x="6" y="48"/>
                    </a:lnTo>
                    <a:lnTo>
                      <a:pt x="8" y="48"/>
                    </a:lnTo>
                    <a:lnTo>
                      <a:pt x="16" y="46"/>
                    </a:lnTo>
                    <a:lnTo>
                      <a:pt x="12" y="48"/>
                    </a:lnTo>
                    <a:lnTo>
                      <a:pt x="10" y="50"/>
                    </a:lnTo>
                    <a:lnTo>
                      <a:pt x="10" y="52"/>
                    </a:lnTo>
                    <a:lnTo>
                      <a:pt x="10" y="54"/>
                    </a:lnTo>
                    <a:lnTo>
                      <a:pt x="12" y="52"/>
                    </a:lnTo>
                    <a:lnTo>
                      <a:pt x="14" y="56"/>
                    </a:lnTo>
                    <a:lnTo>
                      <a:pt x="14" y="58"/>
                    </a:lnTo>
                    <a:lnTo>
                      <a:pt x="12" y="60"/>
                    </a:lnTo>
                    <a:lnTo>
                      <a:pt x="18" y="64"/>
                    </a:lnTo>
                    <a:lnTo>
                      <a:pt x="20" y="68"/>
                    </a:lnTo>
                    <a:lnTo>
                      <a:pt x="18" y="70"/>
                    </a:lnTo>
                    <a:lnTo>
                      <a:pt x="14" y="70"/>
                    </a:lnTo>
                    <a:lnTo>
                      <a:pt x="14" y="86"/>
                    </a:lnTo>
                    <a:lnTo>
                      <a:pt x="22" y="86"/>
                    </a:lnTo>
                    <a:lnTo>
                      <a:pt x="24" y="82"/>
                    </a:lnTo>
                    <a:lnTo>
                      <a:pt x="24" y="80"/>
                    </a:lnTo>
                    <a:lnTo>
                      <a:pt x="28" y="76"/>
                    </a:lnTo>
                    <a:lnTo>
                      <a:pt x="30" y="74"/>
                    </a:lnTo>
                    <a:lnTo>
                      <a:pt x="36" y="74"/>
                    </a:lnTo>
                    <a:lnTo>
                      <a:pt x="40" y="72"/>
                    </a:lnTo>
                    <a:lnTo>
                      <a:pt x="46" y="70"/>
                    </a:lnTo>
                    <a:lnTo>
                      <a:pt x="60" y="74"/>
                    </a:lnTo>
                    <a:lnTo>
                      <a:pt x="68" y="74"/>
                    </a:lnTo>
                    <a:lnTo>
                      <a:pt x="70" y="76"/>
                    </a:lnTo>
                    <a:lnTo>
                      <a:pt x="78" y="80"/>
                    </a:lnTo>
                    <a:lnTo>
                      <a:pt x="86" y="82"/>
                    </a:lnTo>
                    <a:lnTo>
                      <a:pt x="92" y="86"/>
                    </a:lnTo>
                    <a:lnTo>
                      <a:pt x="96" y="90"/>
                    </a:lnTo>
                    <a:lnTo>
                      <a:pt x="98" y="94"/>
                    </a:lnTo>
                    <a:lnTo>
                      <a:pt x="100" y="98"/>
                    </a:lnTo>
                    <a:lnTo>
                      <a:pt x="106" y="100"/>
                    </a:lnTo>
                    <a:lnTo>
                      <a:pt x="106" y="104"/>
                    </a:lnTo>
                    <a:lnTo>
                      <a:pt x="108" y="110"/>
                    </a:lnTo>
                    <a:lnTo>
                      <a:pt x="106" y="116"/>
                    </a:lnTo>
                    <a:lnTo>
                      <a:pt x="112" y="116"/>
                    </a:lnTo>
                    <a:lnTo>
                      <a:pt x="114" y="114"/>
                    </a:lnTo>
                    <a:lnTo>
                      <a:pt x="118" y="116"/>
                    </a:lnTo>
                    <a:lnTo>
                      <a:pt x="128" y="112"/>
                    </a:lnTo>
                    <a:lnTo>
                      <a:pt x="126" y="106"/>
                    </a:lnTo>
                    <a:lnTo>
                      <a:pt x="132" y="100"/>
                    </a:lnTo>
                    <a:lnTo>
                      <a:pt x="134" y="96"/>
                    </a:lnTo>
                    <a:lnTo>
                      <a:pt x="134" y="88"/>
                    </a:lnTo>
                    <a:lnTo>
                      <a:pt x="136" y="86"/>
                    </a:lnTo>
                    <a:lnTo>
                      <a:pt x="138" y="82"/>
                    </a:lnTo>
                    <a:lnTo>
                      <a:pt x="142" y="84"/>
                    </a:lnTo>
                    <a:lnTo>
                      <a:pt x="146" y="86"/>
                    </a:lnTo>
                    <a:lnTo>
                      <a:pt x="152" y="86"/>
                    </a:lnTo>
                    <a:lnTo>
                      <a:pt x="152" y="82"/>
                    </a:lnTo>
                    <a:lnTo>
                      <a:pt x="152" y="78"/>
                    </a:lnTo>
                    <a:lnTo>
                      <a:pt x="158" y="74"/>
                    </a:lnTo>
                    <a:lnTo>
                      <a:pt x="156" y="72"/>
                    </a:lnTo>
                    <a:lnTo>
                      <a:pt x="152" y="72"/>
                    </a:lnTo>
                    <a:lnTo>
                      <a:pt x="148" y="70"/>
                    </a:lnTo>
                    <a:lnTo>
                      <a:pt x="144" y="70"/>
                    </a:lnTo>
                    <a:lnTo>
                      <a:pt x="140" y="66"/>
                    </a:lnTo>
                    <a:lnTo>
                      <a:pt x="132" y="66"/>
                    </a:lnTo>
                    <a:lnTo>
                      <a:pt x="130" y="62"/>
                    </a:lnTo>
                    <a:lnTo>
                      <a:pt x="124" y="58"/>
                    </a:lnTo>
                    <a:lnTo>
                      <a:pt x="120" y="54"/>
                    </a:lnTo>
                    <a:lnTo>
                      <a:pt x="116" y="52"/>
                    </a:lnTo>
                    <a:lnTo>
                      <a:pt x="114" y="46"/>
                    </a:lnTo>
                    <a:lnTo>
                      <a:pt x="112" y="42"/>
                    </a:lnTo>
                    <a:lnTo>
                      <a:pt x="108" y="38"/>
                    </a:lnTo>
                    <a:lnTo>
                      <a:pt x="108" y="32"/>
                    </a:lnTo>
                    <a:lnTo>
                      <a:pt x="104" y="26"/>
                    </a:lnTo>
                    <a:lnTo>
                      <a:pt x="98" y="28"/>
                    </a:lnTo>
                    <a:lnTo>
                      <a:pt x="92" y="26"/>
                    </a:lnTo>
                    <a:lnTo>
                      <a:pt x="88" y="30"/>
                    </a:lnTo>
                    <a:lnTo>
                      <a:pt x="84" y="32"/>
                    </a:lnTo>
                    <a:lnTo>
                      <a:pt x="80" y="30"/>
                    </a:lnTo>
                    <a:lnTo>
                      <a:pt x="78" y="28"/>
                    </a:lnTo>
                    <a:lnTo>
                      <a:pt x="80" y="26"/>
                    </a:lnTo>
                    <a:lnTo>
                      <a:pt x="78" y="20"/>
                    </a:lnTo>
                    <a:lnTo>
                      <a:pt x="72" y="18"/>
                    </a:lnTo>
                    <a:lnTo>
                      <a:pt x="70" y="10"/>
                    </a:lnTo>
                    <a:lnTo>
                      <a:pt x="68" y="2"/>
                    </a:lnTo>
                    <a:lnTo>
                      <a:pt x="66" y="2"/>
                    </a:lnTo>
                    <a:lnTo>
                      <a:pt x="62" y="0"/>
                    </a:lnTo>
                    <a:lnTo>
                      <a:pt x="58" y="4"/>
                    </a:lnTo>
                    <a:lnTo>
                      <a:pt x="56" y="8"/>
                    </a:lnTo>
                    <a:lnTo>
                      <a:pt x="50" y="8"/>
                    </a:lnTo>
                    <a:lnTo>
                      <a:pt x="48" y="10"/>
                    </a:lnTo>
                    <a:lnTo>
                      <a:pt x="48" y="14"/>
                    </a:lnTo>
                    <a:lnTo>
                      <a:pt x="50" y="18"/>
                    </a:lnTo>
                    <a:lnTo>
                      <a:pt x="50" y="20"/>
                    </a:lnTo>
                    <a:lnTo>
                      <a:pt x="38" y="18"/>
                    </a:lnTo>
                    <a:lnTo>
                      <a:pt x="34" y="18"/>
                    </a:lnTo>
                    <a:lnTo>
                      <a:pt x="28" y="18"/>
                    </a:lnTo>
                    <a:lnTo>
                      <a:pt x="24" y="12"/>
                    </a:lnTo>
                    <a:lnTo>
                      <a:pt x="20" y="8"/>
                    </a:lnTo>
                    <a:lnTo>
                      <a:pt x="12" y="6"/>
                    </a:lnTo>
                    <a:lnTo>
                      <a:pt x="6" y="8"/>
                    </a:lnTo>
                    <a:lnTo>
                      <a:pt x="2" y="12"/>
                    </a:lnTo>
                    <a:lnTo>
                      <a:pt x="0" y="14"/>
                    </a:lnTo>
                    <a:close/>
                    <a:moveTo>
                      <a:pt x="6" y="54"/>
                    </a:moveTo>
                    <a:lnTo>
                      <a:pt x="6" y="54"/>
                    </a:lnTo>
                    <a:lnTo>
                      <a:pt x="4" y="56"/>
                    </a:lnTo>
                    <a:lnTo>
                      <a:pt x="8" y="58"/>
                    </a:lnTo>
                    <a:lnTo>
                      <a:pt x="8" y="56"/>
                    </a:lnTo>
                    <a:lnTo>
                      <a:pt x="8" y="54"/>
                    </a:lnTo>
                    <a:lnTo>
                      <a:pt x="6" y="54"/>
                    </a:lnTo>
                    <a:close/>
                  </a:path>
                </a:pathLst>
              </a:custGeom>
              <a:grpFill/>
              <a:ln w="3175">
                <a:noFill/>
                <a:round/>
                <a:headEnd/>
                <a:tailEnd/>
              </a:ln>
            </p:spPr>
            <p:txBody>
              <a:bodyPr/>
              <a:lstStyle/>
              <a:p>
                <a:pPr>
                  <a:defRPr/>
                </a:pPr>
                <a:endParaRPr lang="en-GB" dirty="0">
                  <a:latin typeface="Calibri" pitchFamily="34" charset="0"/>
                </a:endParaRPr>
              </a:p>
            </p:txBody>
          </p:sp>
          <p:sp>
            <p:nvSpPr>
              <p:cNvPr id="617" name="Freeform 22"/>
              <p:cNvSpPr>
                <a:spLocks noEditPoints="1"/>
              </p:cNvSpPr>
              <p:nvPr/>
            </p:nvSpPr>
            <p:spPr bwMode="auto">
              <a:xfrm>
                <a:off x="5412418" y="2983775"/>
                <a:ext cx="486954" cy="228948"/>
              </a:xfrm>
              <a:custGeom>
                <a:avLst/>
                <a:gdLst>
                  <a:gd name="T0" fmla="*/ 42 w 214"/>
                  <a:gd name="T1" fmla="*/ 39 h 100"/>
                  <a:gd name="T2" fmla="*/ 45 w 214"/>
                  <a:gd name="T3" fmla="*/ 36 h 100"/>
                  <a:gd name="T4" fmla="*/ 46 w 214"/>
                  <a:gd name="T5" fmla="*/ 34 h 100"/>
                  <a:gd name="T6" fmla="*/ 48 w 214"/>
                  <a:gd name="T7" fmla="*/ 34 h 100"/>
                  <a:gd name="T8" fmla="*/ 50 w 214"/>
                  <a:gd name="T9" fmla="*/ 32 h 100"/>
                  <a:gd name="T10" fmla="*/ 59 w 214"/>
                  <a:gd name="T11" fmla="*/ 31 h 100"/>
                  <a:gd name="T12" fmla="*/ 64 w 214"/>
                  <a:gd name="T13" fmla="*/ 29 h 100"/>
                  <a:gd name="T14" fmla="*/ 69 w 214"/>
                  <a:gd name="T15" fmla="*/ 29 h 100"/>
                  <a:gd name="T16" fmla="*/ 71 w 214"/>
                  <a:gd name="T17" fmla="*/ 29 h 100"/>
                  <a:gd name="T18" fmla="*/ 75 w 214"/>
                  <a:gd name="T19" fmla="*/ 28 h 100"/>
                  <a:gd name="T20" fmla="*/ 79 w 214"/>
                  <a:gd name="T21" fmla="*/ 29 h 100"/>
                  <a:gd name="T22" fmla="*/ 78 w 214"/>
                  <a:gd name="T23" fmla="*/ 25 h 100"/>
                  <a:gd name="T24" fmla="*/ 78 w 214"/>
                  <a:gd name="T25" fmla="*/ 20 h 100"/>
                  <a:gd name="T26" fmla="*/ 77 w 214"/>
                  <a:gd name="T27" fmla="*/ 17 h 100"/>
                  <a:gd name="T28" fmla="*/ 79 w 214"/>
                  <a:gd name="T29" fmla="*/ 16 h 100"/>
                  <a:gd name="T30" fmla="*/ 82 w 214"/>
                  <a:gd name="T31" fmla="*/ 15 h 100"/>
                  <a:gd name="T32" fmla="*/ 77 w 214"/>
                  <a:gd name="T33" fmla="*/ 12 h 100"/>
                  <a:gd name="T34" fmla="*/ 76 w 214"/>
                  <a:gd name="T35" fmla="*/ 8 h 100"/>
                  <a:gd name="T36" fmla="*/ 75 w 214"/>
                  <a:gd name="T37" fmla="*/ 4 h 100"/>
                  <a:gd name="T38" fmla="*/ 75 w 214"/>
                  <a:gd name="T39" fmla="*/ 3 h 100"/>
                  <a:gd name="T40" fmla="*/ 70 w 214"/>
                  <a:gd name="T41" fmla="*/ 2 h 100"/>
                  <a:gd name="T42" fmla="*/ 65 w 214"/>
                  <a:gd name="T43" fmla="*/ 2 h 100"/>
                  <a:gd name="T44" fmla="*/ 57 w 214"/>
                  <a:gd name="T45" fmla="*/ 6 h 100"/>
                  <a:gd name="T46" fmla="*/ 55 w 214"/>
                  <a:gd name="T47" fmla="*/ 6 h 100"/>
                  <a:gd name="T48" fmla="*/ 46 w 214"/>
                  <a:gd name="T49" fmla="*/ 5 h 100"/>
                  <a:gd name="T50" fmla="*/ 43 w 214"/>
                  <a:gd name="T51" fmla="*/ 5 h 100"/>
                  <a:gd name="T52" fmla="*/ 42 w 214"/>
                  <a:gd name="T53" fmla="*/ 2 h 100"/>
                  <a:gd name="T54" fmla="*/ 29 w 214"/>
                  <a:gd name="T55" fmla="*/ 0 h 100"/>
                  <a:gd name="T56" fmla="*/ 24 w 214"/>
                  <a:gd name="T57" fmla="*/ 4 h 100"/>
                  <a:gd name="T58" fmla="*/ 19 w 214"/>
                  <a:gd name="T59" fmla="*/ 6 h 100"/>
                  <a:gd name="T60" fmla="*/ 15 w 214"/>
                  <a:gd name="T61" fmla="*/ 8 h 100"/>
                  <a:gd name="T62" fmla="*/ 13 w 214"/>
                  <a:gd name="T63" fmla="*/ 9 h 100"/>
                  <a:gd name="T64" fmla="*/ 5 w 214"/>
                  <a:gd name="T65" fmla="*/ 10 h 100"/>
                  <a:gd name="T66" fmla="*/ 12 w 214"/>
                  <a:gd name="T67" fmla="*/ 5 h 100"/>
                  <a:gd name="T68" fmla="*/ 7 w 214"/>
                  <a:gd name="T69" fmla="*/ 2 h 100"/>
                  <a:gd name="T70" fmla="*/ 5 w 214"/>
                  <a:gd name="T71" fmla="*/ 2 h 100"/>
                  <a:gd name="T72" fmla="*/ 3 w 214"/>
                  <a:gd name="T73" fmla="*/ 2 h 100"/>
                  <a:gd name="T74" fmla="*/ 4 w 214"/>
                  <a:gd name="T75" fmla="*/ 6 h 100"/>
                  <a:gd name="T76" fmla="*/ 2 w 214"/>
                  <a:gd name="T77" fmla="*/ 6 h 100"/>
                  <a:gd name="T78" fmla="*/ 0 w 214"/>
                  <a:gd name="T79" fmla="*/ 9 h 100"/>
                  <a:gd name="T80" fmla="*/ 2 w 214"/>
                  <a:gd name="T81" fmla="*/ 13 h 100"/>
                  <a:gd name="T82" fmla="*/ 0 w 214"/>
                  <a:gd name="T83" fmla="*/ 16 h 100"/>
                  <a:gd name="T84" fmla="*/ 2 w 214"/>
                  <a:gd name="T85" fmla="*/ 20 h 100"/>
                  <a:gd name="T86" fmla="*/ 4 w 214"/>
                  <a:gd name="T87" fmla="*/ 22 h 100"/>
                  <a:gd name="T88" fmla="*/ 2 w 214"/>
                  <a:gd name="T89" fmla="*/ 25 h 100"/>
                  <a:gd name="T90" fmla="*/ 4 w 214"/>
                  <a:gd name="T91" fmla="*/ 32 h 100"/>
                  <a:gd name="T92" fmla="*/ 8 w 214"/>
                  <a:gd name="T93" fmla="*/ 32 h 100"/>
                  <a:gd name="T94" fmla="*/ 15 w 214"/>
                  <a:gd name="T95" fmla="*/ 37 h 100"/>
                  <a:gd name="T96" fmla="*/ 19 w 214"/>
                  <a:gd name="T97" fmla="*/ 35 h 100"/>
                  <a:gd name="T98" fmla="*/ 24 w 214"/>
                  <a:gd name="T99" fmla="*/ 35 h 100"/>
                  <a:gd name="T100" fmla="*/ 36 w 214"/>
                  <a:gd name="T101" fmla="*/ 34 h 100"/>
                  <a:gd name="T102" fmla="*/ 38 w 214"/>
                  <a:gd name="T103" fmla="*/ 34 h 100"/>
                  <a:gd name="T104" fmla="*/ 42 w 214"/>
                  <a:gd name="T105" fmla="*/ 35 h 100"/>
                  <a:gd name="T106" fmla="*/ 75 w 214"/>
                  <a:gd name="T107" fmla="*/ 20 h 100"/>
                  <a:gd name="T108" fmla="*/ 69 w 214"/>
                  <a:gd name="T109" fmla="*/ 24 h 100"/>
                  <a:gd name="T110" fmla="*/ 75 w 214"/>
                  <a:gd name="T111" fmla="*/ 2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4" h="100">
                    <a:moveTo>
                      <a:pt x="108" y="100"/>
                    </a:moveTo>
                    <a:lnTo>
                      <a:pt x="108" y="100"/>
                    </a:lnTo>
                    <a:lnTo>
                      <a:pt x="112" y="100"/>
                    </a:lnTo>
                    <a:lnTo>
                      <a:pt x="114" y="98"/>
                    </a:lnTo>
                    <a:lnTo>
                      <a:pt x="116" y="96"/>
                    </a:lnTo>
                    <a:lnTo>
                      <a:pt x="118" y="94"/>
                    </a:lnTo>
                    <a:lnTo>
                      <a:pt x="120" y="94"/>
                    </a:lnTo>
                    <a:lnTo>
                      <a:pt x="120" y="92"/>
                    </a:lnTo>
                    <a:lnTo>
                      <a:pt x="120" y="88"/>
                    </a:lnTo>
                    <a:lnTo>
                      <a:pt x="120" y="86"/>
                    </a:lnTo>
                    <a:lnTo>
                      <a:pt x="122" y="86"/>
                    </a:lnTo>
                    <a:lnTo>
                      <a:pt x="124" y="86"/>
                    </a:lnTo>
                    <a:lnTo>
                      <a:pt x="126" y="86"/>
                    </a:lnTo>
                    <a:lnTo>
                      <a:pt x="128" y="84"/>
                    </a:lnTo>
                    <a:lnTo>
                      <a:pt x="130" y="84"/>
                    </a:lnTo>
                    <a:lnTo>
                      <a:pt x="134" y="84"/>
                    </a:lnTo>
                    <a:lnTo>
                      <a:pt x="138" y="84"/>
                    </a:lnTo>
                    <a:lnTo>
                      <a:pt x="144" y="82"/>
                    </a:lnTo>
                    <a:lnTo>
                      <a:pt x="148" y="82"/>
                    </a:lnTo>
                    <a:lnTo>
                      <a:pt x="154" y="78"/>
                    </a:lnTo>
                    <a:lnTo>
                      <a:pt x="160" y="78"/>
                    </a:lnTo>
                    <a:lnTo>
                      <a:pt x="164" y="78"/>
                    </a:lnTo>
                    <a:lnTo>
                      <a:pt x="168" y="76"/>
                    </a:lnTo>
                    <a:lnTo>
                      <a:pt x="174" y="74"/>
                    </a:lnTo>
                    <a:lnTo>
                      <a:pt x="178" y="72"/>
                    </a:lnTo>
                    <a:lnTo>
                      <a:pt x="180" y="76"/>
                    </a:lnTo>
                    <a:lnTo>
                      <a:pt x="182" y="76"/>
                    </a:lnTo>
                    <a:lnTo>
                      <a:pt x="184" y="76"/>
                    </a:lnTo>
                    <a:lnTo>
                      <a:pt x="186" y="76"/>
                    </a:lnTo>
                    <a:lnTo>
                      <a:pt x="188" y="76"/>
                    </a:lnTo>
                    <a:lnTo>
                      <a:pt x="190" y="78"/>
                    </a:lnTo>
                    <a:lnTo>
                      <a:pt x="192" y="76"/>
                    </a:lnTo>
                    <a:lnTo>
                      <a:pt x="194" y="74"/>
                    </a:lnTo>
                    <a:lnTo>
                      <a:pt x="198" y="74"/>
                    </a:lnTo>
                    <a:lnTo>
                      <a:pt x="198" y="78"/>
                    </a:lnTo>
                    <a:lnTo>
                      <a:pt x="202" y="76"/>
                    </a:lnTo>
                    <a:lnTo>
                      <a:pt x="206" y="76"/>
                    </a:lnTo>
                    <a:lnTo>
                      <a:pt x="208" y="76"/>
                    </a:lnTo>
                    <a:lnTo>
                      <a:pt x="208" y="72"/>
                    </a:lnTo>
                    <a:lnTo>
                      <a:pt x="206" y="68"/>
                    </a:lnTo>
                    <a:lnTo>
                      <a:pt x="204" y="66"/>
                    </a:lnTo>
                    <a:lnTo>
                      <a:pt x="202" y="62"/>
                    </a:lnTo>
                    <a:lnTo>
                      <a:pt x="202" y="56"/>
                    </a:lnTo>
                    <a:lnTo>
                      <a:pt x="204" y="54"/>
                    </a:lnTo>
                    <a:lnTo>
                      <a:pt x="204" y="52"/>
                    </a:lnTo>
                    <a:lnTo>
                      <a:pt x="204" y="50"/>
                    </a:lnTo>
                    <a:lnTo>
                      <a:pt x="204" y="48"/>
                    </a:lnTo>
                    <a:lnTo>
                      <a:pt x="202" y="46"/>
                    </a:lnTo>
                    <a:lnTo>
                      <a:pt x="204" y="42"/>
                    </a:lnTo>
                    <a:lnTo>
                      <a:pt x="206" y="40"/>
                    </a:lnTo>
                    <a:lnTo>
                      <a:pt x="208" y="40"/>
                    </a:lnTo>
                    <a:lnTo>
                      <a:pt x="210" y="42"/>
                    </a:lnTo>
                    <a:lnTo>
                      <a:pt x="212" y="42"/>
                    </a:lnTo>
                    <a:lnTo>
                      <a:pt x="214" y="38"/>
                    </a:lnTo>
                    <a:lnTo>
                      <a:pt x="214" y="36"/>
                    </a:lnTo>
                    <a:lnTo>
                      <a:pt x="212" y="34"/>
                    </a:lnTo>
                    <a:lnTo>
                      <a:pt x="210" y="32"/>
                    </a:lnTo>
                    <a:lnTo>
                      <a:pt x="202" y="30"/>
                    </a:lnTo>
                    <a:lnTo>
                      <a:pt x="198" y="28"/>
                    </a:lnTo>
                    <a:lnTo>
                      <a:pt x="198" y="26"/>
                    </a:lnTo>
                    <a:lnTo>
                      <a:pt x="198" y="22"/>
                    </a:lnTo>
                    <a:lnTo>
                      <a:pt x="200" y="20"/>
                    </a:lnTo>
                    <a:lnTo>
                      <a:pt x="202" y="16"/>
                    </a:lnTo>
                    <a:lnTo>
                      <a:pt x="202" y="14"/>
                    </a:lnTo>
                    <a:lnTo>
                      <a:pt x="200" y="10"/>
                    </a:lnTo>
                    <a:lnTo>
                      <a:pt x="198" y="10"/>
                    </a:lnTo>
                    <a:lnTo>
                      <a:pt x="198" y="8"/>
                    </a:lnTo>
                    <a:lnTo>
                      <a:pt x="196" y="8"/>
                    </a:lnTo>
                    <a:lnTo>
                      <a:pt x="190" y="8"/>
                    </a:lnTo>
                    <a:lnTo>
                      <a:pt x="188" y="8"/>
                    </a:lnTo>
                    <a:lnTo>
                      <a:pt x="184" y="6"/>
                    </a:lnTo>
                    <a:lnTo>
                      <a:pt x="180" y="6"/>
                    </a:lnTo>
                    <a:lnTo>
                      <a:pt x="178" y="6"/>
                    </a:lnTo>
                    <a:lnTo>
                      <a:pt x="174" y="6"/>
                    </a:lnTo>
                    <a:lnTo>
                      <a:pt x="172" y="6"/>
                    </a:lnTo>
                    <a:lnTo>
                      <a:pt x="168" y="12"/>
                    </a:lnTo>
                    <a:lnTo>
                      <a:pt x="162" y="14"/>
                    </a:lnTo>
                    <a:lnTo>
                      <a:pt x="158" y="16"/>
                    </a:lnTo>
                    <a:lnTo>
                      <a:pt x="152" y="16"/>
                    </a:lnTo>
                    <a:lnTo>
                      <a:pt x="150" y="14"/>
                    </a:lnTo>
                    <a:lnTo>
                      <a:pt x="148" y="14"/>
                    </a:lnTo>
                    <a:lnTo>
                      <a:pt x="146" y="12"/>
                    </a:lnTo>
                    <a:lnTo>
                      <a:pt x="144" y="16"/>
                    </a:lnTo>
                    <a:lnTo>
                      <a:pt x="134" y="18"/>
                    </a:lnTo>
                    <a:lnTo>
                      <a:pt x="124" y="14"/>
                    </a:lnTo>
                    <a:lnTo>
                      <a:pt x="122" y="12"/>
                    </a:lnTo>
                    <a:lnTo>
                      <a:pt x="120" y="10"/>
                    </a:lnTo>
                    <a:lnTo>
                      <a:pt x="118" y="10"/>
                    </a:lnTo>
                    <a:lnTo>
                      <a:pt x="116" y="12"/>
                    </a:lnTo>
                    <a:lnTo>
                      <a:pt x="114" y="12"/>
                    </a:lnTo>
                    <a:lnTo>
                      <a:pt x="112" y="12"/>
                    </a:lnTo>
                    <a:lnTo>
                      <a:pt x="110" y="10"/>
                    </a:lnTo>
                    <a:lnTo>
                      <a:pt x="108" y="6"/>
                    </a:lnTo>
                    <a:lnTo>
                      <a:pt x="104" y="4"/>
                    </a:lnTo>
                    <a:lnTo>
                      <a:pt x="102" y="4"/>
                    </a:lnTo>
                    <a:lnTo>
                      <a:pt x="100" y="0"/>
                    </a:lnTo>
                    <a:lnTo>
                      <a:pt x="76" y="0"/>
                    </a:lnTo>
                    <a:lnTo>
                      <a:pt x="74" y="2"/>
                    </a:lnTo>
                    <a:lnTo>
                      <a:pt x="70" y="4"/>
                    </a:lnTo>
                    <a:lnTo>
                      <a:pt x="64" y="10"/>
                    </a:lnTo>
                    <a:lnTo>
                      <a:pt x="60" y="10"/>
                    </a:lnTo>
                    <a:lnTo>
                      <a:pt x="56" y="14"/>
                    </a:lnTo>
                    <a:lnTo>
                      <a:pt x="50" y="16"/>
                    </a:lnTo>
                    <a:lnTo>
                      <a:pt x="44" y="14"/>
                    </a:lnTo>
                    <a:lnTo>
                      <a:pt x="34" y="12"/>
                    </a:lnTo>
                    <a:lnTo>
                      <a:pt x="32" y="18"/>
                    </a:lnTo>
                    <a:lnTo>
                      <a:pt x="38" y="20"/>
                    </a:lnTo>
                    <a:lnTo>
                      <a:pt x="36" y="20"/>
                    </a:lnTo>
                    <a:lnTo>
                      <a:pt x="32" y="20"/>
                    </a:lnTo>
                    <a:lnTo>
                      <a:pt x="34" y="24"/>
                    </a:lnTo>
                    <a:lnTo>
                      <a:pt x="18" y="24"/>
                    </a:lnTo>
                    <a:lnTo>
                      <a:pt x="18" y="26"/>
                    </a:lnTo>
                    <a:lnTo>
                      <a:pt x="14" y="26"/>
                    </a:lnTo>
                    <a:lnTo>
                      <a:pt x="8" y="24"/>
                    </a:lnTo>
                    <a:lnTo>
                      <a:pt x="18" y="20"/>
                    </a:lnTo>
                    <a:lnTo>
                      <a:pt x="30" y="16"/>
                    </a:lnTo>
                    <a:lnTo>
                      <a:pt x="30" y="12"/>
                    </a:lnTo>
                    <a:lnTo>
                      <a:pt x="24" y="10"/>
                    </a:lnTo>
                    <a:lnTo>
                      <a:pt x="20" y="8"/>
                    </a:lnTo>
                    <a:lnTo>
                      <a:pt x="18" y="6"/>
                    </a:lnTo>
                    <a:lnTo>
                      <a:pt x="18" y="4"/>
                    </a:lnTo>
                    <a:lnTo>
                      <a:pt x="16" y="4"/>
                    </a:lnTo>
                    <a:lnTo>
                      <a:pt x="14" y="4"/>
                    </a:lnTo>
                    <a:lnTo>
                      <a:pt x="12" y="4"/>
                    </a:lnTo>
                    <a:lnTo>
                      <a:pt x="8" y="4"/>
                    </a:lnTo>
                    <a:lnTo>
                      <a:pt x="8" y="6"/>
                    </a:lnTo>
                    <a:lnTo>
                      <a:pt x="12" y="8"/>
                    </a:lnTo>
                    <a:lnTo>
                      <a:pt x="12" y="10"/>
                    </a:lnTo>
                    <a:lnTo>
                      <a:pt x="12" y="12"/>
                    </a:lnTo>
                    <a:lnTo>
                      <a:pt x="10" y="14"/>
                    </a:lnTo>
                    <a:lnTo>
                      <a:pt x="8" y="14"/>
                    </a:lnTo>
                    <a:lnTo>
                      <a:pt x="6" y="14"/>
                    </a:lnTo>
                    <a:lnTo>
                      <a:pt x="4" y="14"/>
                    </a:lnTo>
                    <a:lnTo>
                      <a:pt x="2" y="20"/>
                    </a:lnTo>
                    <a:lnTo>
                      <a:pt x="0" y="22"/>
                    </a:lnTo>
                    <a:lnTo>
                      <a:pt x="0" y="24"/>
                    </a:lnTo>
                    <a:lnTo>
                      <a:pt x="2" y="28"/>
                    </a:lnTo>
                    <a:lnTo>
                      <a:pt x="8" y="24"/>
                    </a:lnTo>
                    <a:lnTo>
                      <a:pt x="2" y="34"/>
                    </a:lnTo>
                    <a:lnTo>
                      <a:pt x="0" y="34"/>
                    </a:lnTo>
                    <a:lnTo>
                      <a:pt x="0" y="36"/>
                    </a:lnTo>
                    <a:lnTo>
                      <a:pt x="0" y="40"/>
                    </a:lnTo>
                    <a:lnTo>
                      <a:pt x="6" y="42"/>
                    </a:lnTo>
                    <a:lnTo>
                      <a:pt x="8" y="46"/>
                    </a:lnTo>
                    <a:lnTo>
                      <a:pt x="8" y="48"/>
                    </a:lnTo>
                    <a:lnTo>
                      <a:pt x="6" y="52"/>
                    </a:lnTo>
                    <a:lnTo>
                      <a:pt x="6" y="54"/>
                    </a:lnTo>
                    <a:lnTo>
                      <a:pt x="8" y="56"/>
                    </a:lnTo>
                    <a:lnTo>
                      <a:pt x="10" y="58"/>
                    </a:lnTo>
                    <a:lnTo>
                      <a:pt x="2" y="60"/>
                    </a:lnTo>
                    <a:lnTo>
                      <a:pt x="4" y="62"/>
                    </a:lnTo>
                    <a:lnTo>
                      <a:pt x="4" y="66"/>
                    </a:lnTo>
                    <a:lnTo>
                      <a:pt x="8" y="64"/>
                    </a:lnTo>
                    <a:lnTo>
                      <a:pt x="10" y="72"/>
                    </a:lnTo>
                    <a:lnTo>
                      <a:pt x="10" y="80"/>
                    </a:lnTo>
                    <a:lnTo>
                      <a:pt x="14" y="80"/>
                    </a:lnTo>
                    <a:lnTo>
                      <a:pt x="20" y="80"/>
                    </a:lnTo>
                    <a:lnTo>
                      <a:pt x="20" y="84"/>
                    </a:lnTo>
                    <a:lnTo>
                      <a:pt x="22" y="84"/>
                    </a:lnTo>
                    <a:lnTo>
                      <a:pt x="26" y="82"/>
                    </a:lnTo>
                    <a:lnTo>
                      <a:pt x="32" y="90"/>
                    </a:lnTo>
                    <a:lnTo>
                      <a:pt x="38" y="96"/>
                    </a:lnTo>
                    <a:lnTo>
                      <a:pt x="42" y="96"/>
                    </a:lnTo>
                    <a:lnTo>
                      <a:pt x="46" y="94"/>
                    </a:lnTo>
                    <a:lnTo>
                      <a:pt x="48" y="90"/>
                    </a:lnTo>
                    <a:lnTo>
                      <a:pt x="50" y="86"/>
                    </a:lnTo>
                    <a:lnTo>
                      <a:pt x="52" y="86"/>
                    </a:lnTo>
                    <a:lnTo>
                      <a:pt x="54" y="86"/>
                    </a:lnTo>
                    <a:lnTo>
                      <a:pt x="64" y="90"/>
                    </a:lnTo>
                    <a:lnTo>
                      <a:pt x="72" y="96"/>
                    </a:lnTo>
                    <a:lnTo>
                      <a:pt x="80" y="96"/>
                    </a:lnTo>
                    <a:lnTo>
                      <a:pt x="86" y="92"/>
                    </a:lnTo>
                    <a:lnTo>
                      <a:pt x="94" y="86"/>
                    </a:lnTo>
                    <a:lnTo>
                      <a:pt x="96" y="88"/>
                    </a:lnTo>
                    <a:lnTo>
                      <a:pt x="98" y="88"/>
                    </a:lnTo>
                    <a:lnTo>
                      <a:pt x="102" y="88"/>
                    </a:lnTo>
                    <a:lnTo>
                      <a:pt x="104" y="84"/>
                    </a:lnTo>
                    <a:lnTo>
                      <a:pt x="106" y="80"/>
                    </a:lnTo>
                    <a:lnTo>
                      <a:pt x="108" y="84"/>
                    </a:lnTo>
                    <a:lnTo>
                      <a:pt x="108" y="90"/>
                    </a:lnTo>
                    <a:lnTo>
                      <a:pt x="104" y="92"/>
                    </a:lnTo>
                    <a:lnTo>
                      <a:pt x="106" y="100"/>
                    </a:lnTo>
                    <a:lnTo>
                      <a:pt x="108" y="100"/>
                    </a:lnTo>
                    <a:close/>
                    <a:moveTo>
                      <a:pt x="196" y="52"/>
                    </a:moveTo>
                    <a:lnTo>
                      <a:pt x="196" y="52"/>
                    </a:lnTo>
                    <a:lnTo>
                      <a:pt x="194" y="62"/>
                    </a:lnTo>
                    <a:lnTo>
                      <a:pt x="182" y="62"/>
                    </a:lnTo>
                    <a:lnTo>
                      <a:pt x="180" y="60"/>
                    </a:lnTo>
                    <a:lnTo>
                      <a:pt x="184" y="56"/>
                    </a:lnTo>
                    <a:lnTo>
                      <a:pt x="196" y="52"/>
                    </a:lnTo>
                    <a:close/>
                  </a:path>
                </a:pathLst>
              </a:custGeom>
              <a:grpFill/>
              <a:ln w="3175">
                <a:noFill/>
                <a:round/>
                <a:headEnd/>
                <a:tailEnd/>
              </a:ln>
            </p:spPr>
            <p:txBody>
              <a:bodyPr/>
              <a:lstStyle/>
              <a:p>
                <a:pPr>
                  <a:defRPr/>
                </a:pPr>
                <a:endParaRPr lang="en-GB" dirty="0">
                  <a:latin typeface="Calibri" pitchFamily="34" charset="0"/>
                </a:endParaRPr>
              </a:p>
            </p:txBody>
          </p:sp>
          <p:sp>
            <p:nvSpPr>
              <p:cNvPr id="618" name="Freeform 23"/>
              <p:cNvSpPr>
                <a:spLocks/>
              </p:cNvSpPr>
              <p:nvPr/>
            </p:nvSpPr>
            <p:spPr bwMode="auto">
              <a:xfrm>
                <a:off x="4919667" y="3157659"/>
                <a:ext cx="104347" cy="226050"/>
              </a:xfrm>
              <a:custGeom>
                <a:avLst/>
                <a:gdLst>
                  <a:gd name="T0" fmla="*/ 17 w 46"/>
                  <a:gd name="T1" fmla="*/ 21 h 100"/>
                  <a:gd name="T2" fmla="*/ 17 w 46"/>
                  <a:gd name="T3" fmla="*/ 21 h 100"/>
                  <a:gd name="T4" fmla="*/ 16 w 46"/>
                  <a:gd name="T5" fmla="*/ 21 h 100"/>
                  <a:gd name="T6" fmla="*/ 13 w 46"/>
                  <a:gd name="T7" fmla="*/ 20 h 100"/>
                  <a:gd name="T8" fmla="*/ 13 w 46"/>
                  <a:gd name="T9" fmla="*/ 18 h 100"/>
                  <a:gd name="T10" fmla="*/ 13 w 46"/>
                  <a:gd name="T11" fmla="*/ 17 h 100"/>
                  <a:gd name="T12" fmla="*/ 15 w 46"/>
                  <a:gd name="T13" fmla="*/ 16 h 100"/>
                  <a:gd name="T14" fmla="*/ 16 w 46"/>
                  <a:gd name="T15" fmla="*/ 9 h 100"/>
                  <a:gd name="T16" fmla="*/ 14 w 46"/>
                  <a:gd name="T17" fmla="*/ 9 h 100"/>
                  <a:gd name="T18" fmla="*/ 14 w 46"/>
                  <a:gd name="T19" fmla="*/ 8 h 100"/>
                  <a:gd name="T20" fmla="*/ 14 w 46"/>
                  <a:gd name="T21" fmla="*/ 7 h 100"/>
                  <a:gd name="T22" fmla="*/ 16 w 46"/>
                  <a:gd name="T23" fmla="*/ 2 h 100"/>
                  <a:gd name="T24" fmla="*/ 15 w 46"/>
                  <a:gd name="T25" fmla="*/ 2 h 100"/>
                  <a:gd name="T26" fmla="*/ 13 w 46"/>
                  <a:gd name="T27" fmla="*/ 2 h 100"/>
                  <a:gd name="T28" fmla="*/ 13 w 46"/>
                  <a:gd name="T29" fmla="*/ 2 h 100"/>
                  <a:gd name="T30" fmla="*/ 13 w 46"/>
                  <a:gd name="T31" fmla="*/ 0 h 100"/>
                  <a:gd name="T32" fmla="*/ 7 w 46"/>
                  <a:gd name="T33" fmla="*/ 2 h 100"/>
                  <a:gd name="T34" fmla="*/ 4 w 46"/>
                  <a:gd name="T35" fmla="*/ 2 h 100"/>
                  <a:gd name="T36" fmla="*/ 3 w 46"/>
                  <a:gd name="T37" fmla="*/ 2 h 100"/>
                  <a:gd name="T38" fmla="*/ 3 w 46"/>
                  <a:gd name="T39" fmla="*/ 4 h 100"/>
                  <a:gd name="T40" fmla="*/ 3 w 46"/>
                  <a:gd name="T41" fmla="*/ 5 h 100"/>
                  <a:gd name="T42" fmla="*/ 4 w 46"/>
                  <a:gd name="T43" fmla="*/ 7 h 100"/>
                  <a:gd name="T44" fmla="*/ 4 w 46"/>
                  <a:gd name="T45" fmla="*/ 12 h 100"/>
                  <a:gd name="T46" fmla="*/ 4 w 46"/>
                  <a:gd name="T47" fmla="*/ 12 h 100"/>
                  <a:gd name="T48" fmla="*/ 4 w 46"/>
                  <a:gd name="T49" fmla="*/ 14 h 100"/>
                  <a:gd name="T50" fmla="*/ 3 w 46"/>
                  <a:gd name="T51" fmla="*/ 16 h 100"/>
                  <a:gd name="T52" fmla="*/ 2 w 46"/>
                  <a:gd name="T53" fmla="*/ 16 h 100"/>
                  <a:gd name="T54" fmla="*/ 0 w 46"/>
                  <a:gd name="T55" fmla="*/ 18 h 100"/>
                  <a:gd name="T56" fmla="*/ 2 w 46"/>
                  <a:gd name="T57" fmla="*/ 23 h 100"/>
                  <a:gd name="T58" fmla="*/ 2 w 46"/>
                  <a:gd name="T59" fmla="*/ 23 h 100"/>
                  <a:gd name="T60" fmla="*/ 2 w 46"/>
                  <a:gd name="T61" fmla="*/ 23 h 100"/>
                  <a:gd name="T62" fmla="*/ 6 w 46"/>
                  <a:gd name="T63" fmla="*/ 27 h 100"/>
                  <a:gd name="T64" fmla="*/ 8 w 46"/>
                  <a:gd name="T65" fmla="*/ 37 h 100"/>
                  <a:gd name="T66" fmla="*/ 10 w 46"/>
                  <a:gd name="T67" fmla="*/ 34 h 100"/>
                  <a:gd name="T68" fmla="*/ 10 w 46"/>
                  <a:gd name="T69" fmla="*/ 34 h 100"/>
                  <a:gd name="T70" fmla="*/ 10 w 46"/>
                  <a:gd name="T71" fmla="*/ 33 h 100"/>
                  <a:gd name="T72" fmla="*/ 10 w 46"/>
                  <a:gd name="T73" fmla="*/ 29 h 100"/>
                  <a:gd name="T74" fmla="*/ 13 w 46"/>
                  <a:gd name="T75" fmla="*/ 28 h 100"/>
                  <a:gd name="T76" fmla="*/ 13 w 46"/>
                  <a:gd name="T77" fmla="*/ 27 h 100"/>
                  <a:gd name="T78" fmla="*/ 15 w 46"/>
                  <a:gd name="T79" fmla="*/ 27 h 100"/>
                  <a:gd name="T80" fmla="*/ 16 w 46"/>
                  <a:gd name="T81" fmla="*/ 25 h 100"/>
                  <a:gd name="T82" fmla="*/ 17 w 46"/>
                  <a:gd name="T83" fmla="*/ 21 h 1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 h="100">
                    <a:moveTo>
                      <a:pt x="46" y="58"/>
                    </a:moveTo>
                    <a:lnTo>
                      <a:pt x="46" y="58"/>
                    </a:lnTo>
                    <a:lnTo>
                      <a:pt x="44" y="58"/>
                    </a:lnTo>
                    <a:lnTo>
                      <a:pt x="42" y="58"/>
                    </a:lnTo>
                    <a:lnTo>
                      <a:pt x="36" y="54"/>
                    </a:lnTo>
                    <a:lnTo>
                      <a:pt x="36" y="50"/>
                    </a:lnTo>
                    <a:lnTo>
                      <a:pt x="34" y="46"/>
                    </a:lnTo>
                    <a:lnTo>
                      <a:pt x="38" y="44"/>
                    </a:lnTo>
                    <a:lnTo>
                      <a:pt x="40" y="44"/>
                    </a:lnTo>
                    <a:lnTo>
                      <a:pt x="44" y="26"/>
                    </a:lnTo>
                    <a:lnTo>
                      <a:pt x="38" y="26"/>
                    </a:lnTo>
                    <a:lnTo>
                      <a:pt x="38" y="22"/>
                    </a:lnTo>
                    <a:lnTo>
                      <a:pt x="38" y="18"/>
                    </a:lnTo>
                    <a:lnTo>
                      <a:pt x="46" y="4"/>
                    </a:lnTo>
                    <a:lnTo>
                      <a:pt x="44" y="4"/>
                    </a:lnTo>
                    <a:lnTo>
                      <a:pt x="40" y="6"/>
                    </a:lnTo>
                    <a:lnTo>
                      <a:pt x="36" y="6"/>
                    </a:lnTo>
                    <a:lnTo>
                      <a:pt x="36" y="2"/>
                    </a:lnTo>
                    <a:lnTo>
                      <a:pt x="32" y="0"/>
                    </a:lnTo>
                    <a:lnTo>
                      <a:pt x="24" y="2"/>
                    </a:lnTo>
                    <a:lnTo>
                      <a:pt x="18" y="4"/>
                    </a:lnTo>
                    <a:lnTo>
                      <a:pt x="12" y="4"/>
                    </a:lnTo>
                    <a:lnTo>
                      <a:pt x="8" y="2"/>
                    </a:lnTo>
                    <a:lnTo>
                      <a:pt x="6" y="8"/>
                    </a:lnTo>
                    <a:lnTo>
                      <a:pt x="8" y="10"/>
                    </a:lnTo>
                    <a:lnTo>
                      <a:pt x="8" y="14"/>
                    </a:lnTo>
                    <a:lnTo>
                      <a:pt x="10" y="16"/>
                    </a:lnTo>
                    <a:lnTo>
                      <a:pt x="10" y="20"/>
                    </a:lnTo>
                    <a:lnTo>
                      <a:pt x="12" y="32"/>
                    </a:lnTo>
                    <a:lnTo>
                      <a:pt x="12" y="34"/>
                    </a:lnTo>
                    <a:lnTo>
                      <a:pt x="10" y="34"/>
                    </a:lnTo>
                    <a:lnTo>
                      <a:pt x="10" y="38"/>
                    </a:lnTo>
                    <a:lnTo>
                      <a:pt x="8" y="42"/>
                    </a:lnTo>
                    <a:lnTo>
                      <a:pt x="4" y="44"/>
                    </a:lnTo>
                    <a:lnTo>
                      <a:pt x="0" y="44"/>
                    </a:lnTo>
                    <a:lnTo>
                      <a:pt x="0" y="48"/>
                    </a:lnTo>
                    <a:lnTo>
                      <a:pt x="2" y="60"/>
                    </a:lnTo>
                    <a:lnTo>
                      <a:pt x="4" y="60"/>
                    </a:lnTo>
                    <a:lnTo>
                      <a:pt x="6" y="62"/>
                    </a:lnTo>
                    <a:lnTo>
                      <a:pt x="10" y="72"/>
                    </a:lnTo>
                    <a:lnTo>
                      <a:pt x="16" y="74"/>
                    </a:lnTo>
                    <a:lnTo>
                      <a:pt x="20" y="100"/>
                    </a:lnTo>
                    <a:lnTo>
                      <a:pt x="24" y="98"/>
                    </a:lnTo>
                    <a:lnTo>
                      <a:pt x="26" y="94"/>
                    </a:lnTo>
                    <a:lnTo>
                      <a:pt x="28" y="92"/>
                    </a:lnTo>
                    <a:lnTo>
                      <a:pt x="28" y="88"/>
                    </a:lnTo>
                    <a:lnTo>
                      <a:pt x="28" y="78"/>
                    </a:lnTo>
                    <a:lnTo>
                      <a:pt x="30" y="78"/>
                    </a:lnTo>
                    <a:lnTo>
                      <a:pt x="34" y="76"/>
                    </a:lnTo>
                    <a:lnTo>
                      <a:pt x="36" y="74"/>
                    </a:lnTo>
                    <a:lnTo>
                      <a:pt x="40" y="72"/>
                    </a:lnTo>
                    <a:lnTo>
                      <a:pt x="42" y="70"/>
                    </a:lnTo>
                    <a:lnTo>
                      <a:pt x="44" y="68"/>
                    </a:lnTo>
                    <a:lnTo>
                      <a:pt x="42" y="64"/>
                    </a:lnTo>
                    <a:lnTo>
                      <a:pt x="46" y="58"/>
                    </a:lnTo>
                    <a:close/>
                  </a:path>
                </a:pathLst>
              </a:custGeom>
              <a:grpFill/>
              <a:ln w="3175">
                <a:noFill/>
                <a:round/>
                <a:headEnd/>
                <a:tailEnd/>
              </a:ln>
            </p:spPr>
            <p:txBody>
              <a:bodyPr/>
              <a:lstStyle/>
              <a:p>
                <a:pPr>
                  <a:defRPr/>
                </a:pPr>
                <a:endParaRPr lang="en-GB" dirty="0">
                  <a:latin typeface="Calibri" pitchFamily="34" charset="0"/>
                </a:endParaRPr>
              </a:p>
            </p:txBody>
          </p:sp>
          <p:sp>
            <p:nvSpPr>
              <p:cNvPr id="619" name="Freeform 24"/>
              <p:cNvSpPr>
                <a:spLocks/>
              </p:cNvSpPr>
              <p:nvPr/>
            </p:nvSpPr>
            <p:spPr bwMode="auto">
              <a:xfrm>
                <a:off x="3142865" y="4035776"/>
                <a:ext cx="17391" cy="23185"/>
              </a:xfrm>
              <a:custGeom>
                <a:avLst/>
                <a:gdLst>
                  <a:gd name="T0" fmla="*/ 2 w 8"/>
                  <a:gd name="T1" fmla="*/ 0 h 10"/>
                  <a:gd name="T2" fmla="*/ 2 w 8"/>
                  <a:gd name="T3" fmla="*/ 0 h 10"/>
                  <a:gd name="T4" fmla="*/ 2 w 8"/>
                  <a:gd name="T5" fmla="*/ 2 h 10"/>
                  <a:gd name="T6" fmla="*/ 2 w 8"/>
                  <a:gd name="T7" fmla="*/ 2 h 10"/>
                  <a:gd name="T8" fmla="*/ 2 w 8"/>
                  <a:gd name="T9" fmla="*/ 2 h 10"/>
                  <a:gd name="T10" fmla="*/ 2 w 8"/>
                  <a:gd name="T11" fmla="*/ 2 h 10"/>
                  <a:gd name="T12" fmla="*/ 0 w 8"/>
                  <a:gd name="T13" fmla="*/ 4 h 10"/>
                  <a:gd name="T14" fmla="*/ 0 w 8"/>
                  <a:gd name="T15" fmla="*/ 4 h 10"/>
                  <a:gd name="T16" fmla="*/ 2 w 8"/>
                  <a:gd name="T17" fmla="*/ 4 h 10"/>
                  <a:gd name="T18" fmla="*/ 2 w 8"/>
                  <a:gd name="T19" fmla="*/ 4 h 10"/>
                  <a:gd name="T20" fmla="*/ 2 w 8"/>
                  <a:gd name="T21" fmla="*/ 3 h 10"/>
                  <a:gd name="T22" fmla="*/ 3 w 8"/>
                  <a:gd name="T23" fmla="*/ 3 h 10"/>
                  <a:gd name="T24" fmla="*/ 3 w 8"/>
                  <a:gd name="T25" fmla="*/ 3 h 10"/>
                  <a:gd name="T26" fmla="*/ 2 w 8"/>
                  <a:gd name="T27" fmla="*/ 2 h 10"/>
                  <a:gd name="T28" fmla="*/ 2 w 8"/>
                  <a:gd name="T29" fmla="*/ 2 h 10"/>
                  <a:gd name="T30" fmla="*/ 2 w 8"/>
                  <a:gd name="T31" fmla="*/ 0 h 10"/>
                  <a:gd name="T32" fmla="*/ 2 w 8"/>
                  <a:gd name="T33" fmla="*/ 0 h 10"/>
                  <a:gd name="T34" fmla="*/ 2 w 8"/>
                  <a:gd name="T35" fmla="*/ 0 h 10"/>
                  <a:gd name="T36" fmla="*/ 2 w 8"/>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10">
                    <a:moveTo>
                      <a:pt x="2" y="0"/>
                    </a:moveTo>
                    <a:lnTo>
                      <a:pt x="2" y="0"/>
                    </a:lnTo>
                    <a:lnTo>
                      <a:pt x="2" y="4"/>
                    </a:lnTo>
                    <a:lnTo>
                      <a:pt x="2" y="6"/>
                    </a:lnTo>
                    <a:lnTo>
                      <a:pt x="0" y="10"/>
                    </a:lnTo>
                    <a:lnTo>
                      <a:pt x="4" y="10"/>
                    </a:lnTo>
                    <a:lnTo>
                      <a:pt x="6" y="8"/>
                    </a:lnTo>
                    <a:lnTo>
                      <a:pt x="8" y="8"/>
                    </a:lnTo>
                    <a:lnTo>
                      <a:pt x="6" y="4"/>
                    </a:lnTo>
                    <a:lnTo>
                      <a:pt x="6" y="0"/>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620" name="Freeform 25"/>
              <p:cNvSpPr>
                <a:spLocks/>
              </p:cNvSpPr>
              <p:nvPr/>
            </p:nvSpPr>
            <p:spPr bwMode="auto">
              <a:xfrm>
                <a:off x="4722566" y="4003897"/>
                <a:ext cx="55072" cy="202865"/>
              </a:xfrm>
              <a:custGeom>
                <a:avLst/>
                <a:gdLst>
                  <a:gd name="T0" fmla="*/ 10 w 24"/>
                  <a:gd name="T1" fmla="*/ 33 h 88"/>
                  <a:gd name="T2" fmla="*/ 8 w 24"/>
                  <a:gd name="T3" fmla="*/ 30 h 88"/>
                  <a:gd name="T4" fmla="*/ 8 w 24"/>
                  <a:gd name="T5" fmla="*/ 29 h 88"/>
                  <a:gd name="T6" fmla="*/ 8 w 24"/>
                  <a:gd name="T7" fmla="*/ 26 h 88"/>
                  <a:gd name="T8" fmla="*/ 8 w 24"/>
                  <a:gd name="T9" fmla="*/ 23 h 88"/>
                  <a:gd name="T10" fmla="*/ 8 w 24"/>
                  <a:gd name="T11" fmla="*/ 21 h 88"/>
                  <a:gd name="T12" fmla="*/ 8 w 24"/>
                  <a:gd name="T13" fmla="*/ 19 h 88"/>
                  <a:gd name="T14" fmla="*/ 8 w 24"/>
                  <a:gd name="T15" fmla="*/ 15 h 88"/>
                  <a:gd name="T16" fmla="*/ 8 w 24"/>
                  <a:gd name="T17" fmla="*/ 13 h 88"/>
                  <a:gd name="T18" fmla="*/ 8 w 24"/>
                  <a:gd name="T19" fmla="*/ 12 h 88"/>
                  <a:gd name="T20" fmla="*/ 8 w 24"/>
                  <a:gd name="T21" fmla="*/ 10 h 88"/>
                  <a:gd name="T22" fmla="*/ 8 w 24"/>
                  <a:gd name="T23" fmla="*/ 7 h 88"/>
                  <a:gd name="T24" fmla="*/ 5 w 24"/>
                  <a:gd name="T25" fmla="*/ 6 h 88"/>
                  <a:gd name="T26" fmla="*/ 5 w 24"/>
                  <a:gd name="T27" fmla="*/ 2 h 88"/>
                  <a:gd name="T28" fmla="*/ 3 w 24"/>
                  <a:gd name="T29" fmla="*/ 2 h 88"/>
                  <a:gd name="T30" fmla="*/ 2 w 24"/>
                  <a:gd name="T31" fmla="*/ 0 h 88"/>
                  <a:gd name="T32" fmla="*/ 0 w 24"/>
                  <a:gd name="T33" fmla="*/ 4 h 88"/>
                  <a:gd name="T34" fmla="*/ 2 w 24"/>
                  <a:gd name="T35" fmla="*/ 4 h 88"/>
                  <a:gd name="T36" fmla="*/ 2 w 24"/>
                  <a:gd name="T37" fmla="*/ 7 h 88"/>
                  <a:gd name="T38" fmla="*/ 2 w 24"/>
                  <a:gd name="T39" fmla="*/ 10 h 88"/>
                  <a:gd name="T40" fmla="*/ 2 w 24"/>
                  <a:gd name="T41" fmla="*/ 11 h 88"/>
                  <a:gd name="T42" fmla="*/ 2 w 24"/>
                  <a:gd name="T43" fmla="*/ 13 h 88"/>
                  <a:gd name="T44" fmla="*/ 3 w 24"/>
                  <a:gd name="T45" fmla="*/ 14 h 88"/>
                  <a:gd name="T46" fmla="*/ 2 w 24"/>
                  <a:gd name="T47" fmla="*/ 15 h 88"/>
                  <a:gd name="T48" fmla="*/ 2 w 24"/>
                  <a:gd name="T49" fmla="*/ 18 h 88"/>
                  <a:gd name="T50" fmla="*/ 3 w 24"/>
                  <a:gd name="T51" fmla="*/ 19 h 88"/>
                  <a:gd name="T52" fmla="*/ 4 w 24"/>
                  <a:gd name="T53" fmla="*/ 21 h 88"/>
                  <a:gd name="T54" fmla="*/ 3 w 24"/>
                  <a:gd name="T55" fmla="*/ 25 h 88"/>
                  <a:gd name="T56" fmla="*/ 3 w 24"/>
                  <a:gd name="T57" fmla="*/ 27 h 88"/>
                  <a:gd name="T58" fmla="*/ 3 w 24"/>
                  <a:gd name="T59" fmla="*/ 29 h 88"/>
                  <a:gd name="T60" fmla="*/ 3 w 24"/>
                  <a:gd name="T61" fmla="*/ 29 h 88"/>
                  <a:gd name="T62" fmla="*/ 3 w 24"/>
                  <a:gd name="T63" fmla="*/ 29 h 88"/>
                  <a:gd name="T64" fmla="*/ 6 w 24"/>
                  <a:gd name="T65" fmla="*/ 33 h 88"/>
                  <a:gd name="T66" fmla="*/ 6 w 24"/>
                  <a:gd name="T67" fmla="*/ 36 h 88"/>
                  <a:gd name="T68" fmla="*/ 7 w 24"/>
                  <a:gd name="T69" fmla="*/ 36 h 88"/>
                  <a:gd name="T70" fmla="*/ 8 w 24"/>
                  <a:gd name="T71" fmla="*/ 33 h 88"/>
                  <a:gd name="T72" fmla="*/ 10 w 24"/>
                  <a:gd name="T73" fmla="*/ 33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 h="88">
                    <a:moveTo>
                      <a:pt x="24" y="80"/>
                    </a:moveTo>
                    <a:lnTo>
                      <a:pt x="24" y="80"/>
                    </a:lnTo>
                    <a:lnTo>
                      <a:pt x="22" y="76"/>
                    </a:lnTo>
                    <a:lnTo>
                      <a:pt x="22" y="74"/>
                    </a:lnTo>
                    <a:lnTo>
                      <a:pt x="20" y="66"/>
                    </a:lnTo>
                    <a:lnTo>
                      <a:pt x="20" y="62"/>
                    </a:lnTo>
                    <a:lnTo>
                      <a:pt x="22" y="58"/>
                    </a:lnTo>
                    <a:lnTo>
                      <a:pt x="22" y="54"/>
                    </a:lnTo>
                    <a:lnTo>
                      <a:pt x="22" y="48"/>
                    </a:lnTo>
                    <a:lnTo>
                      <a:pt x="20" y="44"/>
                    </a:lnTo>
                    <a:lnTo>
                      <a:pt x="22" y="38"/>
                    </a:lnTo>
                    <a:lnTo>
                      <a:pt x="22" y="32"/>
                    </a:lnTo>
                    <a:lnTo>
                      <a:pt x="22" y="30"/>
                    </a:lnTo>
                    <a:lnTo>
                      <a:pt x="20" y="28"/>
                    </a:lnTo>
                    <a:lnTo>
                      <a:pt x="20" y="24"/>
                    </a:lnTo>
                    <a:lnTo>
                      <a:pt x="20" y="18"/>
                    </a:lnTo>
                    <a:lnTo>
                      <a:pt x="20" y="16"/>
                    </a:lnTo>
                    <a:lnTo>
                      <a:pt x="12" y="14"/>
                    </a:lnTo>
                    <a:lnTo>
                      <a:pt x="12" y="2"/>
                    </a:lnTo>
                    <a:lnTo>
                      <a:pt x="8" y="2"/>
                    </a:lnTo>
                    <a:lnTo>
                      <a:pt x="2" y="0"/>
                    </a:lnTo>
                    <a:lnTo>
                      <a:pt x="2" y="6"/>
                    </a:lnTo>
                    <a:lnTo>
                      <a:pt x="0" y="10"/>
                    </a:lnTo>
                    <a:lnTo>
                      <a:pt x="2" y="10"/>
                    </a:lnTo>
                    <a:lnTo>
                      <a:pt x="4" y="14"/>
                    </a:lnTo>
                    <a:lnTo>
                      <a:pt x="6" y="18"/>
                    </a:lnTo>
                    <a:lnTo>
                      <a:pt x="6" y="24"/>
                    </a:lnTo>
                    <a:lnTo>
                      <a:pt x="6" y="28"/>
                    </a:lnTo>
                    <a:lnTo>
                      <a:pt x="4" y="30"/>
                    </a:lnTo>
                    <a:lnTo>
                      <a:pt x="6" y="32"/>
                    </a:lnTo>
                    <a:lnTo>
                      <a:pt x="8" y="34"/>
                    </a:lnTo>
                    <a:lnTo>
                      <a:pt x="4" y="38"/>
                    </a:lnTo>
                    <a:lnTo>
                      <a:pt x="4" y="40"/>
                    </a:lnTo>
                    <a:lnTo>
                      <a:pt x="6" y="44"/>
                    </a:lnTo>
                    <a:lnTo>
                      <a:pt x="8" y="48"/>
                    </a:lnTo>
                    <a:lnTo>
                      <a:pt x="10" y="52"/>
                    </a:lnTo>
                    <a:lnTo>
                      <a:pt x="8" y="62"/>
                    </a:lnTo>
                    <a:lnTo>
                      <a:pt x="8" y="66"/>
                    </a:lnTo>
                    <a:lnTo>
                      <a:pt x="8" y="68"/>
                    </a:lnTo>
                    <a:lnTo>
                      <a:pt x="8" y="70"/>
                    </a:lnTo>
                    <a:lnTo>
                      <a:pt x="8" y="72"/>
                    </a:lnTo>
                    <a:lnTo>
                      <a:pt x="16" y="84"/>
                    </a:lnTo>
                    <a:lnTo>
                      <a:pt x="16" y="88"/>
                    </a:lnTo>
                    <a:lnTo>
                      <a:pt x="18" y="88"/>
                    </a:lnTo>
                    <a:lnTo>
                      <a:pt x="22" y="84"/>
                    </a:lnTo>
                    <a:lnTo>
                      <a:pt x="24" y="80"/>
                    </a:lnTo>
                    <a:close/>
                  </a:path>
                </a:pathLst>
              </a:custGeom>
              <a:grpFill/>
              <a:ln w="3175">
                <a:noFill/>
                <a:round/>
                <a:headEnd/>
                <a:tailEnd/>
              </a:ln>
            </p:spPr>
            <p:txBody>
              <a:bodyPr/>
              <a:lstStyle/>
              <a:p>
                <a:pPr>
                  <a:defRPr/>
                </a:pPr>
                <a:endParaRPr lang="en-GB" dirty="0">
                  <a:latin typeface="Calibri" pitchFamily="34" charset="0"/>
                </a:endParaRPr>
              </a:p>
            </p:txBody>
          </p:sp>
          <p:sp>
            <p:nvSpPr>
              <p:cNvPr id="621" name="Freeform 26"/>
              <p:cNvSpPr>
                <a:spLocks/>
              </p:cNvSpPr>
              <p:nvPr/>
            </p:nvSpPr>
            <p:spPr bwMode="auto">
              <a:xfrm>
                <a:off x="7255886" y="3740172"/>
                <a:ext cx="199999" cy="478182"/>
              </a:xfrm>
              <a:custGeom>
                <a:avLst/>
                <a:gdLst>
                  <a:gd name="T0" fmla="*/ 5 w 88"/>
                  <a:gd name="T1" fmla="*/ 51 h 210"/>
                  <a:gd name="T2" fmla="*/ 4 w 88"/>
                  <a:gd name="T3" fmla="*/ 51 h 210"/>
                  <a:gd name="T4" fmla="*/ 3 w 88"/>
                  <a:gd name="T5" fmla="*/ 59 h 210"/>
                  <a:gd name="T6" fmla="*/ 2 w 88"/>
                  <a:gd name="T7" fmla="*/ 62 h 210"/>
                  <a:gd name="T8" fmla="*/ 8 w 88"/>
                  <a:gd name="T9" fmla="*/ 71 h 210"/>
                  <a:gd name="T10" fmla="*/ 10 w 88"/>
                  <a:gd name="T11" fmla="*/ 77 h 210"/>
                  <a:gd name="T12" fmla="*/ 15 w 88"/>
                  <a:gd name="T13" fmla="*/ 80 h 210"/>
                  <a:gd name="T14" fmla="*/ 17 w 88"/>
                  <a:gd name="T15" fmla="*/ 79 h 210"/>
                  <a:gd name="T16" fmla="*/ 17 w 88"/>
                  <a:gd name="T17" fmla="*/ 75 h 210"/>
                  <a:gd name="T18" fmla="*/ 15 w 88"/>
                  <a:gd name="T19" fmla="*/ 71 h 210"/>
                  <a:gd name="T20" fmla="*/ 12 w 88"/>
                  <a:gd name="T21" fmla="*/ 69 h 210"/>
                  <a:gd name="T22" fmla="*/ 10 w 88"/>
                  <a:gd name="T23" fmla="*/ 67 h 210"/>
                  <a:gd name="T24" fmla="*/ 8 w 88"/>
                  <a:gd name="T25" fmla="*/ 64 h 210"/>
                  <a:gd name="T26" fmla="*/ 7 w 88"/>
                  <a:gd name="T27" fmla="*/ 60 h 210"/>
                  <a:gd name="T28" fmla="*/ 6 w 88"/>
                  <a:gd name="T29" fmla="*/ 57 h 210"/>
                  <a:gd name="T30" fmla="*/ 9 w 88"/>
                  <a:gd name="T31" fmla="*/ 39 h 210"/>
                  <a:gd name="T32" fmla="*/ 13 w 88"/>
                  <a:gd name="T33" fmla="*/ 38 h 210"/>
                  <a:gd name="T34" fmla="*/ 13 w 88"/>
                  <a:gd name="T35" fmla="*/ 39 h 210"/>
                  <a:gd name="T36" fmla="*/ 15 w 88"/>
                  <a:gd name="T37" fmla="*/ 42 h 210"/>
                  <a:gd name="T38" fmla="*/ 16 w 88"/>
                  <a:gd name="T39" fmla="*/ 42 h 210"/>
                  <a:gd name="T40" fmla="*/ 17 w 88"/>
                  <a:gd name="T41" fmla="*/ 42 h 210"/>
                  <a:gd name="T42" fmla="*/ 19 w 88"/>
                  <a:gd name="T43" fmla="*/ 44 h 210"/>
                  <a:gd name="T44" fmla="*/ 20 w 88"/>
                  <a:gd name="T45" fmla="*/ 46 h 210"/>
                  <a:gd name="T46" fmla="*/ 20 w 88"/>
                  <a:gd name="T47" fmla="*/ 42 h 210"/>
                  <a:gd name="T48" fmla="*/ 20 w 88"/>
                  <a:gd name="T49" fmla="*/ 35 h 210"/>
                  <a:gd name="T50" fmla="*/ 24 w 88"/>
                  <a:gd name="T51" fmla="*/ 33 h 210"/>
                  <a:gd name="T52" fmla="*/ 29 w 88"/>
                  <a:gd name="T53" fmla="*/ 30 h 210"/>
                  <a:gd name="T54" fmla="*/ 33 w 88"/>
                  <a:gd name="T55" fmla="*/ 28 h 210"/>
                  <a:gd name="T56" fmla="*/ 32 w 88"/>
                  <a:gd name="T57" fmla="*/ 22 h 210"/>
                  <a:gd name="T58" fmla="*/ 30 w 88"/>
                  <a:gd name="T59" fmla="*/ 19 h 210"/>
                  <a:gd name="T60" fmla="*/ 27 w 88"/>
                  <a:gd name="T61" fmla="*/ 10 h 210"/>
                  <a:gd name="T62" fmla="*/ 24 w 88"/>
                  <a:gd name="T63" fmla="*/ 8 h 210"/>
                  <a:gd name="T64" fmla="*/ 19 w 88"/>
                  <a:gd name="T65" fmla="*/ 9 h 210"/>
                  <a:gd name="T66" fmla="*/ 16 w 88"/>
                  <a:gd name="T67" fmla="*/ 10 h 210"/>
                  <a:gd name="T68" fmla="*/ 13 w 88"/>
                  <a:gd name="T69" fmla="*/ 8 h 210"/>
                  <a:gd name="T70" fmla="*/ 15 w 88"/>
                  <a:gd name="T71" fmla="*/ 4 h 210"/>
                  <a:gd name="T72" fmla="*/ 12 w 88"/>
                  <a:gd name="T73" fmla="*/ 2 h 210"/>
                  <a:gd name="T74" fmla="*/ 8 w 88"/>
                  <a:gd name="T75" fmla="*/ 2 h 210"/>
                  <a:gd name="T76" fmla="*/ 4 w 88"/>
                  <a:gd name="T77" fmla="*/ 2 h 210"/>
                  <a:gd name="T78" fmla="*/ 2 w 88"/>
                  <a:gd name="T79" fmla="*/ 6 h 210"/>
                  <a:gd name="T80" fmla="*/ 2 w 88"/>
                  <a:gd name="T81" fmla="*/ 10 h 210"/>
                  <a:gd name="T82" fmla="*/ 2 w 88"/>
                  <a:gd name="T83" fmla="*/ 19 h 210"/>
                  <a:gd name="T84" fmla="*/ 4 w 88"/>
                  <a:gd name="T85" fmla="*/ 25 h 210"/>
                  <a:gd name="T86" fmla="*/ 4 w 88"/>
                  <a:gd name="T87" fmla="*/ 35 h 210"/>
                  <a:gd name="T88" fmla="*/ 8 w 88"/>
                  <a:gd name="T89" fmla="*/ 42 h 210"/>
                  <a:gd name="T90" fmla="*/ 5 w 88"/>
                  <a:gd name="T91" fmla="*/ 50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8" h="210">
                    <a:moveTo>
                      <a:pt x="14" y="130"/>
                    </a:moveTo>
                    <a:lnTo>
                      <a:pt x="14" y="130"/>
                    </a:lnTo>
                    <a:lnTo>
                      <a:pt x="14" y="134"/>
                    </a:lnTo>
                    <a:lnTo>
                      <a:pt x="12" y="134"/>
                    </a:lnTo>
                    <a:lnTo>
                      <a:pt x="12" y="150"/>
                    </a:lnTo>
                    <a:lnTo>
                      <a:pt x="8" y="154"/>
                    </a:lnTo>
                    <a:lnTo>
                      <a:pt x="6" y="158"/>
                    </a:lnTo>
                    <a:lnTo>
                      <a:pt x="6" y="162"/>
                    </a:lnTo>
                    <a:lnTo>
                      <a:pt x="10" y="168"/>
                    </a:lnTo>
                    <a:lnTo>
                      <a:pt x="16" y="176"/>
                    </a:lnTo>
                    <a:lnTo>
                      <a:pt x="22" y="184"/>
                    </a:lnTo>
                    <a:lnTo>
                      <a:pt x="28" y="192"/>
                    </a:lnTo>
                    <a:lnTo>
                      <a:pt x="28" y="202"/>
                    </a:lnTo>
                    <a:lnTo>
                      <a:pt x="32" y="200"/>
                    </a:lnTo>
                    <a:lnTo>
                      <a:pt x="38" y="204"/>
                    </a:lnTo>
                    <a:lnTo>
                      <a:pt x="38" y="210"/>
                    </a:lnTo>
                    <a:lnTo>
                      <a:pt x="40" y="210"/>
                    </a:lnTo>
                    <a:lnTo>
                      <a:pt x="42" y="206"/>
                    </a:lnTo>
                    <a:lnTo>
                      <a:pt x="46" y="206"/>
                    </a:lnTo>
                    <a:lnTo>
                      <a:pt x="46" y="202"/>
                    </a:lnTo>
                    <a:lnTo>
                      <a:pt x="46" y="196"/>
                    </a:lnTo>
                    <a:lnTo>
                      <a:pt x="42" y="190"/>
                    </a:lnTo>
                    <a:lnTo>
                      <a:pt x="42" y="188"/>
                    </a:lnTo>
                    <a:lnTo>
                      <a:pt x="40" y="184"/>
                    </a:lnTo>
                    <a:lnTo>
                      <a:pt x="34" y="184"/>
                    </a:lnTo>
                    <a:lnTo>
                      <a:pt x="30" y="182"/>
                    </a:lnTo>
                    <a:lnTo>
                      <a:pt x="30" y="178"/>
                    </a:lnTo>
                    <a:lnTo>
                      <a:pt x="28" y="174"/>
                    </a:lnTo>
                    <a:lnTo>
                      <a:pt x="28" y="168"/>
                    </a:lnTo>
                    <a:lnTo>
                      <a:pt x="22" y="168"/>
                    </a:lnTo>
                    <a:lnTo>
                      <a:pt x="18" y="156"/>
                    </a:lnTo>
                    <a:lnTo>
                      <a:pt x="16" y="156"/>
                    </a:lnTo>
                    <a:lnTo>
                      <a:pt x="16" y="148"/>
                    </a:lnTo>
                    <a:lnTo>
                      <a:pt x="20" y="136"/>
                    </a:lnTo>
                    <a:lnTo>
                      <a:pt x="26" y="116"/>
                    </a:lnTo>
                    <a:lnTo>
                      <a:pt x="24" y="102"/>
                    </a:lnTo>
                    <a:lnTo>
                      <a:pt x="24" y="100"/>
                    </a:lnTo>
                    <a:lnTo>
                      <a:pt x="32" y="98"/>
                    </a:lnTo>
                    <a:lnTo>
                      <a:pt x="34" y="100"/>
                    </a:lnTo>
                    <a:lnTo>
                      <a:pt x="36" y="100"/>
                    </a:lnTo>
                    <a:lnTo>
                      <a:pt x="36" y="104"/>
                    </a:lnTo>
                    <a:lnTo>
                      <a:pt x="38" y="108"/>
                    </a:lnTo>
                    <a:lnTo>
                      <a:pt x="40" y="108"/>
                    </a:lnTo>
                    <a:lnTo>
                      <a:pt x="42" y="108"/>
                    </a:lnTo>
                    <a:lnTo>
                      <a:pt x="46" y="106"/>
                    </a:lnTo>
                    <a:lnTo>
                      <a:pt x="46" y="108"/>
                    </a:lnTo>
                    <a:lnTo>
                      <a:pt x="46" y="112"/>
                    </a:lnTo>
                    <a:lnTo>
                      <a:pt x="50" y="114"/>
                    </a:lnTo>
                    <a:lnTo>
                      <a:pt x="54" y="116"/>
                    </a:lnTo>
                    <a:lnTo>
                      <a:pt x="54" y="120"/>
                    </a:lnTo>
                    <a:lnTo>
                      <a:pt x="54" y="112"/>
                    </a:lnTo>
                    <a:lnTo>
                      <a:pt x="50" y="106"/>
                    </a:lnTo>
                    <a:lnTo>
                      <a:pt x="50" y="96"/>
                    </a:lnTo>
                    <a:lnTo>
                      <a:pt x="52" y="90"/>
                    </a:lnTo>
                    <a:lnTo>
                      <a:pt x="54" y="88"/>
                    </a:lnTo>
                    <a:lnTo>
                      <a:pt x="60" y="86"/>
                    </a:lnTo>
                    <a:lnTo>
                      <a:pt x="64" y="86"/>
                    </a:lnTo>
                    <a:lnTo>
                      <a:pt x="68" y="86"/>
                    </a:lnTo>
                    <a:lnTo>
                      <a:pt x="74" y="82"/>
                    </a:lnTo>
                    <a:lnTo>
                      <a:pt x="76" y="78"/>
                    </a:lnTo>
                    <a:lnTo>
                      <a:pt x="84" y="78"/>
                    </a:lnTo>
                    <a:lnTo>
                      <a:pt x="86" y="76"/>
                    </a:lnTo>
                    <a:lnTo>
                      <a:pt x="88" y="72"/>
                    </a:lnTo>
                    <a:lnTo>
                      <a:pt x="88" y="70"/>
                    </a:lnTo>
                    <a:lnTo>
                      <a:pt x="86" y="64"/>
                    </a:lnTo>
                    <a:lnTo>
                      <a:pt x="84" y="58"/>
                    </a:lnTo>
                    <a:lnTo>
                      <a:pt x="84" y="56"/>
                    </a:lnTo>
                    <a:lnTo>
                      <a:pt x="80" y="52"/>
                    </a:lnTo>
                    <a:lnTo>
                      <a:pt x="78" y="48"/>
                    </a:lnTo>
                    <a:lnTo>
                      <a:pt x="76" y="42"/>
                    </a:lnTo>
                    <a:lnTo>
                      <a:pt x="76" y="36"/>
                    </a:lnTo>
                    <a:lnTo>
                      <a:pt x="72" y="28"/>
                    </a:lnTo>
                    <a:lnTo>
                      <a:pt x="68" y="28"/>
                    </a:lnTo>
                    <a:lnTo>
                      <a:pt x="64" y="26"/>
                    </a:lnTo>
                    <a:lnTo>
                      <a:pt x="62" y="20"/>
                    </a:lnTo>
                    <a:lnTo>
                      <a:pt x="56" y="20"/>
                    </a:lnTo>
                    <a:lnTo>
                      <a:pt x="54" y="24"/>
                    </a:lnTo>
                    <a:lnTo>
                      <a:pt x="50" y="24"/>
                    </a:lnTo>
                    <a:lnTo>
                      <a:pt x="48" y="30"/>
                    </a:lnTo>
                    <a:lnTo>
                      <a:pt x="44" y="30"/>
                    </a:lnTo>
                    <a:lnTo>
                      <a:pt x="42" y="28"/>
                    </a:lnTo>
                    <a:lnTo>
                      <a:pt x="38" y="26"/>
                    </a:lnTo>
                    <a:lnTo>
                      <a:pt x="34" y="26"/>
                    </a:lnTo>
                    <a:lnTo>
                      <a:pt x="34" y="22"/>
                    </a:lnTo>
                    <a:lnTo>
                      <a:pt x="32" y="18"/>
                    </a:lnTo>
                    <a:lnTo>
                      <a:pt x="32" y="16"/>
                    </a:lnTo>
                    <a:lnTo>
                      <a:pt x="38" y="10"/>
                    </a:lnTo>
                    <a:lnTo>
                      <a:pt x="36" y="6"/>
                    </a:lnTo>
                    <a:lnTo>
                      <a:pt x="32" y="6"/>
                    </a:lnTo>
                    <a:lnTo>
                      <a:pt x="30" y="6"/>
                    </a:lnTo>
                    <a:lnTo>
                      <a:pt x="30" y="2"/>
                    </a:lnTo>
                    <a:lnTo>
                      <a:pt x="20" y="2"/>
                    </a:lnTo>
                    <a:lnTo>
                      <a:pt x="18" y="0"/>
                    </a:lnTo>
                    <a:lnTo>
                      <a:pt x="14" y="0"/>
                    </a:lnTo>
                    <a:lnTo>
                      <a:pt x="12" y="6"/>
                    </a:lnTo>
                    <a:lnTo>
                      <a:pt x="12" y="10"/>
                    </a:lnTo>
                    <a:lnTo>
                      <a:pt x="10" y="10"/>
                    </a:lnTo>
                    <a:lnTo>
                      <a:pt x="6" y="14"/>
                    </a:lnTo>
                    <a:lnTo>
                      <a:pt x="2" y="14"/>
                    </a:lnTo>
                    <a:lnTo>
                      <a:pt x="0" y="18"/>
                    </a:lnTo>
                    <a:lnTo>
                      <a:pt x="2" y="26"/>
                    </a:lnTo>
                    <a:lnTo>
                      <a:pt x="2" y="30"/>
                    </a:lnTo>
                    <a:lnTo>
                      <a:pt x="0" y="38"/>
                    </a:lnTo>
                    <a:lnTo>
                      <a:pt x="2" y="48"/>
                    </a:lnTo>
                    <a:lnTo>
                      <a:pt x="6" y="54"/>
                    </a:lnTo>
                    <a:lnTo>
                      <a:pt x="12" y="60"/>
                    </a:lnTo>
                    <a:lnTo>
                      <a:pt x="12" y="66"/>
                    </a:lnTo>
                    <a:lnTo>
                      <a:pt x="6" y="68"/>
                    </a:lnTo>
                    <a:lnTo>
                      <a:pt x="8" y="80"/>
                    </a:lnTo>
                    <a:lnTo>
                      <a:pt x="12" y="90"/>
                    </a:lnTo>
                    <a:lnTo>
                      <a:pt x="16" y="96"/>
                    </a:lnTo>
                    <a:lnTo>
                      <a:pt x="20" y="104"/>
                    </a:lnTo>
                    <a:lnTo>
                      <a:pt x="20" y="112"/>
                    </a:lnTo>
                    <a:lnTo>
                      <a:pt x="18" y="118"/>
                    </a:lnTo>
                    <a:lnTo>
                      <a:pt x="16" y="124"/>
                    </a:lnTo>
                    <a:lnTo>
                      <a:pt x="14" y="130"/>
                    </a:lnTo>
                    <a:close/>
                  </a:path>
                </a:pathLst>
              </a:custGeom>
              <a:grpFill/>
              <a:ln w="3175">
                <a:noFill/>
                <a:round/>
                <a:headEnd/>
                <a:tailEnd/>
              </a:ln>
            </p:spPr>
            <p:txBody>
              <a:bodyPr/>
              <a:lstStyle/>
              <a:p>
                <a:pPr>
                  <a:defRPr/>
                </a:pPr>
                <a:endParaRPr lang="en-GB" dirty="0">
                  <a:latin typeface="Calibri" pitchFamily="34" charset="0"/>
                </a:endParaRPr>
              </a:p>
            </p:txBody>
          </p:sp>
          <p:sp>
            <p:nvSpPr>
              <p:cNvPr id="622" name="Freeform 27"/>
              <p:cNvSpPr>
                <a:spLocks noEditPoints="1"/>
              </p:cNvSpPr>
              <p:nvPr/>
            </p:nvSpPr>
            <p:spPr bwMode="auto">
              <a:xfrm>
                <a:off x="5481983" y="4441506"/>
                <a:ext cx="284056" cy="333279"/>
              </a:xfrm>
              <a:custGeom>
                <a:avLst/>
                <a:gdLst>
                  <a:gd name="T0" fmla="*/ 39 w 124"/>
                  <a:gd name="T1" fmla="*/ 12 h 146"/>
                  <a:gd name="T2" fmla="*/ 36 w 124"/>
                  <a:gd name="T3" fmla="*/ 9 h 146"/>
                  <a:gd name="T4" fmla="*/ 22 w 124"/>
                  <a:gd name="T5" fmla="*/ 0 h 146"/>
                  <a:gd name="T6" fmla="*/ 20 w 124"/>
                  <a:gd name="T7" fmla="*/ 2 h 146"/>
                  <a:gd name="T8" fmla="*/ 22 w 124"/>
                  <a:gd name="T9" fmla="*/ 5 h 146"/>
                  <a:gd name="T10" fmla="*/ 21 w 124"/>
                  <a:gd name="T11" fmla="*/ 6 h 146"/>
                  <a:gd name="T12" fmla="*/ 20 w 124"/>
                  <a:gd name="T13" fmla="*/ 8 h 146"/>
                  <a:gd name="T14" fmla="*/ 19 w 124"/>
                  <a:gd name="T15" fmla="*/ 7 h 146"/>
                  <a:gd name="T16" fmla="*/ 15 w 124"/>
                  <a:gd name="T17" fmla="*/ 7 h 146"/>
                  <a:gd name="T18" fmla="*/ 10 w 124"/>
                  <a:gd name="T19" fmla="*/ 9 h 146"/>
                  <a:gd name="T20" fmla="*/ 6 w 124"/>
                  <a:gd name="T21" fmla="*/ 2 h 146"/>
                  <a:gd name="T22" fmla="*/ 7 w 124"/>
                  <a:gd name="T23" fmla="*/ 6 h 146"/>
                  <a:gd name="T24" fmla="*/ 7 w 124"/>
                  <a:gd name="T25" fmla="*/ 8 h 146"/>
                  <a:gd name="T26" fmla="*/ 8 w 124"/>
                  <a:gd name="T27" fmla="*/ 10 h 146"/>
                  <a:gd name="T28" fmla="*/ 8 w 124"/>
                  <a:gd name="T29" fmla="*/ 13 h 146"/>
                  <a:gd name="T30" fmla="*/ 4 w 124"/>
                  <a:gd name="T31" fmla="*/ 17 h 146"/>
                  <a:gd name="T32" fmla="*/ 0 w 124"/>
                  <a:gd name="T33" fmla="*/ 25 h 146"/>
                  <a:gd name="T34" fmla="*/ 6 w 124"/>
                  <a:gd name="T35" fmla="*/ 28 h 146"/>
                  <a:gd name="T36" fmla="*/ 6 w 124"/>
                  <a:gd name="T37" fmla="*/ 32 h 146"/>
                  <a:gd name="T38" fmla="*/ 10 w 124"/>
                  <a:gd name="T39" fmla="*/ 38 h 146"/>
                  <a:gd name="T40" fmla="*/ 12 w 124"/>
                  <a:gd name="T41" fmla="*/ 40 h 146"/>
                  <a:gd name="T42" fmla="*/ 13 w 124"/>
                  <a:gd name="T43" fmla="*/ 40 h 146"/>
                  <a:gd name="T44" fmla="*/ 20 w 124"/>
                  <a:gd name="T45" fmla="*/ 44 h 146"/>
                  <a:gd name="T46" fmla="*/ 22 w 124"/>
                  <a:gd name="T47" fmla="*/ 46 h 146"/>
                  <a:gd name="T48" fmla="*/ 22 w 124"/>
                  <a:gd name="T49" fmla="*/ 54 h 146"/>
                  <a:gd name="T50" fmla="*/ 22 w 124"/>
                  <a:gd name="T51" fmla="*/ 57 h 146"/>
                  <a:gd name="T52" fmla="*/ 27 w 124"/>
                  <a:gd name="T53" fmla="*/ 54 h 146"/>
                  <a:gd name="T54" fmla="*/ 28 w 124"/>
                  <a:gd name="T55" fmla="*/ 57 h 146"/>
                  <a:gd name="T56" fmla="*/ 32 w 124"/>
                  <a:gd name="T57" fmla="*/ 57 h 146"/>
                  <a:gd name="T58" fmla="*/ 36 w 124"/>
                  <a:gd name="T59" fmla="*/ 54 h 146"/>
                  <a:gd name="T60" fmla="*/ 38 w 124"/>
                  <a:gd name="T61" fmla="*/ 54 h 146"/>
                  <a:gd name="T62" fmla="*/ 41 w 124"/>
                  <a:gd name="T63" fmla="*/ 52 h 146"/>
                  <a:gd name="T64" fmla="*/ 44 w 124"/>
                  <a:gd name="T65" fmla="*/ 51 h 146"/>
                  <a:gd name="T66" fmla="*/ 48 w 124"/>
                  <a:gd name="T67" fmla="*/ 50 h 146"/>
                  <a:gd name="T68" fmla="*/ 46 w 124"/>
                  <a:gd name="T69" fmla="*/ 46 h 146"/>
                  <a:gd name="T70" fmla="*/ 43 w 124"/>
                  <a:gd name="T71" fmla="*/ 34 h 146"/>
                  <a:gd name="T72" fmla="*/ 44 w 124"/>
                  <a:gd name="T73" fmla="*/ 31 h 146"/>
                  <a:gd name="T74" fmla="*/ 40 w 124"/>
                  <a:gd name="T75" fmla="*/ 27 h 146"/>
                  <a:gd name="T76" fmla="*/ 43 w 124"/>
                  <a:gd name="T77" fmla="*/ 16 h 146"/>
                  <a:gd name="T78" fmla="*/ 17 w 124"/>
                  <a:gd name="T79" fmla="*/ 35 h 146"/>
                  <a:gd name="T80" fmla="*/ 15 w 124"/>
                  <a:gd name="T81" fmla="*/ 32 h 146"/>
                  <a:gd name="T82" fmla="*/ 43 w 124"/>
                  <a:gd name="T83" fmla="*/ 24 h 146"/>
                  <a:gd name="T84" fmla="*/ 43 w 124"/>
                  <a:gd name="T85" fmla="*/ 27 h 146"/>
                  <a:gd name="T86" fmla="*/ 25 w 124"/>
                  <a:gd name="T87" fmla="*/ 13 h 146"/>
                  <a:gd name="T88" fmla="*/ 25 w 124"/>
                  <a:gd name="T89" fmla="*/ 15 h 146"/>
                  <a:gd name="T90" fmla="*/ 25 w 124"/>
                  <a:gd name="T91" fmla="*/ 13 h 146"/>
                  <a:gd name="T92" fmla="*/ 19 w 124"/>
                  <a:gd name="T93" fmla="*/ 5 h 146"/>
                  <a:gd name="T94" fmla="*/ 17 w 124"/>
                  <a:gd name="T95" fmla="*/ 3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4" h="146">
                    <a:moveTo>
                      <a:pt x="112" y="40"/>
                    </a:moveTo>
                    <a:lnTo>
                      <a:pt x="100" y="32"/>
                    </a:lnTo>
                    <a:lnTo>
                      <a:pt x="100" y="30"/>
                    </a:lnTo>
                    <a:lnTo>
                      <a:pt x="98" y="30"/>
                    </a:lnTo>
                    <a:lnTo>
                      <a:pt x="94" y="28"/>
                    </a:lnTo>
                    <a:lnTo>
                      <a:pt x="94" y="24"/>
                    </a:lnTo>
                    <a:lnTo>
                      <a:pt x="94" y="20"/>
                    </a:lnTo>
                    <a:lnTo>
                      <a:pt x="94" y="18"/>
                    </a:lnTo>
                    <a:lnTo>
                      <a:pt x="56" y="0"/>
                    </a:lnTo>
                    <a:lnTo>
                      <a:pt x="54" y="6"/>
                    </a:lnTo>
                    <a:lnTo>
                      <a:pt x="52" y="6"/>
                    </a:lnTo>
                    <a:lnTo>
                      <a:pt x="50" y="8"/>
                    </a:lnTo>
                    <a:lnTo>
                      <a:pt x="52" y="10"/>
                    </a:lnTo>
                    <a:lnTo>
                      <a:pt x="56" y="12"/>
                    </a:lnTo>
                    <a:lnTo>
                      <a:pt x="56" y="16"/>
                    </a:lnTo>
                    <a:lnTo>
                      <a:pt x="54" y="14"/>
                    </a:lnTo>
                    <a:lnTo>
                      <a:pt x="50" y="16"/>
                    </a:lnTo>
                    <a:lnTo>
                      <a:pt x="50" y="20"/>
                    </a:lnTo>
                    <a:lnTo>
                      <a:pt x="50" y="26"/>
                    </a:lnTo>
                    <a:lnTo>
                      <a:pt x="48" y="22"/>
                    </a:lnTo>
                    <a:lnTo>
                      <a:pt x="48" y="18"/>
                    </a:lnTo>
                    <a:lnTo>
                      <a:pt x="38" y="14"/>
                    </a:lnTo>
                    <a:lnTo>
                      <a:pt x="38" y="18"/>
                    </a:lnTo>
                    <a:lnTo>
                      <a:pt x="32" y="18"/>
                    </a:lnTo>
                    <a:lnTo>
                      <a:pt x="34" y="24"/>
                    </a:lnTo>
                    <a:lnTo>
                      <a:pt x="28" y="24"/>
                    </a:lnTo>
                    <a:lnTo>
                      <a:pt x="26" y="12"/>
                    </a:lnTo>
                    <a:lnTo>
                      <a:pt x="26" y="0"/>
                    </a:lnTo>
                    <a:lnTo>
                      <a:pt x="16" y="2"/>
                    </a:lnTo>
                    <a:lnTo>
                      <a:pt x="20" y="8"/>
                    </a:lnTo>
                    <a:lnTo>
                      <a:pt x="18" y="14"/>
                    </a:lnTo>
                    <a:lnTo>
                      <a:pt x="18" y="18"/>
                    </a:lnTo>
                    <a:lnTo>
                      <a:pt x="18" y="22"/>
                    </a:lnTo>
                    <a:lnTo>
                      <a:pt x="18" y="24"/>
                    </a:lnTo>
                    <a:lnTo>
                      <a:pt x="20" y="26"/>
                    </a:lnTo>
                    <a:lnTo>
                      <a:pt x="22" y="26"/>
                    </a:lnTo>
                    <a:lnTo>
                      <a:pt x="24" y="26"/>
                    </a:lnTo>
                    <a:lnTo>
                      <a:pt x="20" y="32"/>
                    </a:lnTo>
                    <a:lnTo>
                      <a:pt x="16" y="36"/>
                    </a:lnTo>
                    <a:lnTo>
                      <a:pt x="14" y="42"/>
                    </a:lnTo>
                    <a:lnTo>
                      <a:pt x="10" y="44"/>
                    </a:lnTo>
                    <a:lnTo>
                      <a:pt x="2" y="44"/>
                    </a:lnTo>
                    <a:lnTo>
                      <a:pt x="0" y="66"/>
                    </a:lnTo>
                    <a:lnTo>
                      <a:pt x="8" y="68"/>
                    </a:lnTo>
                    <a:lnTo>
                      <a:pt x="10" y="70"/>
                    </a:lnTo>
                    <a:lnTo>
                      <a:pt x="14" y="72"/>
                    </a:lnTo>
                    <a:lnTo>
                      <a:pt x="14" y="78"/>
                    </a:lnTo>
                    <a:lnTo>
                      <a:pt x="14" y="84"/>
                    </a:lnTo>
                    <a:lnTo>
                      <a:pt x="18" y="90"/>
                    </a:lnTo>
                    <a:lnTo>
                      <a:pt x="24" y="96"/>
                    </a:lnTo>
                    <a:lnTo>
                      <a:pt x="28" y="98"/>
                    </a:lnTo>
                    <a:lnTo>
                      <a:pt x="28" y="100"/>
                    </a:lnTo>
                    <a:lnTo>
                      <a:pt x="28" y="102"/>
                    </a:lnTo>
                    <a:lnTo>
                      <a:pt x="30" y="104"/>
                    </a:lnTo>
                    <a:lnTo>
                      <a:pt x="32" y="104"/>
                    </a:lnTo>
                    <a:lnTo>
                      <a:pt x="34" y="106"/>
                    </a:lnTo>
                    <a:lnTo>
                      <a:pt x="38" y="108"/>
                    </a:lnTo>
                    <a:lnTo>
                      <a:pt x="44" y="110"/>
                    </a:lnTo>
                    <a:lnTo>
                      <a:pt x="50" y="112"/>
                    </a:lnTo>
                    <a:lnTo>
                      <a:pt x="52" y="114"/>
                    </a:lnTo>
                    <a:lnTo>
                      <a:pt x="54" y="114"/>
                    </a:lnTo>
                    <a:lnTo>
                      <a:pt x="56" y="116"/>
                    </a:lnTo>
                    <a:lnTo>
                      <a:pt x="56" y="118"/>
                    </a:lnTo>
                    <a:lnTo>
                      <a:pt x="56" y="120"/>
                    </a:lnTo>
                    <a:lnTo>
                      <a:pt x="56" y="128"/>
                    </a:lnTo>
                    <a:lnTo>
                      <a:pt x="56" y="138"/>
                    </a:lnTo>
                    <a:lnTo>
                      <a:pt x="56" y="144"/>
                    </a:lnTo>
                    <a:lnTo>
                      <a:pt x="56" y="146"/>
                    </a:lnTo>
                    <a:lnTo>
                      <a:pt x="58" y="146"/>
                    </a:lnTo>
                    <a:lnTo>
                      <a:pt x="64" y="144"/>
                    </a:lnTo>
                    <a:lnTo>
                      <a:pt x="68" y="142"/>
                    </a:lnTo>
                    <a:lnTo>
                      <a:pt x="70" y="142"/>
                    </a:lnTo>
                    <a:lnTo>
                      <a:pt x="70" y="144"/>
                    </a:lnTo>
                    <a:lnTo>
                      <a:pt x="72" y="146"/>
                    </a:lnTo>
                    <a:lnTo>
                      <a:pt x="74" y="146"/>
                    </a:lnTo>
                    <a:lnTo>
                      <a:pt x="82" y="146"/>
                    </a:lnTo>
                    <a:lnTo>
                      <a:pt x="90" y="144"/>
                    </a:lnTo>
                    <a:lnTo>
                      <a:pt x="94" y="142"/>
                    </a:lnTo>
                    <a:lnTo>
                      <a:pt x="94" y="140"/>
                    </a:lnTo>
                    <a:lnTo>
                      <a:pt x="96" y="140"/>
                    </a:lnTo>
                    <a:lnTo>
                      <a:pt x="98" y="142"/>
                    </a:lnTo>
                    <a:lnTo>
                      <a:pt x="100" y="140"/>
                    </a:lnTo>
                    <a:lnTo>
                      <a:pt x="102" y="138"/>
                    </a:lnTo>
                    <a:lnTo>
                      <a:pt x="106" y="136"/>
                    </a:lnTo>
                    <a:lnTo>
                      <a:pt x="110" y="136"/>
                    </a:lnTo>
                    <a:lnTo>
                      <a:pt x="114" y="134"/>
                    </a:lnTo>
                    <a:lnTo>
                      <a:pt x="118" y="134"/>
                    </a:lnTo>
                    <a:lnTo>
                      <a:pt x="122" y="132"/>
                    </a:lnTo>
                    <a:lnTo>
                      <a:pt x="124" y="128"/>
                    </a:lnTo>
                    <a:lnTo>
                      <a:pt x="122" y="124"/>
                    </a:lnTo>
                    <a:lnTo>
                      <a:pt x="120" y="122"/>
                    </a:lnTo>
                    <a:lnTo>
                      <a:pt x="118" y="118"/>
                    </a:lnTo>
                    <a:lnTo>
                      <a:pt x="114" y="114"/>
                    </a:lnTo>
                    <a:lnTo>
                      <a:pt x="110" y="110"/>
                    </a:lnTo>
                    <a:lnTo>
                      <a:pt x="110" y="86"/>
                    </a:lnTo>
                    <a:lnTo>
                      <a:pt x="112" y="82"/>
                    </a:lnTo>
                    <a:lnTo>
                      <a:pt x="114" y="80"/>
                    </a:lnTo>
                    <a:lnTo>
                      <a:pt x="110" y="74"/>
                    </a:lnTo>
                    <a:lnTo>
                      <a:pt x="106" y="70"/>
                    </a:lnTo>
                    <a:lnTo>
                      <a:pt x="104" y="68"/>
                    </a:lnTo>
                    <a:lnTo>
                      <a:pt x="104" y="60"/>
                    </a:lnTo>
                    <a:lnTo>
                      <a:pt x="106" y="52"/>
                    </a:lnTo>
                    <a:lnTo>
                      <a:pt x="112" y="40"/>
                    </a:lnTo>
                    <a:close/>
                    <a:moveTo>
                      <a:pt x="40" y="84"/>
                    </a:moveTo>
                    <a:lnTo>
                      <a:pt x="40" y="84"/>
                    </a:lnTo>
                    <a:lnTo>
                      <a:pt x="42" y="88"/>
                    </a:lnTo>
                    <a:lnTo>
                      <a:pt x="42" y="90"/>
                    </a:lnTo>
                    <a:lnTo>
                      <a:pt x="40" y="90"/>
                    </a:lnTo>
                    <a:lnTo>
                      <a:pt x="38" y="86"/>
                    </a:lnTo>
                    <a:lnTo>
                      <a:pt x="38" y="84"/>
                    </a:lnTo>
                    <a:lnTo>
                      <a:pt x="40" y="84"/>
                    </a:lnTo>
                    <a:close/>
                    <a:moveTo>
                      <a:pt x="110" y="64"/>
                    </a:moveTo>
                    <a:lnTo>
                      <a:pt x="110" y="64"/>
                    </a:lnTo>
                    <a:lnTo>
                      <a:pt x="110" y="66"/>
                    </a:lnTo>
                    <a:lnTo>
                      <a:pt x="110" y="70"/>
                    </a:lnTo>
                    <a:lnTo>
                      <a:pt x="112" y="70"/>
                    </a:lnTo>
                    <a:lnTo>
                      <a:pt x="112" y="68"/>
                    </a:lnTo>
                    <a:lnTo>
                      <a:pt x="110" y="64"/>
                    </a:lnTo>
                    <a:close/>
                    <a:moveTo>
                      <a:pt x="62" y="34"/>
                    </a:moveTo>
                    <a:lnTo>
                      <a:pt x="62" y="34"/>
                    </a:lnTo>
                    <a:lnTo>
                      <a:pt x="64" y="34"/>
                    </a:lnTo>
                    <a:lnTo>
                      <a:pt x="64" y="36"/>
                    </a:lnTo>
                    <a:lnTo>
                      <a:pt x="62" y="38"/>
                    </a:lnTo>
                    <a:lnTo>
                      <a:pt x="60" y="38"/>
                    </a:lnTo>
                    <a:lnTo>
                      <a:pt x="58" y="36"/>
                    </a:lnTo>
                    <a:lnTo>
                      <a:pt x="62" y="34"/>
                    </a:lnTo>
                    <a:close/>
                    <a:moveTo>
                      <a:pt x="42" y="8"/>
                    </a:moveTo>
                    <a:lnTo>
                      <a:pt x="42" y="8"/>
                    </a:lnTo>
                    <a:lnTo>
                      <a:pt x="48" y="12"/>
                    </a:lnTo>
                    <a:lnTo>
                      <a:pt x="48" y="8"/>
                    </a:lnTo>
                    <a:lnTo>
                      <a:pt x="42" y="8"/>
                    </a:lnTo>
                    <a:close/>
                  </a:path>
                </a:pathLst>
              </a:custGeom>
              <a:grpFill/>
              <a:ln w="3175">
                <a:noFill/>
                <a:round/>
                <a:headEnd/>
                <a:tailEnd/>
              </a:ln>
            </p:spPr>
            <p:txBody>
              <a:bodyPr/>
              <a:lstStyle/>
              <a:p>
                <a:pPr>
                  <a:defRPr/>
                </a:pPr>
                <a:endParaRPr lang="en-GB" dirty="0">
                  <a:latin typeface="Calibri" pitchFamily="34" charset="0"/>
                </a:endParaRPr>
              </a:p>
            </p:txBody>
          </p:sp>
          <p:sp>
            <p:nvSpPr>
              <p:cNvPr id="623" name="Freeform 28"/>
              <p:cNvSpPr>
                <a:spLocks/>
              </p:cNvSpPr>
              <p:nvPr/>
            </p:nvSpPr>
            <p:spPr bwMode="auto">
              <a:xfrm>
                <a:off x="6464586" y="3009857"/>
                <a:ext cx="191303" cy="194171"/>
              </a:xfrm>
              <a:custGeom>
                <a:avLst/>
                <a:gdLst>
                  <a:gd name="T0" fmla="*/ 25 w 84"/>
                  <a:gd name="T1" fmla="*/ 11 h 84"/>
                  <a:gd name="T2" fmla="*/ 25 w 84"/>
                  <a:gd name="T3" fmla="*/ 15 h 84"/>
                  <a:gd name="T4" fmla="*/ 30 w 84"/>
                  <a:gd name="T5" fmla="*/ 15 h 84"/>
                  <a:gd name="T6" fmla="*/ 30 w 84"/>
                  <a:gd name="T7" fmla="*/ 18 h 84"/>
                  <a:gd name="T8" fmla="*/ 31 w 84"/>
                  <a:gd name="T9" fmla="*/ 22 h 84"/>
                  <a:gd name="T10" fmla="*/ 31 w 84"/>
                  <a:gd name="T11" fmla="*/ 25 h 84"/>
                  <a:gd name="T12" fmla="*/ 31 w 84"/>
                  <a:gd name="T13" fmla="*/ 27 h 84"/>
                  <a:gd name="T14" fmla="*/ 24 w 84"/>
                  <a:gd name="T15" fmla="*/ 27 h 84"/>
                  <a:gd name="T16" fmla="*/ 19 w 84"/>
                  <a:gd name="T17" fmla="*/ 29 h 84"/>
                  <a:gd name="T18" fmla="*/ 17 w 84"/>
                  <a:gd name="T19" fmla="*/ 31 h 84"/>
                  <a:gd name="T20" fmla="*/ 13 w 84"/>
                  <a:gd name="T21" fmla="*/ 34 h 84"/>
                  <a:gd name="T22" fmla="*/ 12 w 84"/>
                  <a:gd name="T23" fmla="*/ 29 h 84"/>
                  <a:gd name="T24" fmla="*/ 10 w 84"/>
                  <a:gd name="T25" fmla="*/ 25 h 84"/>
                  <a:gd name="T26" fmla="*/ 8 w 84"/>
                  <a:gd name="T27" fmla="*/ 23 h 84"/>
                  <a:gd name="T28" fmla="*/ 7 w 84"/>
                  <a:gd name="T29" fmla="*/ 25 h 84"/>
                  <a:gd name="T30" fmla="*/ 3 w 84"/>
                  <a:gd name="T31" fmla="*/ 26 h 84"/>
                  <a:gd name="T32" fmla="*/ 2 w 84"/>
                  <a:gd name="T33" fmla="*/ 26 h 84"/>
                  <a:gd name="T34" fmla="*/ 3 w 84"/>
                  <a:gd name="T35" fmla="*/ 24 h 84"/>
                  <a:gd name="T36" fmla="*/ 5 w 84"/>
                  <a:gd name="T37" fmla="*/ 22 h 84"/>
                  <a:gd name="T38" fmla="*/ 6 w 84"/>
                  <a:gd name="T39" fmla="*/ 21 h 84"/>
                  <a:gd name="T40" fmla="*/ 5 w 84"/>
                  <a:gd name="T41" fmla="*/ 19 h 84"/>
                  <a:gd name="T42" fmla="*/ 4 w 84"/>
                  <a:gd name="T43" fmla="*/ 19 h 84"/>
                  <a:gd name="T44" fmla="*/ 5 w 84"/>
                  <a:gd name="T45" fmla="*/ 18 h 84"/>
                  <a:gd name="T46" fmla="*/ 5 w 84"/>
                  <a:gd name="T47" fmla="*/ 17 h 84"/>
                  <a:gd name="T48" fmla="*/ 2 w 84"/>
                  <a:gd name="T49" fmla="*/ 17 h 84"/>
                  <a:gd name="T50" fmla="*/ 2 w 84"/>
                  <a:gd name="T51" fmla="*/ 14 h 84"/>
                  <a:gd name="T52" fmla="*/ 0 w 84"/>
                  <a:gd name="T53" fmla="*/ 14 h 84"/>
                  <a:gd name="T54" fmla="*/ 2 w 84"/>
                  <a:gd name="T55" fmla="*/ 12 h 84"/>
                  <a:gd name="T56" fmla="*/ 2 w 84"/>
                  <a:gd name="T57" fmla="*/ 12 h 84"/>
                  <a:gd name="T58" fmla="*/ 3 w 84"/>
                  <a:gd name="T59" fmla="*/ 12 h 84"/>
                  <a:gd name="T60" fmla="*/ 3 w 84"/>
                  <a:gd name="T61" fmla="*/ 14 h 84"/>
                  <a:gd name="T62" fmla="*/ 6 w 84"/>
                  <a:gd name="T63" fmla="*/ 11 h 84"/>
                  <a:gd name="T64" fmla="*/ 7 w 84"/>
                  <a:gd name="T65" fmla="*/ 10 h 84"/>
                  <a:gd name="T66" fmla="*/ 6 w 84"/>
                  <a:gd name="T67" fmla="*/ 10 h 84"/>
                  <a:gd name="T68" fmla="*/ 6 w 84"/>
                  <a:gd name="T69" fmla="*/ 10 h 84"/>
                  <a:gd name="T70" fmla="*/ 7 w 84"/>
                  <a:gd name="T71" fmla="*/ 7 h 84"/>
                  <a:gd name="T72" fmla="*/ 8 w 84"/>
                  <a:gd name="T73" fmla="*/ 7 h 84"/>
                  <a:gd name="T74" fmla="*/ 8 w 84"/>
                  <a:gd name="T75" fmla="*/ 6 h 84"/>
                  <a:gd name="T76" fmla="*/ 8 w 84"/>
                  <a:gd name="T77" fmla="*/ 6 h 84"/>
                  <a:gd name="T78" fmla="*/ 7 w 84"/>
                  <a:gd name="T79" fmla="*/ 3 h 84"/>
                  <a:gd name="T80" fmla="*/ 8 w 84"/>
                  <a:gd name="T81" fmla="*/ 2 h 84"/>
                  <a:gd name="T82" fmla="*/ 9 w 84"/>
                  <a:gd name="T83" fmla="*/ 2 h 84"/>
                  <a:gd name="T84" fmla="*/ 10 w 84"/>
                  <a:gd name="T85" fmla="*/ 3 h 84"/>
                  <a:gd name="T86" fmla="*/ 12 w 84"/>
                  <a:gd name="T87" fmla="*/ 3 h 84"/>
                  <a:gd name="T88" fmla="*/ 13 w 84"/>
                  <a:gd name="T89" fmla="*/ 2 h 84"/>
                  <a:gd name="T90" fmla="*/ 13 w 84"/>
                  <a:gd name="T91" fmla="*/ 2 h 84"/>
                  <a:gd name="T92" fmla="*/ 15 w 84"/>
                  <a:gd name="T93" fmla="*/ 3 h 84"/>
                  <a:gd name="T94" fmla="*/ 13 w 84"/>
                  <a:gd name="T95" fmla="*/ 6 h 84"/>
                  <a:gd name="T96" fmla="*/ 13 w 84"/>
                  <a:gd name="T97" fmla="*/ 8 h 84"/>
                  <a:gd name="T98" fmla="*/ 9 w 84"/>
                  <a:gd name="T99" fmla="*/ 8 h 84"/>
                  <a:gd name="T100" fmla="*/ 13 w 84"/>
                  <a:gd name="T101" fmla="*/ 10 h 84"/>
                  <a:gd name="T102" fmla="*/ 13 w 84"/>
                  <a:gd name="T103" fmla="*/ 11 h 84"/>
                  <a:gd name="T104" fmla="*/ 15 w 84"/>
                  <a:gd name="T105" fmla="*/ 11 h 84"/>
                  <a:gd name="T106" fmla="*/ 16 w 84"/>
                  <a:gd name="T107" fmla="*/ 11 h 84"/>
                  <a:gd name="T108" fmla="*/ 17 w 84"/>
                  <a:gd name="T109" fmla="*/ 11 h 84"/>
                  <a:gd name="T110" fmla="*/ 19 w 84"/>
                  <a:gd name="T111" fmla="*/ 12 h 84"/>
                  <a:gd name="T112" fmla="*/ 19 w 84"/>
                  <a:gd name="T113" fmla="*/ 12 h 84"/>
                  <a:gd name="T114" fmla="*/ 22 w 84"/>
                  <a:gd name="T115" fmla="*/ 11 h 84"/>
                  <a:gd name="T116" fmla="*/ 24 w 84"/>
                  <a:gd name="T117" fmla="*/ 11 h 84"/>
                  <a:gd name="T118" fmla="*/ 25 w 84"/>
                  <a:gd name="T119" fmla="*/ 11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4" h="84">
                    <a:moveTo>
                      <a:pt x="66" y="28"/>
                    </a:moveTo>
                    <a:lnTo>
                      <a:pt x="66" y="28"/>
                    </a:lnTo>
                    <a:lnTo>
                      <a:pt x="68" y="34"/>
                    </a:lnTo>
                    <a:lnTo>
                      <a:pt x="66" y="38"/>
                    </a:lnTo>
                    <a:lnTo>
                      <a:pt x="70" y="42"/>
                    </a:lnTo>
                    <a:lnTo>
                      <a:pt x="78" y="38"/>
                    </a:lnTo>
                    <a:lnTo>
                      <a:pt x="80" y="40"/>
                    </a:lnTo>
                    <a:lnTo>
                      <a:pt x="78" y="44"/>
                    </a:lnTo>
                    <a:lnTo>
                      <a:pt x="78" y="48"/>
                    </a:lnTo>
                    <a:lnTo>
                      <a:pt x="80" y="54"/>
                    </a:lnTo>
                    <a:lnTo>
                      <a:pt x="80" y="60"/>
                    </a:lnTo>
                    <a:lnTo>
                      <a:pt x="82" y="62"/>
                    </a:lnTo>
                    <a:lnTo>
                      <a:pt x="84" y="66"/>
                    </a:lnTo>
                    <a:lnTo>
                      <a:pt x="80" y="68"/>
                    </a:lnTo>
                    <a:lnTo>
                      <a:pt x="72" y="68"/>
                    </a:lnTo>
                    <a:lnTo>
                      <a:pt x="62" y="66"/>
                    </a:lnTo>
                    <a:lnTo>
                      <a:pt x="58" y="68"/>
                    </a:lnTo>
                    <a:lnTo>
                      <a:pt x="50" y="72"/>
                    </a:lnTo>
                    <a:lnTo>
                      <a:pt x="46" y="72"/>
                    </a:lnTo>
                    <a:lnTo>
                      <a:pt x="44" y="78"/>
                    </a:lnTo>
                    <a:lnTo>
                      <a:pt x="38" y="82"/>
                    </a:lnTo>
                    <a:lnTo>
                      <a:pt x="32" y="84"/>
                    </a:lnTo>
                    <a:lnTo>
                      <a:pt x="28" y="78"/>
                    </a:lnTo>
                    <a:lnTo>
                      <a:pt x="30" y="70"/>
                    </a:lnTo>
                    <a:lnTo>
                      <a:pt x="32" y="66"/>
                    </a:lnTo>
                    <a:lnTo>
                      <a:pt x="28" y="62"/>
                    </a:lnTo>
                    <a:lnTo>
                      <a:pt x="26" y="58"/>
                    </a:lnTo>
                    <a:lnTo>
                      <a:pt x="22" y="56"/>
                    </a:lnTo>
                    <a:lnTo>
                      <a:pt x="20" y="60"/>
                    </a:lnTo>
                    <a:lnTo>
                      <a:pt x="18" y="62"/>
                    </a:lnTo>
                    <a:lnTo>
                      <a:pt x="12" y="64"/>
                    </a:lnTo>
                    <a:lnTo>
                      <a:pt x="8" y="64"/>
                    </a:lnTo>
                    <a:lnTo>
                      <a:pt x="6" y="64"/>
                    </a:lnTo>
                    <a:lnTo>
                      <a:pt x="8" y="58"/>
                    </a:lnTo>
                    <a:lnTo>
                      <a:pt x="10" y="56"/>
                    </a:lnTo>
                    <a:lnTo>
                      <a:pt x="12" y="54"/>
                    </a:lnTo>
                    <a:lnTo>
                      <a:pt x="14" y="52"/>
                    </a:lnTo>
                    <a:lnTo>
                      <a:pt x="12" y="48"/>
                    </a:lnTo>
                    <a:lnTo>
                      <a:pt x="10" y="48"/>
                    </a:lnTo>
                    <a:lnTo>
                      <a:pt x="10" y="46"/>
                    </a:lnTo>
                    <a:lnTo>
                      <a:pt x="12" y="42"/>
                    </a:lnTo>
                    <a:lnTo>
                      <a:pt x="12" y="40"/>
                    </a:lnTo>
                    <a:lnTo>
                      <a:pt x="6" y="40"/>
                    </a:lnTo>
                    <a:lnTo>
                      <a:pt x="4" y="40"/>
                    </a:lnTo>
                    <a:lnTo>
                      <a:pt x="2" y="36"/>
                    </a:lnTo>
                    <a:lnTo>
                      <a:pt x="0" y="34"/>
                    </a:lnTo>
                    <a:lnTo>
                      <a:pt x="0" y="32"/>
                    </a:lnTo>
                    <a:lnTo>
                      <a:pt x="2" y="30"/>
                    </a:lnTo>
                    <a:lnTo>
                      <a:pt x="6" y="30"/>
                    </a:lnTo>
                    <a:lnTo>
                      <a:pt x="8" y="30"/>
                    </a:lnTo>
                    <a:lnTo>
                      <a:pt x="8" y="32"/>
                    </a:lnTo>
                    <a:lnTo>
                      <a:pt x="10" y="30"/>
                    </a:lnTo>
                    <a:lnTo>
                      <a:pt x="16" y="26"/>
                    </a:lnTo>
                    <a:lnTo>
                      <a:pt x="18" y="24"/>
                    </a:lnTo>
                    <a:lnTo>
                      <a:pt x="16" y="24"/>
                    </a:lnTo>
                    <a:lnTo>
                      <a:pt x="16" y="22"/>
                    </a:lnTo>
                    <a:lnTo>
                      <a:pt x="18" y="18"/>
                    </a:lnTo>
                    <a:lnTo>
                      <a:pt x="20" y="18"/>
                    </a:lnTo>
                    <a:lnTo>
                      <a:pt x="20" y="16"/>
                    </a:lnTo>
                    <a:lnTo>
                      <a:pt x="22" y="16"/>
                    </a:lnTo>
                    <a:lnTo>
                      <a:pt x="22" y="14"/>
                    </a:lnTo>
                    <a:lnTo>
                      <a:pt x="20" y="12"/>
                    </a:lnTo>
                    <a:lnTo>
                      <a:pt x="18" y="8"/>
                    </a:lnTo>
                    <a:lnTo>
                      <a:pt x="20" y="6"/>
                    </a:lnTo>
                    <a:lnTo>
                      <a:pt x="24" y="6"/>
                    </a:lnTo>
                    <a:lnTo>
                      <a:pt x="28" y="8"/>
                    </a:lnTo>
                    <a:lnTo>
                      <a:pt x="30" y="8"/>
                    </a:lnTo>
                    <a:lnTo>
                      <a:pt x="32" y="6"/>
                    </a:lnTo>
                    <a:lnTo>
                      <a:pt x="34" y="2"/>
                    </a:lnTo>
                    <a:lnTo>
                      <a:pt x="36" y="0"/>
                    </a:lnTo>
                    <a:lnTo>
                      <a:pt x="38" y="8"/>
                    </a:lnTo>
                    <a:lnTo>
                      <a:pt x="32" y="10"/>
                    </a:lnTo>
                    <a:lnTo>
                      <a:pt x="32" y="14"/>
                    </a:lnTo>
                    <a:lnTo>
                      <a:pt x="36" y="16"/>
                    </a:lnTo>
                    <a:lnTo>
                      <a:pt x="34" y="20"/>
                    </a:lnTo>
                    <a:lnTo>
                      <a:pt x="30" y="18"/>
                    </a:lnTo>
                    <a:lnTo>
                      <a:pt x="24" y="20"/>
                    </a:lnTo>
                    <a:lnTo>
                      <a:pt x="28" y="26"/>
                    </a:lnTo>
                    <a:lnTo>
                      <a:pt x="34" y="24"/>
                    </a:lnTo>
                    <a:lnTo>
                      <a:pt x="36" y="26"/>
                    </a:lnTo>
                    <a:lnTo>
                      <a:pt x="36" y="28"/>
                    </a:lnTo>
                    <a:lnTo>
                      <a:pt x="38" y="28"/>
                    </a:lnTo>
                    <a:lnTo>
                      <a:pt x="42" y="26"/>
                    </a:lnTo>
                    <a:lnTo>
                      <a:pt x="44" y="26"/>
                    </a:lnTo>
                    <a:lnTo>
                      <a:pt x="46" y="28"/>
                    </a:lnTo>
                    <a:lnTo>
                      <a:pt x="48" y="30"/>
                    </a:lnTo>
                    <a:lnTo>
                      <a:pt x="50" y="30"/>
                    </a:lnTo>
                    <a:lnTo>
                      <a:pt x="54" y="30"/>
                    </a:lnTo>
                    <a:lnTo>
                      <a:pt x="58" y="28"/>
                    </a:lnTo>
                    <a:lnTo>
                      <a:pt x="62" y="28"/>
                    </a:lnTo>
                    <a:lnTo>
                      <a:pt x="66" y="28"/>
                    </a:lnTo>
                    <a:close/>
                  </a:path>
                </a:pathLst>
              </a:custGeom>
              <a:grpFill/>
              <a:ln w="3175">
                <a:noFill/>
                <a:round/>
                <a:headEnd/>
                <a:tailEnd/>
              </a:ln>
            </p:spPr>
            <p:txBody>
              <a:bodyPr/>
              <a:lstStyle/>
              <a:p>
                <a:pPr>
                  <a:defRPr/>
                </a:pPr>
                <a:endParaRPr lang="en-GB" dirty="0">
                  <a:latin typeface="Calibri" pitchFamily="34" charset="0"/>
                </a:endParaRPr>
              </a:p>
            </p:txBody>
          </p:sp>
          <p:sp>
            <p:nvSpPr>
              <p:cNvPr id="624" name="Freeform 29"/>
              <p:cNvSpPr>
                <a:spLocks/>
              </p:cNvSpPr>
              <p:nvPr/>
            </p:nvSpPr>
            <p:spPr bwMode="auto">
              <a:xfrm>
                <a:off x="7821100" y="3572084"/>
                <a:ext cx="46377" cy="104331"/>
              </a:xfrm>
              <a:custGeom>
                <a:avLst/>
                <a:gdLst>
                  <a:gd name="T0" fmla="*/ 6 w 20"/>
                  <a:gd name="T1" fmla="*/ 0 h 46"/>
                  <a:gd name="T2" fmla="*/ 6 w 20"/>
                  <a:gd name="T3" fmla="*/ 0 h 46"/>
                  <a:gd name="T4" fmla="*/ 3 w 20"/>
                  <a:gd name="T5" fmla="*/ 4 h 46"/>
                  <a:gd name="T6" fmla="*/ 2 w 20"/>
                  <a:gd name="T7" fmla="*/ 7 h 46"/>
                  <a:gd name="T8" fmla="*/ 2 w 20"/>
                  <a:gd name="T9" fmla="*/ 10 h 46"/>
                  <a:gd name="T10" fmla="*/ 2 w 20"/>
                  <a:gd name="T11" fmla="*/ 10 h 46"/>
                  <a:gd name="T12" fmla="*/ 0 w 20"/>
                  <a:gd name="T13" fmla="*/ 13 h 46"/>
                  <a:gd name="T14" fmla="*/ 2 w 20"/>
                  <a:gd name="T15" fmla="*/ 14 h 46"/>
                  <a:gd name="T16" fmla="*/ 2 w 20"/>
                  <a:gd name="T17" fmla="*/ 17 h 46"/>
                  <a:gd name="T18" fmla="*/ 4 w 20"/>
                  <a:gd name="T19" fmla="*/ 17 h 46"/>
                  <a:gd name="T20" fmla="*/ 4 w 20"/>
                  <a:gd name="T21" fmla="*/ 17 h 46"/>
                  <a:gd name="T22" fmla="*/ 6 w 20"/>
                  <a:gd name="T23" fmla="*/ 13 h 46"/>
                  <a:gd name="T24" fmla="*/ 6 w 20"/>
                  <a:gd name="T25" fmla="*/ 9 h 46"/>
                  <a:gd name="T26" fmla="*/ 8 w 20"/>
                  <a:gd name="T27" fmla="*/ 0 h 46"/>
                  <a:gd name="T28" fmla="*/ 8 w 20"/>
                  <a:gd name="T29" fmla="*/ 0 h 46"/>
                  <a:gd name="T30" fmla="*/ 6 w 20"/>
                  <a:gd name="T31" fmla="*/ 0 h 46"/>
                  <a:gd name="T32" fmla="*/ 6 w 20"/>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46">
                    <a:moveTo>
                      <a:pt x="14" y="0"/>
                    </a:moveTo>
                    <a:lnTo>
                      <a:pt x="14" y="0"/>
                    </a:lnTo>
                    <a:lnTo>
                      <a:pt x="8" y="12"/>
                    </a:lnTo>
                    <a:lnTo>
                      <a:pt x="4" y="18"/>
                    </a:lnTo>
                    <a:lnTo>
                      <a:pt x="2" y="26"/>
                    </a:lnTo>
                    <a:lnTo>
                      <a:pt x="0" y="32"/>
                    </a:lnTo>
                    <a:lnTo>
                      <a:pt x="2" y="38"/>
                    </a:lnTo>
                    <a:lnTo>
                      <a:pt x="6" y="46"/>
                    </a:lnTo>
                    <a:lnTo>
                      <a:pt x="10" y="46"/>
                    </a:lnTo>
                    <a:lnTo>
                      <a:pt x="14" y="36"/>
                    </a:lnTo>
                    <a:lnTo>
                      <a:pt x="16" y="24"/>
                    </a:lnTo>
                    <a:lnTo>
                      <a:pt x="20" y="0"/>
                    </a:lnTo>
                    <a:lnTo>
                      <a:pt x="14" y="0"/>
                    </a:lnTo>
                    <a:close/>
                  </a:path>
                </a:pathLst>
              </a:custGeom>
              <a:grpFill/>
              <a:ln w="3175">
                <a:noFill/>
                <a:round/>
                <a:headEnd/>
                <a:tailEnd/>
              </a:ln>
            </p:spPr>
            <p:txBody>
              <a:bodyPr/>
              <a:lstStyle/>
              <a:p>
                <a:pPr>
                  <a:defRPr/>
                </a:pPr>
                <a:endParaRPr lang="en-GB" dirty="0">
                  <a:latin typeface="Calibri" pitchFamily="34" charset="0"/>
                </a:endParaRPr>
              </a:p>
            </p:txBody>
          </p:sp>
          <p:sp>
            <p:nvSpPr>
              <p:cNvPr id="625" name="Freeform 30"/>
              <p:cNvSpPr>
                <a:spLocks/>
              </p:cNvSpPr>
              <p:nvPr/>
            </p:nvSpPr>
            <p:spPr bwMode="auto">
              <a:xfrm>
                <a:off x="5652996" y="3148965"/>
                <a:ext cx="173912" cy="176783"/>
              </a:xfrm>
              <a:custGeom>
                <a:avLst/>
                <a:gdLst>
                  <a:gd name="T0" fmla="*/ 2 w 76"/>
                  <a:gd name="T1" fmla="*/ 18 h 78"/>
                  <a:gd name="T2" fmla="*/ 3 w 76"/>
                  <a:gd name="T3" fmla="*/ 16 h 78"/>
                  <a:gd name="T4" fmla="*/ 4 w 76"/>
                  <a:gd name="T5" fmla="*/ 16 h 78"/>
                  <a:gd name="T6" fmla="*/ 6 w 76"/>
                  <a:gd name="T7" fmla="*/ 16 h 78"/>
                  <a:gd name="T8" fmla="*/ 6 w 76"/>
                  <a:gd name="T9" fmla="*/ 16 h 78"/>
                  <a:gd name="T10" fmla="*/ 5 w 76"/>
                  <a:gd name="T11" fmla="*/ 20 h 78"/>
                  <a:gd name="T12" fmla="*/ 4 w 76"/>
                  <a:gd name="T13" fmla="*/ 21 h 78"/>
                  <a:gd name="T14" fmla="*/ 4 w 76"/>
                  <a:gd name="T15" fmla="*/ 23 h 78"/>
                  <a:gd name="T16" fmla="*/ 2 w 76"/>
                  <a:gd name="T17" fmla="*/ 24 h 78"/>
                  <a:gd name="T18" fmla="*/ 2 w 76"/>
                  <a:gd name="T19" fmla="*/ 27 h 78"/>
                  <a:gd name="T20" fmla="*/ 2 w 76"/>
                  <a:gd name="T21" fmla="*/ 30 h 78"/>
                  <a:gd name="T22" fmla="*/ 2 w 76"/>
                  <a:gd name="T23" fmla="*/ 30 h 78"/>
                  <a:gd name="T24" fmla="*/ 2 w 76"/>
                  <a:gd name="T25" fmla="*/ 30 h 78"/>
                  <a:gd name="T26" fmla="*/ 3 w 76"/>
                  <a:gd name="T27" fmla="*/ 30 h 78"/>
                  <a:gd name="T28" fmla="*/ 5 w 76"/>
                  <a:gd name="T29" fmla="*/ 28 h 78"/>
                  <a:gd name="T30" fmla="*/ 6 w 76"/>
                  <a:gd name="T31" fmla="*/ 30 h 78"/>
                  <a:gd name="T32" fmla="*/ 15 w 76"/>
                  <a:gd name="T33" fmla="*/ 25 h 78"/>
                  <a:gd name="T34" fmla="*/ 24 w 76"/>
                  <a:gd name="T35" fmla="*/ 18 h 78"/>
                  <a:gd name="T36" fmla="*/ 25 w 76"/>
                  <a:gd name="T37" fmla="*/ 16 h 78"/>
                  <a:gd name="T38" fmla="*/ 25 w 76"/>
                  <a:gd name="T39" fmla="*/ 14 h 78"/>
                  <a:gd name="T40" fmla="*/ 25 w 76"/>
                  <a:gd name="T41" fmla="*/ 13 h 78"/>
                  <a:gd name="T42" fmla="*/ 25 w 76"/>
                  <a:gd name="T43" fmla="*/ 11 h 78"/>
                  <a:gd name="T44" fmla="*/ 27 w 76"/>
                  <a:gd name="T45" fmla="*/ 9 h 78"/>
                  <a:gd name="T46" fmla="*/ 27 w 76"/>
                  <a:gd name="T47" fmla="*/ 8 h 78"/>
                  <a:gd name="T48" fmla="*/ 27 w 76"/>
                  <a:gd name="T49" fmla="*/ 7 h 78"/>
                  <a:gd name="T50" fmla="*/ 28 w 76"/>
                  <a:gd name="T51" fmla="*/ 4 h 78"/>
                  <a:gd name="T52" fmla="*/ 29 w 76"/>
                  <a:gd name="T53" fmla="*/ 3 h 78"/>
                  <a:gd name="T54" fmla="*/ 29 w 76"/>
                  <a:gd name="T55" fmla="*/ 2 h 78"/>
                  <a:gd name="T56" fmla="*/ 28 w 76"/>
                  <a:gd name="T57" fmla="*/ 2 h 78"/>
                  <a:gd name="T58" fmla="*/ 28 w 76"/>
                  <a:gd name="T59" fmla="*/ 0 h 78"/>
                  <a:gd name="T60" fmla="*/ 24 w 76"/>
                  <a:gd name="T61" fmla="*/ 2 h 78"/>
                  <a:gd name="T62" fmla="*/ 22 w 76"/>
                  <a:gd name="T63" fmla="*/ 2 h 78"/>
                  <a:gd name="T64" fmla="*/ 19 w 76"/>
                  <a:gd name="T65" fmla="*/ 2 h 78"/>
                  <a:gd name="T66" fmla="*/ 17 w 76"/>
                  <a:gd name="T67" fmla="*/ 4 h 78"/>
                  <a:gd name="T68" fmla="*/ 13 w 76"/>
                  <a:gd name="T69" fmla="*/ 4 h 78"/>
                  <a:gd name="T70" fmla="*/ 10 w 76"/>
                  <a:gd name="T71" fmla="*/ 4 h 78"/>
                  <a:gd name="T72" fmla="*/ 9 w 76"/>
                  <a:gd name="T73" fmla="*/ 4 h 78"/>
                  <a:gd name="T74" fmla="*/ 8 w 76"/>
                  <a:gd name="T75" fmla="*/ 5 h 78"/>
                  <a:gd name="T76" fmla="*/ 7 w 76"/>
                  <a:gd name="T77" fmla="*/ 5 h 78"/>
                  <a:gd name="T78" fmla="*/ 6 w 76"/>
                  <a:gd name="T79" fmla="*/ 5 h 78"/>
                  <a:gd name="T80" fmla="*/ 6 w 76"/>
                  <a:gd name="T81" fmla="*/ 5 h 78"/>
                  <a:gd name="T82" fmla="*/ 6 w 76"/>
                  <a:gd name="T83" fmla="*/ 8 h 78"/>
                  <a:gd name="T84" fmla="*/ 6 w 76"/>
                  <a:gd name="T85" fmla="*/ 8 h 78"/>
                  <a:gd name="T86" fmla="*/ 5 w 76"/>
                  <a:gd name="T87" fmla="*/ 8 h 78"/>
                  <a:gd name="T88" fmla="*/ 4 w 76"/>
                  <a:gd name="T89" fmla="*/ 9 h 78"/>
                  <a:gd name="T90" fmla="*/ 2 w 76"/>
                  <a:gd name="T91" fmla="*/ 10 h 78"/>
                  <a:gd name="T92" fmla="*/ 2 w 76"/>
                  <a:gd name="T93" fmla="*/ 10 h 78"/>
                  <a:gd name="T94" fmla="*/ 0 w 76"/>
                  <a:gd name="T95" fmla="*/ 10 h 78"/>
                  <a:gd name="T96" fmla="*/ 2 w 76"/>
                  <a:gd name="T97" fmla="*/ 13 h 78"/>
                  <a:gd name="T98" fmla="*/ 2 w 76"/>
                  <a:gd name="T99" fmla="*/ 15 h 78"/>
                  <a:gd name="T100" fmla="*/ 0 w 76"/>
                  <a:gd name="T101" fmla="*/ 16 h 78"/>
                  <a:gd name="T102" fmla="*/ 2 w 76"/>
                  <a:gd name="T103" fmla="*/ 17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 h="78">
                    <a:moveTo>
                      <a:pt x="4" y="48"/>
                    </a:moveTo>
                    <a:lnTo>
                      <a:pt x="4" y="48"/>
                    </a:lnTo>
                    <a:lnTo>
                      <a:pt x="6" y="44"/>
                    </a:lnTo>
                    <a:lnTo>
                      <a:pt x="8" y="42"/>
                    </a:lnTo>
                    <a:lnTo>
                      <a:pt x="10" y="42"/>
                    </a:lnTo>
                    <a:lnTo>
                      <a:pt x="14" y="42"/>
                    </a:lnTo>
                    <a:lnTo>
                      <a:pt x="16" y="42"/>
                    </a:lnTo>
                    <a:lnTo>
                      <a:pt x="16" y="44"/>
                    </a:lnTo>
                    <a:lnTo>
                      <a:pt x="14" y="48"/>
                    </a:lnTo>
                    <a:lnTo>
                      <a:pt x="12" y="54"/>
                    </a:lnTo>
                    <a:lnTo>
                      <a:pt x="10" y="58"/>
                    </a:lnTo>
                    <a:lnTo>
                      <a:pt x="10" y="62"/>
                    </a:lnTo>
                    <a:lnTo>
                      <a:pt x="6" y="64"/>
                    </a:lnTo>
                    <a:lnTo>
                      <a:pt x="4" y="68"/>
                    </a:lnTo>
                    <a:lnTo>
                      <a:pt x="2" y="70"/>
                    </a:lnTo>
                    <a:lnTo>
                      <a:pt x="2" y="78"/>
                    </a:lnTo>
                    <a:lnTo>
                      <a:pt x="4" y="78"/>
                    </a:lnTo>
                    <a:lnTo>
                      <a:pt x="8" y="78"/>
                    </a:lnTo>
                    <a:lnTo>
                      <a:pt x="10" y="76"/>
                    </a:lnTo>
                    <a:lnTo>
                      <a:pt x="12" y="76"/>
                    </a:lnTo>
                    <a:lnTo>
                      <a:pt x="16" y="78"/>
                    </a:lnTo>
                    <a:lnTo>
                      <a:pt x="20" y="78"/>
                    </a:lnTo>
                    <a:lnTo>
                      <a:pt x="38" y="66"/>
                    </a:lnTo>
                    <a:lnTo>
                      <a:pt x="62" y="48"/>
                    </a:lnTo>
                    <a:lnTo>
                      <a:pt x="64" y="44"/>
                    </a:lnTo>
                    <a:lnTo>
                      <a:pt x="66" y="38"/>
                    </a:lnTo>
                    <a:lnTo>
                      <a:pt x="68" y="34"/>
                    </a:lnTo>
                    <a:lnTo>
                      <a:pt x="66" y="32"/>
                    </a:lnTo>
                    <a:lnTo>
                      <a:pt x="66" y="30"/>
                    </a:lnTo>
                    <a:lnTo>
                      <a:pt x="66" y="28"/>
                    </a:lnTo>
                    <a:lnTo>
                      <a:pt x="68" y="24"/>
                    </a:lnTo>
                    <a:lnTo>
                      <a:pt x="68" y="22"/>
                    </a:lnTo>
                    <a:lnTo>
                      <a:pt x="68" y="18"/>
                    </a:lnTo>
                    <a:lnTo>
                      <a:pt x="70" y="14"/>
                    </a:lnTo>
                    <a:lnTo>
                      <a:pt x="74" y="12"/>
                    </a:lnTo>
                    <a:lnTo>
                      <a:pt x="76" y="8"/>
                    </a:lnTo>
                    <a:lnTo>
                      <a:pt x="76" y="4"/>
                    </a:lnTo>
                    <a:lnTo>
                      <a:pt x="74" y="4"/>
                    </a:lnTo>
                    <a:lnTo>
                      <a:pt x="72" y="0"/>
                    </a:lnTo>
                    <a:lnTo>
                      <a:pt x="68" y="2"/>
                    </a:lnTo>
                    <a:lnTo>
                      <a:pt x="62" y="4"/>
                    </a:lnTo>
                    <a:lnTo>
                      <a:pt x="58" y="6"/>
                    </a:lnTo>
                    <a:lnTo>
                      <a:pt x="54" y="6"/>
                    </a:lnTo>
                    <a:lnTo>
                      <a:pt x="48" y="6"/>
                    </a:lnTo>
                    <a:lnTo>
                      <a:pt x="42" y="10"/>
                    </a:lnTo>
                    <a:lnTo>
                      <a:pt x="38" y="10"/>
                    </a:lnTo>
                    <a:lnTo>
                      <a:pt x="32" y="12"/>
                    </a:lnTo>
                    <a:lnTo>
                      <a:pt x="28" y="12"/>
                    </a:lnTo>
                    <a:lnTo>
                      <a:pt x="24" y="12"/>
                    </a:lnTo>
                    <a:lnTo>
                      <a:pt x="22" y="12"/>
                    </a:lnTo>
                    <a:lnTo>
                      <a:pt x="20" y="14"/>
                    </a:lnTo>
                    <a:lnTo>
                      <a:pt x="18" y="14"/>
                    </a:lnTo>
                    <a:lnTo>
                      <a:pt x="16" y="14"/>
                    </a:lnTo>
                    <a:lnTo>
                      <a:pt x="14" y="14"/>
                    </a:lnTo>
                    <a:lnTo>
                      <a:pt x="14" y="16"/>
                    </a:lnTo>
                    <a:lnTo>
                      <a:pt x="14" y="20"/>
                    </a:lnTo>
                    <a:lnTo>
                      <a:pt x="14" y="22"/>
                    </a:lnTo>
                    <a:lnTo>
                      <a:pt x="12" y="22"/>
                    </a:lnTo>
                    <a:lnTo>
                      <a:pt x="10" y="24"/>
                    </a:lnTo>
                    <a:lnTo>
                      <a:pt x="8" y="26"/>
                    </a:lnTo>
                    <a:lnTo>
                      <a:pt x="6" y="28"/>
                    </a:lnTo>
                    <a:lnTo>
                      <a:pt x="2" y="28"/>
                    </a:lnTo>
                    <a:lnTo>
                      <a:pt x="0" y="28"/>
                    </a:lnTo>
                    <a:lnTo>
                      <a:pt x="2" y="34"/>
                    </a:lnTo>
                    <a:lnTo>
                      <a:pt x="2" y="40"/>
                    </a:lnTo>
                    <a:lnTo>
                      <a:pt x="0" y="44"/>
                    </a:lnTo>
                    <a:lnTo>
                      <a:pt x="2" y="44"/>
                    </a:lnTo>
                    <a:lnTo>
                      <a:pt x="4" y="46"/>
                    </a:lnTo>
                    <a:lnTo>
                      <a:pt x="4" y="48"/>
                    </a:lnTo>
                    <a:close/>
                  </a:path>
                </a:pathLst>
              </a:custGeom>
              <a:grpFill/>
              <a:ln w="3175">
                <a:noFill/>
                <a:round/>
                <a:headEnd/>
                <a:tailEnd/>
              </a:ln>
            </p:spPr>
            <p:txBody>
              <a:bodyPr/>
              <a:lstStyle/>
              <a:p>
                <a:pPr>
                  <a:defRPr/>
                </a:pPr>
                <a:endParaRPr lang="en-GB" dirty="0">
                  <a:latin typeface="Calibri" pitchFamily="34" charset="0"/>
                </a:endParaRPr>
              </a:p>
            </p:txBody>
          </p:sp>
          <p:sp>
            <p:nvSpPr>
              <p:cNvPr id="626" name="Freeform 31"/>
              <p:cNvSpPr>
                <a:spLocks/>
              </p:cNvSpPr>
              <p:nvPr/>
            </p:nvSpPr>
            <p:spPr bwMode="auto">
              <a:xfrm>
                <a:off x="4881986" y="2766419"/>
                <a:ext cx="118840" cy="84044"/>
              </a:xfrm>
              <a:custGeom>
                <a:avLst/>
                <a:gdLst>
                  <a:gd name="T0" fmla="*/ 20 w 52"/>
                  <a:gd name="T1" fmla="*/ 6 h 38"/>
                  <a:gd name="T2" fmla="*/ 20 w 52"/>
                  <a:gd name="T3" fmla="*/ 5 h 38"/>
                  <a:gd name="T4" fmla="*/ 19 w 52"/>
                  <a:gd name="T5" fmla="*/ 5 h 38"/>
                  <a:gd name="T6" fmla="*/ 19 w 52"/>
                  <a:gd name="T7" fmla="*/ 3 h 38"/>
                  <a:gd name="T8" fmla="*/ 16 w 52"/>
                  <a:gd name="T9" fmla="*/ 2 h 38"/>
                  <a:gd name="T10" fmla="*/ 13 w 52"/>
                  <a:gd name="T11" fmla="*/ 0 h 38"/>
                  <a:gd name="T12" fmla="*/ 13 w 52"/>
                  <a:gd name="T13" fmla="*/ 0 h 38"/>
                  <a:gd name="T14" fmla="*/ 13 w 52"/>
                  <a:gd name="T15" fmla="*/ 2 h 38"/>
                  <a:gd name="T16" fmla="*/ 10 w 52"/>
                  <a:gd name="T17" fmla="*/ 2 h 38"/>
                  <a:gd name="T18" fmla="*/ 9 w 52"/>
                  <a:gd name="T19" fmla="*/ 2 h 38"/>
                  <a:gd name="T20" fmla="*/ 8 w 52"/>
                  <a:gd name="T21" fmla="*/ 2 h 38"/>
                  <a:gd name="T22" fmla="*/ 8 w 52"/>
                  <a:gd name="T23" fmla="*/ 2 h 38"/>
                  <a:gd name="T24" fmla="*/ 8 w 52"/>
                  <a:gd name="T25" fmla="*/ 3 h 38"/>
                  <a:gd name="T26" fmla="*/ 7 w 52"/>
                  <a:gd name="T27" fmla="*/ 4 h 38"/>
                  <a:gd name="T28" fmla="*/ 6 w 52"/>
                  <a:gd name="T29" fmla="*/ 4 h 38"/>
                  <a:gd name="T30" fmla="*/ 3 w 52"/>
                  <a:gd name="T31" fmla="*/ 6 h 38"/>
                  <a:gd name="T32" fmla="*/ 2 w 52"/>
                  <a:gd name="T33" fmla="*/ 8 h 38"/>
                  <a:gd name="T34" fmla="*/ 0 w 52"/>
                  <a:gd name="T35" fmla="*/ 11 h 38"/>
                  <a:gd name="T36" fmla="*/ 2 w 52"/>
                  <a:gd name="T37" fmla="*/ 11 h 38"/>
                  <a:gd name="T38" fmla="*/ 2 w 52"/>
                  <a:gd name="T39" fmla="*/ 11 h 38"/>
                  <a:gd name="T40" fmla="*/ 3 w 52"/>
                  <a:gd name="T41" fmla="*/ 11 h 38"/>
                  <a:gd name="T42" fmla="*/ 4 w 52"/>
                  <a:gd name="T43" fmla="*/ 11 h 38"/>
                  <a:gd name="T44" fmla="*/ 6 w 52"/>
                  <a:gd name="T45" fmla="*/ 11 h 38"/>
                  <a:gd name="T46" fmla="*/ 6 w 52"/>
                  <a:gd name="T47" fmla="*/ 12 h 38"/>
                  <a:gd name="T48" fmla="*/ 7 w 52"/>
                  <a:gd name="T49" fmla="*/ 12 h 38"/>
                  <a:gd name="T50" fmla="*/ 9 w 52"/>
                  <a:gd name="T51" fmla="*/ 11 h 38"/>
                  <a:gd name="T52" fmla="*/ 10 w 52"/>
                  <a:gd name="T53" fmla="*/ 11 h 38"/>
                  <a:gd name="T54" fmla="*/ 10 w 52"/>
                  <a:gd name="T55" fmla="*/ 9 h 38"/>
                  <a:gd name="T56" fmla="*/ 10 w 52"/>
                  <a:gd name="T57" fmla="*/ 11 h 38"/>
                  <a:gd name="T58" fmla="*/ 12 w 52"/>
                  <a:gd name="T59" fmla="*/ 11 h 38"/>
                  <a:gd name="T60" fmla="*/ 13 w 52"/>
                  <a:gd name="T61" fmla="*/ 11 h 38"/>
                  <a:gd name="T62" fmla="*/ 15 w 52"/>
                  <a:gd name="T63" fmla="*/ 11 h 38"/>
                  <a:gd name="T64" fmla="*/ 16 w 52"/>
                  <a:gd name="T65" fmla="*/ 11 h 38"/>
                  <a:gd name="T66" fmla="*/ 15 w 52"/>
                  <a:gd name="T67" fmla="*/ 11 h 38"/>
                  <a:gd name="T68" fmla="*/ 16 w 52"/>
                  <a:gd name="T69" fmla="*/ 9 h 38"/>
                  <a:gd name="T70" fmla="*/ 17 w 52"/>
                  <a:gd name="T71" fmla="*/ 8 h 38"/>
                  <a:gd name="T72" fmla="*/ 17 w 52"/>
                  <a:gd name="T73" fmla="*/ 8 h 38"/>
                  <a:gd name="T74" fmla="*/ 19 w 52"/>
                  <a:gd name="T75" fmla="*/ 8 h 38"/>
                  <a:gd name="T76" fmla="*/ 20 w 52"/>
                  <a:gd name="T77" fmla="*/ 8 h 38"/>
                  <a:gd name="T78" fmla="*/ 20 w 52"/>
                  <a:gd name="T79" fmla="*/ 8 h 38"/>
                  <a:gd name="T80" fmla="*/ 19 w 52"/>
                  <a:gd name="T81" fmla="*/ 6 h 38"/>
                  <a:gd name="T82" fmla="*/ 20 w 52"/>
                  <a:gd name="T83" fmla="*/ 6 h 38"/>
                  <a:gd name="T84" fmla="*/ 20 w 52"/>
                  <a:gd name="T85" fmla="*/ 6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 h="38">
                    <a:moveTo>
                      <a:pt x="52" y="18"/>
                    </a:moveTo>
                    <a:lnTo>
                      <a:pt x="52" y="18"/>
                    </a:lnTo>
                    <a:lnTo>
                      <a:pt x="52" y="16"/>
                    </a:lnTo>
                    <a:lnTo>
                      <a:pt x="50" y="14"/>
                    </a:lnTo>
                    <a:lnTo>
                      <a:pt x="48" y="12"/>
                    </a:lnTo>
                    <a:lnTo>
                      <a:pt x="50" y="8"/>
                    </a:lnTo>
                    <a:lnTo>
                      <a:pt x="40" y="2"/>
                    </a:lnTo>
                    <a:lnTo>
                      <a:pt x="36" y="0"/>
                    </a:lnTo>
                    <a:lnTo>
                      <a:pt x="34" y="0"/>
                    </a:lnTo>
                    <a:lnTo>
                      <a:pt x="32" y="0"/>
                    </a:lnTo>
                    <a:lnTo>
                      <a:pt x="32" y="2"/>
                    </a:lnTo>
                    <a:lnTo>
                      <a:pt x="26" y="4"/>
                    </a:lnTo>
                    <a:lnTo>
                      <a:pt x="24" y="6"/>
                    </a:lnTo>
                    <a:lnTo>
                      <a:pt x="22" y="6"/>
                    </a:lnTo>
                    <a:lnTo>
                      <a:pt x="20" y="4"/>
                    </a:lnTo>
                    <a:lnTo>
                      <a:pt x="20" y="6"/>
                    </a:lnTo>
                    <a:lnTo>
                      <a:pt x="20" y="8"/>
                    </a:lnTo>
                    <a:lnTo>
                      <a:pt x="18" y="10"/>
                    </a:lnTo>
                    <a:lnTo>
                      <a:pt x="14" y="12"/>
                    </a:lnTo>
                    <a:lnTo>
                      <a:pt x="12" y="14"/>
                    </a:lnTo>
                    <a:lnTo>
                      <a:pt x="8" y="18"/>
                    </a:lnTo>
                    <a:lnTo>
                      <a:pt x="2" y="26"/>
                    </a:lnTo>
                    <a:lnTo>
                      <a:pt x="0" y="32"/>
                    </a:lnTo>
                    <a:lnTo>
                      <a:pt x="2" y="32"/>
                    </a:lnTo>
                    <a:lnTo>
                      <a:pt x="4" y="32"/>
                    </a:lnTo>
                    <a:lnTo>
                      <a:pt x="6" y="30"/>
                    </a:lnTo>
                    <a:lnTo>
                      <a:pt x="8" y="30"/>
                    </a:lnTo>
                    <a:lnTo>
                      <a:pt x="8" y="32"/>
                    </a:lnTo>
                    <a:lnTo>
                      <a:pt x="10" y="34"/>
                    </a:lnTo>
                    <a:lnTo>
                      <a:pt x="12" y="34"/>
                    </a:lnTo>
                    <a:lnTo>
                      <a:pt x="14" y="34"/>
                    </a:lnTo>
                    <a:lnTo>
                      <a:pt x="16" y="36"/>
                    </a:lnTo>
                    <a:lnTo>
                      <a:pt x="18" y="38"/>
                    </a:lnTo>
                    <a:lnTo>
                      <a:pt x="18" y="36"/>
                    </a:lnTo>
                    <a:lnTo>
                      <a:pt x="24" y="34"/>
                    </a:lnTo>
                    <a:lnTo>
                      <a:pt x="26" y="34"/>
                    </a:lnTo>
                    <a:lnTo>
                      <a:pt x="26" y="32"/>
                    </a:lnTo>
                    <a:lnTo>
                      <a:pt x="26" y="28"/>
                    </a:lnTo>
                    <a:lnTo>
                      <a:pt x="28" y="28"/>
                    </a:lnTo>
                    <a:lnTo>
                      <a:pt x="28" y="30"/>
                    </a:lnTo>
                    <a:lnTo>
                      <a:pt x="30" y="32"/>
                    </a:lnTo>
                    <a:lnTo>
                      <a:pt x="32" y="32"/>
                    </a:lnTo>
                    <a:lnTo>
                      <a:pt x="36" y="34"/>
                    </a:lnTo>
                    <a:lnTo>
                      <a:pt x="38" y="34"/>
                    </a:lnTo>
                    <a:lnTo>
                      <a:pt x="40" y="34"/>
                    </a:lnTo>
                    <a:lnTo>
                      <a:pt x="38" y="30"/>
                    </a:lnTo>
                    <a:lnTo>
                      <a:pt x="40" y="28"/>
                    </a:lnTo>
                    <a:lnTo>
                      <a:pt x="42" y="28"/>
                    </a:lnTo>
                    <a:lnTo>
                      <a:pt x="44" y="26"/>
                    </a:lnTo>
                    <a:lnTo>
                      <a:pt x="46" y="24"/>
                    </a:lnTo>
                    <a:lnTo>
                      <a:pt x="48" y="24"/>
                    </a:lnTo>
                    <a:lnTo>
                      <a:pt x="50" y="24"/>
                    </a:lnTo>
                    <a:lnTo>
                      <a:pt x="52" y="22"/>
                    </a:lnTo>
                    <a:lnTo>
                      <a:pt x="52" y="20"/>
                    </a:lnTo>
                    <a:lnTo>
                      <a:pt x="50" y="20"/>
                    </a:lnTo>
                    <a:lnTo>
                      <a:pt x="52" y="20"/>
                    </a:lnTo>
                    <a:lnTo>
                      <a:pt x="52" y="18"/>
                    </a:lnTo>
                    <a:close/>
                  </a:path>
                </a:pathLst>
              </a:custGeom>
              <a:grpFill/>
              <a:ln w="3175">
                <a:noFill/>
                <a:round/>
                <a:headEnd/>
                <a:tailEnd/>
              </a:ln>
            </p:spPr>
            <p:txBody>
              <a:bodyPr/>
              <a:lstStyle/>
              <a:p>
                <a:pPr>
                  <a:defRPr/>
                </a:pPr>
                <a:endParaRPr lang="en-GB" dirty="0">
                  <a:latin typeface="Calibri" pitchFamily="34" charset="0"/>
                </a:endParaRPr>
              </a:p>
            </p:txBody>
          </p:sp>
          <p:sp>
            <p:nvSpPr>
              <p:cNvPr id="627" name="Freeform 32"/>
              <p:cNvSpPr>
                <a:spLocks noEditPoints="1"/>
              </p:cNvSpPr>
              <p:nvPr/>
            </p:nvSpPr>
            <p:spPr bwMode="auto">
              <a:xfrm>
                <a:off x="5026913" y="1862220"/>
                <a:ext cx="318839" cy="625984"/>
              </a:xfrm>
              <a:custGeom>
                <a:avLst/>
                <a:gdLst>
                  <a:gd name="T0" fmla="*/ 2 w 140"/>
                  <a:gd name="T1" fmla="*/ 84 h 274"/>
                  <a:gd name="T2" fmla="*/ 8 w 140"/>
                  <a:gd name="T3" fmla="*/ 94 h 274"/>
                  <a:gd name="T4" fmla="*/ 5 w 140"/>
                  <a:gd name="T5" fmla="*/ 99 h 274"/>
                  <a:gd name="T6" fmla="*/ 13 w 140"/>
                  <a:gd name="T7" fmla="*/ 102 h 274"/>
                  <a:gd name="T8" fmla="*/ 15 w 140"/>
                  <a:gd name="T9" fmla="*/ 96 h 274"/>
                  <a:gd name="T10" fmla="*/ 24 w 140"/>
                  <a:gd name="T11" fmla="*/ 92 h 274"/>
                  <a:gd name="T12" fmla="*/ 22 w 140"/>
                  <a:gd name="T13" fmla="*/ 89 h 274"/>
                  <a:gd name="T14" fmla="*/ 23 w 140"/>
                  <a:gd name="T15" fmla="*/ 80 h 274"/>
                  <a:gd name="T16" fmla="*/ 26 w 140"/>
                  <a:gd name="T17" fmla="*/ 78 h 274"/>
                  <a:gd name="T18" fmla="*/ 32 w 140"/>
                  <a:gd name="T19" fmla="*/ 76 h 274"/>
                  <a:gd name="T20" fmla="*/ 33 w 140"/>
                  <a:gd name="T21" fmla="*/ 71 h 274"/>
                  <a:gd name="T22" fmla="*/ 25 w 140"/>
                  <a:gd name="T23" fmla="*/ 65 h 274"/>
                  <a:gd name="T24" fmla="*/ 26 w 140"/>
                  <a:gd name="T25" fmla="*/ 54 h 274"/>
                  <a:gd name="T26" fmla="*/ 26 w 140"/>
                  <a:gd name="T27" fmla="*/ 50 h 274"/>
                  <a:gd name="T28" fmla="*/ 29 w 140"/>
                  <a:gd name="T29" fmla="*/ 47 h 274"/>
                  <a:gd name="T30" fmla="*/ 33 w 140"/>
                  <a:gd name="T31" fmla="*/ 42 h 274"/>
                  <a:gd name="T32" fmla="*/ 42 w 140"/>
                  <a:gd name="T33" fmla="*/ 36 h 274"/>
                  <a:gd name="T34" fmla="*/ 42 w 140"/>
                  <a:gd name="T35" fmla="*/ 30 h 274"/>
                  <a:gd name="T36" fmla="*/ 47 w 140"/>
                  <a:gd name="T37" fmla="*/ 25 h 274"/>
                  <a:gd name="T38" fmla="*/ 51 w 140"/>
                  <a:gd name="T39" fmla="*/ 23 h 274"/>
                  <a:gd name="T40" fmla="*/ 53 w 140"/>
                  <a:gd name="T41" fmla="*/ 19 h 274"/>
                  <a:gd name="T42" fmla="*/ 52 w 140"/>
                  <a:gd name="T43" fmla="*/ 12 h 274"/>
                  <a:gd name="T44" fmla="*/ 50 w 140"/>
                  <a:gd name="T45" fmla="*/ 6 h 274"/>
                  <a:gd name="T46" fmla="*/ 44 w 140"/>
                  <a:gd name="T47" fmla="*/ 2 h 274"/>
                  <a:gd name="T48" fmla="*/ 39 w 140"/>
                  <a:gd name="T49" fmla="*/ 2 h 274"/>
                  <a:gd name="T50" fmla="*/ 38 w 140"/>
                  <a:gd name="T51" fmla="*/ 7 h 274"/>
                  <a:gd name="T52" fmla="*/ 33 w 140"/>
                  <a:gd name="T53" fmla="*/ 7 h 274"/>
                  <a:gd name="T54" fmla="*/ 33 w 140"/>
                  <a:gd name="T55" fmla="*/ 10 h 274"/>
                  <a:gd name="T56" fmla="*/ 28 w 140"/>
                  <a:gd name="T57" fmla="*/ 9 h 274"/>
                  <a:gd name="T58" fmla="*/ 24 w 140"/>
                  <a:gd name="T59" fmla="*/ 16 h 274"/>
                  <a:gd name="T60" fmla="*/ 20 w 140"/>
                  <a:gd name="T61" fmla="*/ 17 h 274"/>
                  <a:gd name="T62" fmla="*/ 19 w 140"/>
                  <a:gd name="T63" fmla="*/ 27 h 274"/>
                  <a:gd name="T64" fmla="*/ 16 w 140"/>
                  <a:gd name="T65" fmla="*/ 34 h 274"/>
                  <a:gd name="T66" fmla="*/ 13 w 140"/>
                  <a:gd name="T67" fmla="*/ 34 h 274"/>
                  <a:gd name="T68" fmla="*/ 8 w 140"/>
                  <a:gd name="T69" fmla="*/ 36 h 274"/>
                  <a:gd name="T70" fmla="*/ 4 w 140"/>
                  <a:gd name="T71" fmla="*/ 43 h 274"/>
                  <a:gd name="T72" fmla="*/ 4 w 140"/>
                  <a:gd name="T73" fmla="*/ 48 h 274"/>
                  <a:gd name="T74" fmla="*/ 3 w 140"/>
                  <a:gd name="T75" fmla="*/ 56 h 274"/>
                  <a:gd name="T76" fmla="*/ 6 w 140"/>
                  <a:gd name="T77" fmla="*/ 60 h 274"/>
                  <a:gd name="T78" fmla="*/ 3 w 140"/>
                  <a:gd name="T79" fmla="*/ 65 h 274"/>
                  <a:gd name="T80" fmla="*/ 3 w 140"/>
                  <a:gd name="T81" fmla="*/ 69 h 274"/>
                  <a:gd name="T82" fmla="*/ 2 w 140"/>
                  <a:gd name="T83" fmla="*/ 71 h 274"/>
                  <a:gd name="T84" fmla="*/ 2 w 140"/>
                  <a:gd name="T85" fmla="*/ 76 h 274"/>
                  <a:gd name="T86" fmla="*/ 0 w 140"/>
                  <a:gd name="T87" fmla="*/ 78 h 274"/>
                  <a:gd name="T88" fmla="*/ 13 w 140"/>
                  <a:gd name="T89" fmla="*/ 81 h 274"/>
                  <a:gd name="T90" fmla="*/ 15 w 140"/>
                  <a:gd name="T91" fmla="*/ 106 h 274"/>
                  <a:gd name="T92" fmla="*/ 33 w 140"/>
                  <a:gd name="T93" fmla="*/ 84 h 274"/>
                  <a:gd name="T94" fmla="*/ 29 w 140"/>
                  <a:gd name="T95" fmla="*/ 92 h 274"/>
                  <a:gd name="T96" fmla="*/ 33 w 140"/>
                  <a:gd name="T97" fmla="*/ 84 h 274"/>
                  <a:gd name="T98" fmla="*/ 13 w 140"/>
                  <a:gd name="T99" fmla="*/ 84 h 274"/>
                  <a:gd name="T100" fmla="*/ 25 w 140"/>
                  <a:gd name="T101" fmla="*/ 73 h 274"/>
                  <a:gd name="T102" fmla="*/ 25 w 140"/>
                  <a:gd name="T103" fmla="*/ 73 h 274"/>
                  <a:gd name="T104" fmla="*/ 9 w 140"/>
                  <a:gd name="T105" fmla="*/ 73 h 274"/>
                  <a:gd name="T106" fmla="*/ 5 w 140"/>
                  <a:gd name="T107" fmla="*/ 80 h 274"/>
                  <a:gd name="T108" fmla="*/ 9 w 140"/>
                  <a:gd name="T109" fmla="*/ 73 h 2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274">
                    <a:moveTo>
                      <a:pt x="0" y="202"/>
                    </a:moveTo>
                    <a:lnTo>
                      <a:pt x="0" y="202"/>
                    </a:lnTo>
                    <a:lnTo>
                      <a:pt x="0" y="214"/>
                    </a:lnTo>
                    <a:lnTo>
                      <a:pt x="4" y="214"/>
                    </a:lnTo>
                    <a:lnTo>
                      <a:pt x="4" y="216"/>
                    </a:lnTo>
                    <a:lnTo>
                      <a:pt x="4" y="220"/>
                    </a:lnTo>
                    <a:lnTo>
                      <a:pt x="2" y="222"/>
                    </a:lnTo>
                    <a:lnTo>
                      <a:pt x="2" y="224"/>
                    </a:lnTo>
                    <a:lnTo>
                      <a:pt x="10" y="234"/>
                    </a:lnTo>
                    <a:lnTo>
                      <a:pt x="20" y="244"/>
                    </a:lnTo>
                    <a:lnTo>
                      <a:pt x="16" y="250"/>
                    </a:lnTo>
                    <a:lnTo>
                      <a:pt x="12" y="250"/>
                    </a:lnTo>
                    <a:lnTo>
                      <a:pt x="12" y="258"/>
                    </a:lnTo>
                    <a:lnTo>
                      <a:pt x="16" y="258"/>
                    </a:lnTo>
                    <a:lnTo>
                      <a:pt x="16" y="262"/>
                    </a:lnTo>
                    <a:lnTo>
                      <a:pt x="14" y="264"/>
                    </a:lnTo>
                    <a:lnTo>
                      <a:pt x="32" y="264"/>
                    </a:lnTo>
                    <a:lnTo>
                      <a:pt x="32" y="260"/>
                    </a:lnTo>
                    <a:lnTo>
                      <a:pt x="32" y="256"/>
                    </a:lnTo>
                    <a:lnTo>
                      <a:pt x="38" y="248"/>
                    </a:lnTo>
                    <a:lnTo>
                      <a:pt x="48" y="250"/>
                    </a:lnTo>
                    <a:lnTo>
                      <a:pt x="54" y="250"/>
                    </a:lnTo>
                    <a:lnTo>
                      <a:pt x="58" y="248"/>
                    </a:lnTo>
                    <a:lnTo>
                      <a:pt x="62" y="240"/>
                    </a:lnTo>
                    <a:lnTo>
                      <a:pt x="60" y="242"/>
                    </a:lnTo>
                    <a:lnTo>
                      <a:pt x="58" y="244"/>
                    </a:lnTo>
                    <a:lnTo>
                      <a:pt x="56" y="242"/>
                    </a:lnTo>
                    <a:lnTo>
                      <a:pt x="56" y="238"/>
                    </a:lnTo>
                    <a:lnTo>
                      <a:pt x="58" y="230"/>
                    </a:lnTo>
                    <a:lnTo>
                      <a:pt x="62" y="218"/>
                    </a:lnTo>
                    <a:lnTo>
                      <a:pt x="62" y="212"/>
                    </a:lnTo>
                    <a:lnTo>
                      <a:pt x="62" y="210"/>
                    </a:lnTo>
                    <a:lnTo>
                      <a:pt x="60" y="208"/>
                    </a:lnTo>
                    <a:lnTo>
                      <a:pt x="62" y="206"/>
                    </a:lnTo>
                    <a:lnTo>
                      <a:pt x="62" y="204"/>
                    </a:lnTo>
                    <a:lnTo>
                      <a:pt x="64" y="204"/>
                    </a:lnTo>
                    <a:lnTo>
                      <a:pt x="68" y="202"/>
                    </a:lnTo>
                    <a:lnTo>
                      <a:pt x="70" y="202"/>
                    </a:lnTo>
                    <a:lnTo>
                      <a:pt x="72" y="204"/>
                    </a:lnTo>
                    <a:lnTo>
                      <a:pt x="76" y="204"/>
                    </a:lnTo>
                    <a:lnTo>
                      <a:pt x="80" y="196"/>
                    </a:lnTo>
                    <a:lnTo>
                      <a:pt x="84" y="196"/>
                    </a:lnTo>
                    <a:lnTo>
                      <a:pt x="84" y="194"/>
                    </a:lnTo>
                    <a:lnTo>
                      <a:pt x="84" y="192"/>
                    </a:lnTo>
                    <a:lnTo>
                      <a:pt x="80" y="190"/>
                    </a:lnTo>
                    <a:lnTo>
                      <a:pt x="88" y="188"/>
                    </a:lnTo>
                    <a:lnTo>
                      <a:pt x="88" y="184"/>
                    </a:lnTo>
                    <a:lnTo>
                      <a:pt x="84" y="178"/>
                    </a:lnTo>
                    <a:lnTo>
                      <a:pt x="80" y="172"/>
                    </a:lnTo>
                    <a:lnTo>
                      <a:pt x="74" y="170"/>
                    </a:lnTo>
                    <a:lnTo>
                      <a:pt x="66" y="168"/>
                    </a:lnTo>
                    <a:lnTo>
                      <a:pt x="68" y="154"/>
                    </a:lnTo>
                    <a:lnTo>
                      <a:pt x="68" y="144"/>
                    </a:lnTo>
                    <a:lnTo>
                      <a:pt x="66" y="142"/>
                    </a:lnTo>
                    <a:lnTo>
                      <a:pt x="66" y="140"/>
                    </a:lnTo>
                    <a:lnTo>
                      <a:pt x="68" y="140"/>
                    </a:lnTo>
                    <a:lnTo>
                      <a:pt x="68" y="136"/>
                    </a:lnTo>
                    <a:lnTo>
                      <a:pt x="70" y="134"/>
                    </a:lnTo>
                    <a:lnTo>
                      <a:pt x="68" y="132"/>
                    </a:lnTo>
                    <a:lnTo>
                      <a:pt x="68" y="130"/>
                    </a:lnTo>
                    <a:lnTo>
                      <a:pt x="76" y="128"/>
                    </a:lnTo>
                    <a:lnTo>
                      <a:pt x="76" y="126"/>
                    </a:lnTo>
                    <a:lnTo>
                      <a:pt x="76" y="124"/>
                    </a:lnTo>
                    <a:lnTo>
                      <a:pt x="76" y="122"/>
                    </a:lnTo>
                    <a:lnTo>
                      <a:pt x="80" y="120"/>
                    </a:lnTo>
                    <a:lnTo>
                      <a:pt x="82" y="120"/>
                    </a:lnTo>
                    <a:lnTo>
                      <a:pt x="84" y="112"/>
                    </a:lnTo>
                    <a:lnTo>
                      <a:pt x="84" y="110"/>
                    </a:lnTo>
                    <a:lnTo>
                      <a:pt x="86" y="108"/>
                    </a:lnTo>
                    <a:lnTo>
                      <a:pt x="96" y="104"/>
                    </a:lnTo>
                    <a:lnTo>
                      <a:pt x="106" y="102"/>
                    </a:lnTo>
                    <a:lnTo>
                      <a:pt x="108" y="98"/>
                    </a:lnTo>
                    <a:lnTo>
                      <a:pt x="110" y="94"/>
                    </a:lnTo>
                    <a:lnTo>
                      <a:pt x="114" y="94"/>
                    </a:lnTo>
                    <a:lnTo>
                      <a:pt x="114" y="88"/>
                    </a:lnTo>
                    <a:lnTo>
                      <a:pt x="114" y="86"/>
                    </a:lnTo>
                    <a:lnTo>
                      <a:pt x="112" y="82"/>
                    </a:lnTo>
                    <a:lnTo>
                      <a:pt x="112" y="78"/>
                    </a:lnTo>
                    <a:lnTo>
                      <a:pt x="118" y="70"/>
                    </a:lnTo>
                    <a:lnTo>
                      <a:pt x="118" y="66"/>
                    </a:lnTo>
                    <a:lnTo>
                      <a:pt x="120" y="66"/>
                    </a:lnTo>
                    <a:lnTo>
                      <a:pt x="124" y="66"/>
                    </a:lnTo>
                    <a:lnTo>
                      <a:pt x="126" y="62"/>
                    </a:lnTo>
                    <a:lnTo>
                      <a:pt x="126" y="58"/>
                    </a:lnTo>
                    <a:lnTo>
                      <a:pt x="132" y="56"/>
                    </a:lnTo>
                    <a:lnTo>
                      <a:pt x="134" y="60"/>
                    </a:lnTo>
                    <a:lnTo>
                      <a:pt x="140" y="60"/>
                    </a:lnTo>
                    <a:lnTo>
                      <a:pt x="138" y="52"/>
                    </a:lnTo>
                    <a:lnTo>
                      <a:pt x="138" y="48"/>
                    </a:lnTo>
                    <a:lnTo>
                      <a:pt x="138" y="40"/>
                    </a:lnTo>
                    <a:lnTo>
                      <a:pt x="140" y="36"/>
                    </a:lnTo>
                    <a:lnTo>
                      <a:pt x="138" y="34"/>
                    </a:lnTo>
                    <a:lnTo>
                      <a:pt x="136" y="30"/>
                    </a:lnTo>
                    <a:lnTo>
                      <a:pt x="136" y="26"/>
                    </a:lnTo>
                    <a:lnTo>
                      <a:pt x="136" y="24"/>
                    </a:lnTo>
                    <a:lnTo>
                      <a:pt x="136" y="22"/>
                    </a:lnTo>
                    <a:lnTo>
                      <a:pt x="130" y="16"/>
                    </a:lnTo>
                    <a:lnTo>
                      <a:pt x="126" y="12"/>
                    </a:lnTo>
                    <a:lnTo>
                      <a:pt x="120" y="12"/>
                    </a:lnTo>
                    <a:lnTo>
                      <a:pt x="116" y="10"/>
                    </a:lnTo>
                    <a:lnTo>
                      <a:pt x="114" y="4"/>
                    </a:lnTo>
                    <a:lnTo>
                      <a:pt x="112" y="4"/>
                    </a:lnTo>
                    <a:lnTo>
                      <a:pt x="110" y="2"/>
                    </a:lnTo>
                    <a:lnTo>
                      <a:pt x="106" y="2"/>
                    </a:lnTo>
                    <a:lnTo>
                      <a:pt x="100" y="0"/>
                    </a:lnTo>
                    <a:lnTo>
                      <a:pt x="104" y="6"/>
                    </a:lnTo>
                    <a:lnTo>
                      <a:pt x="102" y="12"/>
                    </a:lnTo>
                    <a:lnTo>
                      <a:pt x="100" y="16"/>
                    </a:lnTo>
                    <a:lnTo>
                      <a:pt x="98" y="18"/>
                    </a:lnTo>
                    <a:lnTo>
                      <a:pt x="92" y="16"/>
                    </a:lnTo>
                    <a:lnTo>
                      <a:pt x="90" y="16"/>
                    </a:lnTo>
                    <a:lnTo>
                      <a:pt x="86" y="16"/>
                    </a:lnTo>
                    <a:lnTo>
                      <a:pt x="86" y="18"/>
                    </a:lnTo>
                    <a:lnTo>
                      <a:pt x="86" y="22"/>
                    </a:lnTo>
                    <a:lnTo>
                      <a:pt x="86" y="26"/>
                    </a:lnTo>
                    <a:lnTo>
                      <a:pt x="82" y="24"/>
                    </a:lnTo>
                    <a:lnTo>
                      <a:pt x="76" y="18"/>
                    </a:lnTo>
                    <a:lnTo>
                      <a:pt x="76" y="20"/>
                    </a:lnTo>
                    <a:lnTo>
                      <a:pt x="72" y="24"/>
                    </a:lnTo>
                    <a:lnTo>
                      <a:pt x="70" y="32"/>
                    </a:lnTo>
                    <a:lnTo>
                      <a:pt x="70" y="36"/>
                    </a:lnTo>
                    <a:lnTo>
                      <a:pt x="66" y="38"/>
                    </a:lnTo>
                    <a:lnTo>
                      <a:pt x="64" y="40"/>
                    </a:lnTo>
                    <a:lnTo>
                      <a:pt x="62" y="44"/>
                    </a:lnTo>
                    <a:lnTo>
                      <a:pt x="60" y="46"/>
                    </a:lnTo>
                    <a:lnTo>
                      <a:pt x="56" y="46"/>
                    </a:lnTo>
                    <a:lnTo>
                      <a:pt x="54" y="46"/>
                    </a:lnTo>
                    <a:lnTo>
                      <a:pt x="54" y="48"/>
                    </a:lnTo>
                    <a:lnTo>
                      <a:pt x="54" y="54"/>
                    </a:lnTo>
                    <a:lnTo>
                      <a:pt x="52" y="62"/>
                    </a:lnTo>
                    <a:lnTo>
                      <a:pt x="48" y="68"/>
                    </a:lnTo>
                    <a:lnTo>
                      <a:pt x="44" y="72"/>
                    </a:lnTo>
                    <a:lnTo>
                      <a:pt x="40" y="74"/>
                    </a:lnTo>
                    <a:lnTo>
                      <a:pt x="42" y="80"/>
                    </a:lnTo>
                    <a:lnTo>
                      <a:pt x="42" y="86"/>
                    </a:lnTo>
                    <a:lnTo>
                      <a:pt x="40" y="92"/>
                    </a:lnTo>
                    <a:lnTo>
                      <a:pt x="38" y="92"/>
                    </a:lnTo>
                    <a:lnTo>
                      <a:pt x="34" y="88"/>
                    </a:lnTo>
                    <a:lnTo>
                      <a:pt x="32" y="88"/>
                    </a:lnTo>
                    <a:lnTo>
                      <a:pt x="30" y="88"/>
                    </a:lnTo>
                    <a:lnTo>
                      <a:pt x="24" y="90"/>
                    </a:lnTo>
                    <a:lnTo>
                      <a:pt x="22" y="92"/>
                    </a:lnTo>
                    <a:lnTo>
                      <a:pt x="20" y="94"/>
                    </a:lnTo>
                    <a:lnTo>
                      <a:pt x="18" y="100"/>
                    </a:lnTo>
                    <a:lnTo>
                      <a:pt x="14" y="104"/>
                    </a:lnTo>
                    <a:lnTo>
                      <a:pt x="14" y="106"/>
                    </a:lnTo>
                    <a:lnTo>
                      <a:pt x="12" y="108"/>
                    </a:lnTo>
                    <a:lnTo>
                      <a:pt x="10" y="110"/>
                    </a:lnTo>
                    <a:lnTo>
                      <a:pt x="8" y="112"/>
                    </a:lnTo>
                    <a:lnTo>
                      <a:pt x="10" y="116"/>
                    </a:lnTo>
                    <a:lnTo>
                      <a:pt x="10" y="120"/>
                    </a:lnTo>
                    <a:lnTo>
                      <a:pt x="10" y="124"/>
                    </a:lnTo>
                    <a:lnTo>
                      <a:pt x="10" y="130"/>
                    </a:lnTo>
                    <a:lnTo>
                      <a:pt x="10" y="134"/>
                    </a:lnTo>
                    <a:lnTo>
                      <a:pt x="10" y="140"/>
                    </a:lnTo>
                    <a:lnTo>
                      <a:pt x="8" y="144"/>
                    </a:lnTo>
                    <a:lnTo>
                      <a:pt x="10" y="146"/>
                    </a:lnTo>
                    <a:lnTo>
                      <a:pt x="12" y="148"/>
                    </a:lnTo>
                    <a:lnTo>
                      <a:pt x="12" y="152"/>
                    </a:lnTo>
                    <a:lnTo>
                      <a:pt x="14" y="156"/>
                    </a:lnTo>
                    <a:lnTo>
                      <a:pt x="12" y="160"/>
                    </a:lnTo>
                    <a:lnTo>
                      <a:pt x="8" y="160"/>
                    </a:lnTo>
                    <a:lnTo>
                      <a:pt x="8" y="168"/>
                    </a:lnTo>
                    <a:lnTo>
                      <a:pt x="6" y="172"/>
                    </a:lnTo>
                    <a:lnTo>
                      <a:pt x="8" y="174"/>
                    </a:lnTo>
                    <a:lnTo>
                      <a:pt x="10" y="178"/>
                    </a:lnTo>
                    <a:lnTo>
                      <a:pt x="8" y="180"/>
                    </a:lnTo>
                    <a:lnTo>
                      <a:pt x="6" y="182"/>
                    </a:lnTo>
                    <a:lnTo>
                      <a:pt x="6" y="184"/>
                    </a:lnTo>
                    <a:lnTo>
                      <a:pt x="4" y="184"/>
                    </a:lnTo>
                    <a:lnTo>
                      <a:pt x="2" y="186"/>
                    </a:lnTo>
                    <a:lnTo>
                      <a:pt x="4" y="188"/>
                    </a:lnTo>
                    <a:lnTo>
                      <a:pt x="4" y="192"/>
                    </a:lnTo>
                    <a:lnTo>
                      <a:pt x="6" y="196"/>
                    </a:lnTo>
                    <a:lnTo>
                      <a:pt x="6" y="200"/>
                    </a:lnTo>
                    <a:lnTo>
                      <a:pt x="4" y="202"/>
                    </a:lnTo>
                    <a:lnTo>
                      <a:pt x="0" y="202"/>
                    </a:lnTo>
                    <a:close/>
                    <a:moveTo>
                      <a:pt x="38" y="202"/>
                    </a:moveTo>
                    <a:lnTo>
                      <a:pt x="38" y="202"/>
                    </a:lnTo>
                    <a:lnTo>
                      <a:pt x="38" y="206"/>
                    </a:lnTo>
                    <a:lnTo>
                      <a:pt x="38" y="210"/>
                    </a:lnTo>
                    <a:lnTo>
                      <a:pt x="34" y="210"/>
                    </a:lnTo>
                    <a:lnTo>
                      <a:pt x="36" y="208"/>
                    </a:lnTo>
                    <a:lnTo>
                      <a:pt x="38" y="202"/>
                    </a:lnTo>
                    <a:close/>
                    <a:moveTo>
                      <a:pt x="38" y="268"/>
                    </a:moveTo>
                    <a:lnTo>
                      <a:pt x="38" y="268"/>
                    </a:lnTo>
                    <a:lnTo>
                      <a:pt x="38" y="274"/>
                    </a:lnTo>
                    <a:lnTo>
                      <a:pt x="44" y="274"/>
                    </a:lnTo>
                    <a:lnTo>
                      <a:pt x="42" y="272"/>
                    </a:lnTo>
                    <a:lnTo>
                      <a:pt x="38" y="268"/>
                    </a:lnTo>
                    <a:close/>
                    <a:moveTo>
                      <a:pt x="86" y="220"/>
                    </a:moveTo>
                    <a:lnTo>
                      <a:pt x="86" y="224"/>
                    </a:lnTo>
                    <a:lnTo>
                      <a:pt x="80" y="224"/>
                    </a:lnTo>
                    <a:lnTo>
                      <a:pt x="78" y="230"/>
                    </a:lnTo>
                    <a:lnTo>
                      <a:pt x="76" y="240"/>
                    </a:lnTo>
                    <a:lnTo>
                      <a:pt x="80" y="242"/>
                    </a:lnTo>
                    <a:lnTo>
                      <a:pt x="86" y="228"/>
                    </a:lnTo>
                    <a:lnTo>
                      <a:pt x="88" y="222"/>
                    </a:lnTo>
                    <a:lnTo>
                      <a:pt x="88" y="220"/>
                    </a:lnTo>
                    <a:lnTo>
                      <a:pt x="86" y="220"/>
                    </a:lnTo>
                    <a:close/>
                    <a:moveTo>
                      <a:pt x="36" y="212"/>
                    </a:moveTo>
                    <a:lnTo>
                      <a:pt x="36" y="212"/>
                    </a:lnTo>
                    <a:lnTo>
                      <a:pt x="36" y="214"/>
                    </a:lnTo>
                    <a:lnTo>
                      <a:pt x="34" y="216"/>
                    </a:lnTo>
                    <a:lnTo>
                      <a:pt x="34" y="212"/>
                    </a:lnTo>
                    <a:lnTo>
                      <a:pt x="36" y="212"/>
                    </a:lnTo>
                    <a:close/>
                    <a:moveTo>
                      <a:pt x="66" y="188"/>
                    </a:moveTo>
                    <a:lnTo>
                      <a:pt x="66" y="188"/>
                    </a:lnTo>
                    <a:lnTo>
                      <a:pt x="70" y="188"/>
                    </a:lnTo>
                    <a:lnTo>
                      <a:pt x="72" y="190"/>
                    </a:lnTo>
                    <a:lnTo>
                      <a:pt x="72" y="192"/>
                    </a:lnTo>
                    <a:lnTo>
                      <a:pt x="66" y="190"/>
                    </a:lnTo>
                    <a:lnTo>
                      <a:pt x="64" y="188"/>
                    </a:lnTo>
                    <a:lnTo>
                      <a:pt x="66" y="188"/>
                    </a:lnTo>
                    <a:close/>
                    <a:moveTo>
                      <a:pt x="24" y="188"/>
                    </a:moveTo>
                    <a:lnTo>
                      <a:pt x="24" y="188"/>
                    </a:lnTo>
                    <a:lnTo>
                      <a:pt x="28" y="190"/>
                    </a:lnTo>
                    <a:lnTo>
                      <a:pt x="30" y="194"/>
                    </a:lnTo>
                    <a:lnTo>
                      <a:pt x="32" y="198"/>
                    </a:lnTo>
                    <a:lnTo>
                      <a:pt x="30" y="200"/>
                    </a:lnTo>
                    <a:lnTo>
                      <a:pt x="24" y="204"/>
                    </a:lnTo>
                    <a:lnTo>
                      <a:pt x="12" y="208"/>
                    </a:lnTo>
                    <a:lnTo>
                      <a:pt x="12" y="200"/>
                    </a:lnTo>
                    <a:lnTo>
                      <a:pt x="20" y="196"/>
                    </a:lnTo>
                    <a:lnTo>
                      <a:pt x="24" y="188"/>
                    </a:lnTo>
                    <a:close/>
                  </a:path>
                </a:pathLst>
              </a:custGeom>
              <a:grpFill/>
              <a:ln w="3175">
                <a:noFill/>
                <a:round/>
                <a:headEnd/>
                <a:tailEnd/>
              </a:ln>
            </p:spPr>
            <p:txBody>
              <a:bodyPr/>
              <a:lstStyle/>
              <a:p>
                <a:pPr>
                  <a:defRPr/>
                </a:pPr>
                <a:endParaRPr lang="en-GB" dirty="0">
                  <a:latin typeface="Calibri" pitchFamily="34" charset="0"/>
                </a:endParaRPr>
              </a:p>
            </p:txBody>
          </p:sp>
          <p:sp>
            <p:nvSpPr>
              <p:cNvPr id="628" name="Freeform 33"/>
              <p:cNvSpPr>
                <a:spLocks/>
              </p:cNvSpPr>
              <p:nvPr/>
            </p:nvSpPr>
            <p:spPr bwMode="auto">
              <a:xfrm>
                <a:off x="5525461" y="5218190"/>
                <a:ext cx="31884" cy="49267"/>
              </a:xfrm>
              <a:custGeom>
                <a:avLst/>
                <a:gdLst>
                  <a:gd name="T0" fmla="*/ 5 w 14"/>
                  <a:gd name="T1" fmla="*/ 5 h 22"/>
                  <a:gd name="T2" fmla="*/ 5 w 14"/>
                  <a:gd name="T3" fmla="*/ 5 h 22"/>
                  <a:gd name="T4" fmla="*/ 6 w 14"/>
                  <a:gd name="T5" fmla="*/ 2 h 22"/>
                  <a:gd name="T6" fmla="*/ 6 w 14"/>
                  <a:gd name="T7" fmla="*/ 2 h 22"/>
                  <a:gd name="T8" fmla="*/ 5 w 14"/>
                  <a:gd name="T9" fmla="*/ 2 h 22"/>
                  <a:gd name="T10" fmla="*/ 3 w 14"/>
                  <a:gd name="T11" fmla="*/ 0 h 22"/>
                  <a:gd name="T12" fmla="*/ 3 w 14"/>
                  <a:gd name="T13" fmla="*/ 0 h 22"/>
                  <a:gd name="T14" fmla="*/ 2 w 14"/>
                  <a:gd name="T15" fmla="*/ 2 h 22"/>
                  <a:gd name="T16" fmla="*/ 2 w 14"/>
                  <a:gd name="T17" fmla="*/ 2 h 22"/>
                  <a:gd name="T18" fmla="*/ 2 w 14"/>
                  <a:gd name="T19" fmla="*/ 2 h 22"/>
                  <a:gd name="T20" fmla="*/ 2 w 14"/>
                  <a:gd name="T21" fmla="*/ 2 h 22"/>
                  <a:gd name="T22" fmla="*/ 0 w 14"/>
                  <a:gd name="T23" fmla="*/ 2 h 22"/>
                  <a:gd name="T24" fmla="*/ 0 w 14"/>
                  <a:gd name="T25" fmla="*/ 3 h 22"/>
                  <a:gd name="T26" fmla="*/ 0 w 14"/>
                  <a:gd name="T27" fmla="*/ 3 h 22"/>
                  <a:gd name="T28" fmla="*/ 0 w 14"/>
                  <a:gd name="T29" fmla="*/ 4 h 22"/>
                  <a:gd name="T30" fmla="*/ 0 w 14"/>
                  <a:gd name="T31" fmla="*/ 5 h 22"/>
                  <a:gd name="T32" fmla="*/ 0 w 14"/>
                  <a:gd name="T33" fmla="*/ 5 h 22"/>
                  <a:gd name="T34" fmla="*/ 2 w 14"/>
                  <a:gd name="T35" fmla="*/ 7 h 22"/>
                  <a:gd name="T36" fmla="*/ 2 w 14"/>
                  <a:gd name="T37" fmla="*/ 7 h 22"/>
                  <a:gd name="T38" fmla="*/ 2 w 14"/>
                  <a:gd name="T39" fmla="*/ 7 h 22"/>
                  <a:gd name="T40" fmla="*/ 5 w 14"/>
                  <a:gd name="T41" fmla="*/ 8 h 22"/>
                  <a:gd name="T42" fmla="*/ 5 w 14"/>
                  <a:gd name="T43" fmla="*/ 5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22">
                    <a:moveTo>
                      <a:pt x="12" y="14"/>
                    </a:moveTo>
                    <a:lnTo>
                      <a:pt x="12" y="14"/>
                    </a:lnTo>
                    <a:lnTo>
                      <a:pt x="14" y="6"/>
                    </a:lnTo>
                    <a:lnTo>
                      <a:pt x="12" y="2"/>
                    </a:lnTo>
                    <a:lnTo>
                      <a:pt x="8" y="0"/>
                    </a:lnTo>
                    <a:lnTo>
                      <a:pt x="6" y="2"/>
                    </a:lnTo>
                    <a:lnTo>
                      <a:pt x="4" y="2"/>
                    </a:lnTo>
                    <a:lnTo>
                      <a:pt x="2" y="2"/>
                    </a:lnTo>
                    <a:lnTo>
                      <a:pt x="0" y="2"/>
                    </a:lnTo>
                    <a:lnTo>
                      <a:pt x="0" y="8"/>
                    </a:lnTo>
                    <a:lnTo>
                      <a:pt x="0" y="12"/>
                    </a:lnTo>
                    <a:lnTo>
                      <a:pt x="0" y="14"/>
                    </a:lnTo>
                    <a:lnTo>
                      <a:pt x="2" y="18"/>
                    </a:lnTo>
                    <a:lnTo>
                      <a:pt x="4" y="18"/>
                    </a:lnTo>
                    <a:lnTo>
                      <a:pt x="12" y="22"/>
                    </a:lnTo>
                    <a:lnTo>
                      <a:pt x="12" y="14"/>
                    </a:lnTo>
                    <a:close/>
                  </a:path>
                </a:pathLst>
              </a:custGeom>
              <a:grpFill/>
              <a:ln w="3175">
                <a:noFill/>
                <a:round/>
                <a:headEnd/>
                <a:tailEnd/>
              </a:ln>
            </p:spPr>
            <p:txBody>
              <a:bodyPr/>
              <a:lstStyle/>
              <a:p>
                <a:pPr>
                  <a:defRPr/>
                </a:pPr>
                <a:endParaRPr lang="en-GB" dirty="0">
                  <a:latin typeface="Calibri" pitchFamily="34" charset="0"/>
                </a:endParaRPr>
              </a:p>
            </p:txBody>
          </p:sp>
          <p:sp>
            <p:nvSpPr>
              <p:cNvPr id="629" name="Freeform 34"/>
              <p:cNvSpPr>
                <a:spLocks/>
              </p:cNvSpPr>
              <p:nvPr/>
            </p:nvSpPr>
            <p:spPr bwMode="auto">
              <a:xfrm>
                <a:off x="3226923" y="4186475"/>
                <a:ext cx="107246" cy="156496"/>
              </a:xfrm>
              <a:custGeom>
                <a:avLst/>
                <a:gdLst>
                  <a:gd name="T0" fmla="*/ 5 w 46"/>
                  <a:gd name="T1" fmla="*/ 2 h 68"/>
                  <a:gd name="T2" fmla="*/ 5 w 46"/>
                  <a:gd name="T3" fmla="*/ 2 h 68"/>
                  <a:gd name="T4" fmla="*/ 3 w 46"/>
                  <a:gd name="T5" fmla="*/ 4 h 68"/>
                  <a:gd name="T6" fmla="*/ 3 w 46"/>
                  <a:gd name="T7" fmla="*/ 4 h 68"/>
                  <a:gd name="T8" fmla="*/ 3 w 46"/>
                  <a:gd name="T9" fmla="*/ 7 h 68"/>
                  <a:gd name="T10" fmla="*/ 3 w 46"/>
                  <a:gd name="T11" fmla="*/ 7 h 68"/>
                  <a:gd name="T12" fmla="*/ 2 w 46"/>
                  <a:gd name="T13" fmla="*/ 8 h 68"/>
                  <a:gd name="T14" fmla="*/ 2 w 46"/>
                  <a:gd name="T15" fmla="*/ 10 h 68"/>
                  <a:gd name="T16" fmla="*/ 2 w 46"/>
                  <a:gd name="T17" fmla="*/ 10 h 68"/>
                  <a:gd name="T18" fmla="*/ 0 w 46"/>
                  <a:gd name="T19" fmla="*/ 10 h 68"/>
                  <a:gd name="T20" fmla="*/ 2 w 46"/>
                  <a:gd name="T21" fmla="*/ 11 h 68"/>
                  <a:gd name="T22" fmla="*/ 2 w 46"/>
                  <a:gd name="T23" fmla="*/ 13 h 68"/>
                  <a:gd name="T24" fmla="*/ 2 w 46"/>
                  <a:gd name="T25" fmla="*/ 13 h 68"/>
                  <a:gd name="T26" fmla="*/ 2 w 46"/>
                  <a:gd name="T27" fmla="*/ 16 h 68"/>
                  <a:gd name="T28" fmla="*/ 2 w 46"/>
                  <a:gd name="T29" fmla="*/ 16 h 68"/>
                  <a:gd name="T30" fmla="*/ 2 w 46"/>
                  <a:gd name="T31" fmla="*/ 17 h 68"/>
                  <a:gd name="T32" fmla="*/ 2 w 46"/>
                  <a:gd name="T33" fmla="*/ 17 h 68"/>
                  <a:gd name="T34" fmla="*/ 2 w 46"/>
                  <a:gd name="T35" fmla="*/ 18 h 68"/>
                  <a:gd name="T36" fmla="*/ 2 w 46"/>
                  <a:gd name="T37" fmla="*/ 20 h 68"/>
                  <a:gd name="T38" fmla="*/ 2 w 46"/>
                  <a:gd name="T39" fmla="*/ 24 h 68"/>
                  <a:gd name="T40" fmla="*/ 3 w 46"/>
                  <a:gd name="T41" fmla="*/ 26 h 68"/>
                  <a:gd name="T42" fmla="*/ 5 w 46"/>
                  <a:gd name="T43" fmla="*/ 26 h 68"/>
                  <a:gd name="T44" fmla="*/ 8 w 46"/>
                  <a:gd name="T45" fmla="*/ 27 h 68"/>
                  <a:gd name="T46" fmla="*/ 10 w 46"/>
                  <a:gd name="T47" fmla="*/ 26 h 68"/>
                  <a:gd name="T48" fmla="*/ 8 w 46"/>
                  <a:gd name="T49" fmla="*/ 24 h 68"/>
                  <a:gd name="T50" fmla="*/ 9 w 46"/>
                  <a:gd name="T51" fmla="*/ 21 h 68"/>
                  <a:gd name="T52" fmla="*/ 12 w 46"/>
                  <a:gd name="T53" fmla="*/ 22 h 68"/>
                  <a:gd name="T54" fmla="*/ 14 w 46"/>
                  <a:gd name="T55" fmla="*/ 21 h 68"/>
                  <a:gd name="T56" fmla="*/ 14 w 46"/>
                  <a:gd name="T57" fmla="*/ 23 h 68"/>
                  <a:gd name="T58" fmla="*/ 17 w 46"/>
                  <a:gd name="T59" fmla="*/ 23 h 68"/>
                  <a:gd name="T60" fmla="*/ 17 w 46"/>
                  <a:gd name="T61" fmla="*/ 23 h 68"/>
                  <a:gd name="T62" fmla="*/ 19 w 46"/>
                  <a:gd name="T63" fmla="*/ 20 h 68"/>
                  <a:gd name="T64" fmla="*/ 19 w 46"/>
                  <a:gd name="T65" fmla="*/ 20 h 68"/>
                  <a:gd name="T66" fmla="*/ 19 w 46"/>
                  <a:gd name="T67" fmla="*/ 17 h 68"/>
                  <a:gd name="T68" fmla="*/ 19 w 46"/>
                  <a:gd name="T69" fmla="*/ 16 h 68"/>
                  <a:gd name="T70" fmla="*/ 19 w 46"/>
                  <a:gd name="T71" fmla="*/ 16 h 68"/>
                  <a:gd name="T72" fmla="*/ 18 w 46"/>
                  <a:gd name="T73" fmla="*/ 14 h 68"/>
                  <a:gd name="T74" fmla="*/ 17 w 46"/>
                  <a:gd name="T75" fmla="*/ 14 h 68"/>
                  <a:gd name="T76" fmla="*/ 17 w 46"/>
                  <a:gd name="T77" fmla="*/ 12 h 68"/>
                  <a:gd name="T78" fmla="*/ 17 w 46"/>
                  <a:gd name="T79" fmla="*/ 12 h 68"/>
                  <a:gd name="T80" fmla="*/ 17 w 46"/>
                  <a:gd name="T81" fmla="*/ 6 h 68"/>
                  <a:gd name="T82" fmla="*/ 19 w 46"/>
                  <a:gd name="T83" fmla="*/ 2 h 68"/>
                  <a:gd name="T84" fmla="*/ 19 w 46"/>
                  <a:gd name="T85" fmla="*/ 2 h 68"/>
                  <a:gd name="T86" fmla="*/ 19 w 46"/>
                  <a:gd name="T87" fmla="*/ 2 h 68"/>
                  <a:gd name="T88" fmla="*/ 19 w 46"/>
                  <a:gd name="T89" fmla="*/ 2 h 68"/>
                  <a:gd name="T90" fmla="*/ 12 w 46"/>
                  <a:gd name="T91" fmla="*/ 0 h 68"/>
                  <a:gd name="T92" fmla="*/ 6 w 46"/>
                  <a:gd name="T93" fmla="*/ 0 h 68"/>
                  <a:gd name="T94" fmla="*/ 6 w 46"/>
                  <a:gd name="T95" fmla="*/ 0 h 68"/>
                  <a:gd name="T96" fmla="*/ 6 w 46"/>
                  <a:gd name="T97" fmla="*/ 2 h 68"/>
                  <a:gd name="T98" fmla="*/ 5 w 46"/>
                  <a:gd name="T99" fmla="*/ 2 h 68"/>
                  <a:gd name="T100" fmla="*/ 5 w 46"/>
                  <a:gd name="T101" fmla="*/ 2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 h="68">
                    <a:moveTo>
                      <a:pt x="12" y="4"/>
                    </a:moveTo>
                    <a:lnTo>
                      <a:pt x="12" y="4"/>
                    </a:lnTo>
                    <a:lnTo>
                      <a:pt x="8" y="10"/>
                    </a:lnTo>
                    <a:lnTo>
                      <a:pt x="8" y="18"/>
                    </a:lnTo>
                    <a:lnTo>
                      <a:pt x="4" y="20"/>
                    </a:lnTo>
                    <a:lnTo>
                      <a:pt x="2" y="24"/>
                    </a:lnTo>
                    <a:lnTo>
                      <a:pt x="0" y="24"/>
                    </a:lnTo>
                    <a:lnTo>
                      <a:pt x="2" y="26"/>
                    </a:lnTo>
                    <a:lnTo>
                      <a:pt x="2" y="32"/>
                    </a:lnTo>
                    <a:lnTo>
                      <a:pt x="2" y="40"/>
                    </a:lnTo>
                    <a:lnTo>
                      <a:pt x="4" y="42"/>
                    </a:lnTo>
                    <a:lnTo>
                      <a:pt x="6" y="46"/>
                    </a:lnTo>
                    <a:lnTo>
                      <a:pt x="4" y="50"/>
                    </a:lnTo>
                    <a:lnTo>
                      <a:pt x="6" y="60"/>
                    </a:lnTo>
                    <a:lnTo>
                      <a:pt x="8" y="66"/>
                    </a:lnTo>
                    <a:lnTo>
                      <a:pt x="12" y="66"/>
                    </a:lnTo>
                    <a:lnTo>
                      <a:pt x="20" y="68"/>
                    </a:lnTo>
                    <a:lnTo>
                      <a:pt x="24" y="64"/>
                    </a:lnTo>
                    <a:lnTo>
                      <a:pt x="20" y="60"/>
                    </a:lnTo>
                    <a:lnTo>
                      <a:pt x="22" y="54"/>
                    </a:lnTo>
                    <a:lnTo>
                      <a:pt x="28" y="56"/>
                    </a:lnTo>
                    <a:lnTo>
                      <a:pt x="32" y="54"/>
                    </a:lnTo>
                    <a:lnTo>
                      <a:pt x="34" y="58"/>
                    </a:lnTo>
                    <a:lnTo>
                      <a:pt x="40" y="58"/>
                    </a:lnTo>
                    <a:lnTo>
                      <a:pt x="44" y="50"/>
                    </a:lnTo>
                    <a:lnTo>
                      <a:pt x="46" y="42"/>
                    </a:lnTo>
                    <a:lnTo>
                      <a:pt x="46" y="40"/>
                    </a:lnTo>
                    <a:lnTo>
                      <a:pt x="42" y="36"/>
                    </a:lnTo>
                    <a:lnTo>
                      <a:pt x="40" y="34"/>
                    </a:lnTo>
                    <a:lnTo>
                      <a:pt x="40" y="30"/>
                    </a:lnTo>
                    <a:lnTo>
                      <a:pt x="40" y="16"/>
                    </a:lnTo>
                    <a:lnTo>
                      <a:pt x="44" y="6"/>
                    </a:lnTo>
                    <a:lnTo>
                      <a:pt x="44" y="2"/>
                    </a:lnTo>
                    <a:lnTo>
                      <a:pt x="30" y="0"/>
                    </a:lnTo>
                    <a:lnTo>
                      <a:pt x="14" y="0"/>
                    </a:lnTo>
                    <a:lnTo>
                      <a:pt x="14" y="2"/>
                    </a:lnTo>
                    <a:lnTo>
                      <a:pt x="12" y="4"/>
                    </a:lnTo>
                    <a:close/>
                  </a:path>
                </a:pathLst>
              </a:custGeom>
              <a:grpFill/>
              <a:ln w="3175">
                <a:noFill/>
                <a:round/>
                <a:headEnd/>
                <a:tailEnd/>
              </a:ln>
            </p:spPr>
            <p:txBody>
              <a:bodyPr/>
              <a:lstStyle/>
              <a:p>
                <a:pPr>
                  <a:defRPr/>
                </a:pPr>
                <a:endParaRPr lang="en-GB" dirty="0">
                  <a:latin typeface="Calibri" pitchFamily="34" charset="0"/>
                </a:endParaRPr>
              </a:p>
            </p:txBody>
          </p:sp>
          <p:sp>
            <p:nvSpPr>
              <p:cNvPr id="630" name="Freeform 35"/>
              <p:cNvSpPr>
                <a:spLocks/>
              </p:cNvSpPr>
              <p:nvPr/>
            </p:nvSpPr>
            <p:spPr bwMode="auto">
              <a:xfrm>
                <a:off x="5287781" y="3627147"/>
                <a:ext cx="452171" cy="637576"/>
              </a:xfrm>
              <a:custGeom>
                <a:avLst/>
                <a:gdLst>
                  <a:gd name="T0" fmla="*/ 69 w 198"/>
                  <a:gd name="T1" fmla="*/ 20 h 280"/>
                  <a:gd name="T2" fmla="*/ 69 w 198"/>
                  <a:gd name="T3" fmla="*/ 10 h 280"/>
                  <a:gd name="T4" fmla="*/ 67 w 198"/>
                  <a:gd name="T5" fmla="*/ 6 h 280"/>
                  <a:gd name="T6" fmla="*/ 63 w 198"/>
                  <a:gd name="T7" fmla="*/ 2 h 280"/>
                  <a:gd name="T8" fmla="*/ 57 w 198"/>
                  <a:gd name="T9" fmla="*/ 4 h 280"/>
                  <a:gd name="T10" fmla="*/ 52 w 198"/>
                  <a:gd name="T11" fmla="*/ 7 h 280"/>
                  <a:gd name="T12" fmla="*/ 16 w 198"/>
                  <a:gd name="T13" fmla="*/ 6 h 280"/>
                  <a:gd name="T14" fmla="*/ 12 w 198"/>
                  <a:gd name="T15" fmla="*/ 42 h 280"/>
                  <a:gd name="T16" fmla="*/ 8 w 198"/>
                  <a:gd name="T17" fmla="*/ 42 h 280"/>
                  <a:gd name="T18" fmla="*/ 6 w 198"/>
                  <a:gd name="T19" fmla="*/ 42 h 280"/>
                  <a:gd name="T20" fmla="*/ 5 w 198"/>
                  <a:gd name="T21" fmla="*/ 46 h 280"/>
                  <a:gd name="T22" fmla="*/ 4 w 198"/>
                  <a:gd name="T23" fmla="*/ 48 h 280"/>
                  <a:gd name="T24" fmla="*/ 2 w 198"/>
                  <a:gd name="T25" fmla="*/ 52 h 280"/>
                  <a:gd name="T26" fmla="*/ 2 w 198"/>
                  <a:gd name="T27" fmla="*/ 55 h 280"/>
                  <a:gd name="T28" fmla="*/ 0 w 198"/>
                  <a:gd name="T29" fmla="*/ 57 h 280"/>
                  <a:gd name="T30" fmla="*/ 2 w 198"/>
                  <a:gd name="T31" fmla="*/ 57 h 280"/>
                  <a:gd name="T32" fmla="*/ 4 w 198"/>
                  <a:gd name="T33" fmla="*/ 59 h 280"/>
                  <a:gd name="T34" fmla="*/ 3 w 198"/>
                  <a:gd name="T35" fmla="*/ 62 h 280"/>
                  <a:gd name="T36" fmla="*/ 3 w 198"/>
                  <a:gd name="T37" fmla="*/ 63 h 280"/>
                  <a:gd name="T38" fmla="*/ 5 w 198"/>
                  <a:gd name="T39" fmla="*/ 67 h 280"/>
                  <a:gd name="T40" fmla="*/ 7 w 198"/>
                  <a:gd name="T41" fmla="*/ 74 h 280"/>
                  <a:gd name="T42" fmla="*/ 8 w 198"/>
                  <a:gd name="T43" fmla="*/ 75 h 280"/>
                  <a:gd name="T44" fmla="*/ 8 w 198"/>
                  <a:gd name="T45" fmla="*/ 79 h 280"/>
                  <a:gd name="T46" fmla="*/ 12 w 198"/>
                  <a:gd name="T47" fmla="*/ 83 h 280"/>
                  <a:gd name="T48" fmla="*/ 13 w 198"/>
                  <a:gd name="T49" fmla="*/ 84 h 280"/>
                  <a:gd name="T50" fmla="*/ 16 w 198"/>
                  <a:gd name="T51" fmla="*/ 86 h 280"/>
                  <a:gd name="T52" fmla="*/ 19 w 198"/>
                  <a:gd name="T53" fmla="*/ 87 h 280"/>
                  <a:gd name="T54" fmla="*/ 20 w 198"/>
                  <a:gd name="T55" fmla="*/ 90 h 280"/>
                  <a:gd name="T56" fmla="*/ 23 w 198"/>
                  <a:gd name="T57" fmla="*/ 94 h 280"/>
                  <a:gd name="T58" fmla="*/ 24 w 198"/>
                  <a:gd name="T59" fmla="*/ 97 h 280"/>
                  <a:gd name="T60" fmla="*/ 27 w 198"/>
                  <a:gd name="T61" fmla="*/ 101 h 280"/>
                  <a:gd name="T62" fmla="*/ 28 w 198"/>
                  <a:gd name="T63" fmla="*/ 100 h 280"/>
                  <a:gd name="T64" fmla="*/ 32 w 198"/>
                  <a:gd name="T65" fmla="*/ 101 h 280"/>
                  <a:gd name="T66" fmla="*/ 34 w 198"/>
                  <a:gd name="T67" fmla="*/ 100 h 280"/>
                  <a:gd name="T68" fmla="*/ 37 w 198"/>
                  <a:gd name="T69" fmla="*/ 104 h 280"/>
                  <a:gd name="T70" fmla="*/ 41 w 198"/>
                  <a:gd name="T71" fmla="*/ 105 h 280"/>
                  <a:gd name="T72" fmla="*/ 45 w 198"/>
                  <a:gd name="T73" fmla="*/ 105 h 280"/>
                  <a:gd name="T74" fmla="*/ 48 w 198"/>
                  <a:gd name="T75" fmla="*/ 105 h 280"/>
                  <a:gd name="T76" fmla="*/ 51 w 198"/>
                  <a:gd name="T77" fmla="*/ 105 h 280"/>
                  <a:gd name="T78" fmla="*/ 57 w 198"/>
                  <a:gd name="T79" fmla="*/ 102 h 280"/>
                  <a:gd name="T80" fmla="*/ 63 w 198"/>
                  <a:gd name="T81" fmla="*/ 104 h 280"/>
                  <a:gd name="T82" fmla="*/ 63 w 198"/>
                  <a:gd name="T83" fmla="*/ 101 h 280"/>
                  <a:gd name="T84" fmla="*/ 61 w 198"/>
                  <a:gd name="T85" fmla="*/ 100 h 280"/>
                  <a:gd name="T86" fmla="*/ 57 w 198"/>
                  <a:gd name="T87" fmla="*/ 97 h 280"/>
                  <a:gd name="T88" fmla="*/ 55 w 198"/>
                  <a:gd name="T89" fmla="*/ 92 h 280"/>
                  <a:gd name="T90" fmla="*/ 52 w 198"/>
                  <a:gd name="T91" fmla="*/ 88 h 280"/>
                  <a:gd name="T92" fmla="*/ 48 w 198"/>
                  <a:gd name="T93" fmla="*/ 87 h 280"/>
                  <a:gd name="T94" fmla="*/ 48 w 198"/>
                  <a:gd name="T95" fmla="*/ 84 h 280"/>
                  <a:gd name="T96" fmla="*/ 52 w 198"/>
                  <a:gd name="T97" fmla="*/ 83 h 280"/>
                  <a:gd name="T98" fmla="*/ 54 w 198"/>
                  <a:gd name="T99" fmla="*/ 76 h 280"/>
                  <a:gd name="T100" fmla="*/ 55 w 198"/>
                  <a:gd name="T101" fmla="*/ 71 h 280"/>
                  <a:gd name="T102" fmla="*/ 57 w 198"/>
                  <a:gd name="T103" fmla="*/ 67 h 280"/>
                  <a:gd name="T104" fmla="*/ 60 w 198"/>
                  <a:gd name="T105" fmla="*/ 62 h 280"/>
                  <a:gd name="T106" fmla="*/ 61 w 198"/>
                  <a:gd name="T107" fmla="*/ 58 h 280"/>
                  <a:gd name="T108" fmla="*/ 64 w 198"/>
                  <a:gd name="T109" fmla="*/ 54 h 280"/>
                  <a:gd name="T110" fmla="*/ 66 w 198"/>
                  <a:gd name="T111" fmla="*/ 46 h 280"/>
                  <a:gd name="T112" fmla="*/ 66 w 198"/>
                  <a:gd name="T113" fmla="*/ 42 h 280"/>
                  <a:gd name="T114" fmla="*/ 69 w 198"/>
                  <a:gd name="T115" fmla="*/ 35 h 280"/>
                  <a:gd name="T116" fmla="*/ 69 w 198"/>
                  <a:gd name="T117" fmla="*/ 33 h 280"/>
                  <a:gd name="T118" fmla="*/ 69 w 198"/>
                  <a:gd name="T119" fmla="*/ 31 h 280"/>
                  <a:gd name="T120" fmla="*/ 76 w 198"/>
                  <a:gd name="T121" fmla="*/ 27 h 2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80">
                    <a:moveTo>
                      <a:pt x="198" y="70"/>
                    </a:moveTo>
                    <a:lnTo>
                      <a:pt x="194" y="70"/>
                    </a:lnTo>
                    <a:lnTo>
                      <a:pt x="178" y="52"/>
                    </a:lnTo>
                    <a:lnTo>
                      <a:pt x="176" y="44"/>
                    </a:lnTo>
                    <a:lnTo>
                      <a:pt x="178" y="36"/>
                    </a:lnTo>
                    <a:lnTo>
                      <a:pt x="178" y="28"/>
                    </a:lnTo>
                    <a:lnTo>
                      <a:pt x="178" y="20"/>
                    </a:lnTo>
                    <a:lnTo>
                      <a:pt x="174" y="18"/>
                    </a:lnTo>
                    <a:lnTo>
                      <a:pt x="174" y="14"/>
                    </a:lnTo>
                    <a:lnTo>
                      <a:pt x="174" y="10"/>
                    </a:lnTo>
                    <a:lnTo>
                      <a:pt x="168" y="6"/>
                    </a:lnTo>
                    <a:lnTo>
                      <a:pt x="162" y="2"/>
                    </a:lnTo>
                    <a:lnTo>
                      <a:pt x="162" y="0"/>
                    </a:lnTo>
                    <a:lnTo>
                      <a:pt x="154" y="2"/>
                    </a:lnTo>
                    <a:lnTo>
                      <a:pt x="150" y="2"/>
                    </a:lnTo>
                    <a:lnTo>
                      <a:pt x="148" y="10"/>
                    </a:lnTo>
                    <a:lnTo>
                      <a:pt x="144" y="12"/>
                    </a:lnTo>
                    <a:lnTo>
                      <a:pt x="142" y="18"/>
                    </a:lnTo>
                    <a:lnTo>
                      <a:pt x="138" y="20"/>
                    </a:lnTo>
                    <a:lnTo>
                      <a:pt x="136" y="18"/>
                    </a:lnTo>
                    <a:lnTo>
                      <a:pt x="126" y="18"/>
                    </a:lnTo>
                    <a:lnTo>
                      <a:pt x="126" y="14"/>
                    </a:lnTo>
                    <a:lnTo>
                      <a:pt x="122" y="18"/>
                    </a:lnTo>
                    <a:lnTo>
                      <a:pt x="42" y="16"/>
                    </a:lnTo>
                    <a:lnTo>
                      <a:pt x="42" y="44"/>
                    </a:lnTo>
                    <a:lnTo>
                      <a:pt x="30" y="44"/>
                    </a:lnTo>
                    <a:lnTo>
                      <a:pt x="30" y="54"/>
                    </a:lnTo>
                    <a:lnTo>
                      <a:pt x="30" y="108"/>
                    </a:lnTo>
                    <a:lnTo>
                      <a:pt x="28" y="108"/>
                    </a:lnTo>
                    <a:lnTo>
                      <a:pt x="22" y="108"/>
                    </a:lnTo>
                    <a:lnTo>
                      <a:pt x="20" y="106"/>
                    </a:lnTo>
                    <a:lnTo>
                      <a:pt x="18" y="108"/>
                    </a:lnTo>
                    <a:lnTo>
                      <a:pt x="14" y="112"/>
                    </a:lnTo>
                    <a:lnTo>
                      <a:pt x="14" y="116"/>
                    </a:lnTo>
                    <a:lnTo>
                      <a:pt x="14" y="118"/>
                    </a:lnTo>
                    <a:lnTo>
                      <a:pt x="12" y="122"/>
                    </a:lnTo>
                    <a:lnTo>
                      <a:pt x="10" y="124"/>
                    </a:lnTo>
                    <a:lnTo>
                      <a:pt x="10" y="126"/>
                    </a:lnTo>
                    <a:lnTo>
                      <a:pt x="10" y="130"/>
                    </a:lnTo>
                    <a:lnTo>
                      <a:pt x="8" y="134"/>
                    </a:lnTo>
                    <a:lnTo>
                      <a:pt x="6" y="136"/>
                    </a:lnTo>
                    <a:lnTo>
                      <a:pt x="4" y="138"/>
                    </a:lnTo>
                    <a:lnTo>
                      <a:pt x="4" y="142"/>
                    </a:lnTo>
                    <a:lnTo>
                      <a:pt x="2" y="144"/>
                    </a:lnTo>
                    <a:lnTo>
                      <a:pt x="0" y="146"/>
                    </a:lnTo>
                    <a:lnTo>
                      <a:pt x="0" y="148"/>
                    </a:lnTo>
                    <a:lnTo>
                      <a:pt x="0" y="150"/>
                    </a:lnTo>
                    <a:lnTo>
                      <a:pt x="2" y="150"/>
                    </a:lnTo>
                    <a:lnTo>
                      <a:pt x="6" y="150"/>
                    </a:lnTo>
                    <a:lnTo>
                      <a:pt x="8" y="150"/>
                    </a:lnTo>
                    <a:lnTo>
                      <a:pt x="10" y="152"/>
                    </a:lnTo>
                    <a:lnTo>
                      <a:pt x="10" y="154"/>
                    </a:lnTo>
                    <a:lnTo>
                      <a:pt x="10" y="156"/>
                    </a:lnTo>
                    <a:lnTo>
                      <a:pt x="8" y="160"/>
                    </a:lnTo>
                    <a:lnTo>
                      <a:pt x="8" y="162"/>
                    </a:lnTo>
                    <a:lnTo>
                      <a:pt x="8" y="164"/>
                    </a:lnTo>
                    <a:lnTo>
                      <a:pt x="8" y="166"/>
                    </a:lnTo>
                    <a:lnTo>
                      <a:pt x="8" y="170"/>
                    </a:lnTo>
                    <a:lnTo>
                      <a:pt x="10" y="172"/>
                    </a:lnTo>
                    <a:lnTo>
                      <a:pt x="12" y="176"/>
                    </a:lnTo>
                    <a:lnTo>
                      <a:pt x="18" y="184"/>
                    </a:lnTo>
                    <a:lnTo>
                      <a:pt x="18" y="192"/>
                    </a:lnTo>
                    <a:lnTo>
                      <a:pt x="16" y="194"/>
                    </a:lnTo>
                    <a:lnTo>
                      <a:pt x="20" y="196"/>
                    </a:lnTo>
                    <a:lnTo>
                      <a:pt x="22" y="200"/>
                    </a:lnTo>
                    <a:lnTo>
                      <a:pt x="22" y="204"/>
                    </a:lnTo>
                    <a:lnTo>
                      <a:pt x="22" y="208"/>
                    </a:lnTo>
                    <a:lnTo>
                      <a:pt x="24" y="210"/>
                    </a:lnTo>
                    <a:lnTo>
                      <a:pt x="28" y="214"/>
                    </a:lnTo>
                    <a:lnTo>
                      <a:pt x="30" y="218"/>
                    </a:lnTo>
                    <a:lnTo>
                      <a:pt x="30" y="220"/>
                    </a:lnTo>
                    <a:lnTo>
                      <a:pt x="32" y="220"/>
                    </a:lnTo>
                    <a:lnTo>
                      <a:pt x="36" y="220"/>
                    </a:lnTo>
                    <a:lnTo>
                      <a:pt x="38" y="222"/>
                    </a:lnTo>
                    <a:lnTo>
                      <a:pt x="40" y="224"/>
                    </a:lnTo>
                    <a:lnTo>
                      <a:pt x="42" y="226"/>
                    </a:lnTo>
                    <a:lnTo>
                      <a:pt x="46" y="226"/>
                    </a:lnTo>
                    <a:lnTo>
                      <a:pt x="48" y="228"/>
                    </a:lnTo>
                    <a:lnTo>
                      <a:pt x="48" y="232"/>
                    </a:lnTo>
                    <a:lnTo>
                      <a:pt x="50" y="234"/>
                    </a:lnTo>
                    <a:lnTo>
                      <a:pt x="52" y="236"/>
                    </a:lnTo>
                    <a:lnTo>
                      <a:pt x="58" y="238"/>
                    </a:lnTo>
                    <a:lnTo>
                      <a:pt x="60" y="242"/>
                    </a:lnTo>
                    <a:lnTo>
                      <a:pt x="60" y="246"/>
                    </a:lnTo>
                    <a:lnTo>
                      <a:pt x="62" y="250"/>
                    </a:lnTo>
                    <a:lnTo>
                      <a:pt x="64" y="252"/>
                    </a:lnTo>
                    <a:lnTo>
                      <a:pt x="64" y="254"/>
                    </a:lnTo>
                    <a:lnTo>
                      <a:pt x="68" y="260"/>
                    </a:lnTo>
                    <a:lnTo>
                      <a:pt x="68" y="262"/>
                    </a:lnTo>
                    <a:lnTo>
                      <a:pt x="70" y="266"/>
                    </a:lnTo>
                    <a:lnTo>
                      <a:pt x="72" y="266"/>
                    </a:lnTo>
                    <a:lnTo>
                      <a:pt x="74" y="262"/>
                    </a:lnTo>
                    <a:lnTo>
                      <a:pt x="76" y="262"/>
                    </a:lnTo>
                    <a:lnTo>
                      <a:pt x="78" y="262"/>
                    </a:lnTo>
                    <a:lnTo>
                      <a:pt x="82" y="266"/>
                    </a:lnTo>
                    <a:lnTo>
                      <a:pt x="84" y="266"/>
                    </a:lnTo>
                    <a:lnTo>
                      <a:pt x="86" y="264"/>
                    </a:lnTo>
                    <a:lnTo>
                      <a:pt x="88" y="262"/>
                    </a:lnTo>
                    <a:lnTo>
                      <a:pt x="90" y="262"/>
                    </a:lnTo>
                    <a:lnTo>
                      <a:pt x="92" y="266"/>
                    </a:lnTo>
                    <a:lnTo>
                      <a:pt x="96" y="272"/>
                    </a:lnTo>
                    <a:lnTo>
                      <a:pt x="104" y="276"/>
                    </a:lnTo>
                    <a:lnTo>
                      <a:pt x="106" y="278"/>
                    </a:lnTo>
                    <a:lnTo>
                      <a:pt x="108" y="276"/>
                    </a:lnTo>
                    <a:lnTo>
                      <a:pt x="114" y="280"/>
                    </a:lnTo>
                    <a:lnTo>
                      <a:pt x="116" y="276"/>
                    </a:lnTo>
                    <a:lnTo>
                      <a:pt x="120" y="276"/>
                    </a:lnTo>
                    <a:lnTo>
                      <a:pt x="122" y="274"/>
                    </a:lnTo>
                    <a:lnTo>
                      <a:pt x="124" y="274"/>
                    </a:lnTo>
                    <a:lnTo>
                      <a:pt x="126" y="274"/>
                    </a:lnTo>
                    <a:lnTo>
                      <a:pt x="130" y="274"/>
                    </a:lnTo>
                    <a:lnTo>
                      <a:pt x="132" y="274"/>
                    </a:lnTo>
                    <a:lnTo>
                      <a:pt x="134" y="276"/>
                    </a:lnTo>
                    <a:lnTo>
                      <a:pt x="138" y="272"/>
                    </a:lnTo>
                    <a:lnTo>
                      <a:pt x="144" y="272"/>
                    </a:lnTo>
                    <a:lnTo>
                      <a:pt x="148" y="268"/>
                    </a:lnTo>
                    <a:lnTo>
                      <a:pt x="152" y="268"/>
                    </a:lnTo>
                    <a:lnTo>
                      <a:pt x="158" y="268"/>
                    </a:lnTo>
                    <a:lnTo>
                      <a:pt x="164" y="272"/>
                    </a:lnTo>
                    <a:lnTo>
                      <a:pt x="164" y="268"/>
                    </a:lnTo>
                    <a:lnTo>
                      <a:pt x="164" y="266"/>
                    </a:lnTo>
                    <a:lnTo>
                      <a:pt x="162" y="264"/>
                    </a:lnTo>
                    <a:lnTo>
                      <a:pt x="160" y="262"/>
                    </a:lnTo>
                    <a:lnTo>
                      <a:pt x="158" y="262"/>
                    </a:lnTo>
                    <a:lnTo>
                      <a:pt x="154" y="262"/>
                    </a:lnTo>
                    <a:lnTo>
                      <a:pt x="152" y="258"/>
                    </a:lnTo>
                    <a:lnTo>
                      <a:pt x="148" y="252"/>
                    </a:lnTo>
                    <a:lnTo>
                      <a:pt x="146" y="246"/>
                    </a:lnTo>
                    <a:lnTo>
                      <a:pt x="146" y="242"/>
                    </a:lnTo>
                    <a:lnTo>
                      <a:pt x="144" y="240"/>
                    </a:lnTo>
                    <a:lnTo>
                      <a:pt x="138" y="234"/>
                    </a:lnTo>
                    <a:lnTo>
                      <a:pt x="136" y="230"/>
                    </a:lnTo>
                    <a:lnTo>
                      <a:pt x="132" y="230"/>
                    </a:lnTo>
                    <a:lnTo>
                      <a:pt x="128" y="228"/>
                    </a:lnTo>
                    <a:lnTo>
                      <a:pt x="126" y="228"/>
                    </a:lnTo>
                    <a:lnTo>
                      <a:pt x="124" y="228"/>
                    </a:lnTo>
                    <a:lnTo>
                      <a:pt x="126" y="220"/>
                    </a:lnTo>
                    <a:lnTo>
                      <a:pt x="130" y="220"/>
                    </a:lnTo>
                    <a:lnTo>
                      <a:pt x="134" y="218"/>
                    </a:lnTo>
                    <a:lnTo>
                      <a:pt x="136" y="218"/>
                    </a:lnTo>
                    <a:lnTo>
                      <a:pt x="138" y="210"/>
                    </a:lnTo>
                    <a:lnTo>
                      <a:pt x="138" y="198"/>
                    </a:lnTo>
                    <a:lnTo>
                      <a:pt x="140" y="192"/>
                    </a:lnTo>
                    <a:lnTo>
                      <a:pt x="144" y="184"/>
                    </a:lnTo>
                    <a:lnTo>
                      <a:pt x="144" y="176"/>
                    </a:lnTo>
                    <a:lnTo>
                      <a:pt x="148" y="174"/>
                    </a:lnTo>
                    <a:lnTo>
                      <a:pt x="152" y="172"/>
                    </a:lnTo>
                    <a:lnTo>
                      <a:pt x="154" y="170"/>
                    </a:lnTo>
                    <a:lnTo>
                      <a:pt x="156" y="162"/>
                    </a:lnTo>
                    <a:lnTo>
                      <a:pt x="158" y="158"/>
                    </a:lnTo>
                    <a:lnTo>
                      <a:pt x="160" y="152"/>
                    </a:lnTo>
                    <a:lnTo>
                      <a:pt x="160" y="148"/>
                    </a:lnTo>
                    <a:lnTo>
                      <a:pt x="162" y="146"/>
                    </a:lnTo>
                    <a:lnTo>
                      <a:pt x="166" y="142"/>
                    </a:lnTo>
                    <a:lnTo>
                      <a:pt x="172" y="132"/>
                    </a:lnTo>
                    <a:lnTo>
                      <a:pt x="172" y="126"/>
                    </a:lnTo>
                    <a:lnTo>
                      <a:pt x="172" y="120"/>
                    </a:lnTo>
                    <a:lnTo>
                      <a:pt x="172" y="116"/>
                    </a:lnTo>
                    <a:lnTo>
                      <a:pt x="172" y="110"/>
                    </a:lnTo>
                    <a:lnTo>
                      <a:pt x="174" y="104"/>
                    </a:lnTo>
                    <a:lnTo>
                      <a:pt x="176" y="100"/>
                    </a:lnTo>
                    <a:lnTo>
                      <a:pt x="176" y="90"/>
                    </a:lnTo>
                    <a:lnTo>
                      <a:pt x="176" y="86"/>
                    </a:lnTo>
                    <a:lnTo>
                      <a:pt x="178" y="86"/>
                    </a:lnTo>
                    <a:lnTo>
                      <a:pt x="180" y="84"/>
                    </a:lnTo>
                    <a:lnTo>
                      <a:pt x="180" y="80"/>
                    </a:lnTo>
                    <a:lnTo>
                      <a:pt x="184" y="76"/>
                    </a:lnTo>
                    <a:lnTo>
                      <a:pt x="186" y="76"/>
                    </a:lnTo>
                    <a:lnTo>
                      <a:pt x="192" y="76"/>
                    </a:lnTo>
                    <a:lnTo>
                      <a:pt x="198" y="70"/>
                    </a:lnTo>
                    <a:close/>
                  </a:path>
                </a:pathLst>
              </a:custGeom>
              <a:grpFill/>
              <a:ln w="3175">
                <a:noFill/>
                <a:round/>
                <a:headEnd/>
                <a:tailEnd/>
              </a:ln>
            </p:spPr>
            <p:txBody>
              <a:bodyPr/>
              <a:lstStyle/>
              <a:p>
                <a:pPr>
                  <a:defRPr/>
                </a:pPr>
                <a:endParaRPr lang="en-GB" dirty="0">
                  <a:latin typeface="Calibri" pitchFamily="34" charset="0"/>
                </a:endParaRPr>
              </a:p>
            </p:txBody>
          </p:sp>
          <p:sp>
            <p:nvSpPr>
              <p:cNvPr id="631" name="Freeform 36"/>
              <p:cNvSpPr>
                <a:spLocks/>
              </p:cNvSpPr>
              <p:nvPr/>
            </p:nvSpPr>
            <p:spPr bwMode="auto">
              <a:xfrm>
                <a:off x="6774729" y="4082145"/>
                <a:ext cx="57971" cy="124617"/>
              </a:xfrm>
              <a:custGeom>
                <a:avLst/>
                <a:gdLst>
                  <a:gd name="T0" fmla="*/ 2 w 26"/>
                  <a:gd name="T1" fmla="*/ 0 h 54"/>
                  <a:gd name="T2" fmla="*/ 2 w 26"/>
                  <a:gd name="T3" fmla="*/ 0 h 54"/>
                  <a:gd name="T4" fmla="*/ 2 w 26"/>
                  <a:gd name="T5" fmla="*/ 2 h 54"/>
                  <a:gd name="T6" fmla="*/ 2 w 26"/>
                  <a:gd name="T7" fmla="*/ 2 h 54"/>
                  <a:gd name="T8" fmla="*/ 2 w 26"/>
                  <a:gd name="T9" fmla="*/ 2 h 54"/>
                  <a:gd name="T10" fmla="*/ 2 w 26"/>
                  <a:gd name="T11" fmla="*/ 2 h 54"/>
                  <a:gd name="T12" fmla="*/ 2 w 26"/>
                  <a:gd name="T13" fmla="*/ 2 h 54"/>
                  <a:gd name="T14" fmla="*/ 2 w 26"/>
                  <a:gd name="T15" fmla="*/ 3 h 54"/>
                  <a:gd name="T16" fmla="*/ 2 w 26"/>
                  <a:gd name="T17" fmla="*/ 4 h 54"/>
                  <a:gd name="T18" fmla="*/ 2 w 26"/>
                  <a:gd name="T19" fmla="*/ 4 h 54"/>
                  <a:gd name="T20" fmla="*/ 0 w 26"/>
                  <a:gd name="T21" fmla="*/ 10 h 54"/>
                  <a:gd name="T22" fmla="*/ 0 w 26"/>
                  <a:gd name="T23" fmla="*/ 10 h 54"/>
                  <a:gd name="T24" fmla="*/ 2 w 26"/>
                  <a:gd name="T25" fmla="*/ 12 h 54"/>
                  <a:gd name="T26" fmla="*/ 2 w 26"/>
                  <a:gd name="T27" fmla="*/ 15 h 54"/>
                  <a:gd name="T28" fmla="*/ 2 w 26"/>
                  <a:gd name="T29" fmla="*/ 15 h 54"/>
                  <a:gd name="T30" fmla="*/ 2 w 26"/>
                  <a:gd name="T31" fmla="*/ 18 h 54"/>
                  <a:gd name="T32" fmla="*/ 2 w 26"/>
                  <a:gd name="T33" fmla="*/ 21 h 54"/>
                  <a:gd name="T34" fmla="*/ 3 w 26"/>
                  <a:gd name="T35" fmla="*/ 22 h 54"/>
                  <a:gd name="T36" fmla="*/ 4 w 26"/>
                  <a:gd name="T37" fmla="*/ 22 h 54"/>
                  <a:gd name="T38" fmla="*/ 6 w 26"/>
                  <a:gd name="T39" fmla="*/ 20 h 54"/>
                  <a:gd name="T40" fmla="*/ 6 w 26"/>
                  <a:gd name="T41" fmla="*/ 20 h 54"/>
                  <a:gd name="T42" fmla="*/ 8 w 26"/>
                  <a:gd name="T43" fmla="*/ 20 h 54"/>
                  <a:gd name="T44" fmla="*/ 8 w 26"/>
                  <a:gd name="T45" fmla="*/ 19 h 54"/>
                  <a:gd name="T46" fmla="*/ 8 w 26"/>
                  <a:gd name="T47" fmla="*/ 19 h 54"/>
                  <a:gd name="T48" fmla="*/ 9 w 26"/>
                  <a:gd name="T49" fmla="*/ 17 h 54"/>
                  <a:gd name="T50" fmla="*/ 9 w 26"/>
                  <a:gd name="T51" fmla="*/ 15 h 54"/>
                  <a:gd name="T52" fmla="*/ 8 w 26"/>
                  <a:gd name="T53" fmla="*/ 11 h 54"/>
                  <a:gd name="T54" fmla="*/ 8 w 26"/>
                  <a:gd name="T55" fmla="*/ 11 h 54"/>
                  <a:gd name="T56" fmla="*/ 5 w 26"/>
                  <a:gd name="T57" fmla="*/ 4 h 54"/>
                  <a:gd name="T58" fmla="*/ 2 w 26"/>
                  <a:gd name="T59" fmla="*/ 0 h 54"/>
                  <a:gd name="T60" fmla="*/ 2 w 26"/>
                  <a:gd name="T61" fmla="*/ 0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 h="54">
                    <a:moveTo>
                      <a:pt x="6" y="0"/>
                    </a:moveTo>
                    <a:lnTo>
                      <a:pt x="6" y="0"/>
                    </a:lnTo>
                    <a:lnTo>
                      <a:pt x="4" y="2"/>
                    </a:lnTo>
                    <a:lnTo>
                      <a:pt x="2" y="4"/>
                    </a:lnTo>
                    <a:lnTo>
                      <a:pt x="4" y="6"/>
                    </a:lnTo>
                    <a:lnTo>
                      <a:pt x="4" y="8"/>
                    </a:lnTo>
                    <a:lnTo>
                      <a:pt x="6" y="10"/>
                    </a:lnTo>
                    <a:lnTo>
                      <a:pt x="0" y="24"/>
                    </a:lnTo>
                    <a:lnTo>
                      <a:pt x="2" y="30"/>
                    </a:lnTo>
                    <a:lnTo>
                      <a:pt x="4" y="38"/>
                    </a:lnTo>
                    <a:lnTo>
                      <a:pt x="6" y="46"/>
                    </a:lnTo>
                    <a:lnTo>
                      <a:pt x="6" y="52"/>
                    </a:lnTo>
                    <a:lnTo>
                      <a:pt x="8" y="54"/>
                    </a:lnTo>
                    <a:lnTo>
                      <a:pt x="10" y="54"/>
                    </a:lnTo>
                    <a:lnTo>
                      <a:pt x="18" y="50"/>
                    </a:lnTo>
                    <a:lnTo>
                      <a:pt x="22" y="50"/>
                    </a:lnTo>
                    <a:lnTo>
                      <a:pt x="24" y="48"/>
                    </a:lnTo>
                    <a:lnTo>
                      <a:pt x="26" y="42"/>
                    </a:lnTo>
                    <a:lnTo>
                      <a:pt x="26" y="38"/>
                    </a:lnTo>
                    <a:lnTo>
                      <a:pt x="24" y="28"/>
                    </a:lnTo>
                    <a:lnTo>
                      <a:pt x="14" y="10"/>
                    </a:lnTo>
                    <a:lnTo>
                      <a:pt x="6" y="0"/>
                    </a:lnTo>
                    <a:close/>
                  </a:path>
                </a:pathLst>
              </a:custGeom>
              <a:grpFill/>
              <a:ln w="3175">
                <a:noFill/>
                <a:round/>
                <a:headEnd/>
                <a:tailEnd/>
              </a:ln>
            </p:spPr>
            <p:txBody>
              <a:bodyPr/>
              <a:lstStyle/>
              <a:p>
                <a:pPr>
                  <a:defRPr/>
                </a:pPr>
                <a:endParaRPr lang="en-GB" dirty="0">
                  <a:latin typeface="Calibri" pitchFamily="34" charset="0"/>
                </a:endParaRPr>
              </a:p>
            </p:txBody>
          </p:sp>
          <p:sp>
            <p:nvSpPr>
              <p:cNvPr id="632" name="Freeform 37"/>
              <p:cNvSpPr>
                <a:spLocks noEditPoints="1"/>
              </p:cNvSpPr>
              <p:nvPr/>
            </p:nvSpPr>
            <p:spPr bwMode="auto">
              <a:xfrm>
                <a:off x="4299380" y="2914221"/>
                <a:ext cx="568113" cy="576717"/>
              </a:xfrm>
              <a:custGeom>
                <a:avLst/>
                <a:gdLst>
                  <a:gd name="T0" fmla="*/ 85 w 250"/>
                  <a:gd name="T1" fmla="*/ 27 h 252"/>
                  <a:gd name="T2" fmla="*/ 86 w 250"/>
                  <a:gd name="T3" fmla="*/ 28 h 252"/>
                  <a:gd name="T4" fmla="*/ 85 w 250"/>
                  <a:gd name="T5" fmla="*/ 24 h 252"/>
                  <a:gd name="T6" fmla="*/ 95 w 250"/>
                  <a:gd name="T7" fmla="*/ 25 h 252"/>
                  <a:gd name="T8" fmla="*/ 77 w 250"/>
                  <a:gd name="T9" fmla="*/ 28 h 252"/>
                  <a:gd name="T10" fmla="*/ 78 w 250"/>
                  <a:gd name="T11" fmla="*/ 29 h 252"/>
                  <a:gd name="T12" fmla="*/ 77 w 250"/>
                  <a:gd name="T13" fmla="*/ 28 h 252"/>
                  <a:gd name="T14" fmla="*/ 12 w 250"/>
                  <a:gd name="T15" fmla="*/ 96 h 252"/>
                  <a:gd name="T16" fmla="*/ 13 w 250"/>
                  <a:gd name="T17" fmla="*/ 93 h 252"/>
                  <a:gd name="T18" fmla="*/ 2 w 250"/>
                  <a:gd name="T19" fmla="*/ 94 h 252"/>
                  <a:gd name="T20" fmla="*/ 2 w 250"/>
                  <a:gd name="T21" fmla="*/ 95 h 252"/>
                  <a:gd name="T22" fmla="*/ 2 w 250"/>
                  <a:gd name="T23" fmla="*/ 94 h 252"/>
                  <a:gd name="T24" fmla="*/ 5 w 250"/>
                  <a:gd name="T25" fmla="*/ 96 h 252"/>
                  <a:gd name="T26" fmla="*/ 6 w 250"/>
                  <a:gd name="T27" fmla="*/ 98 h 252"/>
                  <a:gd name="T28" fmla="*/ 5 w 250"/>
                  <a:gd name="T29" fmla="*/ 96 h 252"/>
                  <a:gd name="T30" fmla="*/ 59 w 250"/>
                  <a:gd name="T31" fmla="*/ 2 h 252"/>
                  <a:gd name="T32" fmla="*/ 42 w 250"/>
                  <a:gd name="T33" fmla="*/ 2 h 252"/>
                  <a:gd name="T34" fmla="*/ 40 w 250"/>
                  <a:gd name="T35" fmla="*/ 0 h 252"/>
                  <a:gd name="T36" fmla="*/ 37 w 250"/>
                  <a:gd name="T37" fmla="*/ 3 h 252"/>
                  <a:gd name="T38" fmla="*/ 33 w 250"/>
                  <a:gd name="T39" fmla="*/ 4 h 252"/>
                  <a:gd name="T40" fmla="*/ 33 w 250"/>
                  <a:gd name="T41" fmla="*/ 12 h 252"/>
                  <a:gd name="T42" fmla="*/ 37 w 250"/>
                  <a:gd name="T43" fmla="*/ 10 h 252"/>
                  <a:gd name="T44" fmla="*/ 38 w 250"/>
                  <a:gd name="T45" fmla="*/ 12 h 252"/>
                  <a:gd name="T46" fmla="*/ 42 w 250"/>
                  <a:gd name="T47" fmla="*/ 13 h 252"/>
                  <a:gd name="T48" fmla="*/ 43 w 250"/>
                  <a:gd name="T49" fmla="*/ 13 h 252"/>
                  <a:gd name="T50" fmla="*/ 42 w 250"/>
                  <a:gd name="T51" fmla="*/ 17 h 252"/>
                  <a:gd name="T52" fmla="*/ 42 w 250"/>
                  <a:gd name="T53" fmla="*/ 22 h 252"/>
                  <a:gd name="T54" fmla="*/ 42 w 250"/>
                  <a:gd name="T55" fmla="*/ 27 h 252"/>
                  <a:gd name="T56" fmla="*/ 40 w 250"/>
                  <a:gd name="T57" fmla="*/ 29 h 252"/>
                  <a:gd name="T58" fmla="*/ 42 w 250"/>
                  <a:gd name="T59" fmla="*/ 34 h 252"/>
                  <a:gd name="T60" fmla="*/ 40 w 250"/>
                  <a:gd name="T61" fmla="*/ 36 h 252"/>
                  <a:gd name="T62" fmla="*/ 42 w 250"/>
                  <a:gd name="T63" fmla="*/ 37 h 252"/>
                  <a:gd name="T64" fmla="*/ 42 w 250"/>
                  <a:gd name="T65" fmla="*/ 40 h 252"/>
                  <a:gd name="T66" fmla="*/ 53 w 250"/>
                  <a:gd name="T67" fmla="*/ 46 h 252"/>
                  <a:gd name="T68" fmla="*/ 57 w 250"/>
                  <a:gd name="T69" fmla="*/ 44 h 252"/>
                  <a:gd name="T70" fmla="*/ 61 w 250"/>
                  <a:gd name="T71" fmla="*/ 43 h 252"/>
                  <a:gd name="T72" fmla="*/ 64 w 250"/>
                  <a:gd name="T73" fmla="*/ 39 h 252"/>
                  <a:gd name="T74" fmla="*/ 69 w 250"/>
                  <a:gd name="T75" fmla="*/ 37 h 252"/>
                  <a:gd name="T76" fmla="*/ 72 w 250"/>
                  <a:gd name="T77" fmla="*/ 31 h 252"/>
                  <a:gd name="T78" fmla="*/ 72 w 250"/>
                  <a:gd name="T79" fmla="*/ 28 h 252"/>
                  <a:gd name="T80" fmla="*/ 73 w 250"/>
                  <a:gd name="T81" fmla="*/ 24 h 252"/>
                  <a:gd name="T82" fmla="*/ 78 w 250"/>
                  <a:gd name="T83" fmla="*/ 17 h 252"/>
                  <a:gd name="T84" fmla="*/ 85 w 250"/>
                  <a:gd name="T85" fmla="*/ 13 h 252"/>
                  <a:gd name="T86" fmla="*/ 85 w 250"/>
                  <a:gd name="T87" fmla="*/ 8 h 252"/>
                  <a:gd name="T88" fmla="*/ 83 w 250"/>
                  <a:gd name="T89" fmla="*/ 9 h 252"/>
                  <a:gd name="T90" fmla="*/ 78 w 250"/>
                  <a:gd name="T91" fmla="*/ 8 h 252"/>
                  <a:gd name="T92" fmla="*/ 74 w 250"/>
                  <a:gd name="T93" fmla="*/ 8 h 252"/>
                  <a:gd name="T94" fmla="*/ 72 w 250"/>
                  <a:gd name="T95" fmla="*/ 7 h 252"/>
                  <a:gd name="T96" fmla="*/ 70 w 250"/>
                  <a:gd name="T97" fmla="*/ 6 h 252"/>
                  <a:gd name="T98" fmla="*/ 67 w 250"/>
                  <a:gd name="T99" fmla="*/ 5 h 252"/>
                  <a:gd name="T100" fmla="*/ 66 w 250"/>
                  <a:gd name="T101" fmla="*/ 3 h 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0" h="252">
                    <a:moveTo>
                      <a:pt x="226" y="62"/>
                    </a:moveTo>
                    <a:lnTo>
                      <a:pt x="226" y="62"/>
                    </a:lnTo>
                    <a:lnTo>
                      <a:pt x="226" y="68"/>
                    </a:lnTo>
                    <a:lnTo>
                      <a:pt x="226" y="70"/>
                    </a:lnTo>
                    <a:lnTo>
                      <a:pt x="228" y="72"/>
                    </a:lnTo>
                    <a:lnTo>
                      <a:pt x="232" y="66"/>
                    </a:lnTo>
                    <a:lnTo>
                      <a:pt x="226" y="62"/>
                    </a:lnTo>
                    <a:close/>
                    <a:moveTo>
                      <a:pt x="242" y="62"/>
                    </a:moveTo>
                    <a:lnTo>
                      <a:pt x="246" y="66"/>
                    </a:lnTo>
                    <a:lnTo>
                      <a:pt x="250" y="66"/>
                    </a:lnTo>
                    <a:lnTo>
                      <a:pt x="248" y="64"/>
                    </a:lnTo>
                    <a:lnTo>
                      <a:pt x="242" y="62"/>
                    </a:lnTo>
                    <a:close/>
                    <a:moveTo>
                      <a:pt x="204" y="72"/>
                    </a:moveTo>
                    <a:lnTo>
                      <a:pt x="204" y="72"/>
                    </a:lnTo>
                    <a:lnTo>
                      <a:pt x="204" y="74"/>
                    </a:lnTo>
                    <a:lnTo>
                      <a:pt x="206" y="76"/>
                    </a:lnTo>
                    <a:lnTo>
                      <a:pt x="208" y="74"/>
                    </a:lnTo>
                    <a:lnTo>
                      <a:pt x="208" y="72"/>
                    </a:lnTo>
                    <a:lnTo>
                      <a:pt x="204" y="72"/>
                    </a:lnTo>
                    <a:close/>
                    <a:moveTo>
                      <a:pt x="34" y="240"/>
                    </a:moveTo>
                    <a:lnTo>
                      <a:pt x="34" y="240"/>
                    </a:lnTo>
                    <a:lnTo>
                      <a:pt x="30" y="246"/>
                    </a:lnTo>
                    <a:lnTo>
                      <a:pt x="36" y="244"/>
                    </a:lnTo>
                    <a:lnTo>
                      <a:pt x="34" y="240"/>
                    </a:lnTo>
                    <a:close/>
                    <a:moveTo>
                      <a:pt x="4" y="242"/>
                    </a:moveTo>
                    <a:lnTo>
                      <a:pt x="4" y="242"/>
                    </a:lnTo>
                    <a:lnTo>
                      <a:pt x="0" y="246"/>
                    </a:lnTo>
                    <a:lnTo>
                      <a:pt x="0" y="248"/>
                    </a:lnTo>
                    <a:lnTo>
                      <a:pt x="4" y="246"/>
                    </a:lnTo>
                    <a:lnTo>
                      <a:pt x="4" y="244"/>
                    </a:lnTo>
                    <a:lnTo>
                      <a:pt x="6" y="242"/>
                    </a:lnTo>
                    <a:lnTo>
                      <a:pt x="4" y="242"/>
                    </a:lnTo>
                    <a:close/>
                    <a:moveTo>
                      <a:pt x="14" y="246"/>
                    </a:moveTo>
                    <a:lnTo>
                      <a:pt x="14" y="246"/>
                    </a:lnTo>
                    <a:lnTo>
                      <a:pt x="12" y="248"/>
                    </a:lnTo>
                    <a:lnTo>
                      <a:pt x="14" y="250"/>
                    </a:lnTo>
                    <a:lnTo>
                      <a:pt x="16" y="252"/>
                    </a:lnTo>
                    <a:lnTo>
                      <a:pt x="18" y="248"/>
                    </a:lnTo>
                    <a:lnTo>
                      <a:pt x="18" y="246"/>
                    </a:lnTo>
                    <a:lnTo>
                      <a:pt x="14" y="246"/>
                    </a:lnTo>
                    <a:close/>
                    <a:moveTo>
                      <a:pt x="174" y="8"/>
                    </a:moveTo>
                    <a:lnTo>
                      <a:pt x="174" y="8"/>
                    </a:lnTo>
                    <a:lnTo>
                      <a:pt x="166" y="8"/>
                    </a:lnTo>
                    <a:lnTo>
                      <a:pt x="156" y="6"/>
                    </a:lnTo>
                    <a:lnTo>
                      <a:pt x="136" y="4"/>
                    </a:lnTo>
                    <a:lnTo>
                      <a:pt x="124" y="4"/>
                    </a:lnTo>
                    <a:lnTo>
                      <a:pt x="112" y="4"/>
                    </a:lnTo>
                    <a:lnTo>
                      <a:pt x="110" y="2"/>
                    </a:lnTo>
                    <a:lnTo>
                      <a:pt x="106" y="0"/>
                    </a:lnTo>
                    <a:lnTo>
                      <a:pt x="102" y="2"/>
                    </a:lnTo>
                    <a:lnTo>
                      <a:pt x="100" y="4"/>
                    </a:lnTo>
                    <a:lnTo>
                      <a:pt x="98" y="8"/>
                    </a:lnTo>
                    <a:lnTo>
                      <a:pt x="94" y="8"/>
                    </a:lnTo>
                    <a:lnTo>
                      <a:pt x="88" y="8"/>
                    </a:lnTo>
                    <a:lnTo>
                      <a:pt x="86" y="10"/>
                    </a:lnTo>
                    <a:lnTo>
                      <a:pt x="84" y="14"/>
                    </a:lnTo>
                    <a:lnTo>
                      <a:pt x="88" y="22"/>
                    </a:lnTo>
                    <a:lnTo>
                      <a:pt x="88" y="30"/>
                    </a:lnTo>
                    <a:lnTo>
                      <a:pt x="92" y="28"/>
                    </a:lnTo>
                    <a:lnTo>
                      <a:pt x="96" y="28"/>
                    </a:lnTo>
                    <a:lnTo>
                      <a:pt x="98" y="28"/>
                    </a:lnTo>
                    <a:lnTo>
                      <a:pt x="98" y="32"/>
                    </a:lnTo>
                    <a:lnTo>
                      <a:pt x="100" y="30"/>
                    </a:lnTo>
                    <a:lnTo>
                      <a:pt x="108" y="30"/>
                    </a:lnTo>
                    <a:lnTo>
                      <a:pt x="112" y="30"/>
                    </a:lnTo>
                    <a:lnTo>
                      <a:pt x="112" y="32"/>
                    </a:lnTo>
                    <a:lnTo>
                      <a:pt x="114" y="34"/>
                    </a:lnTo>
                    <a:lnTo>
                      <a:pt x="114" y="36"/>
                    </a:lnTo>
                    <a:lnTo>
                      <a:pt x="110" y="42"/>
                    </a:lnTo>
                    <a:lnTo>
                      <a:pt x="108" y="42"/>
                    </a:lnTo>
                    <a:lnTo>
                      <a:pt x="110" y="46"/>
                    </a:lnTo>
                    <a:lnTo>
                      <a:pt x="112" y="52"/>
                    </a:lnTo>
                    <a:lnTo>
                      <a:pt x="112" y="54"/>
                    </a:lnTo>
                    <a:lnTo>
                      <a:pt x="112" y="56"/>
                    </a:lnTo>
                    <a:lnTo>
                      <a:pt x="108" y="60"/>
                    </a:lnTo>
                    <a:lnTo>
                      <a:pt x="108" y="64"/>
                    </a:lnTo>
                    <a:lnTo>
                      <a:pt x="110" y="68"/>
                    </a:lnTo>
                    <a:lnTo>
                      <a:pt x="108" y="72"/>
                    </a:lnTo>
                    <a:lnTo>
                      <a:pt x="106" y="74"/>
                    </a:lnTo>
                    <a:lnTo>
                      <a:pt x="106" y="76"/>
                    </a:lnTo>
                    <a:lnTo>
                      <a:pt x="108" y="80"/>
                    </a:lnTo>
                    <a:lnTo>
                      <a:pt x="110" y="82"/>
                    </a:lnTo>
                    <a:lnTo>
                      <a:pt x="108" y="86"/>
                    </a:lnTo>
                    <a:lnTo>
                      <a:pt x="106" y="88"/>
                    </a:lnTo>
                    <a:lnTo>
                      <a:pt x="106" y="92"/>
                    </a:lnTo>
                    <a:lnTo>
                      <a:pt x="108" y="94"/>
                    </a:lnTo>
                    <a:lnTo>
                      <a:pt x="110" y="94"/>
                    </a:lnTo>
                    <a:lnTo>
                      <a:pt x="110" y="96"/>
                    </a:lnTo>
                    <a:lnTo>
                      <a:pt x="110" y="102"/>
                    </a:lnTo>
                    <a:lnTo>
                      <a:pt x="112" y="104"/>
                    </a:lnTo>
                    <a:lnTo>
                      <a:pt x="122" y="120"/>
                    </a:lnTo>
                    <a:lnTo>
                      <a:pt x="130" y="118"/>
                    </a:lnTo>
                    <a:lnTo>
                      <a:pt x="138" y="116"/>
                    </a:lnTo>
                    <a:lnTo>
                      <a:pt x="140" y="112"/>
                    </a:lnTo>
                    <a:lnTo>
                      <a:pt x="144" y="112"/>
                    </a:lnTo>
                    <a:lnTo>
                      <a:pt x="150" y="114"/>
                    </a:lnTo>
                    <a:lnTo>
                      <a:pt x="156" y="114"/>
                    </a:lnTo>
                    <a:lnTo>
                      <a:pt x="162" y="112"/>
                    </a:lnTo>
                    <a:lnTo>
                      <a:pt x="162" y="110"/>
                    </a:lnTo>
                    <a:lnTo>
                      <a:pt x="164" y="108"/>
                    </a:lnTo>
                    <a:lnTo>
                      <a:pt x="166" y="106"/>
                    </a:lnTo>
                    <a:lnTo>
                      <a:pt x="168" y="100"/>
                    </a:lnTo>
                    <a:lnTo>
                      <a:pt x="176" y="98"/>
                    </a:lnTo>
                    <a:lnTo>
                      <a:pt x="178" y="96"/>
                    </a:lnTo>
                    <a:lnTo>
                      <a:pt x="182" y="96"/>
                    </a:lnTo>
                    <a:lnTo>
                      <a:pt x="182" y="92"/>
                    </a:lnTo>
                    <a:lnTo>
                      <a:pt x="182" y="88"/>
                    </a:lnTo>
                    <a:lnTo>
                      <a:pt x="190" y="80"/>
                    </a:lnTo>
                    <a:lnTo>
                      <a:pt x="192" y="78"/>
                    </a:lnTo>
                    <a:lnTo>
                      <a:pt x="192" y="74"/>
                    </a:lnTo>
                    <a:lnTo>
                      <a:pt x="190" y="72"/>
                    </a:lnTo>
                    <a:lnTo>
                      <a:pt x="188" y="70"/>
                    </a:lnTo>
                    <a:lnTo>
                      <a:pt x="188" y="66"/>
                    </a:lnTo>
                    <a:lnTo>
                      <a:pt x="194" y="62"/>
                    </a:lnTo>
                    <a:lnTo>
                      <a:pt x="200" y="50"/>
                    </a:lnTo>
                    <a:lnTo>
                      <a:pt x="204" y="46"/>
                    </a:lnTo>
                    <a:lnTo>
                      <a:pt x="208" y="42"/>
                    </a:lnTo>
                    <a:lnTo>
                      <a:pt x="218" y="38"/>
                    </a:lnTo>
                    <a:lnTo>
                      <a:pt x="224" y="36"/>
                    </a:lnTo>
                    <a:lnTo>
                      <a:pt x="226" y="32"/>
                    </a:lnTo>
                    <a:lnTo>
                      <a:pt x="226" y="26"/>
                    </a:lnTo>
                    <a:lnTo>
                      <a:pt x="226" y="20"/>
                    </a:lnTo>
                    <a:lnTo>
                      <a:pt x="224" y="20"/>
                    </a:lnTo>
                    <a:lnTo>
                      <a:pt x="222" y="22"/>
                    </a:lnTo>
                    <a:lnTo>
                      <a:pt x="220" y="24"/>
                    </a:lnTo>
                    <a:lnTo>
                      <a:pt x="212" y="24"/>
                    </a:lnTo>
                    <a:lnTo>
                      <a:pt x="210" y="26"/>
                    </a:lnTo>
                    <a:lnTo>
                      <a:pt x="208" y="22"/>
                    </a:lnTo>
                    <a:lnTo>
                      <a:pt x="200" y="20"/>
                    </a:lnTo>
                    <a:lnTo>
                      <a:pt x="196" y="20"/>
                    </a:lnTo>
                    <a:lnTo>
                      <a:pt x="192" y="20"/>
                    </a:lnTo>
                    <a:lnTo>
                      <a:pt x="190" y="18"/>
                    </a:lnTo>
                    <a:lnTo>
                      <a:pt x="188" y="18"/>
                    </a:lnTo>
                    <a:lnTo>
                      <a:pt x="184" y="16"/>
                    </a:lnTo>
                    <a:lnTo>
                      <a:pt x="182" y="16"/>
                    </a:lnTo>
                    <a:lnTo>
                      <a:pt x="178" y="14"/>
                    </a:lnTo>
                    <a:lnTo>
                      <a:pt x="178" y="12"/>
                    </a:lnTo>
                    <a:lnTo>
                      <a:pt x="176" y="10"/>
                    </a:lnTo>
                    <a:lnTo>
                      <a:pt x="174" y="8"/>
                    </a:lnTo>
                    <a:close/>
                  </a:path>
                </a:pathLst>
              </a:custGeom>
              <a:grpFill/>
              <a:ln w="3175">
                <a:noFill/>
                <a:round/>
                <a:headEnd/>
                <a:tailEnd/>
              </a:ln>
            </p:spPr>
            <p:txBody>
              <a:bodyPr/>
              <a:lstStyle/>
              <a:p>
                <a:pPr>
                  <a:defRPr/>
                </a:pPr>
                <a:endParaRPr lang="en-GB" dirty="0">
                  <a:latin typeface="Calibri" pitchFamily="34" charset="0"/>
                </a:endParaRPr>
              </a:p>
            </p:txBody>
          </p:sp>
          <p:sp>
            <p:nvSpPr>
              <p:cNvPr id="633" name="Freeform 38"/>
              <p:cNvSpPr>
                <a:spLocks noEditPoints="1"/>
              </p:cNvSpPr>
              <p:nvPr/>
            </p:nvSpPr>
            <p:spPr bwMode="auto">
              <a:xfrm>
                <a:off x="7986317" y="3119984"/>
                <a:ext cx="81159" cy="188375"/>
              </a:xfrm>
              <a:custGeom>
                <a:avLst/>
                <a:gdLst>
                  <a:gd name="T0" fmla="*/ 2 w 36"/>
                  <a:gd name="T1" fmla="*/ 3 h 82"/>
                  <a:gd name="T2" fmla="*/ 2 w 36"/>
                  <a:gd name="T3" fmla="*/ 3 h 82"/>
                  <a:gd name="T4" fmla="*/ 3 w 36"/>
                  <a:gd name="T5" fmla="*/ 7 h 82"/>
                  <a:gd name="T6" fmla="*/ 3 w 36"/>
                  <a:gd name="T7" fmla="*/ 8 h 82"/>
                  <a:gd name="T8" fmla="*/ 2 w 36"/>
                  <a:gd name="T9" fmla="*/ 8 h 82"/>
                  <a:gd name="T10" fmla="*/ 2 w 36"/>
                  <a:gd name="T11" fmla="*/ 8 h 82"/>
                  <a:gd name="T12" fmla="*/ 3 w 36"/>
                  <a:gd name="T13" fmla="*/ 10 h 82"/>
                  <a:gd name="T14" fmla="*/ 3 w 36"/>
                  <a:gd name="T15" fmla="*/ 10 h 82"/>
                  <a:gd name="T16" fmla="*/ 3 w 36"/>
                  <a:gd name="T17" fmla="*/ 12 h 82"/>
                  <a:gd name="T18" fmla="*/ 2 w 36"/>
                  <a:gd name="T19" fmla="*/ 13 h 82"/>
                  <a:gd name="T20" fmla="*/ 2 w 36"/>
                  <a:gd name="T21" fmla="*/ 13 h 82"/>
                  <a:gd name="T22" fmla="*/ 2 w 36"/>
                  <a:gd name="T23" fmla="*/ 14 h 82"/>
                  <a:gd name="T24" fmla="*/ 2 w 36"/>
                  <a:gd name="T25" fmla="*/ 14 h 82"/>
                  <a:gd name="T26" fmla="*/ 3 w 36"/>
                  <a:gd name="T27" fmla="*/ 14 h 82"/>
                  <a:gd name="T28" fmla="*/ 3 w 36"/>
                  <a:gd name="T29" fmla="*/ 15 h 82"/>
                  <a:gd name="T30" fmla="*/ 3 w 36"/>
                  <a:gd name="T31" fmla="*/ 17 h 82"/>
                  <a:gd name="T32" fmla="*/ 3 w 36"/>
                  <a:gd name="T33" fmla="*/ 17 h 82"/>
                  <a:gd name="T34" fmla="*/ 2 w 36"/>
                  <a:gd name="T35" fmla="*/ 18 h 82"/>
                  <a:gd name="T36" fmla="*/ 2 w 36"/>
                  <a:gd name="T37" fmla="*/ 18 h 82"/>
                  <a:gd name="T38" fmla="*/ 2 w 36"/>
                  <a:gd name="T39" fmla="*/ 22 h 82"/>
                  <a:gd name="T40" fmla="*/ 2 w 36"/>
                  <a:gd name="T41" fmla="*/ 25 h 82"/>
                  <a:gd name="T42" fmla="*/ 2 w 36"/>
                  <a:gd name="T43" fmla="*/ 25 h 82"/>
                  <a:gd name="T44" fmla="*/ 2 w 36"/>
                  <a:gd name="T45" fmla="*/ 25 h 82"/>
                  <a:gd name="T46" fmla="*/ 2 w 36"/>
                  <a:gd name="T47" fmla="*/ 26 h 82"/>
                  <a:gd name="T48" fmla="*/ 2 w 36"/>
                  <a:gd name="T49" fmla="*/ 26 h 82"/>
                  <a:gd name="T50" fmla="*/ 4 w 36"/>
                  <a:gd name="T51" fmla="*/ 24 h 82"/>
                  <a:gd name="T52" fmla="*/ 7 w 36"/>
                  <a:gd name="T53" fmla="*/ 22 h 82"/>
                  <a:gd name="T54" fmla="*/ 7 w 36"/>
                  <a:gd name="T55" fmla="*/ 22 h 82"/>
                  <a:gd name="T56" fmla="*/ 10 w 36"/>
                  <a:gd name="T57" fmla="*/ 21 h 82"/>
                  <a:gd name="T58" fmla="*/ 12 w 36"/>
                  <a:gd name="T59" fmla="*/ 21 h 82"/>
                  <a:gd name="T60" fmla="*/ 12 w 36"/>
                  <a:gd name="T61" fmla="*/ 19 h 82"/>
                  <a:gd name="T62" fmla="*/ 12 w 36"/>
                  <a:gd name="T63" fmla="*/ 19 h 82"/>
                  <a:gd name="T64" fmla="*/ 13 w 36"/>
                  <a:gd name="T65" fmla="*/ 14 h 82"/>
                  <a:gd name="T66" fmla="*/ 13 w 36"/>
                  <a:gd name="T67" fmla="*/ 8 h 82"/>
                  <a:gd name="T68" fmla="*/ 13 w 36"/>
                  <a:gd name="T69" fmla="*/ 8 h 82"/>
                  <a:gd name="T70" fmla="*/ 12 w 36"/>
                  <a:gd name="T71" fmla="*/ 6 h 82"/>
                  <a:gd name="T72" fmla="*/ 12 w 36"/>
                  <a:gd name="T73" fmla="*/ 6 h 82"/>
                  <a:gd name="T74" fmla="*/ 12 w 36"/>
                  <a:gd name="T75" fmla="*/ 4 h 82"/>
                  <a:gd name="T76" fmla="*/ 10 w 36"/>
                  <a:gd name="T77" fmla="*/ 4 h 82"/>
                  <a:gd name="T78" fmla="*/ 10 w 36"/>
                  <a:gd name="T79" fmla="*/ 4 h 82"/>
                  <a:gd name="T80" fmla="*/ 10 w 36"/>
                  <a:gd name="T81" fmla="*/ 2 h 82"/>
                  <a:gd name="T82" fmla="*/ 10 w 36"/>
                  <a:gd name="T83" fmla="*/ 2 h 82"/>
                  <a:gd name="T84" fmla="*/ 10 w 36"/>
                  <a:gd name="T85" fmla="*/ 2 h 82"/>
                  <a:gd name="T86" fmla="*/ 9 w 36"/>
                  <a:gd name="T87" fmla="*/ 2 h 82"/>
                  <a:gd name="T88" fmla="*/ 9 w 36"/>
                  <a:gd name="T89" fmla="*/ 2 h 82"/>
                  <a:gd name="T90" fmla="*/ 7 w 36"/>
                  <a:gd name="T91" fmla="*/ 2 h 82"/>
                  <a:gd name="T92" fmla="*/ 7 w 36"/>
                  <a:gd name="T93" fmla="*/ 2 h 82"/>
                  <a:gd name="T94" fmla="*/ 5 w 36"/>
                  <a:gd name="T95" fmla="*/ 0 h 82"/>
                  <a:gd name="T96" fmla="*/ 4 w 36"/>
                  <a:gd name="T97" fmla="*/ 2 h 82"/>
                  <a:gd name="T98" fmla="*/ 2 w 36"/>
                  <a:gd name="T99" fmla="*/ 3 h 82"/>
                  <a:gd name="T100" fmla="*/ 2 w 36"/>
                  <a:gd name="T101" fmla="*/ 3 h 82"/>
                  <a:gd name="T102" fmla="*/ 2 w 36"/>
                  <a:gd name="T103" fmla="*/ 30 h 82"/>
                  <a:gd name="T104" fmla="*/ 2 w 36"/>
                  <a:gd name="T105" fmla="*/ 30 h 82"/>
                  <a:gd name="T106" fmla="*/ 0 w 36"/>
                  <a:gd name="T107" fmla="*/ 32 h 82"/>
                  <a:gd name="T108" fmla="*/ 0 w 36"/>
                  <a:gd name="T109" fmla="*/ 33 h 82"/>
                  <a:gd name="T110" fmla="*/ 2 w 36"/>
                  <a:gd name="T111" fmla="*/ 33 h 82"/>
                  <a:gd name="T112" fmla="*/ 2 w 36"/>
                  <a:gd name="T113" fmla="*/ 33 h 82"/>
                  <a:gd name="T114" fmla="*/ 2 w 36"/>
                  <a:gd name="T115" fmla="*/ 31 h 82"/>
                  <a:gd name="T116" fmla="*/ 2 w 36"/>
                  <a:gd name="T117" fmla="*/ 30 h 82"/>
                  <a:gd name="T118" fmla="*/ 2 w 36"/>
                  <a:gd name="T119" fmla="*/ 30 h 82"/>
                  <a:gd name="T120" fmla="*/ 2 w 36"/>
                  <a:gd name="T121" fmla="*/ 30 h 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 h="82">
                    <a:moveTo>
                      <a:pt x="6" y="8"/>
                    </a:moveTo>
                    <a:lnTo>
                      <a:pt x="6" y="8"/>
                    </a:lnTo>
                    <a:lnTo>
                      <a:pt x="8" y="18"/>
                    </a:lnTo>
                    <a:lnTo>
                      <a:pt x="8" y="20"/>
                    </a:lnTo>
                    <a:lnTo>
                      <a:pt x="4" y="22"/>
                    </a:lnTo>
                    <a:lnTo>
                      <a:pt x="8" y="28"/>
                    </a:lnTo>
                    <a:lnTo>
                      <a:pt x="8" y="30"/>
                    </a:lnTo>
                    <a:lnTo>
                      <a:pt x="6" y="32"/>
                    </a:lnTo>
                    <a:lnTo>
                      <a:pt x="6" y="36"/>
                    </a:lnTo>
                    <a:lnTo>
                      <a:pt x="8" y="36"/>
                    </a:lnTo>
                    <a:lnTo>
                      <a:pt x="8" y="38"/>
                    </a:lnTo>
                    <a:lnTo>
                      <a:pt x="8" y="44"/>
                    </a:lnTo>
                    <a:lnTo>
                      <a:pt x="4" y="46"/>
                    </a:lnTo>
                    <a:lnTo>
                      <a:pt x="2" y="56"/>
                    </a:lnTo>
                    <a:lnTo>
                      <a:pt x="2" y="64"/>
                    </a:lnTo>
                    <a:lnTo>
                      <a:pt x="4" y="64"/>
                    </a:lnTo>
                    <a:lnTo>
                      <a:pt x="6" y="66"/>
                    </a:lnTo>
                    <a:lnTo>
                      <a:pt x="12" y="60"/>
                    </a:lnTo>
                    <a:lnTo>
                      <a:pt x="20" y="56"/>
                    </a:lnTo>
                    <a:lnTo>
                      <a:pt x="28" y="52"/>
                    </a:lnTo>
                    <a:lnTo>
                      <a:pt x="32" y="52"/>
                    </a:lnTo>
                    <a:lnTo>
                      <a:pt x="34" y="48"/>
                    </a:lnTo>
                    <a:lnTo>
                      <a:pt x="36" y="36"/>
                    </a:lnTo>
                    <a:lnTo>
                      <a:pt x="36" y="20"/>
                    </a:lnTo>
                    <a:lnTo>
                      <a:pt x="32" y="16"/>
                    </a:lnTo>
                    <a:lnTo>
                      <a:pt x="32" y="10"/>
                    </a:lnTo>
                    <a:lnTo>
                      <a:pt x="28" y="10"/>
                    </a:lnTo>
                    <a:lnTo>
                      <a:pt x="28" y="6"/>
                    </a:lnTo>
                    <a:lnTo>
                      <a:pt x="28" y="4"/>
                    </a:lnTo>
                    <a:lnTo>
                      <a:pt x="24" y="2"/>
                    </a:lnTo>
                    <a:lnTo>
                      <a:pt x="20" y="4"/>
                    </a:lnTo>
                    <a:lnTo>
                      <a:pt x="14" y="0"/>
                    </a:lnTo>
                    <a:lnTo>
                      <a:pt x="10" y="2"/>
                    </a:lnTo>
                    <a:lnTo>
                      <a:pt x="4" y="8"/>
                    </a:lnTo>
                    <a:lnTo>
                      <a:pt x="6" y="8"/>
                    </a:lnTo>
                    <a:close/>
                    <a:moveTo>
                      <a:pt x="2" y="76"/>
                    </a:moveTo>
                    <a:lnTo>
                      <a:pt x="2" y="76"/>
                    </a:lnTo>
                    <a:lnTo>
                      <a:pt x="0" y="80"/>
                    </a:lnTo>
                    <a:lnTo>
                      <a:pt x="0" y="82"/>
                    </a:lnTo>
                    <a:lnTo>
                      <a:pt x="2" y="82"/>
                    </a:lnTo>
                    <a:lnTo>
                      <a:pt x="4" y="78"/>
                    </a:lnTo>
                    <a:lnTo>
                      <a:pt x="4" y="76"/>
                    </a:lnTo>
                    <a:lnTo>
                      <a:pt x="2" y="76"/>
                    </a:lnTo>
                    <a:close/>
                  </a:path>
                </a:pathLst>
              </a:custGeom>
              <a:grpFill/>
              <a:ln w="3175">
                <a:noFill/>
                <a:round/>
                <a:headEnd/>
                <a:tailEnd/>
              </a:ln>
            </p:spPr>
            <p:txBody>
              <a:bodyPr/>
              <a:lstStyle/>
              <a:p>
                <a:pPr>
                  <a:defRPr/>
                </a:pPr>
                <a:endParaRPr lang="en-GB" dirty="0">
                  <a:latin typeface="Calibri" pitchFamily="34" charset="0"/>
                </a:endParaRPr>
              </a:p>
            </p:txBody>
          </p:sp>
          <p:sp>
            <p:nvSpPr>
              <p:cNvPr id="634" name="Freeform 39"/>
              <p:cNvSpPr>
                <a:spLocks noEditPoints="1"/>
              </p:cNvSpPr>
              <p:nvPr/>
            </p:nvSpPr>
            <p:spPr bwMode="auto">
              <a:xfrm>
                <a:off x="5151550" y="5102267"/>
                <a:ext cx="420288" cy="426017"/>
              </a:xfrm>
              <a:custGeom>
                <a:avLst/>
                <a:gdLst>
                  <a:gd name="T0" fmla="*/ 70 w 184"/>
                  <a:gd name="T1" fmla="*/ 34 h 186"/>
                  <a:gd name="T2" fmla="*/ 69 w 184"/>
                  <a:gd name="T3" fmla="*/ 37 h 186"/>
                  <a:gd name="T4" fmla="*/ 63 w 184"/>
                  <a:gd name="T5" fmla="*/ 44 h 186"/>
                  <a:gd name="T6" fmla="*/ 60 w 184"/>
                  <a:gd name="T7" fmla="*/ 49 h 186"/>
                  <a:gd name="T8" fmla="*/ 58 w 184"/>
                  <a:gd name="T9" fmla="*/ 53 h 186"/>
                  <a:gd name="T10" fmla="*/ 46 w 184"/>
                  <a:gd name="T11" fmla="*/ 66 h 186"/>
                  <a:gd name="T12" fmla="*/ 41 w 184"/>
                  <a:gd name="T13" fmla="*/ 66 h 186"/>
                  <a:gd name="T14" fmla="*/ 36 w 184"/>
                  <a:gd name="T15" fmla="*/ 67 h 186"/>
                  <a:gd name="T16" fmla="*/ 31 w 184"/>
                  <a:gd name="T17" fmla="*/ 68 h 186"/>
                  <a:gd name="T18" fmla="*/ 23 w 184"/>
                  <a:gd name="T19" fmla="*/ 70 h 186"/>
                  <a:gd name="T20" fmla="*/ 19 w 184"/>
                  <a:gd name="T21" fmla="*/ 70 h 186"/>
                  <a:gd name="T22" fmla="*/ 12 w 184"/>
                  <a:gd name="T23" fmla="*/ 73 h 186"/>
                  <a:gd name="T24" fmla="*/ 9 w 184"/>
                  <a:gd name="T25" fmla="*/ 70 h 186"/>
                  <a:gd name="T26" fmla="*/ 6 w 184"/>
                  <a:gd name="T27" fmla="*/ 69 h 186"/>
                  <a:gd name="T28" fmla="*/ 5 w 184"/>
                  <a:gd name="T29" fmla="*/ 62 h 186"/>
                  <a:gd name="T30" fmla="*/ 7 w 184"/>
                  <a:gd name="T31" fmla="*/ 58 h 186"/>
                  <a:gd name="T32" fmla="*/ 5 w 184"/>
                  <a:gd name="T33" fmla="*/ 49 h 186"/>
                  <a:gd name="T34" fmla="*/ 2 w 184"/>
                  <a:gd name="T35" fmla="*/ 43 h 186"/>
                  <a:gd name="T36" fmla="*/ 0 w 184"/>
                  <a:gd name="T37" fmla="*/ 38 h 186"/>
                  <a:gd name="T38" fmla="*/ 5 w 184"/>
                  <a:gd name="T39" fmla="*/ 35 h 186"/>
                  <a:gd name="T40" fmla="*/ 5 w 184"/>
                  <a:gd name="T41" fmla="*/ 36 h 186"/>
                  <a:gd name="T42" fmla="*/ 7 w 184"/>
                  <a:gd name="T43" fmla="*/ 38 h 186"/>
                  <a:gd name="T44" fmla="*/ 10 w 184"/>
                  <a:gd name="T45" fmla="*/ 37 h 186"/>
                  <a:gd name="T46" fmla="*/ 13 w 184"/>
                  <a:gd name="T47" fmla="*/ 35 h 186"/>
                  <a:gd name="T48" fmla="*/ 16 w 184"/>
                  <a:gd name="T49" fmla="*/ 19 h 186"/>
                  <a:gd name="T50" fmla="*/ 17 w 184"/>
                  <a:gd name="T51" fmla="*/ 23 h 186"/>
                  <a:gd name="T52" fmla="*/ 17 w 184"/>
                  <a:gd name="T53" fmla="*/ 27 h 186"/>
                  <a:gd name="T54" fmla="*/ 21 w 184"/>
                  <a:gd name="T55" fmla="*/ 27 h 186"/>
                  <a:gd name="T56" fmla="*/ 24 w 184"/>
                  <a:gd name="T57" fmla="*/ 25 h 186"/>
                  <a:gd name="T58" fmla="*/ 29 w 184"/>
                  <a:gd name="T59" fmla="*/ 21 h 186"/>
                  <a:gd name="T60" fmla="*/ 32 w 184"/>
                  <a:gd name="T61" fmla="*/ 19 h 186"/>
                  <a:gd name="T62" fmla="*/ 34 w 184"/>
                  <a:gd name="T63" fmla="*/ 20 h 186"/>
                  <a:gd name="T64" fmla="*/ 36 w 184"/>
                  <a:gd name="T65" fmla="*/ 20 h 186"/>
                  <a:gd name="T66" fmla="*/ 40 w 184"/>
                  <a:gd name="T67" fmla="*/ 21 h 186"/>
                  <a:gd name="T68" fmla="*/ 41 w 184"/>
                  <a:gd name="T69" fmla="*/ 13 h 186"/>
                  <a:gd name="T70" fmla="*/ 43 w 184"/>
                  <a:gd name="T71" fmla="*/ 13 h 186"/>
                  <a:gd name="T72" fmla="*/ 46 w 184"/>
                  <a:gd name="T73" fmla="*/ 8 h 186"/>
                  <a:gd name="T74" fmla="*/ 48 w 184"/>
                  <a:gd name="T75" fmla="*/ 6 h 186"/>
                  <a:gd name="T76" fmla="*/ 54 w 184"/>
                  <a:gd name="T77" fmla="*/ 3 h 186"/>
                  <a:gd name="T78" fmla="*/ 54 w 184"/>
                  <a:gd name="T79" fmla="*/ 2 h 186"/>
                  <a:gd name="T80" fmla="*/ 58 w 184"/>
                  <a:gd name="T81" fmla="*/ 2 h 186"/>
                  <a:gd name="T82" fmla="*/ 59 w 184"/>
                  <a:gd name="T83" fmla="*/ 2 h 186"/>
                  <a:gd name="T84" fmla="*/ 63 w 184"/>
                  <a:gd name="T85" fmla="*/ 0 h 186"/>
                  <a:gd name="T86" fmla="*/ 66 w 184"/>
                  <a:gd name="T87" fmla="*/ 2 h 186"/>
                  <a:gd name="T88" fmla="*/ 66 w 184"/>
                  <a:gd name="T89" fmla="*/ 6 h 186"/>
                  <a:gd name="T90" fmla="*/ 66 w 184"/>
                  <a:gd name="T91" fmla="*/ 10 h 186"/>
                  <a:gd name="T92" fmla="*/ 66 w 184"/>
                  <a:gd name="T93" fmla="*/ 17 h 186"/>
                  <a:gd name="T94" fmla="*/ 66 w 184"/>
                  <a:gd name="T95" fmla="*/ 20 h 186"/>
                  <a:gd name="T96" fmla="*/ 64 w 184"/>
                  <a:gd name="T97" fmla="*/ 20 h 186"/>
                  <a:gd name="T98" fmla="*/ 63 w 184"/>
                  <a:gd name="T99" fmla="*/ 25 h 186"/>
                  <a:gd name="T100" fmla="*/ 65 w 184"/>
                  <a:gd name="T101" fmla="*/ 27 h 186"/>
                  <a:gd name="T102" fmla="*/ 71 w 184"/>
                  <a:gd name="T103" fmla="*/ 25 h 186"/>
                  <a:gd name="T104" fmla="*/ 51 w 184"/>
                  <a:gd name="T105" fmla="*/ 46 h 186"/>
                  <a:gd name="T106" fmla="*/ 54 w 184"/>
                  <a:gd name="T107" fmla="*/ 44 h 186"/>
                  <a:gd name="T108" fmla="*/ 54 w 184"/>
                  <a:gd name="T109" fmla="*/ 42 h 186"/>
                  <a:gd name="T110" fmla="*/ 48 w 184"/>
                  <a:gd name="T111" fmla="*/ 41 h 186"/>
                  <a:gd name="T112" fmla="*/ 47 w 184"/>
                  <a:gd name="T113" fmla="*/ 42 h 186"/>
                  <a:gd name="T114" fmla="*/ 46 w 184"/>
                  <a:gd name="T115" fmla="*/ 44 h 186"/>
                  <a:gd name="T116" fmla="*/ 48 w 184"/>
                  <a:gd name="T117" fmla="*/ 47 h 186"/>
                  <a:gd name="T118" fmla="*/ 50 w 184"/>
                  <a:gd name="T119" fmla="*/ 47 h 1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4" h="186">
                    <a:moveTo>
                      <a:pt x="184" y="64"/>
                    </a:moveTo>
                    <a:lnTo>
                      <a:pt x="184" y="64"/>
                    </a:lnTo>
                    <a:lnTo>
                      <a:pt x="182" y="88"/>
                    </a:lnTo>
                    <a:lnTo>
                      <a:pt x="176" y="88"/>
                    </a:lnTo>
                    <a:lnTo>
                      <a:pt x="176" y="92"/>
                    </a:lnTo>
                    <a:lnTo>
                      <a:pt x="180" y="96"/>
                    </a:lnTo>
                    <a:lnTo>
                      <a:pt x="166" y="104"/>
                    </a:lnTo>
                    <a:lnTo>
                      <a:pt x="162" y="114"/>
                    </a:lnTo>
                    <a:lnTo>
                      <a:pt x="158" y="124"/>
                    </a:lnTo>
                    <a:lnTo>
                      <a:pt x="156" y="124"/>
                    </a:lnTo>
                    <a:lnTo>
                      <a:pt x="156" y="126"/>
                    </a:lnTo>
                    <a:lnTo>
                      <a:pt x="156" y="130"/>
                    </a:lnTo>
                    <a:lnTo>
                      <a:pt x="152" y="132"/>
                    </a:lnTo>
                    <a:lnTo>
                      <a:pt x="148" y="136"/>
                    </a:lnTo>
                    <a:lnTo>
                      <a:pt x="132" y="156"/>
                    </a:lnTo>
                    <a:lnTo>
                      <a:pt x="124" y="164"/>
                    </a:lnTo>
                    <a:lnTo>
                      <a:pt x="118" y="168"/>
                    </a:lnTo>
                    <a:lnTo>
                      <a:pt x="114" y="170"/>
                    </a:lnTo>
                    <a:lnTo>
                      <a:pt x="110" y="170"/>
                    </a:lnTo>
                    <a:lnTo>
                      <a:pt x="106" y="170"/>
                    </a:lnTo>
                    <a:lnTo>
                      <a:pt x="106" y="172"/>
                    </a:lnTo>
                    <a:lnTo>
                      <a:pt x="94" y="172"/>
                    </a:lnTo>
                    <a:lnTo>
                      <a:pt x="94" y="176"/>
                    </a:lnTo>
                    <a:lnTo>
                      <a:pt x="86" y="176"/>
                    </a:lnTo>
                    <a:lnTo>
                      <a:pt x="80" y="174"/>
                    </a:lnTo>
                    <a:lnTo>
                      <a:pt x="74" y="174"/>
                    </a:lnTo>
                    <a:lnTo>
                      <a:pt x="66" y="174"/>
                    </a:lnTo>
                    <a:lnTo>
                      <a:pt x="60" y="180"/>
                    </a:lnTo>
                    <a:lnTo>
                      <a:pt x="54" y="178"/>
                    </a:lnTo>
                    <a:lnTo>
                      <a:pt x="52" y="178"/>
                    </a:lnTo>
                    <a:lnTo>
                      <a:pt x="48" y="178"/>
                    </a:lnTo>
                    <a:lnTo>
                      <a:pt x="42" y="182"/>
                    </a:lnTo>
                    <a:lnTo>
                      <a:pt x="36" y="184"/>
                    </a:lnTo>
                    <a:lnTo>
                      <a:pt x="30" y="186"/>
                    </a:lnTo>
                    <a:lnTo>
                      <a:pt x="28" y="182"/>
                    </a:lnTo>
                    <a:lnTo>
                      <a:pt x="24" y="182"/>
                    </a:lnTo>
                    <a:lnTo>
                      <a:pt x="24" y="178"/>
                    </a:lnTo>
                    <a:lnTo>
                      <a:pt x="18" y="182"/>
                    </a:lnTo>
                    <a:lnTo>
                      <a:pt x="18" y="180"/>
                    </a:lnTo>
                    <a:lnTo>
                      <a:pt x="16" y="176"/>
                    </a:lnTo>
                    <a:lnTo>
                      <a:pt x="14" y="170"/>
                    </a:lnTo>
                    <a:lnTo>
                      <a:pt x="14" y="160"/>
                    </a:lnTo>
                    <a:lnTo>
                      <a:pt x="12" y="160"/>
                    </a:lnTo>
                    <a:lnTo>
                      <a:pt x="12" y="156"/>
                    </a:lnTo>
                    <a:lnTo>
                      <a:pt x="14" y="154"/>
                    </a:lnTo>
                    <a:lnTo>
                      <a:pt x="16" y="152"/>
                    </a:lnTo>
                    <a:lnTo>
                      <a:pt x="18" y="148"/>
                    </a:lnTo>
                    <a:lnTo>
                      <a:pt x="16" y="136"/>
                    </a:lnTo>
                    <a:lnTo>
                      <a:pt x="12" y="126"/>
                    </a:lnTo>
                    <a:lnTo>
                      <a:pt x="10" y="124"/>
                    </a:lnTo>
                    <a:lnTo>
                      <a:pt x="8" y="122"/>
                    </a:lnTo>
                    <a:lnTo>
                      <a:pt x="6" y="112"/>
                    </a:lnTo>
                    <a:lnTo>
                      <a:pt x="6" y="104"/>
                    </a:lnTo>
                    <a:lnTo>
                      <a:pt x="0" y="98"/>
                    </a:lnTo>
                    <a:lnTo>
                      <a:pt x="6" y="90"/>
                    </a:lnTo>
                    <a:lnTo>
                      <a:pt x="8" y="90"/>
                    </a:lnTo>
                    <a:lnTo>
                      <a:pt x="12" y="90"/>
                    </a:lnTo>
                    <a:lnTo>
                      <a:pt x="12" y="94"/>
                    </a:lnTo>
                    <a:lnTo>
                      <a:pt x="14" y="96"/>
                    </a:lnTo>
                    <a:lnTo>
                      <a:pt x="18" y="98"/>
                    </a:lnTo>
                    <a:lnTo>
                      <a:pt x="22" y="98"/>
                    </a:lnTo>
                    <a:lnTo>
                      <a:pt x="24" y="98"/>
                    </a:lnTo>
                    <a:lnTo>
                      <a:pt x="28" y="96"/>
                    </a:lnTo>
                    <a:lnTo>
                      <a:pt x="30" y="92"/>
                    </a:lnTo>
                    <a:lnTo>
                      <a:pt x="30" y="90"/>
                    </a:lnTo>
                    <a:lnTo>
                      <a:pt x="34" y="90"/>
                    </a:lnTo>
                    <a:lnTo>
                      <a:pt x="36" y="90"/>
                    </a:lnTo>
                    <a:lnTo>
                      <a:pt x="36" y="46"/>
                    </a:lnTo>
                    <a:lnTo>
                      <a:pt x="40" y="48"/>
                    </a:lnTo>
                    <a:lnTo>
                      <a:pt x="42" y="50"/>
                    </a:lnTo>
                    <a:lnTo>
                      <a:pt x="44" y="54"/>
                    </a:lnTo>
                    <a:lnTo>
                      <a:pt x="46" y="60"/>
                    </a:lnTo>
                    <a:lnTo>
                      <a:pt x="46" y="64"/>
                    </a:lnTo>
                    <a:lnTo>
                      <a:pt x="46" y="68"/>
                    </a:lnTo>
                    <a:lnTo>
                      <a:pt x="46" y="70"/>
                    </a:lnTo>
                    <a:lnTo>
                      <a:pt x="48" y="70"/>
                    </a:lnTo>
                    <a:lnTo>
                      <a:pt x="50" y="70"/>
                    </a:lnTo>
                    <a:lnTo>
                      <a:pt x="54" y="68"/>
                    </a:lnTo>
                    <a:lnTo>
                      <a:pt x="60" y="66"/>
                    </a:lnTo>
                    <a:lnTo>
                      <a:pt x="64" y="64"/>
                    </a:lnTo>
                    <a:lnTo>
                      <a:pt x="70" y="60"/>
                    </a:lnTo>
                    <a:lnTo>
                      <a:pt x="74" y="58"/>
                    </a:lnTo>
                    <a:lnTo>
                      <a:pt x="76" y="54"/>
                    </a:lnTo>
                    <a:lnTo>
                      <a:pt x="76" y="52"/>
                    </a:lnTo>
                    <a:lnTo>
                      <a:pt x="80" y="48"/>
                    </a:lnTo>
                    <a:lnTo>
                      <a:pt x="82" y="48"/>
                    </a:lnTo>
                    <a:lnTo>
                      <a:pt x="84" y="50"/>
                    </a:lnTo>
                    <a:lnTo>
                      <a:pt x="86" y="50"/>
                    </a:lnTo>
                    <a:lnTo>
                      <a:pt x="88" y="50"/>
                    </a:lnTo>
                    <a:lnTo>
                      <a:pt x="90" y="50"/>
                    </a:lnTo>
                    <a:lnTo>
                      <a:pt x="92" y="50"/>
                    </a:lnTo>
                    <a:lnTo>
                      <a:pt x="94" y="52"/>
                    </a:lnTo>
                    <a:lnTo>
                      <a:pt x="96" y="52"/>
                    </a:lnTo>
                    <a:lnTo>
                      <a:pt x="100" y="52"/>
                    </a:lnTo>
                    <a:lnTo>
                      <a:pt x="104" y="54"/>
                    </a:lnTo>
                    <a:lnTo>
                      <a:pt x="106" y="52"/>
                    </a:lnTo>
                    <a:lnTo>
                      <a:pt x="106" y="36"/>
                    </a:lnTo>
                    <a:lnTo>
                      <a:pt x="108" y="34"/>
                    </a:lnTo>
                    <a:lnTo>
                      <a:pt x="112" y="32"/>
                    </a:lnTo>
                    <a:lnTo>
                      <a:pt x="114" y="30"/>
                    </a:lnTo>
                    <a:lnTo>
                      <a:pt x="114" y="28"/>
                    </a:lnTo>
                    <a:lnTo>
                      <a:pt x="116" y="24"/>
                    </a:lnTo>
                    <a:lnTo>
                      <a:pt x="118" y="22"/>
                    </a:lnTo>
                    <a:lnTo>
                      <a:pt x="120" y="20"/>
                    </a:lnTo>
                    <a:lnTo>
                      <a:pt x="122" y="16"/>
                    </a:lnTo>
                    <a:lnTo>
                      <a:pt x="124" y="14"/>
                    </a:lnTo>
                    <a:lnTo>
                      <a:pt x="126" y="12"/>
                    </a:lnTo>
                    <a:lnTo>
                      <a:pt x="132" y="10"/>
                    </a:lnTo>
                    <a:lnTo>
                      <a:pt x="138" y="8"/>
                    </a:lnTo>
                    <a:lnTo>
                      <a:pt x="138" y="6"/>
                    </a:lnTo>
                    <a:lnTo>
                      <a:pt x="140" y="6"/>
                    </a:lnTo>
                    <a:lnTo>
                      <a:pt x="142" y="6"/>
                    </a:lnTo>
                    <a:lnTo>
                      <a:pt x="144" y="4"/>
                    </a:lnTo>
                    <a:lnTo>
                      <a:pt x="148" y="2"/>
                    </a:lnTo>
                    <a:lnTo>
                      <a:pt x="148" y="0"/>
                    </a:lnTo>
                    <a:lnTo>
                      <a:pt x="150" y="0"/>
                    </a:lnTo>
                    <a:lnTo>
                      <a:pt x="154" y="2"/>
                    </a:lnTo>
                    <a:lnTo>
                      <a:pt x="158" y="0"/>
                    </a:lnTo>
                    <a:lnTo>
                      <a:pt x="162" y="0"/>
                    </a:lnTo>
                    <a:lnTo>
                      <a:pt x="162" y="2"/>
                    </a:lnTo>
                    <a:lnTo>
                      <a:pt x="166" y="2"/>
                    </a:lnTo>
                    <a:lnTo>
                      <a:pt x="170" y="2"/>
                    </a:lnTo>
                    <a:lnTo>
                      <a:pt x="172" y="4"/>
                    </a:lnTo>
                    <a:lnTo>
                      <a:pt x="172" y="8"/>
                    </a:lnTo>
                    <a:lnTo>
                      <a:pt x="172" y="16"/>
                    </a:lnTo>
                    <a:lnTo>
                      <a:pt x="170" y="22"/>
                    </a:lnTo>
                    <a:lnTo>
                      <a:pt x="172" y="28"/>
                    </a:lnTo>
                    <a:lnTo>
                      <a:pt x="172" y="34"/>
                    </a:lnTo>
                    <a:lnTo>
                      <a:pt x="172" y="40"/>
                    </a:lnTo>
                    <a:lnTo>
                      <a:pt x="170" y="44"/>
                    </a:lnTo>
                    <a:lnTo>
                      <a:pt x="172" y="46"/>
                    </a:lnTo>
                    <a:lnTo>
                      <a:pt x="172" y="50"/>
                    </a:lnTo>
                    <a:lnTo>
                      <a:pt x="170" y="52"/>
                    </a:lnTo>
                    <a:lnTo>
                      <a:pt x="168" y="52"/>
                    </a:lnTo>
                    <a:lnTo>
                      <a:pt x="166" y="52"/>
                    </a:lnTo>
                    <a:lnTo>
                      <a:pt x="164" y="52"/>
                    </a:lnTo>
                    <a:lnTo>
                      <a:pt x="164" y="58"/>
                    </a:lnTo>
                    <a:lnTo>
                      <a:pt x="164" y="62"/>
                    </a:lnTo>
                    <a:lnTo>
                      <a:pt x="164" y="64"/>
                    </a:lnTo>
                    <a:lnTo>
                      <a:pt x="166" y="68"/>
                    </a:lnTo>
                    <a:lnTo>
                      <a:pt x="168" y="68"/>
                    </a:lnTo>
                    <a:lnTo>
                      <a:pt x="176" y="72"/>
                    </a:lnTo>
                    <a:lnTo>
                      <a:pt x="176" y="64"/>
                    </a:lnTo>
                    <a:lnTo>
                      <a:pt x="184" y="64"/>
                    </a:lnTo>
                    <a:close/>
                    <a:moveTo>
                      <a:pt x="130" y="120"/>
                    </a:moveTo>
                    <a:lnTo>
                      <a:pt x="130" y="120"/>
                    </a:lnTo>
                    <a:lnTo>
                      <a:pt x="132" y="116"/>
                    </a:lnTo>
                    <a:lnTo>
                      <a:pt x="136" y="114"/>
                    </a:lnTo>
                    <a:lnTo>
                      <a:pt x="138" y="114"/>
                    </a:lnTo>
                    <a:lnTo>
                      <a:pt x="140" y="114"/>
                    </a:lnTo>
                    <a:lnTo>
                      <a:pt x="140" y="110"/>
                    </a:lnTo>
                    <a:lnTo>
                      <a:pt x="138" y="108"/>
                    </a:lnTo>
                    <a:lnTo>
                      <a:pt x="136" y="104"/>
                    </a:lnTo>
                    <a:lnTo>
                      <a:pt x="134" y="100"/>
                    </a:lnTo>
                    <a:lnTo>
                      <a:pt x="126" y="106"/>
                    </a:lnTo>
                    <a:lnTo>
                      <a:pt x="124" y="108"/>
                    </a:lnTo>
                    <a:lnTo>
                      <a:pt x="122" y="108"/>
                    </a:lnTo>
                    <a:lnTo>
                      <a:pt x="120" y="110"/>
                    </a:lnTo>
                    <a:lnTo>
                      <a:pt x="120" y="112"/>
                    </a:lnTo>
                    <a:lnTo>
                      <a:pt x="120" y="114"/>
                    </a:lnTo>
                    <a:lnTo>
                      <a:pt x="122" y="116"/>
                    </a:lnTo>
                    <a:lnTo>
                      <a:pt x="122" y="120"/>
                    </a:lnTo>
                    <a:lnTo>
                      <a:pt x="126" y="120"/>
                    </a:lnTo>
                    <a:lnTo>
                      <a:pt x="128" y="120"/>
                    </a:lnTo>
                    <a:lnTo>
                      <a:pt x="130" y="120"/>
                    </a:lnTo>
                    <a:close/>
                  </a:path>
                </a:pathLst>
              </a:custGeom>
              <a:grpFill/>
              <a:ln w="3175">
                <a:noFill/>
                <a:round/>
                <a:headEnd/>
                <a:tailEnd/>
              </a:ln>
            </p:spPr>
            <p:txBody>
              <a:bodyPr/>
              <a:lstStyle/>
              <a:p>
                <a:pPr>
                  <a:defRPr/>
                </a:pPr>
                <a:endParaRPr lang="en-GB" dirty="0">
                  <a:latin typeface="Calibri" pitchFamily="34" charset="0"/>
                </a:endParaRPr>
              </a:p>
            </p:txBody>
          </p:sp>
          <p:sp>
            <p:nvSpPr>
              <p:cNvPr id="635" name="Freeform 40"/>
              <p:cNvSpPr>
                <a:spLocks/>
              </p:cNvSpPr>
              <p:nvPr/>
            </p:nvSpPr>
            <p:spPr bwMode="auto">
              <a:xfrm>
                <a:off x="5803720" y="3992304"/>
                <a:ext cx="249274" cy="417323"/>
              </a:xfrm>
              <a:custGeom>
                <a:avLst/>
                <a:gdLst>
                  <a:gd name="T0" fmla="*/ 6 w 110"/>
                  <a:gd name="T1" fmla="*/ 8 h 184"/>
                  <a:gd name="T2" fmla="*/ 4 w 110"/>
                  <a:gd name="T3" fmla="*/ 10 h 184"/>
                  <a:gd name="T4" fmla="*/ 6 w 110"/>
                  <a:gd name="T5" fmla="*/ 13 h 184"/>
                  <a:gd name="T6" fmla="*/ 8 w 110"/>
                  <a:gd name="T7" fmla="*/ 14 h 184"/>
                  <a:gd name="T8" fmla="*/ 9 w 110"/>
                  <a:gd name="T9" fmla="*/ 16 h 184"/>
                  <a:gd name="T10" fmla="*/ 10 w 110"/>
                  <a:gd name="T11" fmla="*/ 16 h 184"/>
                  <a:gd name="T12" fmla="*/ 28 w 110"/>
                  <a:gd name="T13" fmla="*/ 21 h 184"/>
                  <a:gd name="T14" fmla="*/ 11 w 110"/>
                  <a:gd name="T15" fmla="*/ 38 h 184"/>
                  <a:gd name="T16" fmla="*/ 5 w 110"/>
                  <a:gd name="T17" fmla="*/ 41 h 184"/>
                  <a:gd name="T18" fmla="*/ 2 w 110"/>
                  <a:gd name="T19" fmla="*/ 47 h 184"/>
                  <a:gd name="T20" fmla="*/ 0 w 110"/>
                  <a:gd name="T21" fmla="*/ 67 h 184"/>
                  <a:gd name="T22" fmla="*/ 2 w 110"/>
                  <a:gd name="T23" fmla="*/ 69 h 184"/>
                  <a:gd name="T24" fmla="*/ 4 w 110"/>
                  <a:gd name="T25" fmla="*/ 67 h 184"/>
                  <a:gd name="T26" fmla="*/ 8 w 110"/>
                  <a:gd name="T27" fmla="*/ 60 h 184"/>
                  <a:gd name="T28" fmla="*/ 9 w 110"/>
                  <a:gd name="T29" fmla="*/ 60 h 184"/>
                  <a:gd name="T30" fmla="*/ 10 w 110"/>
                  <a:gd name="T31" fmla="*/ 60 h 184"/>
                  <a:gd name="T32" fmla="*/ 13 w 110"/>
                  <a:gd name="T33" fmla="*/ 57 h 184"/>
                  <a:gd name="T34" fmla="*/ 13 w 110"/>
                  <a:gd name="T35" fmla="*/ 57 h 184"/>
                  <a:gd name="T36" fmla="*/ 15 w 110"/>
                  <a:gd name="T37" fmla="*/ 57 h 184"/>
                  <a:gd name="T38" fmla="*/ 20 w 110"/>
                  <a:gd name="T39" fmla="*/ 52 h 184"/>
                  <a:gd name="T40" fmla="*/ 20 w 110"/>
                  <a:gd name="T41" fmla="*/ 51 h 184"/>
                  <a:gd name="T42" fmla="*/ 20 w 110"/>
                  <a:gd name="T43" fmla="*/ 49 h 184"/>
                  <a:gd name="T44" fmla="*/ 23 w 110"/>
                  <a:gd name="T45" fmla="*/ 49 h 184"/>
                  <a:gd name="T46" fmla="*/ 23 w 110"/>
                  <a:gd name="T47" fmla="*/ 48 h 184"/>
                  <a:gd name="T48" fmla="*/ 23 w 110"/>
                  <a:gd name="T49" fmla="*/ 45 h 184"/>
                  <a:gd name="T50" fmla="*/ 25 w 110"/>
                  <a:gd name="T51" fmla="*/ 45 h 184"/>
                  <a:gd name="T52" fmla="*/ 27 w 110"/>
                  <a:gd name="T53" fmla="*/ 44 h 184"/>
                  <a:gd name="T54" fmla="*/ 27 w 110"/>
                  <a:gd name="T55" fmla="*/ 41 h 184"/>
                  <a:gd name="T56" fmla="*/ 30 w 110"/>
                  <a:gd name="T57" fmla="*/ 38 h 184"/>
                  <a:gd name="T58" fmla="*/ 30 w 110"/>
                  <a:gd name="T59" fmla="*/ 35 h 184"/>
                  <a:gd name="T60" fmla="*/ 32 w 110"/>
                  <a:gd name="T61" fmla="*/ 32 h 184"/>
                  <a:gd name="T62" fmla="*/ 33 w 110"/>
                  <a:gd name="T63" fmla="*/ 27 h 184"/>
                  <a:gd name="T64" fmla="*/ 34 w 110"/>
                  <a:gd name="T65" fmla="*/ 23 h 184"/>
                  <a:gd name="T66" fmla="*/ 38 w 110"/>
                  <a:gd name="T67" fmla="*/ 17 h 184"/>
                  <a:gd name="T68" fmla="*/ 38 w 110"/>
                  <a:gd name="T69" fmla="*/ 16 h 184"/>
                  <a:gd name="T70" fmla="*/ 40 w 110"/>
                  <a:gd name="T71" fmla="*/ 13 h 184"/>
                  <a:gd name="T72" fmla="*/ 40 w 110"/>
                  <a:gd name="T73" fmla="*/ 13 h 184"/>
                  <a:gd name="T74" fmla="*/ 41 w 110"/>
                  <a:gd name="T75" fmla="*/ 8 h 184"/>
                  <a:gd name="T76" fmla="*/ 41 w 110"/>
                  <a:gd name="T77" fmla="*/ 2 h 184"/>
                  <a:gd name="T78" fmla="*/ 40 w 110"/>
                  <a:gd name="T79" fmla="*/ 0 h 184"/>
                  <a:gd name="T80" fmla="*/ 38 w 110"/>
                  <a:gd name="T81" fmla="*/ 2 h 184"/>
                  <a:gd name="T82" fmla="*/ 35 w 110"/>
                  <a:gd name="T83" fmla="*/ 2 h 184"/>
                  <a:gd name="T84" fmla="*/ 27 w 110"/>
                  <a:gd name="T85" fmla="*/ 3 h 184"/>
                  <a:gd name="T86" fmla="*/ 25 w 110"/>
                  <a:gd name="T87" fmla="*/ 4 h 184"/>
                  <a:gd name="T88" fmla="*/ 23 w 110"/>
                  <a:gd name="T89" fmla="*/ 6 h 184"/>
                  <a:gd name="T90" fmla="*/ 23 w 110"/>
                  <a:gd name="T91" fmla="*/ 7 h 184"/>
                  <a:gd name="T92" fmla="*/ 20 w 110"/>
                  <a:gd name="T93" fmla="*/ 6 h 184"/>
                  <a:gd name="T94" fmla="*/ 15 w 110"/>
                  <a:gd name="T95" fmla="*/ 6 h 184"/>
                  <a:gd name="T96" fmla="*/ 13 w 110"/>
                  <a:gd name="T97" fmla="*/ 8 h 184"/>
                  <a:gd name="T98" fmla="*/ 11 w 110"/>
                  <a:gd name="T99" fmla="*/ 6 h 184"/>
                  <a:gd name="T100" fmla="*/ 9 w 110"/>
                  <a:gd name="T101" fmla="*/ 4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0" h="184">
                    <a:moveTo>
                      <a:pt x="24" y="10"/>
                    </a:moveTo>
                    <a:lnTo>
                      <a:pt x="16" y="20"/>
                    </a:lnTo>
                    <a:lnTo>
                      <a:pt x="12" y="26"/>
                    </a:lnTo>
                    <a:lnTo>
                      <a:pt x="16" y="32"/>
                    </a:lnTo>
                    <a:lnTo>
                      <a:pt x="18" y="36"/>
                    </a:lnTo>
                    <a:lnTo>
                      <a:pt x="20" y="38"/>
                    </a:lnTo>
                    <a:lnTo>
                      <a:pt x="24" y="42"/>
                    </a:lnTo>
                    <a:lnTo>
                      <a:pt x="28" y="44"/>
                    </a:lnTo>
                    <a:lnTo>
                      <a:pt x="58" y="58"/>
                    </a:lnTo>
                    <a:lnTo>
                      <a:pt x="76" y="58"/>
                    </a:lnTo>
                    <a:lnTo>
                      <a:pt x="44" y="104"/>
                    </a:lnTo>
                    <a:lnTo>
                      <a:pt x="30" y="104"/>
                    </a:lnTo>
                    <a:lnTo>
                      <a:pt x="26" y="108"/>
                    </a:lnTo>
                    <a:lnTo>
                      <a:pt x="14" y="108"/>
                    </a:lnTo>
                    <a:lnTo>
                      <a:pt x="12" y="110"/>
                    </a:lnTo>
                    <a:lnTo>
                      <a:pt x="6" y="126"/>
                    </a:lnTo>
                    <a:lnTo>
                      <a:pt x="0" y="130"/>
                    </a:lnTo>
                    <a:lnTo>
                      <a:pt x="0" y="176"/>
                    </a:lnTo>
                    <a:lnTo>
                      <a:pt x="6" y="184"/>
                    </a:lnTo>
                    <a:lnTo>
                      <a:pt x="8" y="178"/>
                    </a:lnTo>
                    <a:lnTo>
                      <a:pt x="12" y="178"/>
                    </a:lnTo>
                    <a:lnTo>
                      <a:pt x="20" y="162"/>
                    </a:lnTo>
                    <a:lnTo>
                      <a:pt x="24" y="162"/>
                    </a:lnTo>
                    <a:lnTo>
                      <a:pt x="26" y="160"/>
                    </a:lnTo>
                    <a:lnTo>
                      <a:pt x="30" y="156"/>
                    </a:lnTo>
                    <a:lnTo>
                      <a:pt x="34" y="152"/>
                    </a:lnTo>
                    <a:lnTo>
                      <a:pt x="36" y="152"/>
                    </a:lnTo>
                    <a:lnTo>
                      <a:pt x="40" y="152"/>
                    </a:lnTo>
                    <a:lnTo>
                      <a:pt x="46" y="146"/>
                    </a:lnTo>
                    <a:lnTo>
                      <a:pt x="52" y="140"/>
                    </a:lnTo>
                    <a:lnTo>
                      <a:pt x="52" y="136"/>
                    </a:lnTo>
                    <a:lnTo>
                      <a:pt x="52" y="132"/>
                    </a:lnTo>
                    <a:lnTo>
                      <a:pt x="58" y="130"/>
                    </a:lnTo>
                    <a:lnTo>
                      <a:pt x="60" y="130"/>
                    </a:lnTo>
                    <a:lnTo>
                      <a:pt x="62" y="128"/>
                    </a:lnTo>
                    <a:lnTo>
                      <a:pt x="62" y="126"/>
                    </a:lnTo>
                    <a:lnTo>
                      <a:pt x="62" y="122"/>
                    </a:lnTo>
                    <a:lnTo>
                      <a:pt x="66" y="120"/>
                    </a:lnTo>
                    <a:lnTo>
                      <a:pt x="70" y="116"/>
                    </a:lnTo>
                    <a:lnTo>
                      <a:pt x="72" y="112"/>
                    </a:lnTo>
                    <a:lnTo>
                      <a:pt x="72" y="108"/>
                    </a:lnTo>
                    <a:lnTo>
                      <a:pt x="78" y="102"/>
                    </a:lnTo>
                    <a:lnTo>
                      <a:pt x="80" y="94"/>
                    </a:lnTo>
                    <a:lnTo>
                      <a:pt x="82" y="84"/>
                    </a:lnTo>
                    <a:lnTo>
                      <a:pt x="86" y="84"/>
                    </a:lnTo>
                    <a:lnTo>
                      <a:pt x="88" y="72"/>
                    </a:lnTo>
                    <a:lnTo>
                      <a:pt x="92" y="60"/>
                    </a:lnTo>
                    <a:lnTo>
                      <a:pt x="96" y="52"/>
                    </a:lnTo>
                    <a:lnTo>
                      <a:pt x="102" y="46"/>
                    </a:lnTo>
                    <a:lnTo>
                      <a:pt x="102" y="42"/>
                    </a:lnTo>
                    <a:lnTo>
                      <a:pt x="102" y="38"/>
                    </a:lnTo>
                    <a:lnTo>
                      <a:pt x="106" y="36"/>
                    </a:lnTo>
                    <a:lnTo>
                      <a:pt x="106" y="32"/>
                    </a:lnTo>
                    <a:lnTo>
                      <a:pt x="106" y="26"/>
                    </a:lnTo>
                    <a:lnTo>
                      <a:pt x="108" y="22"/>
                    </a:lnTo>
                    <a:lnTo>
                      <a:pt x="110" y="6"/>
                    </a:lnTo>
                    <a:lnTo>
                      <a:pt x="108" y="0"/>
                    </a:lnTo>
                    <a:lnTo>
                      <a:pt x="106" y="0"/>
                    </a:lnTo>
                    <a:lnTo>
                      <a:pt x="100" y="4"/>
                    </a:lnTo>
                    <a:lnTo>
                      <a:pt x="94" y="6"/>
                    </a:lnTo>
                    <a:lnTo>
                      <a:pt x="82" y="8"/>
                    </a:lnTo>
                    <a:lnTo>
                      <a:pt x="74" y="8"/>
                    </a:lnTo>
                    <a:lnTo>
                      <a:pt x="68" y="10"/>
                    </a:lnTo>
                    <a:lnTo>
                      <a:pt x="64" y="14"/>
                    </a:lnTo>
                    <a:lnTo>
                      <a:pt x="62" y="16"/>
                    </a:lnTo>
                    <a:lnTo>
                      <a:pt x="60" y="18"/>
                    </a:lnTo>
                    <a:lnTo>
                      <a:pt x="56" y="18"/>
                    </a:lnTo>
                    <a:lnTo>
                      <a:pt x="52" y="16"/>
                    </a:lnTo>
                    <a:lnTo>
                      <a:pt x="46" y="16"/>
                    </a:lnTo>
                    <a:lnTo>
                      <a:pt x="40" y="16"/>
                    </a:lnTo>
                    <a:lnTo>
                      <a:pt x="34" y="20"/>
                    </a:lnTo>
                    <a:lnTo>
                      <a:pt x="30" y="16"/>
                    </a:lnTo>
                    <a:lnTo>
                      <a:pt x="24" y="10"/>
                    </a:lnTo>
                    <a:close/>
                  </a:path>
                </a:pathLst>
              </a:custGeom>
              <a:grpFill/>
              <a:ln w="3175">
                <a:noFill/>
                <a:round/>
                <a:headEnd/>
                <a:tailEnd/>
              </a:ln>
            </p:spPr>
            <p:txBody>
              <a:bodyPr/>
              <a:lstStyle/>
              <a:p>
                <a:pPr>
                  <a:defRPr/>
                </a:pPr>
                <a:endParaRPr lang="en-GB" dirty="0">
                  <a:latin typeface="Calibri" pitchFamily="34" charset="0"/>
                </a:endParaRPr>
              </a:p>
            </p:txBody>
          </p:sp>
          <p:sp>
            <p:nvSpPr>
              <p:cNvPr id="636" name="Freeform 41"/>
              <p:cNvSpPr>
                <a:spLocks noEditPoints="1"/>
              </p:cNvSpPr>
              <p:nvPr/>
            </p:nvSpPr>
            <p:spPr bwMode="auto">
              <a:xfrm>
                <a:off x="8745733" y="4615390"/>
                <a:ext cx="150724" cy="133311"/>
              </a:xfrm>
              <a:custGeom>
                <a:avLst/>
                <a:gdLst>
                  <a:gd name="T0" fmla="*/ 22 w 66"/>
                  <a:gd name="T1" fmla="*/ 21 h 58"/>
                  <a:gd name="T2" fmla="*/ 24 w 66"/>
                  <a:gd name="T3" fmla="*/ 23 h 58"/>
                  <a:gd name="T4" fmla="*/ 25 w 66"/>
                  <a:gd name="T5" fmla="*/ 23 h 58"/>
                  <a:gd name="T6" fmla="*/ 24 w 66"/>
                  <a:gd name="T7" fmla="*/ 21 h 58"/>
                  <a:gd name="T8" fmla="*/ 23 w 66"/>
                  <a:gd name="T9" fmla="*/ 21 h 58"/>
                  <a:gd name="T10" fmla="*/ 22 w 66"/>
                  <a:gd name="T11" fmla="*/ 21 h 58"/>
                  <a:gd name="T12" fmla="*/ 13 w 66"/>
                  <a:gd name="T13" fmla="*/ 15 h 58"/>
                  <a:gd name="T14" fmla="*/ 16 w 66"/>
                  <a:gd name="T15" fmla="*/ 17 h 58"/>
                  <a:gd name="T16" fmla="*/ 16 w 66"/>
                  <a:gd name="T17" fmla="*/ 18 h 58"/>
                  <a:gd name="T18" fmla="*/ 19 w 66"/>
                  <a:gd name="T19" fmla="*/ 17 h 58"/>
                  <a:gd name="T20" fmla="*/ 17 w 66"/>
                  <a:gd name="T21" fmla="*/ 15 h 58"/>
                  <a:gd name="T22" fmla="*/ 16 w 66"/>
                  <a:gd name="T23" fmla="*/ 15 h 58"/>
                  <a:gd name="T24" fmla="*/ 13 w 66"/>
                  <a:gd name="T25" fmla="*/ 15 h 58"/>
                  <a:gd name="T26" fmla="*/ 19 w 66"/>
                  <a:gd name="T27" fmla="*/ 10 h 58"/>
                  <a:gd name="T28" fmla="*/ 20 w 66"/>
                  <a:gd name="T29" fmla="*/ 14 h 58"/>
                  <a:gd name="T30" fmla="*/ 22 w 66"/>
                  <a:gd name="T31" fmla="*/ 16 h 58"/>
                  <a:gd name="T32" fmla="*/ 22 w 66"/>
                  <a:gd name="T33" fmla="*/ 13 h 58"/>
                  <a:gd name="T34" fmla="*/ 19 w 66"/>
                  <a:gd name="T35" fmla="*/ 10 h 58"/>
                  <a:gd name="T36" fmla="*/ 4 w 66"/>
                  <a:gd name="T37" fmla="*/ 8 h 58"/>
                  <a:gd name="T38" fmla="*/ 5 w 66"/>
                  <a:gd name="T39" fmla="*/ 10 h 58"/>
                  <a:gd name="T40" fmla="*/ 6 w 66"/>
                  <a:gd name="T41" fmla="*/ 10 h 58"/>
                  <a:gd name="T42" fmla="*/ 6 w 66"/>
                  <a:gd name="T43" fmla="*/ 8 h 58"/>
                  <a:gd name="T44" fmla="*/ 5 w 66"/>
                  <a:gd name="T45" fmla="*/ 7 h 58"/>
                  <a:gd name="T46" fmla="*/ 13 w 66"/>
                  <a:gd name="T47" fmla="*/ 8 h 58"/>
                  <a:gd name="T48" fmla="*/ 15 w 66"/>
                  <a:gd name="T49" fmla="*/ 8 h 58"/>
                  <a:gd name="T50" fmla="*/ 13 w 66"/>
                  <a:gd name="T51" fmla="*/ 6 h 58"/>
                  <a:gd name="T52" fmla="*/ 9 w 66"/>
                  <a:gd name="T53" fmla="*/ 5 h 58"/>
                  <a:gd name="T54" fmla="*/ 0 w 66"/>
                  <a:gd name="T55" fmla="*/ 0 h 58"/>
                  <a:gd name="T56" fmla="*/ 2 w 66"/>
                  <a:gd name="T57" fmla="*/ 2 h 58"/>
                  <a:gd name="T58" fmla="*/ 2 w 66"/>
                  <a:gd name="T59" fmla="*/ 2 h 58"/>
                  <a:gd name="T60" fmla="*/ 5 w 66"/>
                  <a:gd name="T61" fmla="*/ 4 h 58"/>
                  <a:gd name="T62" fmla="*/ 5 w 66"/>
                  <a:gd name="T63" fmla="*/ 3 h 58"/>
                  <a:gd name="T64" fmla="*/ 0 w 66"/>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 h="58">
                    <a:moveTo>
                      <a:pt x="56" y="52"/>
                    </a:moveTo>
                    <a:lnTo>
                      <a:pt x="56" y="52"/>
                    </a:lnTo>
                    <a:lnTo>
                      <a:pt x="60" y="54"/>
                    </a:lnTo>
                    <a:lnTo>
                      <a:pt x="64" y="58"/>
                    </a:lnTo>
                    <a:lnTo>
                      <a:pt x="66" y="58"/>
                    </a:lnTo>
                    <a:lnTo>
                      <a:pt x="66" y="56"/>
                    </a:lnTo>
                    <a:lnTo>
                      <a:pt x="62" y="52"/>
                    </a:lnTo>
                    <a:lnTo>
                      <a:pt x="60" y="52"/>
                    </a:lnTo>
                    <a:lnTo>
                      <a:pt x="56" y="52"/>
                    </a:lnTo>
                    <a:close/>
                    <a:moveTo>
                      <a:pt x="36" y="38"/>
                    </a:moveTo>
                    <a:lnTo>
                      <a:pt x="36" y="38"/>
                    </a:lnTo>
                    <a:lnTo>
                      <a:pt x="38" y="42"/>
                    </a:lnTo>
                    <a:lnTo>
                      <a:pt x="40" y="44"/>
                    </a:lnTo>
                    <a:lnTo>
                      <a:pt x="40" y="46"/>
                    </a:lnTo>
                    <a:lnTo>
                      <a:pt x="46" y="46"/>
                    </a:lnTo>
                    <a:lnTo>
                      <a:pt x="48" y="44"/>
                    </a:lnTo>
                    <a:lnTo>
                      <a:pt x="48" y="40"/>
                    </a:lnTo>
                    <a:lnTo>
                      <a:pt x="44" y="38"/>
                    </a:lnTo>
                    <a:lnTo>
                      <a:pt x="40" y="38"/>
                    </a:lnTo>
                    <a:lnTo>
                      <a:pt x="36" y="38"/>
                    </a:lnTo>
                    <a:close/>
                    <a:moveTo>
                      <a:pt x="48" y="26"/>
                    </a:moveTo>
                    <a:lnTo>
                      <a:pt x="48" y="26"/>
                    </a:lnTo>
                    <a:lnTo>
                      <a:pt x="52" y="36"/>
                    </a:lnTo>
                    <a:lnTo>
                      <a:pt x="56" y="40"/>
                    </a:lnTo>
                    <a:lnTo>
                      <a:pt x="56" y="34"/>
                    </a:lnTo>
                    <a:lnTo>
                      <a:pt x="52" y="26"/>
                    </a:lnTo>
                    <a:lnTo>
                      <a:pt x="48" y="26"/>
                    </a:lnTo>
                    <a:close/>
                    <a:moveTo>
                      <a:pt x="12" y="18"/>
                    </a:moveTo>
                    <a:lnTo>
                      <a:pt x="10" y="22"/>
                    </a:lnTo>
                    <a:lnTo>
                      <a:pt x="12" y="24"/>
                    </a:lnTo>
                    <a:lnTo>
                      <a:pt x="14" y="26"/>
                    </a:lnTo>
                    <a:lnTo>
                      <a:pt x="16" y="26"/>
                    </a:lnTo>
                    <a:lnTo>
                      <a:pt x="14" y="22"/>
                    </a:lnTo>
                    <a:lnTo>
                      <a:pt x="14" y="18"/>
                    </a:lnTo>
                    <a:lnTo>
                      <a:pt x="12" y="18"/>
                    </a:lnTo>
                    <a:close/>
                    <a:moveTo>
                      <a:pt x="24" y="12"/>
                    </a:moveTo>
                    <a:lnTo>
                      <a:pt x="32" y="22"/>
                    </a:lnTo>
                    <a:lnTo>
                      <a:pt x="38" y="22"/>
                    </a:lnTo>
                    <a:lnTo>
                      <a:pt x="32" y="14"/>
                    </a:lnTo>
                    <a:lnTo>
                      <a:pt x="28" y="12"/>
                    </a:lnTo>
                    <a:lnTo>
                      <a:pt x="24" y="12"/>
                    </a:lnTo>
                    <a:close/>
                    <a:moveTo>
                      <a:pt x="0" y="0"/>
                    </a:moveTo>
                    <a:lnTo>
                      <a:pt x="0" y="0"/>
                    </a:lnTo>
                    <a:lnTo>
                      <a:pt x="2" y="4"/>
                    </a:lnTo>
                    <a:lnTo>
                      <a:pt x="2" y="6"/>
                    </a:lnTo>
                    <a:lnTo>
                      <a:pt x="10" y="10"/>
                    </a:lnTo>
                    <a:lnTo>
                      <a:pt x="12" y="10"/>
                    </a:lnTo>
                    <a:lnTo>
                      <a:pt x="12" y="8"/>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37" name="Freeform 42"/>
              <p:cNvSpPr>
                <a:spLocks/>
              </p:cNvSpPr>
              <p:nvPr/>
            </p:nvSpPr>
            <p:spPr bwMode="auto">
              <a:xfrm>
                <a:off x="5070391" y="2786706"/>
                <a:ext cx="89855" cy="84044"/>
              </a:xfrm>
              <a:custGeom>
                <a:avLst/>
                <a:gdLst>
                  <a:gd name="T0" fmla="*/ 2 w 40"/>
                  <a:gd name="T1" fmla="*/ 12 h 36"/>
                  <a:gd name="T2" fmla="*/ 2 w 40"/>
                  <a:gd name="T3" fmla="*/ 15 h 36"/>
                  <a:gd name="T4" fmla="*/ 4 w 40"/>
                  <a:gd name="T5" fmla="*/ 15 h 36"/>
                  <a:gd name="T6" fmla="*/ 7 w 40"/>
                  <a:gd name="T7" fmla="*/ 14 h 36"/>
                  <a:gd name="T8" fmla="*/ 7 w 40"/>
                  <a:gd name="T9" fmla="*/ 12 h 36"/>
                  <a:gd name="T10" fmla="*/ 7 w 40"/>
                  <a:gd name="T11" fmla="*/ 10 h 36"/>
                  <a:gd name="T12" fmla="*/ 7 w 40"/>
                  <a:gd name="T13" fmla="*/ 10 h 36"/>
                  <a:gd name="T14" fmla="*/ 8 w 40"/>
                  <a:gd name="T15" fmla="*/ 11 h 36"/>
                  <a:gd name="T16" fmla="*/ 9 w 40"/>
                  <a:gd name="T17" fmla="*/ 11 h 36"/>
                  <a:gd name="T18" fmla="*/ 10 w 40"/>
                  <a:gd name="T19" fmla="*/ 6 h 36"/>
                  <a:gd name="T20" fmla="*/ 10 w 40"/>
                  <a:gd name="T21" fmla="*/ 6 h 36"/>
                  <a:gd name="T22" fmla="*/ 11 w 40"/>
                  <a:gd name="T23" fmla="*/ 6 h 36"/>
                  <a:gd name="T24" fmla="*/ 13 w 40"/>
                  <a:gd name="T25" fmla="*/ 5 h 36"/>
                  <a:gd name="T26" fmla="*/ 13 w 40"/>
                  <a:gd name="T27" fmla="*/ 3 h 36"/>
                  <a:gd name="T28" fmla="*/ 13 w 40"/>
                  <a:gd name="T29" fmla="*/ 3 h 36"/>
                  <a:gd name="T30" fmla="*/ 15 w 40"/>
                  <a:gd name="T31" fmla="*/ 2 h 36"/>
                  <a:gd name="T32" fmla="*/ 13 w 40"/>
                  <a:gd name="T33" fmla="*/ 0 h 36"/>
                  <a:gd name="T34" fmla="*/ 13 w 40"/>
                  <a:gd name="T35" fmla="*/ 0 h 36"/>
                  <a:gd name="T36" fmla="*/ 12 w 40"/>
                  <a:gd name="T37" fmla="*/ 2 h 36"/>
                  <a:gd name="T38" fmla="*/ 9 w 40"/>
                  <a:gd name="T39" fmla="*/ 2 h 36"/>
                  <a:gd name="T40" fmla="*/ 8 w 40"/>
                  <a:gd name="T41" fmla="*/ 2 h 36"/>
                  <a:gd name="T42" fmla="*/ 7 w 40"/>
                  <a:gd name="T43" fmla="*/ 2 h 36"/>
                  <a:gd name="T44" fmla="*/ 4 w 40"/>
                  <a:gd name="T45" fmla="*/ 2 h 36"/>
                  <a:gd name="T46" fmla="*/ 3 w 40"/>
                  <a:gd name="T47" fmla="*/ 2 h 36"/>
                  <a:gd name="T48" fmla="*/ 2 w 40"/>
                  <a:gd name="T49" fmla="*/ 3 h 36"/>
                  <a:gd name="T50" fmla="*/ 2 w 40"/>
                  <a:gd name="T51" fmla="*/ 4 h 36"/>
                  <a:gd name="T52" fmla="*/ 2 w 40"/>
                  <a:gd name="T53" fmla="*/ 4 h 36"/>
                  <a:gd name="T54" fmla="*/ 0 w 40"/>
                  <a:gd name="T55" fmla="*/ 6 h 36"/>
                  <a:gd name="T56" fmla="*/ 2 w 40"/>
                  <a:gd name="T57" fmla="*/ 6 h 36"/>
                  <a:gd name="T58" fmla="*/ 2 w 40"/>
                  <a:gd name="T59" fmla="*/ 10 h 36"/>
                  <a:gd name="T60" fmla="*/ 2 w 40"/>
                  <a:gd name="T61" fmla="*/ 11 h 36"/>
                  <a:gd name="T62" fmla="*/ 2 w 40"/>
                  <a:gd name="T63" fmla="*/ 12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36">
                    <a:moveTo>
                      <a:pt x="6" y="30"/>
                    </a:moveTo>
                    <a:lnTo>
                      <a:pt x="6" y="30"/>
                    </a:lnTo>
                    <a:lnTo>
                      <a:pt x="4" y="32"/>
                    </a:lnTo>
                    <a:lnTo>
                      <a:pt x="4" y="36"/>
                    </a:lnTo>
                    <a:lnTo>
                      <a:pt x="10" y="34"/>
                    </a:lnTo>
                    <a:lnTo>
                      <a:pt x="14" y="32"/>
                    </a:lnTo>
                    <a:lnTo>
                      <a:pt x="18" y="32"/>
                    </a:lnTo>
                    <a:lnTo>
                      <a:pt x="18" y="28"/>
                    </a:lnTo>
                    <a:lnTo>
                      <a:pt x="18" y="24"/>
                    </a:lnTo>
                    <a:lnTo>
                      <a:pt x="18" y="22"/>
                    </a:lnTo>
                    <a:lnTo>
                      <a:pt x="18" y="24"/>
                    </a:lnTo>
                    <a:lnTo>
                      <a:pt x="20" y="26"/>
                    </a:lnTo>
                    <a:lnTo>
                      <a:pt x="22" y="26"/>
                    </a:lnTo>
                    <a:lnTo>
                      <a:pt x="24" y="26"/>
                    </a:lnTo>
                    <a:lnTo>
                      <a:pt x="26" y="22"/>
                    </a:lnTo>
                    <a:lnTo>
                      <a:pt x="28" y="16"/>
                    </a:lnTo>
                    <a:lnTo>
                      <a:pt x="28" y="14"/>
                    </a:lnTo>
                    <a:lnTo>
                      <a:pt x="30" y="14"/>
                    </a:lnTo>
                    <a:lnTo>
                      <a:pt x="34" y="14"/>
                    </a:lnTo>
                    <a:lnTo>
                      <a:pt x="36" y="12"/>
                    </a:lnTo>
                    <a:lnTo>
                      <a:pt x="36" y="8"/>
                    </a:lnTo>
                    <a:lnTo>
                      <a:pt x="38" y="8"/>
                    </a:lnTo>
                    <a:lnTo>
                      <a:pt x="40" y="6"/>
                    </a:lnTo>
                    <a:lnTo>
                      <a:pt x="40" y="4"/>
                    </a:lnTo>
                    <a:lnTo>
                      <a:pt x="38" y="0"/>
                    </a:lnTo>
                    <a:lnTo>
                      <a:pt x="36" y="0"/>
                    </a:lnTo>
                    <a:lnTo>
                      <a:pt x="32" y="2"/>
                    </a:lnTo>
                    <a:lnTo>
                      <a:pt x="28" y="2"/>
                    </a:lnTo>
                    <a:lnTo>
                      <a:pt x="24" y="2"/>
                    </a:lnTo>
                    <a:lnTo>
                      <a:pt x="22" y="2"/>
                    </a:lnTo>
                    <a:lnTo>
                      <a:pt x="20" y="4"/>
                    </a:lnTo>
                    <a:lnTo>
                      <a:pt x="16" y="6"/>
                    </a:lnTo>
                    <a:lnTo>
                      <a:pt x="12" y="6"/>
                    </a:lnTo>
                    <a:lnTo>
                      <a:pt x="8" y="6"/>
                    </a:lnTo>
                    <a:lnTo>
                      <a:pt x="6" y="8"/>
                    </a:lnTo>
                    <a:lnTo>
                      <a:pt x="4" y="10"/>
                    </a:lnTo>
                    <a:lnTo>
                      <a:pt x="2" y="10"/>
                    </a:lnTo>
                    <a:lnTo>
                      <a:pt x="0" y="12"/>
                    </a:lnTo>
                    <a:lnTo>
                      <a:pt x="0" y="16"/>
                    </a:lnTo>
                    <a:lnTo>
                      <a:pt x="2" y="16"/>
                    </a:lnTo>
                    <a:lnTo>
                      <a:pt x="4" y="18"/>
                    </a:lnTo>
                    <a:lnTo>
                      <a:pt x="4" y="22"/>
                    </a:lnTo>
                    <a:lnTo>
                      <a:pt x="4" y="26"/>
                    </a:lnTo>
                    <a:lnTo>
                      <a:pt x="4" y="28"/>
                    </a:lnTo>
                    <a:lnTo>
                      <a:pt x="6" y="30"/>
                    </a:lnTo>
                    <a:close/>
                  </a:path>
                </a:pathLst>
              </a:custGeom>
              <a:grpFill/>
              <a:ln w="3175">
                <a:noFill/>
                <a:round/>
                <a:headEnd/>
                <a:tailEnd/>
              </a:ln>
            </p:spPr>
            <p:txBody>
              <a:bodyPr/>
              <a:lstStyle/>
              <a:p>
                <a:pPr>
                  <a:defRPr/>
                </a:pPr>
                <a:endParaRPr lang="en-GB" dirty="0">
                  <a:latin typeface="Calibri" pitchFamily="34" charset="0"/>
                </a:endParaRPr>
              </a:p>
            </p:txBody>
          </p:sp>
          <p:sp>
            <p:nvSpPr>
              <p:cNvPr id="638" name="Freeform 43"/>
              <p:cNvSpPr>
                <a:spLocks/>
              </p:cNvSpPr>
              <p:nvPr/>
            </p:nvSpPr>
            <p:spPr bwMode="auto">
              <a:xfrm>
                <a:off x="5166042" y="2682375"/>
                <a:ext cx="179709" cy="84044"/>
              </a:xfrm>
              <a:custGeom>
                <a:avLst/>
                <a:gdLst>
                  <a:gd name="T0" fmla="*/ 28 w 80"/>
                  <a:gd name="T1" fmla="*/ 10 h 36"/>
                  <a:gd name="T2" fmla="*/ 28 w 80"/>
                  <a:gd name="T3" fmla="*/ 12 h 36"/>
                  <a:gd name="T4" fmla="*/ 26 w 80"/>
                  <a:gd name="T5" fmla="*/ 11 h 36"/>
                  <a:gd name="T6" fmla="*/ 24 w 80"/>
                  <a:gd name="T7" fmla="*/ 10 h 36"/>
                  <a:gd name="T8" fmla="*/ 22 w 80"/>
                  <a:gd name="T9" fmla="*/ 11 h 36"/>
                  <a:gd name="T10" fmla="*/ 19 w 80"/>
                  <a:gd name="T11" fmla="*/ 11 h 36"/>
                  <a:gd name="T12" fmla="*/ 17 w 80"/>
                  <a:gd name="T13" fmla="*/ 12 h 36"/>
                  <a:gd name="T14" fmla="*/ 17 w 80"/>
                  <a:gd name="T15" fmla="*/ 12 h 36"/>
                  <a:gd name="T16" fmla="*/ 16 w 80"/>
                  <a:gd name="T17" fmla="*/ 12 h 36"/>
                  <a:gd name="T18" fmla="*/ 15 w 80"/>
                  <a:gd name="T19" fmla="*/ 12 h 36"/>
                  <a:gd name="T20" fmla="*/ 12 w 80"/>
                  <a:gd name="T21" fmla="*/ 12 h 36"/>
                  <a:gd name="T22" fmla="*/ 9 w 80"/>
                  <a:gd name="T23" fmla="*/ 12 h 36"/>
                  <a:gd name="T24" fmla="*/ 10 w 80"/>
                  <a:gd name="T25" fmla="*/ 15 h 36"/>
                  <a:gd name="T26" fmla="*/ 8 w 80"/>
                  <a:gd name="T27" fmla="*/ 15 h 36"/>
                  <a:gd name="T28" fmla="*/ 5 w 80"/>
                  <a:gd name="T29" fmla="*/ 15 h 36"/>
                  <a:gd name="T30" fmla="*/ 4 w 80"/>
                  <a:gd name="T31" fmla="*/ 15 h 36"/>
                  <a:gd name="T32" fmla="*/ 2 w 80"/>
                  <a:gd name="T33" fmla="*/ 12 h 36"/>
                  <a:gd name="T34" fmla="*/ 2 w 80"/>
                  <a:gd name="T35" fmla="*/ 10 h 36"/>
                  <a:gd name="T36" fmla="*/ 0 w 80"/>
                  <a:gd name="T37" fmla="*/ 8 h 36"/>
                  <a:gd name="T38" fmla="*/ 2 w 80"/>
                  <a:gd name="T39" fmla="*/ 8 h 36"/>
                  <a:gd name="T40" fmla="*/ 2 w 80"/>
                  <a:gd name="T41" fmla="*/ 6 h 36"/>
                  <a:gd name="T42" fmla="*/ 2 w 80"/>
                  <a:gd name="T43" fmla="*/ 5 h 36"/>
                  <a:gd name="T44" fmla="*/ 3 w 80"/>
                  <a:gd name="T45" fmla="*/ 4 h 36"/>
                  <a:gd name="T46" fmla="*/ 4 w 80"/>
                  <a:gd name="T47" fmla="*/ 3 h 36"/>
                  <a:gd name="T48" fmla="*/ 5 w 80"/>
                  <a:gd name="T49" fmla="*/ 2 h 36"/>
                  <a:gd name="T50" fmla="*/ 7 w 80"/>
                  <a:gd name="T51" fmla="*/ 2 h 36"/>
                  <a:gd name="T52" fmla="*/ 9 w 80"/>
                  <a:gd name="T53" fmla="*/ 2 h 36"/>
                  <a:gd name="T54" fmla="*/ 10 w 80"/>
                  <a:gd name="T55" fmla="*/ 2 h 36"/>
                  <a:gd name="T56" fmla="*/ 12 w 80"/>
                  <a:gd name="T57" fmla="*/ 3 h 36"/>
                  <a:gd name="T58" fmla="*/ 15 w 80"/>
                  <a:gd name="T59" fmla="*/ 4 h 36"/>
                  <a:gd name="T60" fmla="*/ 16 w 80"/>
                  <a:gd name="T61" fmla="*/ 3 h 36"/>
                  <a:gd name="T62" fmla="*/ 16 w 80"/>
                  <a:gd name="T63" fmla="*/ 2 h 36"/>
                  <a:gd name="T64" fmla="*/ 17 w 80"/>
                  <a:gd name="T65" fmla="*/ 2 h 36"/>
                  <a:gd name="T66" fmla="*/ 20 w 80"/>
                  <a:gd name="T67" fmla="*/ 0 h 36"/>
                  <a:gd name="T68" fmla="*/ 22 w 80"/>
                  <a:gd name="T69" fmla="*/ 2 h 36"/>
                  <a:gd name="T70" fmla="*/ 25 w 80"/>
                  <a:gd name="T71" fmla="*/ 2 h 36"/>
                  <a:gd name="T72" fmla="*/ 26 w 80"/>
                  <a:gd name="T73" fmla="*/ 3 h 36"/>
                  <a:gd name="T74" fmla="*/ 26 w 80"/>
                  <a:gd name="T75" fmla="*/ 4 h 36"/>
                  <a:gd name="T76" fmla="*/ 28 w 80"/>
                  <a:gd name="T77" fmla="*/ 6 h 36"/>
                  <a:gd name="T78" fmla="*/ 28 w 80"/>
                  <a:gd name="T79" fmla="*/ 8 h 36"/>
                  <a:gd name="T80" fmla="*/ 29 w 80"/>
                  <a:gd name="T81" fmla="*/ 8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0" h="36">
                    <a:moveTo>
                      <a:pt x="80" y="20"/>
                    </a:moveTo>
                    <a:lnTo>
                      <a:pt x="76" y="22"/>
                    </a:lnTo>
                    <a:lnTo>
                      <a:pt x="76" y="28"/>
                    </a:lnTo>
                    <a:lnTo>
                      <a:pt x="74" y="28"/>
                    </a:lnTo>
                    <a:lnTo>
                      <a:pt x="70" y="26"/>
                    </a:lnTo>
                    <a:lnTo>
                      <a:pt x="66" y="24"/>
                    </a:lnTo>
                    <a:lnTo>
                      <a:pt x="62" y="26"/>
                    </a:lnTo>
                    <a:lnTo>
                      <a:pt x="56" y="26"/>
                    </a:lnTo>
                    <a:lnTo>
                      <a:pt x="52" y="26"/>
                    </a:lnTo>
                    <a:lnTo>
                      <a:pt x="48" y="28"/>
                    </a:lnTo>
                    <a:lnTo>
                      <a:pt x="46" y="30"/>
                    </a:lnTo>
                    <a:lnTo>
                      <a:pt x="42" y="28"/>
                    </a:lnTo>
                    <a:lnTo>
                      <a:pt x="40" y="28"/>
                    </a:lnTo>
                    <a:lnTo>
                      <a:pt x="34" y="30"/>
                    </a:lnTo>
                    <a:lnTo>
                      <a:pt x="28" y="30"/>
                    </a:lnTo>
                    <a:lnTo>
                      <a:pt x="26" y="30"/>
                    </a:lnTo>
                    <a:lnTo>
                      <a:pt x="28" y="34"/>
                    </a:lnTo>
                    <a:lnTo>
                      <a:pt x="28" y="36"/>
                    </a:lnTo>
                    <a:lnTo>
                      <a:pt x="22" y="34"/>
                    </a:lnTo>
                    <a:lnTo>
                      <a:pt x="16" y="34"/>
                    </a:lnTo>
                    <a:lnTo>
                      <a:pt x="12" y="34"/>
                    </a:lnTo>
                    <a:lnTo>
                      <a:pt x="6" y="32"/>
                    </a:lnTo>
                    <a:lnTo>
                      <a:pt x="4" y="30"/>
                    </a:lnTo>
                    <a:lnTo>
                      <a:pt x="2" y="24"/>
                    </a:lnTo>
                    <a:lnTo>
                      <a:pt x="0" y="24"/>
                    </a:lnTo>
                    <a:lnTo>
                      <a:pt x="0" y="20"/>
                    </a:lnTo>
                    <a:lnTo>
                      <a:pt x="2" y="18"/>
                    </a:lnTo>
                    <a:lnTo>
                      <a:pt x="4" y="16"/>
                    </a:lnTo>
                    <a:lnTo>
                      <a:pt x="4" y="14"/>
                    </a:lnTo>
                    <a:lnTo>
                      <a:pt x="6" y="12"/>
                    </a:lnTo>
                    <a:lnTo>
                      <a:pt x="8" y="12"/>
                    </a:lnTo>
                    <a:lnTo>
                      <a:pt x="8" y="10"/>
                    </a:lnTo>
                    <a:lnTo>
                      <a:pt x="8" y="8"/>
                    </a:lnTo>
                    <a:lnTo>
                      <a:pt x="10" y="8"/>
                    </a:lnTo>
                    <a:lnTo>
                      <a:pt x="16" y="4"/>
                    </a:lnTo>
                    <a:lnTo>
                      <a:pt x="20" y="6"/>
                    </a:lnTo>
                    <a:lnTo>
                      <a:pt x="24" y="4"/>
                    </a:lnTo>
                    <a:lnTo>
                      <a:pt x="28" y="6"/>
                    </a:lnTo>
                    <a:lnTo>
                      <a:pt x="34" y="8"/>
                    </a:lnTo>
                    <a:lnTo>
                      <a:pt x="38" y="10"/>
                    </a:lnTo>
                    <a:lnTo>
                      <a:pt x="40" y="10"/>
                    </a:lnTo>
                    <a:lnTo>
                      <a:pt x="42" y="8"/>
                    </a:lnTo>
                    <a:lnTo>
                      <a:pt x="44" y="6"/>
                    </a:lnTo>
                    <a:lnTo>
                      <a:pt x="48" y="6"/>
                    </a:lnTo>
                    <a:lnTo>
                      <a:pt x="54" y="2"/>
                    </a:lnTo>
                    <a:lnTo>
                      <a:pt x="56" y="0"/>
                    </a:lnTo>
                    <a:lnTo>
                      <a:pt x="60" y="2"/>
                    </a:lnTo>
                    <a:lnTo>
                      <a:pt x="64" y="4"/>
                    </a:lnTo>
                    <a:lnTo>
                      <a:pt x="68" y="6"/>
                    </a:lnTo>
                    <a:lnTo>
                      <a:pt x="70" y="8"/>
                    </a:lnTo>
                    <a:lnTo>
                      <a:pt x="72" y="10"/>
                    </a:lnTo>
                    <a:lnTo>
                      <a:pt x="74" y="12"/>
                    </a:lnTo>
                    <a:lnTo>
                      <a:pt x="76" y="16"/>
                    </a:lnTo>
                    <a:lnTo>
                      <a:pt x="78" y="20"/>
                    </a:lnTo>
                    <a:lnTo>
                      <a:pt x="80" y="20"/>
                    </a:lnTo>
                    <a:close/>
                  </a:path>
                </a:pathLst>
              </a:custGeom>
              <a:grpFill/>
              <a:ln w="3175">
                <a:noFill/>
                <a:round/>
                <a:headEnd/>
                <a:tailEnd/>
              </a:ln>
            </p:spPr>
            <p:txBody>
              <a:bodyPr/>
              <a:lstStyle/>
              <a:p>
                <a:pPr>
                  <a:defRPr/>
                </a:pPr>
                <a:endParaRPr lang="en-GB" dirty="0">
                  <a:latin typeface="Calibri" pitchFamily="34" charset="0"/>
                </a:endParaRPr>
              </a:p>
            </p:txBody>
          </p:sp>
          <p:sp>
            <p:nvSpPr>
              <p:cNvPr id="639" name="Freeform 44"/>
              <p:cNvSpPr>
                <a:spLocks/>
              </p:cNvSpPr>
              <p:nvPr/>
            </p:nvSpPr>
            <p:spPr bwMode="auto">
              <a:xfrm>
                <a:off x="7389218" y="4328481"/>
                <a:ext cx="26087" cy="8694"/>
              </a:xfrm>
              <a:custGeom>
                <a:avLst/>
                <a:gdLst>
                  <a:gd name="T0" fmla="*/ 0 w 12"/>
                  <a:gd name="T1" fmla="*/ 2 h 4"/>
                  <a:gd name="T2" fmla="*/ 2 w 12"/>
                  <a:gd name="T3" fmla="*/ 0 h 4"/>
                  <a:gd name="T4" fmla="*/ 4 w 12"/>
                  <a:gd name="T5" fmla="*/ 2 h 4"/>
                  <a:gd name="T6" fmla="*/ 4 w 12"/>
                  <a:gd name="T7" fmla="*/ 2 h 4"/>
                  <a:gd name="T8" fmla="*/ 2 w 12"/>
                  <a:gd name="T9" fmla="*/ 2 h 4"/>
                  <a:gd name="T10" fmla="*/ 2 w 12"/>
                  <a:gd name="T11" fmla="*/ 2 h 4"/>
                  <a:gd name="T12" fmla="*/ 0 w 12"/>
                  <a:gd name="T13" fmla="*/ 2 h 4"/>
                  <a:gd name="T14" fmla="*/ 0 w 12"/>
                  <a:gd name="T15" fmla="*/ 2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4">
                    <a:moveTo>
                      <a:pt x="0" y="4"/>
                    </a:moveTo>
                    <a:lnTo>
                      <a:pt x="4" y="0"/>
                    </a:lnTo>
                    <a:lnTo>
                      <a:pt x="12" y="2"/>
                    </a:lnTo>
                    <a:lnTo>
                      <a:pt x="6" y="4"/>
                    </a:lnTo>
                    <a:lnTo>
                      <a:pt x="0" y="4"/>
                    </a:lnTo>
                    <a:close/>
                  </a:path>
                </a:pathLst>
              </a:custGeom>
              <a:grpFill/>
              <a:ln w="3175">
                <a:noFill/>
                <a:round/>
                <a:headEnd/>
                <a:tailEnd/>
              </a:ln>
            </p:spPr>
            <p:txBody>
              <a:bodyPr/>
              <a:lstStyle/>
              <a:p>
                <a:pPr>
                  <a:defRPr/>
                </a:pPr>
                <a:endParaRPr lang="en-GB" dirty="0">
                  <a:latin typeface="Calibri" pitchFamily="34" charset="0"/>
                </a:endParaRPr>
              </a:p>
            </p:txBody>
          </p:sp>
          <p:sp>
            <p:nvSpPr>
              <p:cNvPr id="640" name="Freeform 45"/>
              <p:cNvSpPr>
                <a:spLocks/>
              </p:cNvSpPr>
              <p:nvPr/>
            </p:nvSpPr>
            <p:spPr bwMode="auto">
              <a:xfrm>
                <a:off x="4380539" y="4056062"/>
                <a:ext cx="86956" cy="113025"/>
              </a:xfrm>
              <a:custGeom>
                <a:avLst/>
                <a:gdLst>
                  <a:gd name="T0" fmla="*/ 0 w 38"/>
                  <a:gd name="T1" fmla="*/ 7 h 50"/>
                  <a:gd name="T2" fmla="*/ 0 w 38"/>
                  <a:gd name="T3" fmla="*/ 7 h 50"/>
                  <a:gd name="T4" fmla="*/ 0 w 38"/>
                  <a:gd name="T5" fmla="*/ 9 h 50"/>
                  <a:gd name="T6" fmla="*/ 2 w 38"/>
                  <a:gd name="T7" fmla="*/ 11 h 50"/>
                  <a:gd name="T8" fmla="*/ 2 w 38"/>
                  <a:gd name="T9" fmla="*/ 12 h 50"/>
                  <a:gd name="T10" fmla="*/ 2 w 38"/>
                  <a:gd name="T11" fmla="*/ 14 h 50"/>
                  <a:gd name="T12" fmla="*/ 2 w 38"/>
                  <a:gd name="T13" fmla="*/ 14 h 50"/>
                  <a:gd name="T14" fmla="*/ 2 w 38"/>
                  <a:gd name="T15" fmla="*/ 14 h 50"/>
                  <a:gd name="T16" fmla="*/ 2 w 38"/>
                  <a:gd name="T17" fmla="*/ 15 h 50"/>
                  <a:gd name="T18" fmla="*/ 2 w 38"/>
                  <a:gd name="T19" fmla="*/ 15 h 50"/>
                  <a:gd name="T20" fmla="*/ 2 w 38"/>
                  <a:gd name="T21" fmla="*/ 16 h 50"/>
                  <a:gd name="T22" fmla="*/ 2 w 38"/>
                  <a:gd name="T23" fmla="*/ 16 h 50"/>
                  <a:gd name="T24" fmla="*/ 2 w 38"/>
                  <a:gd name="T25" fmla="*/ 16 h 50"/>
                  <a:gd name="T26" fmla="*/ 2 w 38"/>
                  <a:gd name="T27" fmla="*/ 16 h 50"/>
                  <a:gd name="T28" fmla="*/ 2 w 38"/>
                  <a:gd name="T29" fmla="*/ 15 h 50"/>
                  <a:gd name="T30" fmla="*/ 2 w 38"/>
                  <a:gd name="T31" fmla="*/ 15 h 50"/>
                  <a:gd name="T32" fmla="*/ 4 w 38"/>
                  <a:gd name="T33" fmla="*/ 17 h 50"/>
                  <a:gd name="T34" fmla="*/ 6 w 38"/>
                  <a:gd name="T35" fmla="*/ 18 h 50"/>
                  <a:gd name="T36" fmla="*/ 6 w 38"/>
                  <a:gd name="T37" fmla="*/ 18 h 50"/>
                  <a:gd name="T38" fmla="*/ 8 w 38"/>
                  <a:gd name="T39" fmla="*/ 18 h 50"/>
                  <a:gd name="T40" fmla="*/ 8 w 38"/>
                  <a:gd name="T41" fmla="*/ 18 h 50"/>
                  <a:gd name="T42" fmla="*/ 8 w 38"/>
                  <a:gd name="T43" fmla="*/ 18 h 50"/>
                  <a:gd name="T44" fmla="*/ 8 w 38"/>
                  <a:gd name="T45" fmla="*/ 18 h 50"/>
                  <a:gd name="T46" fmla="*/ 10 w 38"/>
                  <a:gd name="T47" fmla="*/ 15 h 50"/>
                  <a:gd name="T48" fmla="*/ 10 w 38"/>
                  <a:gd name="T49" fmla="*/ 15 h 50"/>
                  <a:gd name="T50" fmla="*/ 12 w 38"/>
                  <a:gd name="T51" fmla="*/ 12 h 50"/>
                  <a:gd name="T52" fmla="*/ 12 w 38"/>
                  <a:gd name="T53" fmla="*/ 12 h 50"/>
                  <a:gd name="T54" fmla="*/ 13 w 38"/>
                  <a:gd name="T55" fmla="*/ 12 h 50"/>
                  <a:gd name="T56" fmla="*/ 13 w 38"/>
                  <a:gd name="T57" fmla="*/ 10 h 50"/>
                  <a:gd name="T58" fmla="*/ 13 w 38"/>
                  <a:gd name="T59" fmla="*/ 10 h 50"/>
                  <a:gd name="T60" fmla="*/ 15 w 38"/>
                  <a:gd name="T61" fmla="*/ 9 h 50"/>
                  <a:gd name="T62" fmla="*/ 15 w 38"/>
                  <a:gd name="T63" fmla="*/ 9 h 50"/>
                  <a:gd name="T64" fmla="*/ 13 w 38"/>
                  <a:gd name="T65" fmla="*/ 9 h 50"/>
                  <a:gd name="T66" fmla="*/ 13 w 38"/>
                  <a:gd name="T67" fmla="*/ 9 h 50"/>
                  <a:gd name="T68" fmla="*/ 13 w 38"/>
                  <a:gd name="T69" fmla="*/ 8 h 50"/>
                  <a:gd name="T70" fmla="*/ 13 w 38"/>
                  <a:gd name="T71" fmla="*/ 7 h 50"/>
                  <a:gd name="T72" fmla="*/ 13 w 38"/>
                  <a:gd name="T73" fmla="*/ 7 h 50"/>
                  <a:gd name="T74" fmla="*/ 13 w 38"/>
                  <a:gd name="T75" fmla="*/ 5 h 50"/>
                  <a:gd name="T76" fmla="*/ 13 w 38"/>
                  <a:gd name="T77" fmla="*/ 5 h 50"/>
                  <a:gd name="T78" fmla="*/ 12 w 38"/>
                  <a:gd name="T79" fmla="*/ 4 h 50"/>
                  <a:gd name="T80" fmla="*/ 10 w 38"/>
                  <a:gd name="T81" fmla="*/ 4 h 50"/>
                  <a:gd name="T82" fmla="*/ 10 w 38"/>
                  <a:gd name="T83" fmla="*/ 3 h 50"/>
                  <a:gd name="T84" fmla="*/ 10 w 38"/>
                  <a:gd name="T85" fmla="*/ 3 h 50"/>
                  <a:gd name="T86" fmla="*/ 10 w 38"/>
                  <a:gd name="T87" fmla="*/ 2 h 50"/>
                  <a:gd name="T88" fmla="*/ 9 w 38"/>
                  <a:gd name="T89" fmla="*/ 2 h 50"/>
                  <a:gd name="T90" fmla="*/ 9 w 38"/>
                  <a:gd name="T91" fmla="*/ 2 h 50"/>
                  <a:gd name="T92" fmla="*/ 8 w 38"/>
                  <a:gd name="T93" fmla="*/ 2 h 50"/>
                  <a:gd name="T94" fmla="*/ 7 w 38"/>
                  <a:gd name="T95" fmla="*/ 2 h 50"/>
                  <a:gd name="T96" fmla="*/ 7 w 38"/>
                  <a:gd name="T97" fmla="*/ 2 h 50"/>
                  <a:gd name="T98" fmla="*/ 5 w 38"/>
                  <a:gd name="T99" fmla="*/ 0 h 50"/>
                  <a:gd name="T100" fmla="*/ 5 w 38"/>
                  <a:gd name="T101" fmla="*/ 0 h 50"/>
                  <a:gd name="T102" fmla="*/ 4 w 38"/>
                  <a:gd name="T103" fmla="*/ 2 h 50"/>
                  <a:gd name="T104" fmla="*/ 4 w 38"/>
                  <a:gd name="T105" fmla="*/ 2 h 50"/>
                  <a:gd name="T106" fmla="*/ 3 w 38"/>
                  <a:gd name="T107" fmla="*/ 3 h 50"/>
                  <a:gd name="T108" fmla="*/ 2 w 38"/>
                  <a:gd name="T109" fmla="*/ 4 h 50"/>
                  <a:gd name="T110" fmla="*/ 2 w 38"/>
                  <a:gd name="T111" fmla="*/ 4 h 50"/>
                  <a:gd name="T112" fmla="*/ 2 w 38"/>
                  <a:gd name="T113" fmla="*/ 5 h 50"/>
                  <a:gd name="T114" fmla="*/ 2 w 38"/>
                  <a:gd name="T115" fmla="*/ 5 h 50"/>
                  <a:gd name="T116" fmla="*/ 2 w 38"/>
                  <a:gd name="T117" fmla="*/ 5 h 50"/>
                  <a:gd name="T118" fmla="*/ 0 w 38"/>
                  <a:gd name="T119" fmla="*/ 7 h 50"/>
                  <a:gd name="T120" fmla="*/ 0 w 38"/>
                  <a:gd name="T121" fmla="*/ 7 h 50"/>
                  <a:gd name="T122" fmla="*/ 0 w 38"/>
                  <a:gd name="T123" fmla="*/ 7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 h="50">
                    <a:moveTo>
                      <a:pt x="0" y="18"/>
                    </a:moveTo>
                    <a:lnTo>
                      <a:pt x="0" y="18"/>
                    </a:lnTo>
                    <a:lnTo>
                      <a:pt x="0" y="24"/>
                    </a:lnTo>
                    <a:lnTo>
                      <a:pt x="2" y="30"/>
                    </a:lnTo>
                    <a:lnTo>
                      <a:pt x="2" y="34"/>
                    </a:lnTo>
                    <a:lnTo>
                      <a:pt x="6" y="38"/>
                    </a:lnTo>
                    <a:lnTo>
                      <a:pt x="6" y="40"/>
                    </a:lnTo>
                    <a:lnTo>
                      <a:pt x="4" y="40"/>
                    </a:lnTo>
                    <a:lnTo>
                      <a:pt x="4" y="42"/>
                    </a:lnTo>
                    <a:lnTo>
                      <a:pt x="6" y="42"/>
                    </a:lnTo>
                    <a:lnTo>
                      <a:pt x="6" y="40"/>
                    </a:lnTo>
                    <a:lnTo>
                      <a:pt x="10" y="46"/>
                    </a:lnTo>
                    <a:lnTo>
                      <a:pt x="14" y="50"/>
                    </a:lnTo>
                    <a:lnTo>
                      <a:pt x="20" y="50"/>
                    </a:lnTo>
                    <a:lnTo>
                      <a:pt x="22" y="48"/>
                    </a:lnTo>
                    <a:lnTo>
                      <a:pt x="26" y="40"/>
                    </a:lnTo>
                    <a:lnTo>
                      <a:pt x="30" y="34"/>
                    </a:lnTo>
                    <a:lnTo>
                      <a:pt x="32" y="32"/>
                    </a:lnTo>
                    <a:lnTo>
                      <a:pt x="36" y="28"/>
                    </a:lnTo>
                    <a:lnTo>
                      <a:pt x="38" y="26"/>
                    </a:lnTo>
                    <a:lnTo>
                      <a:pt x="38" y="24"/>
                    </a:lnTo>
                    <a:lnTo>
                      <a:pt x="32" y="26"/>
                    </a:lnTo>
                    <a:lnTo>
                      <a:pt x="34" y="22"/>
                    </a:lnTo>
                    <a:lnTo>
                      <a:pt x="34" y="18"/>
                    </a:lnTo>
                    <a:lnTo>
                      <a:pt x="32" y="14"/>
                    </a:lnTo>
                    <a:lnTo>
                      <a:pt x="30" y="10"/>
                    </a:lnTo>
                    <a:lnTo>
                      <a:pt x="28" y="10"/>
                    </a:lnTo>
                    <a:lnTo>
                      <a:pt x="28" y="8"/>
                    </a:lnTo>
                    <a:lnTo>
                      <a:pt x="28" y="4"/>
                    </a:lnTo>
                    <a:lnTo>
                      <a:pt x="24" y="2"/>
                    </a:lnTo>
                    <a:lnTo>
                      <a:pt x="22" y="2"/>
                    </a:lnTo>
                    <a:lnTo>
                      <a:pt x="18" y="2"/>
                    </a:lnTo>
                    <a:lnTo>
                      <a:pt x="12" y="0"/>
                    </a:lnTo>
                    <a:lnTo>
                      <a:pt x="10" y="2"/>
                    </a:lnTo>
                    <a:lnTo>
                      <a:pt x="8" y="8"/>
                    </a:lnTo>
                    <a:lnTo>
                      <a:pt x="6" y="12"/>
                    </a:lnTo>
                    <a:lnTo>
                      <a:pt x="6" y="14"/>
                    </a:lnTo>
                    <a:lnTo>
                      <a:pt x="4" y="16"/>
                    </a:lnTo>
                    <a:lnTo>
                      <a:pt x="0" y="18"/>
                    </a:lnTo>
                    <a:close/>
                  </a:path>
                </a:pathLst>
              </a:custGeom>
              <a:grpFill/>
              <a:ln w="3175">
                <a:noFill/>
                <a:round/>
                <a:headEnd/>
                <a:tailEnd/>
              </a:ln>
            </p:spPr>
            <p:txBody>
              <a:bodyPr/>
              <a:lstStyle/>
              <a:p>
                <a:pPr>
                  <a:defRPr/>
                </a:pPr>
                <a:endParaRPr lang="en-GB" dirty="0">
                  <a:latin typeface="Calibri" pitchFamily="34" charset="0"/>
                </a:endParaRPr>
              </a:p>
            </p:txBody>
          </p:sp>
          <p:sp>
            <p:nvSpPr>
              <p:cNvPr id="641" name="Freeform 46"/>
              <p:cNvSpPr>
                <a:spLocks/>
              </p:cNvSpPr>
              <p:nvPr/>
            </p:nvSpPr>
            <p:spPr bwMode="auto">
              <a:xfrm>
                <a:off x="4281989" y="3835808"/>
                <a:ext cx="147825" cy="150700"/>
              </a:xfrm>
              <a:custGeom>
                <a:avLst/>
                <a:gdLst>
                  <a:gd name="T0" fmla="*/ 5 w 66"/>
                  <a:gd name="T1" fmla="*/ 24 h 66"/>
                  <a:gd name="T2" fmla="*/ 8 w 66"/>
                  <a:gd name="T3" fmla="*/ 23 h 66"/>
                  <a:gd name="T4" fmla="*/ 15 w 66"/>
                  <a:gd name="T5" fmla="*/ 23 h 66"/>
                  <a:gd name="T6" fmla="*/ 17 w 66"/>
                  <a:gd name="T7" fmla="*/ 24 h 66"/>
                  <a:gd name="T8" fmla="*/ 19 w 66"/>
                  <a:gd name="T9" fmla="*/ 24 h 66"/>
                  <a:gd name="T10" fmla="*/ 19 w 66"/>
                  <a:gd name="T11" fmla="*/ 24 h 66"/>
                  <a:gd name="T12" fmla="*/ 23 w 66"/>
                  <a:gd name="T13" fmla="*/ 24 h 66"/>
                  <a:gd name="T14" fmla="*/ 22 w 66"/>
                  <a:gd name="T15" fmla="*/ 21 h 66"/>
                  <a:gd name="T16" fmla="*/ 22 w 66"/>
                  <a:gd name="T17" fmla="*/ 20 h 66"/>
                  <a:gd name="T18" fmla="*/ 22 w 66"/>
                  <a:gd name="T19" fmla="*/ 19 h 66"/>
                  <a:gd name="T20" fmla="*/ 21 w 66"/>
                  <a:gd name="T21" fmla="*/ 17 h 66"/>
                  <a:gd name="T22" fmla="*/ 22 w 66"/>
                  <a:gd name="T23" fmla="*/ 16 h 66"/>
                  <a:gd name="T24" fmla="*/ 22 w 66"/>
                  <a:gd name="T25" fmla="*/ 13 h 66"/>
                  <a:gd name="T26" fmla="*/ 22 w 66"/>
                  <a:gd name="T27" fmla="*/ 13 h 66"/>
                  <a:gd name="T28" fmla="*/ 22 w 66"/>
                  <a:gd name="T29" fmla="*/ 10 h 66"/>
                  <a:gd name="T30" fmla="*/ 21 w 66"/>
                  <a:gd name="T31" fmla="*/ 9 h 66"/>
                  <a:gd name="T32" fmla="*/ 20 w 66"/>
                  <a:gd name="T33" fmla="*/ 8 h 66"/>
                  <a:gd name="T34" fmla="*/ 19 w 66"/>
                  <a:gd name="T35" fmla="*/ 8 h 66"/>
                  <a:gd name="T36" fmla="*/ 18 w 66"/>
                  <a:gd name="T37" fmla="*/ 8 h 66"/>
                  <a:gd name="T38" fmla="*/ 17 w 66"/>
                  <a:gd name="T39" fmla="*/ 6 h 66"/>
                  <a:gd name="T40" fmla="*/ 17 w 66"/>
                  <a:gd name="T41" fmla="*/ 6 h 66"/>
                  <a:gd name="T42" fmla="*/ 15 w 66"/>
                  <a:gd name="T43" fmla="*/ 4 h 66"/>
                  <a:gd name="T44" fmla="*/ 15 w 66"/>
                  <a:gd name="T45" fmla="*/ 2 h 66"/>
                  <a:gd name="T46" fmla="*/ 15 w 66"/>
                  <a:gd name="T47" fmla="*/ 2 h 66"/>
                  <a:gd name="T48" fmla="*/ 13 w 66"/>
                  <a:gd name="T49" fmla="*/ 0 h 66"/>
                  <a:gd name="T50" fmla="*/ 12 w 66"/>
                  <a:gd name="T51" fmla="*/ 0 h 66"/>
                  <a:gd name="T52" fmla="*/ 9 w 66"/>
                  <a:gd name="T53" fmla="*/ 0 h 66"/>
                  <a:gd name="T54" fmla="*/ 7 w 66"/>
                  <a:gd name="T55" fmla="*/ 0 h 66"/>
                  <a:gd name="T56" fmla="*/ 7 w 66"/>
                  <a:gd name="T57" fmla="*/ 0 h 66"/>
                  <a:gd name="T58" fmla="*/ 4 w 66"/>
                  <a:gd name="T59" fmla="*/ 2 h 66"/>
                  <a:gd name="T60" fmla="*/ 4 w 66"/>
                  <a:gd name="T61" fmla="*/ 4 h 66"/>
                  <a:gd name="T62" fmla="*/ 3 w 66"/>
                  <a:gd name="T63" fmla="*/ 4 h 66"/>
                  <a:gd name="T64" fmla="*/ 2 w 66"/>
                  <a:gd name="T65" fmla="*/ 10 h 66"/>
                  <a:gd name="T66" fmla="*/ 0 w 66"/>
                  <a:gd name="T67" fmla="*/ 13 h 66"/>
                  <a:gd name="T68" fmla="*/ 0 w 66"/>
                  <a:gd name="T69" fmla="*/ 16 h 66"/>
                  <a:gd name="T70" fmla="*/ 2 w 66"/>
                  <a:gd name="T71" fmla="*/ 19 h 66"/>
                  <a:gd name="T72" fmla="*/ 4 w 66"/>
                  <a:gd name="T73" fmla="*/ 17 h 66"/>
                  <a:gd name="T74" fmla="*/ 5 w 66"/>
                  <a:gd name="T75" fmla="*/ 19 h 66"/>
                  <a:gd name="T76" fmla="*/ 7 w 66"/>
                  <a:gd name="T77" fmla="*/ 17 h 66"/>
                  <a:gd name="T78" fmla="*/ 8 w 66"/>
                  <a:gd name="T79" fmla="*/ 17 h 66"/>
                  <a:gd name="T80" fmla="*/ 9 w 66"/>
                  <a:gd name="T81" fmla="*/ 17 h 66"/>
                  <a:gd name="T82" fmla="*/ 12 w 66"/>
                  <a:gd name="T83" fmla="*/ 17 h 66"/>
                  <a:gd name="T84" fmla="*/ 15 w 66"/>
                  <a:gd name="T85" fmla="*/ 17 h 66"/>
                  <a:gd name="T86" fmla="*/ 15 w 66"/>
                  <a:gd name="T87" fmla="*/ 17 h 66"/>
                  <a:gd name="T88" fmla="*/ 15 w 66"/>
                  <a:gd name="T89" fmla="*/ 19 h 66"/>
                  <a:gd name="T90" fmla="*/ 15 w 66"/>
                  <a:gd name="T91" fmla="*/ 20 h 66"/>
                  <a:gd name="T92" fmla="*/ 8 w 66"/>
                  <a:gd name="T93" fmla="*/ 20 h 66"/>
                  <a:gd name="T94" fmla="*/ 7 w 66"/>
                  <a:gd name="T95" fmla="*/ 21 h 66"/>
                  <a:gd name="T96" fmla="*/ 2 w 66"/>
                  <a:gd name="T97" fmla="*/ 22 h 66"/>
                  <a:gd name="T98" fmla="*/ 2 w 66"/>
                  <a:gd name="T99" fmla="*/ 22 h 66"/>
                  <a:gd name="T100" fmla="*/ 3 w 66"/>
                  <a:gd name="T101" fmla="*/ 25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 h="66">
                    <a:moveTo>
                      <a:pt x="8" y="66"/>
                    </a:moveTo>
                    <a:lnTo>
                      <a:pt x="16" y="64"/>
                    </a:lnTo>
                    <a:lnTo>
                      <a:pt x="22" y="60"/>
                    </a:lnTo>
                    <a:lnTo>
                      <a:pt x="40" y="60"/>
                    </a:lnTo>
                    <a:lnTo>
                      <a:pt x="44" y="62"/>
                    </a:lnTo>
                    <a:lnTo>
                      <a:pt x="48" y="62"/>
                    </a:lnTo>
                    <a:lnTo>
                      <a:pt x="52" y="62"/>
                    </a:lnTo>
                    <a:lnTo>
                      <a:pt x="54" y="64"/>
                    </a:lnTo>
                    <a:lnTo>
                      <a:pt x="60" y="64"/>
                    </a:lnTo>
                    <a:lnTo>
                      <a:pt x="66" y="62"/>
                    </a:lnTo>
                    <a:lnTo>
                      <a:pt x="64" y="54"/>
                    </a:lnTo>
                    <a:lnTo>
                      <a:pt x="62" y="52"/>
                    </a:lnTo>
                    <a:lnTo>
                      <a:pt x="60" y="50"/>
                    </a:lnTo>
                    <a:lnTo>
                      <a:pt x="58" y="46"/>
                    </a:lnTo>
                    <a:lnTo>
                      <a:pt x="58" y="44"/>
                    </a:lnTo>
                    <a:lnTo>
                      <a:pt x="60" y="40"/>
                    </a:lnTo>
                    <a:lnTo>
                      <a:pt x="60" y="36"/>
                    </a:lnTo>
                    <a:lnTo>
                      <a:pt x="60" y="34"/>
                    </a:lnTo>
                    <a:lnTo>
                      <a:pt x="60" y="30"/>
                    </a:lnTo>
                    <a:lnTo>
                      <a:pt x="60" y="28"/>
                    </a:lnTo>
                    <a:lnTo>
                      <a:pt x="58" y="24"/>
                    </a:lnTo>
                    <a:lnTo>
                      <a:pt x="56" y="22"/>
                    </a:lnTo>
                    <a:lnTo>
                      <a:pt x="54" y="22"/>
                    </a:lnTo>
                    <a:lnTo>
                      <a:pt x="52" y="22"/>
                    </a:lnTo>
                    <a:lnTo>
                      <a:pt x="50" y="20"/>
                    </a:lnTo>
                    <a:lnTo>
                      <a:pt x="50" y="16"/>
                    </a:lnTo>
                    <a:lnTo>
                      <a:pt x="48" y="14"/>
                    </a:lnTo>
                    <a:lnTo>
                      <a:pt x="46" y="14"/>
                    </a:lnTo>
                    <a:lnTo>
                      <a:pt x="44" y="12"/>
                    </a:lnTo>
                    <a:lnTo>
                      <a:pt x="42" y="10"/>
                    </a:lnTo>
                    <a:lnTo>
                      <a:pt x="42" y="6"/>
                    </a:lnTo>
                    <a:lnTo>
                      <a:pt x="40" y="4"/>
                    </a:lnTo>
                    <a:lnTo>
                      <a:pt x="38" y="2"/>
                    </a:lnTo>
                    <a:lnTo>
                      <a:pt x="36" y="0"/>
                    </a:lnTo>
                    <a:lnTo>
                      <a:pt x="32" y="0"/>
                    </a:lnTo>
                    <a:lnTo>
                      <a:pt x="26" y="0"/>
                    </a:lnTo>
                    <a:lnTo>
                      <a:pt x="22" y="0"/>
                    </a:lnTo>
                    <a:lnTo>
                      <a:pt x="20" y="0"/>
                    </a:lnTo>
                    <a:lnTo>
                      <a:pt x="16" y="4"/>
                    </a:lnTo>
                    <a:lnTo>
                      <a:pt x="12" y="6"/>
                    </a:lnTo>
                    <a:lnTo>
                      <a:pt x="12" y="10"/>
                    </a:lnTo>
                    <a:lnTo>
                      <a:pt x="8" y="10"/>
                    </a:lnTo>
                    <a:lnTo>
                      <a:pt x="8" y="20"/>
                    </a:lnTo>
                    <a:lnTo>
                      <a:pt x="6" y="28"/>
                    </a:lnTo>
                    <a:lnTo>
                      <a:pt x="0" y="34"/>
                    </a:lnTo>
                    <a:lnTo>
                      <a:pt x="0" y="42"/>
                    </a:lnTo>
                    <a:lnTo>
                      <a:pt x="4" y="48"/>
                    </a:lnTo>
                    <a:lnTo>
                      <a:pt x="8" y="48"/>
                    </a:lnTo>
                    <a:lnTo>
                      <a:pt x="12" y="46"/>
                    </a:lnTo>
                    <a:lnTo>
                      <a:pt x="16" y="48"/>
                    </a:lnTo>
                    <a:lnTo>
                      <a:pt x="18" y="46"/>
                    </a:lnTo>
                    <a:lnTo>
                      <a:pt x="20" y="44"/>
                    </a:lnTo>
                    <a:lnTo>
                      <a:pt x="22" y="46"/>
                    </a:lnTo>
                    <a:lnTo>
                      <a:pt x="26" y="46"/>
                    </a:lnTo>
                    <a:lnTo>
                      <a:pt x="32" y="46"/>
                    </a:lnTo>
                    <a:lnTo>
                      <a:pt x="40" y="46"/>
                    </a:lnTo>
                    <a:lnTo>
                      <a:pt x="44" y="46"/>
                    </a:lnTo>
                    <a:lnTo>
                      <a:pt x="44" y="48"/>
                    </a:lnTo>
                    <a:lnTo>
                      <a:pt x="42" y="52"/>
                    </a:lnTo>
                    <a:lnTo>
                      <a:pt x="40" y="52"/>
                    </a:lnTo>
                    <a:lnTo>
                      <a:pt x="22" y="52"/>
                    </a:lnTo>
                    <a:lnTo>
                      <a:pt x="18" y="54"/>
                    </a:lnTo>
                    <a:lnTo>
                      <a:pt x="18" y="56"/>
                    </a:lnTo>
                    <a:lnTo>
                      <a:pt x="6" y="56"/>
                    </a:lnTo>
                    <a:lnTo>
                      <a:pt x="6" y="58"/>
                    </a:lnTo>
                    <a:lnTo>
                      <a:pt x="6" y="62"/>
                    </a:lnTo>
                    <a:lnTo>
                      <a:pt x="8" y="66"/>
                    </a:lnTo>
                    <a:close/>
                  </a:path>
                </a:pathLst>
              </a:custGeom>
              <a:grpFill/>
              <a:ln w="3175">
                <a:noFill/>
                <a:round/>
                <a:headEnd/>
                <a:tailEnd/>
              </a:ln>
            </p:spPr>
            <p:txBody>
              <a:bodyPr/>
              <a:lstStyle/>
              <a:p>
                <a:pPr>
                  <a:defRPr/>
                </a:pPr>
                <a:endParaRPr lang="en-GB" dirty="0">
                  <a:latin typeface="Calibri" pitchFamily="34" charset="0"/>
                </a:endParaRPr>
              </a:p>
            </p:txBody>
          </p:sp>
          <p:sp>
            <p:nvSpPr>
              <p:cNvPr id="642" name="Freeform 47"/>
              <p:cNvSpPr>
                <a:spLocks/>
              </p:cNvSpPr>
              <p:nvPr/>
            </p:nvSpPr>
            <p:spPr bwMode="auto">
              <a:xfrm>
                <a:off x="5629808" y="3343136"/>
                <a:ext cx="542026" cy="524551"/>
              </a:xfrm>
              <a:custGeom>
                <a:avLst/>
                <a:gdLst>
                  <a:gd name="T0" fmla="*/ 35 w 238"/>
                  <a:gd name="T1" fmla="*/ 83 h 230"/>
                  <a:gd name="T2" fmla="*/ 36 w 238"/>
                  <a:gd name="T3" fmla="*/ 82 h 230"/>
                  <a:gd name="T4" fmla="*/ 36 w 238"/>
                  <a:gd name="T5" fmla="*/ 80 h 230"/>
                  <a:gd name="T6" fmla="*/ 38 w 238"/>
                  <a:gd name="T7" fmla="*/ 80 h 230"/>
                  <a:gd name="T8" fmla="*/ 39 w 238"/>
                  <a:gd name="T9" fmla="*/ 79 h 230"/>
                  <a:gd name="T10" fmla="*/ 39 w 238"/>
                  <a:gd name="T11" fmla="*/ 80 h 230"/>
                  <a:gd name="T12" fmla="*/ 42 w 238"/>
                  <a:gd name="T13" fmla="*/ 80 h 230"/>
                  <a:gd name="T14" fmla="*/ 50 w 238"/>
                  <a:gd name="T15" fmla="*/ 83 h 230"/>
                  <a:gd name="T16" fmla="*/ 53 w 238"/>
                  <a:gd name="T17" fmla="*/ 86 h 230"/>
                  <a:gd name="T18" fmla="*/ 74 w 238"/>
                  <a:gd name="T19" fmla="*/ 73 h 230"/>
                  <a:gd name="T20" fmla="*/ 88 w 238"/>
                  <a:gd name="T21" fmla="*/ 65 h 230"/>
                  <a:gd name="T22" fmla="*/ 88 w 238"/>
                  <a:gd name="T23" fmla="*/ 50 h 230"/>
                  <a:gd name="T24" fmla="*/ 86 w 238"/>
                  <a:gd name="T25" fmla="*/ 51 h 230"/>
                  <a:gd name="T26" fmla="*/ 72 w 238"/>
                  <a:gd name="T27" fmla="*/ 42 h 230"/>
                  <a:gd name="T28" fmla="*/ 68 w 238"/>
                  <a:gd name="T29" fmla="*/ 38 h 230"/>
                  <a:gd name="T30" fmla="*/ 65 w 238"/>
                  <a:gd name="T31" fmla="*/ 33 h 230"/>
                  <a:gd name="T32" fmla="*/ 67 w 238"/>
                  <a:gd name="T33" fmla="*/ 31 h 230"/>
                  <a:gd name="T34" fmla="*/ 65 w 238"/>
                  <a:gd name="T35" fmla="*/ 28 h 230"/>
                  <a:gd name="T36" fmla="*/ 62 w 238"/>
                  <a:gd name="T37" fmla="*/ 25 h 230"/>
                  <a:gd name="T38" fmla="*/ 60 w 238"/>
                  <a:gd name="T39" fmla="*/ 22 h 230"/>
                  <a:gd name="T40" fmla="*/ 59 w 238"/>
                  <a:gd name="T41" fmla="*/ 19 h 230"/>
                  <a:gd name="T42" fmla="*/ 53 w 238"/>
                  <a:gd name="T43" fmla="*/ 15 h 230"/>
                  <a:gd name="T44" fmla="*/ 36 w 238"/>
                  <a:gd name="T45" fmla="*/ 12 h 230"/>
                  <a:gd name="T46" fmla="*/ 33 w 238"/>
                  <a:gd name="T47" fmla="*/ 7 h 230"/>
                  <a:gd name="T48" fmla="*/ 13 w 238"/>
                  <a:gd name="T49" fmla="*/ 3 h 230"/>
                  <a:gd name="T50" fmla="*/ 13 w 238"/>
                  <a:gd name="T51" fmla="*/ 8 h 230"/>
                  <a:gd name="T52" fmla="*/ 12 w 238"/>
                  <a:gd name="T53" fmla="*/ 10 h 230"/>
                  <a:gd name="T54" fmla="*/ 10 w 238"/>
                  <a:gd name="T55" fmla="*/ 13 h 230"/>
                  <a:gd name="T56" fmla="*/ 0 w 238"/>
                  <a:gd name="T57" fmla="*/ 15 h 230"/>
                  <a:gd name="T58" fmla="*/ 0 w 238"/>
                  <a:gd name="T59" fmla="*/ 17 h 230"/>
                  <a:gd name="T60" fmla="*/ 6 w 238"/>
                  <a:gd name="T61" fmla="*/ 24 h 230"/>
                  <a:gd name="T62" fmla="*/ 9 w 238"/>
                  <a:gd name="T63" fmla="*/ 29 h 230"/>
                  <a:gd name="T64" fmla="*/ 12 w 238"/>
                  <a:gd name="T65" fmla="*/ 32 h 230"/>
                  <a:gd name="T66" fmla="*/ 13 w 238"/>
                  <a:gd name="T67" fmla="*/ 38 h 230"/>
                  <a:gd name="T68" fmla="*/ 15 w 238"/>
                  <a:gd name="T69" fmla="*/ 40 h 230"/>
                  <a:gd name="T70" fmla="*/ 19 w 238"/>
                  <a:gd name="T71" fmla="*/ 45 h 230"/>
                  <a:gd name="T72" fmla="*/ 17 w 238"/>
                  <a:gd name="T73" fmla="*/ 48 h 230"/>
                  <a:gd name="T74" fmla="*/ 19 w 238"/>
                  <a:gd name="T75" fmla="*/ 54 h 230"/>
                  <a:gd name="T76" fmla="*/ 19 w 238"/>
                  <a:gd name="T77" fmla="*/ 57 h 230"/>
                  <a:gd name="T78" fmla="*/ 20 w 238"/>
                  <a:gd name="T79" fmla="*/ 63 h 230"/>
                  <a:gd name="T80" fmla="*/ 27 w 238"/>
                  <a:gd name="T81" fmla="*/ 68 h 230"/>
                  <a:gd name="T82" fmla="*/ 28 w 238"/>
                  <a:gd name="T83" fmla="*/ 72 h 230"/>
                  <a:gd name="T84" fmla="*/ 28 w 238"/>
                  <a:gd name="T85" fmla="*/ 75 h 230"/>
                  <a:gd name="T86" fmla="*/ 35 w 238"/>
                  <a:gd name="T87" fmla="*/ 82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8" h="230">
                    <a:moveTo>
                      <a:pt x="90" y="220"/>
                    </a:moveTo>
                    <a:lnTo>
                      <a:pt x="90" y="220"/>
                    </a:lnTo>
                    <a:lnTo>
                      <a:pt x="92" y="218"/>
                    </a:lnTo>
                    <a:lnTo>
                      <a:pt x="94" y="216"/>
                    </a:lnTo>
                    <a:lnTo>
                      <a:pt x="94" y="214"/>
                    </a:lnTo>
                    <a:lnTo>
                      <a:pt x="96" y="212"/>
                    </a:lnTo>
                    <a:lnTo>
                      <a:pt x="96" y="210"/>
                    </a:lnTo>
                    <a:lnTo>
                      <a:pt x="98" y="208"/>
                    </a:lnTo>
                    <a:lnTo>
                      <a:pt x="100" y="206"/>
                    </a:lnTo>
                    <a:lnTo>
                      <a:pt x="102" y="206"/>
                    </a:lnTo>
                    <a:lnTo>
                      <a:pt x="102" y="208"/>
                    </a:lnTo>
                    <a:lnTo>
                      <a:pt x="104" y="210"/>
                    </a:lnTo>
                    <a:lnTo>
                      <a:pt x="106" y="210"/>
                    </a:lnTo>
                    <a:lnTo>
                      <a:pt x="110" y="210"/>
                    </a:lnTo>
                    <a:lnTo>
                      <a:pt x="122" y="212"/>
                    </a:lnTo>
                    <a:lnTo>
                      <a:pt x="130" y="216"/>
                    </a:lnTo>
                    <a:lnTo>
                      <a:pt x="132" y="230"/>
                    </a:lnTo>
                    <a:lnTo>
                      <a:pt x="138" y="222"/>
                    </a:lnTo>
                    <a:lnTo>
                      <a:pt x="154" y="204"/>
                    </a:lnTo>
                    <a:lnTo>
                      <a:pt x="194" y="190"/>
                    </a:lnTo>
                    <a:lnTo>
                      <a:pt x="230" y="174"/>
                    </a:lnTo>
                    <a:lnTo>
                      <a:pt x="232" y="168"/>
                    </a:lnTo>
                    <a:lnTo>
                      <a:pt x="236" y="156"/>
                    </a:lnTo>
                    <a:lnTo>
                      <a:pt x="238" y="140"/>
                    </a:lnTo>
                    <a:lnTo>
                      <a:pt x="230" y="130"/>
                    </a:lnTo>
                    <a:lnTo>
                      <a:pt x="226" y="132"/>
                    </a:lnTo>
                    <a:lnTo>
                      <a:pt x="190" y="124"/>
                    </a:lnTo>
                    <a:lnTo>
                      <a:pt x="188" y="112"/>
                    </a:lnTo>
                    <a:lnTo>
                      <a:pt x="182" y="106"/>
                    </a:lnTo>
                    <a:lnTo>
                      <a:pt x="184" y="100"/>
                    </a:lnTo>
                    <a:lnTo>
                      <a:pt x="178" y="98"/>
                    </a:lnTo>
                    <a:lnTo>
                      <a:pt x="176" y="98"/>
                    </a:lnTo>
                    <a:lnTo>
                      <a:pt x="172" y="86"/>
                    </a:lnTo>
                    <a:lnTo>
                      <a:pt x="174" y="82"/>
                    </a:lnTo>
                    <a:lnTo>
                      <a:pt x="174" y="80"/>
                    </a:lnTo>
                    <a:lnTo>
                      <a:pt x="174" y="78"/>
                    </a:lnTo>
                    <a:lnTo>
                      <a:pt x="170" y="74"/>
                    </a:lnTo>
                    <a:lnTo>
                      <a:pt x="166" y="72"/>
                    </a:lnTo>
                    <a:lnTo>
                      <a:pt x="164" y="66"/>
                    </a:lnTo>
                    <a:lnTo>
                      <a:pt x="162" y="60"/>
                    </a:lnTo>
                    <a:lnTo>
                      <a:pt x="158" y="58"/>
                    </a:lnTo>
                    <a:lnTo>
                      <a:pt x="156" y="56"/>
                    </a:lnTo>
                    <a:lnTo>
                      <a:pt x="154" y="50"/>
                    </a:lnTo>
                    <a:lnTo>
                      <a:pt x="154" y="42"/>
                    </a:lnTo>
                    <a:lnTo>
                      <a:pt x="142" y="44"/>
                    </a:lnTo>
                    <a:lnTo>
                      <a:pt x="140" y="40"/>
                    </a:lnTo>
                    <a:lnTo>
                      <a:pt x="126" y="36"/>
                    </a:lnTo>
                    <a:lnTo>
                      <a:pt x="104" y="34"/>
                    </a:lnTo>
                    <a:lnTo>
                      <a:pt x="96" y="30"/>
                    </a:lnTo>
                    <a:lnTo>
                      <a:pt x="94" y="22"/>
                    </a:lnTo>
                    <a:lnTo>
                      <a:pt x="86" y="22"/>
                    </a:lnTo>
                    <a:lnTo>
                      <a:pt x="86" y="18"/>
                    </a:lnTo>
                    <a:lnTo>
                      <a:pt x="54" y="0"/>
                    </a:lnTo>
                    <a:lnTo>
                      <a:pt x="54" y="2"/>
                    </a:lnTo>
                    <a:lnTo>
                      <a:pt x="32" y="8"/>
                    </a:lnTo>
                    <a:lnTo>
                      <a:pt x="38" y="20"/>
                    </a:lnTo>
                    <a:lnTo>
                      <a:pt x="36" y="22"/>
                    </a:lnTo>
                    <a:lnTo>
                      <a:pt x="32" y="26"/>
                    </a:lnTo>
                    <a:lnTo>
                      <a:pt x="30" y="28"/>
                    </a:lnTo>
                    <a:lnTo>
                      <a:pt x="28" y="30"/>
                    </a:lnTo>
                    <a:lnTo>
                      <a:pt x="26" y="34"/>
                    </a:lnTo>
                    <a:lnTo>
                      <a:pt x="24" y="34"/>
                    </a:lnTo>
                    <a:lnTo>
                      <a:pt x="12" y="40"/>
                    </a:lnTo>
                    <a:lnTo>
                      <a:pt x="0" y="38"/>
                    </a:lnTo>
                    <a:lnTo>
                      <a:pt x="0" y="46"/>
                    </a:lnTo>
                    <a:lnTo>
                      <a:pt x="8" y="52"/>
                    </a:lnTo>
                    <a:lnTo>
                      <a:pt x="12" y="58"/>
                    </a:lnTo>
                    <a:lnTo>
                      <a:pt x="14" y="64"/>
                    </a:lnTo>
                    <a:lnTo>
                      <a:pt x="20" y="72"/>
                    </a:lnTo>
                    <a:lnTo>
                      <a:pt x="24" y="76"/>
                    </a:lnTo>
                    <a:lnTo>
                      <a:pt x="28" y="80"/>
                    </a:lnTo>
                    <a:lnTo>
                      <a:pt x="30" y="84"/>
                    </a:lnTo>
                    <a:lnTo>
                      <a:pt x="30" y="90"/>
                    </a:lnTo>
                    <a:lnTo>
                      <a:pt x="30" y="94"/>
                    </a:lnTo>
                    <a:lnTo>
                      <a:pt x="32" y="98"/>
                    </a:lnTo>
                    <a:lnTo>
                      <a:pt x="34" y="102"/>
                    </a:lnTo>
                    <a:lnTo>
                      <a:pt x="40" y="106"/>
                    </a:lnTo>
                    <a:lnTo>
                      <a:pt x="44" y="110"/>
                    </a:lnTo>
                    <a:lnTo>
                      <a:pt x="48" y="116"/>
                    </a:lnTo>
                    <a:lnTo>
                      <a:pt x="46" y="120"/>
                    </a:lnTo>
                    <a:lnTo>
                      <a:pt x="46" y="126"/>
                    </a:lnTo>
                    <a:lnTo>
                      <a:pt x="46" y="134"/>
                    </a:lnTo>
                    <a:lnTo>
                      <a:pt x="46" y="140"/>
                    </a:lnTo>
                    <a:lnTo>
                      <a:pt x="48" y="140"/>
                    </a:lnTo>
                    <a:lnTo>
                      <a:pt x="48" y="150"/>
                    </a:lnTo>
                    <a:lnTo>
                      <a:pt x="50" y="160"/>
                    </a:lnTo>
                    <a:lnTo>
                      <a:pt x="54" y="164"/>
                    </a:lnTo>
                    <a:lnTo>
                      <a:pt x="60" y="168"/>
                    </a:lnTo>
                    <a:lnTo>
                      <a:pt x="66" y="172"/>
                    </a:lnTo>
                    <a:lnTo>
                      <a:pt x="70" y="176"/>
                    </a:lnTo>
                    <a:lnTo>
                      <a:pt x="72" y="180"/>
                    </a:lnTo>
                    <a:lnTo>
                      <a:pt x="72" y="186"/>
                    </a:lnTo>
                    <a:lnTo>
                      <a:pt x="74" y="192"/>
                    </a:lnTo>
                    <a:lnTo>
                      <a:pt x="74" y="196"/>
                    </a:lnTo>
                    <a:lnTo>
                      <a:pt x="82" y="200"/>
                    </a:lnTo>
                    <a:lnTo>
                      <a:pt x="90" y="214"/>
                    </a:lnTo>
                    <a:lnTo>
                      <a:pt x="90" y="220"/>
                    </a:lnTo>
                    <a:close/>
                  </a:path>
                </a:pathLst>
              </a:custGeom>
              <a:grpFill/>
              <a:ln w="3175">
                <a:noFill/>
                <a:round/>
                <a:headEnd/>
                <a:tailEnd/>
              </a:ln>
            </p:spPr>
            <p:txBody>
              <a:bodyPr/>
              <a:lstStyle/>
              <a:p>
                <a:pPr>
                  <a:defRPr/>
                </a:pPr>
                <a:endParaRPr lang="en-GB" dirty="0">
                  <a:latin typeface="Calibri" pitchFamily="34" charset="0"/>
                </a:endParaRPr>
              </a:p>
            </p:txBody>
          </p:sp>
          <p:sp>
            <p:nvSpPr>
              <p:cNvPr id="643" name="Freeform 48"/>
              <p:cNvSpPr>
                <a:spLocks/>
              </p:cNvSpPr>
              <p:nvPr/>
            </p:nvSpPr>
            <p:spPr bwMode="auto">
              <a:xfrm>
                <a:off x="5470388" y="4441506"/>
                <a:ext cx="63768" cy="55063"/>
              </a:xfrm>
              <a:custGeom>
                <a:avLst/>
                <a:gdLst>
                  <a:gd name="T0" fmla="*/ 2 w 28"/>
                  <a:gd name="T1" fmla="*/ 4 h 24"/>
                  <a:gd name="T2" fmla="*/ 2 w 28"/>
                  <a:gd name="T3" fmla="*/ 4 h 24"/>
                  <a:gd name="T4" fmla="*/ 2 w 28"/>
                  <a:gd name="T5" fmla="*/ 5 h 24"/>
                  <a:gd name="T6" fmla="*/ 2 w 28"/>
                  <a:gd name="T7" fmla="*/ 5 h 24"/>
                  <a:gd name="T8" fmla="*/ 2 w 28"/>
                  <a:gd name="T9" fmla="*/ 5 h 24"/>
                  <a:gd name="T10" fmla="*/ 2 w 28"/>
                  <a:gd name="T11" fmla="*/ 5 h 24"/>
                  <a:gd name="T12" fmla="*/ 0 w 28"/>
                  <a:gd name="T13" fmla="*/ 5 h 24"/>
                  <a:gd name="T14" fmla="*/ 0 w 28"/>
                  <a:gd name="T15" fmla="*/ 6 h 24"/>
                  <a:gd name="T16" fmla="*/ 0 w 28"/>
                  <a:gd name="T17" fmla="*/ 6 h 24"/>
                  <a:gd name="T18" fmla="*/ 0 w 28"/>
                  <a:gd name="T19" fmla="*/ 7 h 24"/>
                  <a:gd name="T20" fmla="*/ 2 w 28"/>
                  <a:gd name="T21" fmla="*/ 7 h 24"/>
                  <a:gd name="T22" fmla="*/ 2 w 28"/>
                  <a:gd name="T23" fmla="*/ 7 h 24"/>
                  <a:gd name="T24" fmla="*/ 2 w 28"/>
                  <a:gd name="T25" fmla="*/ 7 h 24"/>
                  <a:gd name="T26" fmla="*/ 3 w 28"/>
                  <a:gd name="T27" fmla="*/ 7 h 24"/>
                  <a:gd name="T28" fmla="*/ 3 w 28"/>
                  <a:gd name="T29" fmla="*/ 6 h 24"/>
                  <a:gd name="T30" fmla="*/ 4 w 28"/>
                  <a:gd name="T31" fmla="*/ 7 h 24"/>
                  <a:gd name="T32" fmla="*/ 4 w 28"/>
                  <a:gd name="T33" fmla="*/ 7 h 24"/>
                  <a:gd name="T34" fmla="*/ 5 w 28"/>
                  <a:gd name="T35" fmla="*/ 8 h 24"/>
                  <a:gd name="T36" fmla="*/ 5 w 28"/>
                  <a:gd name="T37" fmla="*/ 10 h 24"/>
                  <a:gd name="T38" fmla="*/ 6 w 28"/>
                  <a:gd name="T39" fmla="*/ 8 h 24"/>
                  <a:gd name="T40" fmla="*/ 6 w 28"/>
                  <a:gd name="T41" fmla="*/ 8 h 24"/>
                  <a:gd name="T42" fmla="*/ 6 w 28"/>
                  <a:gd name="T43" fmla="*/ 8 h 24"/>
                  <a:gd name="T44" fmla="*/ 7 w 28"/>
                  <a:gd name="T45" fmla="*/ 7 h 24"/>
                  <a:gd name="T46" fmla="*/ 7 w 28"/>
                  <a:gd name="T47" fmla="*/ 6 h 24"/>
                  <a:gd name="T48" fmla="*/ 7 w 28"/>
                  <a:gd name="T49" fmla="*/ 6 h 24"/>
                  <a:gd name="T50" fmla="*/ 7 w 28"/>
                  <a:gd name="T51" fmla="*/ 6 h 24"/>
                  <a:gd name="T52" fmla="*/ 9 w 28"/>
                  <a:gd name="T53" fmla="*/ 7 h 24"/>
                  <a:gd name="T54" fmla="*/ 10 w 28"/>
                  <a:gd name="T55" fmla="*/ 7 h 24"/>
                  <a:gd name="T56" fmla="*/ 10 w 28"/>
                  <a:gd name="T57" fmla="*/ 7 h 24"/>
                  <a:gd name="T58" fmla="*/ 10 w 28"/>
                  <a:gd name="T59" fmla="*/ 7 h 24"/>
                  <a:gd name="T60" fmla="*/ 10 w 28"/>
                  <a:gd name="T61" fmla="*/ 6 h 24"/>
                  <a:gd name="T62" fmla="*/ 10 w 28"/>
                  <a:gd name="T63" fmla="*/ 6 h 24"/>
                  <a:gd name="T64" fmla="*/ 10 w 28"/>
                  <a:gd name="T65" fmla="*/ 3 h 24"/>
                  <a:gd name="T66" fmla="*/ 9 w 28"/>
                  <a:gd name="T67" fmla="*/ 2 h 24"/>
                  <a:gd name="T68" fmla="*/ 9 w 28"/>
                  <a:gd name="T69" fmla="*/ 2 h 24"/>
                  <a:gd name="T70" fmla="*/ 7 w 28"/>
                  <a:gd name="T71" fmla="*/ 2 h 24"/>
                  <a:gd name="T72" fmla="*/ 7 w 28"/>
                  <a:gd name="T73" fmla="*/ 2 h 24"/>
                  <a:gd name="T74" fmla="*/ 6 w 28"/>
                  <a:gd name="T75" fmla="*/ 2 h 24"/>
                  <a:gd name="T76" fmla="*/ 5 w 28"/>
                  <a:gd name="T77" fmla="*/ 2 h 24"/>
                  <a:gd name="T78" fmla="*/ 5 w 28"/>
                  <a:gd name="T79" fmla="*/ 2 h 24"/>
                  <a:gd name="T80" fmla="*/ 2 w 28"/>
                  <a:gd name="T81" fmla="*/ 0 h 24"/>
                  <a:gd name="T82" fmla="*/ 2 w 28"/>
                  <a:gd name="T83" fmla="*/ 0 h 24"/>
                  <a:gd name="T84" fmla="*/ 2 w 28"/>
                  <a:gd name="T85" fmla="*/ 2 h 24"/>
                  <a:gd name="T86" fmla="*/ 2 w 28"/>
                  <a:gd name="T87" fmla="*/ 2 h 24"/>
                  <a:gd name="T88" fmla="*/ 2 w 28"/>
                  <a:gd name="T89" fmla="*/ 3 h 24"/>
                  <a:gd name="T90" fmla="*/ 2 w 28"/>
                  <a:gd name="T91" fmla="*/ 3 h 24"/>
                  <a:gd name="T92" fmla="*/ 2 w 28"/>
                  <a:gd name="T93" fmla="*/ 4 h 24"/>
                  <a:gd name="T94" fmla="*/ 2 w 28"/>
                  <a:gd name="T95" fmla="*/ 4 h 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24">
                    <a:moveTo>
                      <a:pt x="4" y="10"/>
                    </a:moveTo>
                    <a:lnTo>
                      <a:pt x="4" y="10"/>
                    </a:lnTo>
                    <a:lnTo>
                      <a:pt x="4" y="12"/>
                    </a:lnTo>
                    <a:lnTo>
                      <a:pt x="2" y="12"/>
                    </a:lnTo>
                    <a:lnTo>
                      <a:pt x="0" y="12"/>
                    </a:lnTo>
                    <a:lnTo>
                      <a:pt x="0" y="16"/>
                    </a:lnTo>
                    <a:lnTo>
                      <a:pt x="0" y="18"/>
                    </a:lnTo>
                    <a:lnTo>
                      <a:pt x="2" y="18"/>
                    </a:lnTo>
                    <a:lnTo>
                      <a:pt x="6" y="18"/>
                    </a:lnTo>
                    <a:lnTo>
                      <a:pt x="8" y="18"/>
                    </a:lnTo>
                    <a:lnTo>
                      <a:pt x="8" y="16"/>
                    </a:lnTo>
                    <a:lnTo>
                      <a:pt x="10" y="18"/>
                    </a:lnTo>
                    <a:lnTo>
                      <a:pt x="12" y="22"/>
                    </a:lnTo>
                    <a:lnTo>
                      <a:pt x="12" y="24"/>
                    </a:lnTo>
                    <a:lnTo>
                      <a:pt x="14" y="22"/>
                    </a:lnTo>
                    <a:lnTo>
                      <a:pt x="16" y="20"/>
                    </a:lnTo>
                    <a:lnTo>
                      <a:pt x="18" y="18"/>
                    </a:lnTo>
                    <a:lnTo>
                      <a:pt x="18" y="16"/>
                    </a:lnTo>
                    <a:lnTo>
                      <a:pt x="24" y="18"/>
                    </a:lnTo>
                    <a:lnTo>
                      <a:pt x="26" y="18"/>
                    </a:lnTo>
                    <a:lnTo>
                      <a:pt x="26" y="14"/>
                    </a:lnTo>
                    <a:lnTo>
                      <a:pt x="28" y="8"/>
                    </a:lnTo>
                    <a:lnTo>
                      <a:pt x="24" y="2"/>
                    </a:lnTo>
                    <a:lnTo>
                      <a:pt x="18" y="4"/>
                    </a:lnTo>
                    <a:lnTo>
                      <a:pt x="16" y="6"/>
                    </a:lnTo>
                    <a:lnTo>
                      <a:pt x="12" y="4"/>
                    </a:lnTo>
                    <a:lnTo>
                      <a:pt x="6" y="0"/>
                    </a:lnTo>
                    <a:lnTo>
                      <a:pt x="6" y="6"/>
                    </a:lnTo>
                    <a:lnTo>
                      <a:pt x="4" y="8"/>
                    </a:lnTo>
                    <a:lnTo>
                      <a:pt x="4" y="10"/>
                    </a:lnTo>
                    <a:close/>
                  </a:path>
                </a:pathLst>
              </a:custGeom>
              <a:grpFill/>
              <a:ln w="3175">
                <a:noFill/>
                <a:round/>
                <a:headEnd/>
                <a:tailEnd/>
              </a:ln>
            </p:spPr>
            <p:txBody>
              <a:bodyPr/>
              <a:lstStyle/>
              <a:p>
                <a:pPr>
                  <a:defRPr/>
                </a:pPr>
                <a:endParaRPr lang="en-GB" dirty="0">
                  <a:latin typeface="Calibri" pitchFamily="34" charset="0"/>
                </a:endParaRPr>
              </a:p>
            </p:txBody>
          </p:sp>
          <p:sp>
            <p:nvSpPr>
              <p:cNvPr id="644" name="Freeform 49"/>
              <p:cNvSpPr>
                <a:spLocks noEditPoints="1"/>
              </p:cNvSpPr>
              <p:nvPr/>
            </p:nvSpPr>
            <p:spPr bwMode="auto">
              <a:xfrm>
                <a:off x="7261683" y="1502859"/>
                <a:ext cx="2359407" cy="1457731"/>
              </a:xfrm>
              <a:custGeom>
                <a:avLst/>
                <a:gdLst>
                  <a:gd name="T0" fmla="*/ 189 w 1036"/>
                  <a:gd name="T1" fmla="*/ 181 h 640"/>
                  <a:gd name="T2" fmla="*/ 195 w 1036"/>
                  <a:gd name="T3" fmla="*/ 221 h 640"/>
                  <a:gd name="T4" fmla="*/ 195 w 1036"/>
                  <a:gd name="T5" fmla="*/ 179 h 640"/>
                  <a:gd name="T6" fmla="*/ 45 w 1036"/>
                  <a:gd name="T7" fmla="*/ 178 h 640"/>
                  <a:gd name="T8" fmla="*/ 33 w 1036"/>
                  <a:gd name="T9" fmla="*/ 180 h 640"/>
                  <a:gd name="T10" fmla="*/ 178 w 1036"/>
                  <a:gd name="T11" fmla="*/ 15 h 640"/>
                  <a:gd name="T12" fmla="*/ 211 w 1036"/>
                  <a:gd name="T13" fmla="*/ 6 h 640"/>
                  <a:gd name="T14" fmla="*/ 180 w 1036"/>
                  <a:gd name="T15" fmla="*/ 19 h 640"/>
                  <a:gd name="T16" fmla="*/ 130 w 1036"/>
                  <a:gd name="T17" fmla="*/ 29 h 640"/>
                  <a:gd name="T18" fmla="*/ 363 w 1036"/>
                  <a:gd name="T19" fmla="*/ 46 h 640"/>
                  <a:gd name="T20" fmla="*/ 247 w 1036"/>
                  <a:gd name="T21" fmla="*/ 193 h 640"/>
                  <a:gd name="T22" fmla="*/ 110 w 1036"/>
                  <a:gd name="T23" fmla="*/ 28 h 640"/>
                  <a:gd name="T24" fmla="*/ 117 w 1036"/>
                  <a:gd name="T25" fmla="*/ 30 h 640"/>
                  <a:gd name="T26" fmla="*/ 131 w 1036"/>
                  <a:gd name="T27" fmla="*/ 33 h 640"/>
                  <a:gd name="T28" fmla="*/ 127 w 1036"/>
                  <a:gd name="T29" fmla="*/ 31 h 640"/>
                  <a:gd name="T30" fmla="*/ 284 w 1036"/>
                  <a:gd name="T31" fmla="*/ 134 h 640"/>
                  <a:gd name="T32" fmla="*/ 307 w 1036"/>
                  <a:gd name="T33" fmla="*/ 53 h 640"/>
                  <a:gd name="T34" fmla="*/ 223 w 1036"/>
                  <a:gd name="T35" fmla="*/ 221 h 640"/>
                  <a:gd name="T36" fmla="*/ 215 w 1036"/>
                  <a:gd name="T37" fmla="*/ 228 h 640"/>
                  <a:gd name="T38" fmla="*/ 29 w 1036"/>
                  <a:gd name="T39" fmla="*/ 198 h 640"/>
                  <a:gd name="T40" fmla="*/ 92 w 1036"/>
                  <a:gd name="T41" fmla="*/ 198 h 640"/>
                  <a:gd name="T42" fmla="*/ 123 w 1036"/>
                  <a:gd name="T43" fmla="*/ 189 h 640"/>
                  <a:gd name="T44" fmla="*/ 156 w 1036"/>
                  <a:gd name="T45" fmla="*/ 218 h 640"/>
                  <a:gd name="T46" fmla="*/ 141 w 1036"/>
                  <a:gd name="T47" fmla="*/ 244 h 640"/>
                  <a:gd name="T48" fmla="*/ 171 w 1036"/>
                  <a:gd name="T49" fmla="*/ 223 h 640"/>
                  <a:gd name="T50" fmla="*/ 182 w 1036"/>
                  <a:gd name="T51" fmla="*/ 189 h 640"/>
                  <a:gd name="T52" fmla="*/ 174 w 1036"/>
                  <a:gd name="T53" fmla="*/ 176 h 640"/>
                  <a:gd name="T54" fmla="*/ 160 w 1036"/>
                  <a:gd name="T55" fmla="*/ 167 h 640"/>
                  <a:gd name="T56" fmla="*/ 192 w 1036"/>
                  <a:gd name="T57" fmla="*/ 134 h 640"/>
                  <a:gd name="T58" fmla="*/ 218 w 1036"/>
                  <a:gd name="T59" fmla="*/ 134 h 640"/>
                  <a:gd name="T60" fmla="*/ 235 w 1036"/>
                  <a:gd name="T61" fmla="*/ 138 h 640"/>
                  <a:gd name="T62" fmla="*/ 244 w 1036"/>
                  <a:gd name="T63" fmla="*/ 128 h 640"/>
                  <a:gd name="T64" fmla="*/ 270 w 1036"/>
                  <a:gd name="T65" fmla="*/ 115 h 640"/>
                  <a:gd name="T66" fmla="*/ 282 w 1036"/>
                  <a:gd name="T67" fmla="*/ 114 h 640"/>
                  <a:gd name="T68" fmla="*/ 275 w 1036"/>
                  <a:gd name="T69" fmla="*/ 128 h 640"/>
                  <a:gd name="T70" fmla="*/ 255 w 1036"/>
                  <a:gd name="T71" fmla="*/ 145 h 640"/>
                  <a:gd name="T72" fmla="*/ 273 w 1036"/>
                  <a:gd name="T73" fmla="*/ 169 h 640"/>
                  <a:gd name="T74" fmla="*/ 281 w 1036"/>
                  <a:gd name="T75" fmla="*/ 145 h 640"/>
                  <a:gd name="T76" fmla="*/ 293 w 1036"/>
                  <a:gd name="T77" fmla="*/ 128 h 640"/>
                  <a:gd name="T78" fmla="*/ 321 w 1036"/>
                  <a:gd name="T79" fmla="*/ 119 h 640"/>
                  <a:gd name="T80" fmla="*/ 347 w 1036"/>
                  <a:gd name="T81" fmla="*/ 111 h 640"/>
                  <a:gd name="T82" fmla="*/ 342 w 1036"/>
                  <a:gd name="T83" fmla="*/ 94 h 640"/>
                  <a:gd name="T84" fmla="*/ 360 w 1036"/>
                  <a:gd name="T85" fmla="*/ 91 h 640"/>
                  <a:gd name="T86" fmla="*/ 387 w 1036"/>
                  <a:gd name="T87" fmla="*/ 92 h 640"/>
                  <a:gd name="T88" fmla="*/ 383 w 1036"/>
                  <a:gd name="T89" fmla="*/ 78 h 640"/>
                  <a:gd name="T90" fmla="*/ 365 w 1036"/>
                  <a:gd name="T91" fmla="*/ 69 h 640"/>
                  <a:gd name="T92" fmla="*/ 335 w 1036"/>
                  <a:gd name="T93" fmla="*/ 53 h 640"/>
                  <a:gd name="T94" fmla="*/ 310 w 1036"/>
                  <a:gd name="T95" fmla="*/ 62 h 640"/>
                  <a:gd name="T96" fmla="*/ 287 w 1036"/>
                  <a:gd name="T97" fmla="*/ 54 h 640"/>
                  <a:gd name="T98" fmla="*/ 252 w 1036"/>
                  <a:gd name="T99" fmla="*/ 46 h 640"/>
                  <a:gd name="T100" fmla="*/ 224 w 1036"/>
                  <a:gd name="T101" fmla="*/ 44 h 640"/>
                  <a:gd name="T102" fmla="*/ 208 w 1036"/>
                  <a:gd name="T103" fmla="*/ 42 h 640"/>
                  <a:gd name="T104" fmla="*/ 202 w 1036"/>
                  <a:gd name="T105" fmla="*/ 33 h 640"/>
                  <a:gd name="T106" fmla="*/ 180 w 1036"/>
                  <a:gd name="T107" fmla="*/ 39 h 640"/>
                  <a:gd name="T108" fmla="*/ 160 w 1036"/>
                  <a:gd name="T109" fmla="*/ 39 h 640"/>
                  <a:gd name="T110" fmla="*/ 143 w 1036"/>
                  <a:gd name="T111" fmla="*/ 45 h 640"/>
                  <a:gd name="T112" fmla="*/ 123 w 1036"/>
                  <a:gd name="T113" fmla="*/ 38 h 640"/>
                  <a:gd name="T114" fmla="*/ 114 w 1036"/>
                  <a:gd name="T115" fmla="*/ 31 h 640"/>
                  <a:gd name="T116" fmla="*/ 108 w 1036"/>
                  <a:gd name="T117" fmla="*/ 26 h 640"/>
                  <a:gd name="T118" fmla="*/ 86 w 1036"/>
                  <a:gd name="T119" fmla="*/ 26 h 640"/>
                  <a:gd name="T120" fmla="*/ 63 w 1036"/>
                  <a:gd name="T121" fmla="*/ 22 h 640"/>
                  <a:gd name="T122" fmla="*/ 42 w 1036"/>
                  <a:gd name="T123" fmla="*/ 30 h 6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6" h="640">
                    <a:moveTo>
                      <a:pt x="446" y="432"/>
                    </a:moveTo>
                    <a:lnTo>
                      <a:pt x="446" y="432"/>
                    </a:lnTo>
                    <a:lnTo>
                      <a:pt x="444" y="434"/>
                    </a:lnTo>
                    <a:lnTo>
                      <a:pt x="442" y="436"/>
                    </a:lnTo>
                    <a:lnTo>
                      <a:pt x="442" y="440"/>
                    </a:lnTo>
                    <a:lnTo>
                      <a:pt x="444" y="440"/>
                    </a:lnTo>
                    <a:lnTo>
                      <a:pt x="444" y="442"/>
                    </a:lnTo>
                    <a:lnTo>
                      <a:pt x="446" y="442"/>
                    </a:lnTo>
                    <a:lnTo>
                      <a:pt x="448" y="442"/>
                    </a:lnTo>
                    <a:lnTo>
                      <a:pt x="452" y="436"/>
                    </a:lnTo>
                    <a:lnTo>
                      <a:pt x="446" y="432"/>
                    </a:lnTo>
                    <a:close/>
                    <a:moveTo>
                      <a:pt x="504" y="446"/>
                    </a:moveTo>
                    <a:lnTo>
                      <a:pt x="504" y="446"/>
                    </a:lnTo>
                    <a:lnTo>
                      <a:pt x="502" y="450"/>
                    </a:lnTo>
                    <a:lnTo>
                      <a:pt x="500" y="452"/>
                    </a:lnTo>
                    <a:lnTo>
                      <a:pt x="502" y="458"/>
                    </a:lnTo>
                    <a:lnTo>
                      <a:pt x="504" y="462"/>
                    </a:lnTo>
                    <a:lnTo>
                      <a:pt x="502" y="466"/>
                    </a:lnTo>
                    <a:lnTo>
                      <a:pt x="498" y="468"/>
                    </a:lnTo>
                    <a:lnTo>
                      <a:pt x="496" y="472"/>
                    </a:lnTo>
                    <a:lnTo>
                      <a:pt x="494" y="474"/>
                    </a:lnTo>
                    <a:lnTo>
                      <a:pt x="492" y="482"/>
                    </a:lnTo>
                    <a:lnTo>
                      <a:pt x="494" y="488"/>
                    </a:lnTo>
                    <a:lnTo>
                      <a:pt x="496" y="498"/>
                    </a:lnTo>
                    <a:lnTo>
                      <a:pt x="496" y="518"/>
                    </a:lnTo>
                    <a:lnTo>
                      <a:pt x="494" y="536"/>
                    </a:lnTo>
                    <a:lnTo>
                      <a:pt x="496" y="536"/>
                    </a:lnTo>
                    <a:lnTo>
                      <a:pt x="496" y="538"/>
                    </a:lnTo>
                    <a:lnTo>
                      <a:pt x="496" y="542"/>
                    </a:lnTo>
                    <a:lnTo>
                      <a:pt x="494" y="544"/>
                    </a:lnTo>
                    <a:lnTo>
                      <a:pt x="494" y="546"/>
                    </a:lnTo>
                    <a:lnTo>
                      <a:pt x="498" y="552"/>
                    </a:lnTo>
                    <a:lnTo>
                      <a:pt x="496" y="568"/>
                    </a:lnTo>
                    <a:lnTo>
                      <a:pt x="492" y="586"/>
                    </a:lnTo>
                    <a:lnTo>
                      <a:pt x="496" y="580"/>
                    </a:lnTo>
                    <a:lnTo>
                      <a:pt x="498" y="576"/>
                    </a:lnTo>
                    <a:lnTo>
                      <a:pt x="502" y="578"/>
                    </a:lnTo>
                    <a:lnTo>
                      <a:pt x="506" y="582"/>
                    </a:lnTo>
                    <a:lnTo>
                      <a:pt x="510" y="588"/>
                    </a:lnTo>
                    <a:lnTo>
                      <a:pt x="510" y="584"/>
                    </a:lnTo>
                    <a:lnTo>
                      <a:pt x="510" y="580"/>
                    </a:lnTo>
                    <a:lnTo>
                      <a:pt x="506" y="572"/>
                    </a:lnTo>
                    <a:lnTo>
                      <a:pt x="502" y="564"/>
                    </a:lnTo>
                    <a:lnTo>
                      <a:pt x="502" y="556"/>
                    </a:lnTo>
                    <a:lnTo>
                      <a:pt x="502" y="548"/>
                    </a:lnTo>
                    <a:lnTo>
                      <a:pt x="506" y="532"/>
                    </a:lnTo>
                    <a:lnTo>
                      <a:pt x="508" y="532"/>
                    </a:lnTo>
                    <a:lnTo>
                      <a:pt x="508" y="528"/>
                    </a:lnTo>
                    <a:lnTo>
                      <a:pt x="512" y="528"/>
                    </a:lnTo>
                    <a:lnTo>
                      <a:pt x="516" y="528"/>
                    </a:lnTo>
                    <a:lnTo>
                      <a:pt x="524" y="536"/>
                    </a:lnTo>
                    <a:lnTo>
                      <a:pt x="520" y="526"/>
                    </a:lnTo>
                    <a:lnTo>
                      <a:pt x="516" y="522"/>
                    </a:lnTo>
                    <a:lnTo>
                      <a:pt x="514" y="518"/>
                    </a:lnTo>
                    <a:lnTo>
                      <a:pt x="512" y="518"/>
                    </a:lnTo>
                    <a:lnTo>
                      <a:pt x="512" y="510"/>
                    </a:lnTo>
                    <a:lnTo>
                      <a:pt x="512" y="500"/>
                    </a:lnTo>
                    <a:lnTo>
                      <a:pt x="512" y="490"/>
                    </a:lnTo>
                    <a:lnTo>
                      <a:pt x="510" y="484"/>
                    </a:lnTo>
                    <a:lnTo>
                      <a:pt x="512" y="480"/>
                    </a:lnTo>
                    <a:lnTo>
                      <a:pt x="514" y="476"/>
                    </a:lnTo>
                    <a:lnTo>
                      <a:pt x="510" y="470"/>
                    </a:lnTo>
                    <a:lnTo>
                      <a:pt x="506" y="464"/>
                    </a:lnTo>
                    <a:lnTo>
                      <a:pt x="508" y="458"/>
                    </a:lnTo>
                    <a:lnTo>
                      <a:pt x="510" y="454"/>
                    </a:lnTo>
                    <a:lnTo>
                      <a:pt x="508" y="450"/>
                    </a:lnTo>
                    <a:lnTo>
                      <a:pt x="504" y="446"/>
                    </a:lnTo>
                    <a:close/>
                    <a:moveTo>
                      <a:pt x="132" y="420"/>
                    </a:moveTo>
                    <a:lnTo>
                      <a:pt x="134" y="420"/>
                    </a:lnTo>
                    <a:lnTo>
                      <a:pt x="130" y="430"/>
                    </a:lnTo>
                    <a:lnTo>
                      <a:pt x="132" y="438"/>
                    </a:lnTo>
                    <a:lnTo>
                      <a:pt x="132" y="446"/>
                    </a:lnTo>
                    <a:lnTo>
                      <a:pt x="126" y="454"/>
                    </a:lnTo>
                    <a:lnTo>
                      <a:pt x="126" y="452"/>
                    </a:lnTo>
                    <a:lnTo>
                      <a:pt x="122" y="452"/>
                    </a:lnTo>
                    <a:lnTo>
                      <a:pt x="122" y="454"/>
                    </a:lnTo>
                    <a:lnTo>
                      <a:pt x="120" y="456"/>
                    </a:lnTo>
                    <a:lnTo>
                      <a:pt x="122" y="458"/>
                    </a:lnTo>
                    <a:lnTo>
                      <a:pt x="124" y="460"/>
                    </a:lnTo>
                    <a:lnTo>
                      <a:pt x="116" y="468"/>
                    </a:lnTo>
                    <a:lnTo>
                      <a:pt x="116" y="470"/>
                    </a:lnTo>
                    <a:lnTo>
                      <a:pt x="112" y="470"/>
                    </a:lnTo>
                    <a:lnTo>
                      <a:pt x="108" y="470"/>
                    </a:lnTo>
                    <a:lnTo>
                      <a:pt x="108" y="472"/>
                    </a:lnTo>
                    <a:lnTo>
                      <a:pt x="106" y="474"/>
                    </a:lnTo>
                    <a:lnTo>
                      <a:pt x="104" y="476"/>
                    </a:lnTo>
                    <a:lnTo>
                      <a:pt x="104" y="478"/>
                    </a:lnTo>
                    <a:lnTo>
                      <a:pt x="100" y="478"/>
                    </a:lnTo>
                    <a:lnTo>
                      <a:pt x="96" y="478"/>
                    </a:lnTo>
                    <a:lnTo>
                      <a:pt x="92" y="484"/>
                    </a:lnTo>
                    <a:lnTo>
                      <a:pt x="88" y="490"/>
                    </a:lnTo>
                    <a:lnTo>
                      <a:pt x="82" y="498"/>
                    </a:lnTo>
                    <a:lnTo>
                      <a:pt x="80" y="500"/>
                    </a:lnTo>
                    <a:lnTo>
                      <a:pt x="76" y="500"/>
                    </a:lnTo>
                    <a:lnTo>
                      <a:pt x="72" y="500"/>
                    </a:lnTo>
                    <a:lnTo>
                      <a:pt x="68" y="498"/>
                    </a:lnTo>
                    <a:lnTo>
                      <a:pt x="64" y="496"/>
                    </a:lnTo>
                    <a:lnTo>
                      <a:pt x="76" y="490"/>
                    </a:lnTo>
                    <a:lnTo>
                      <a:pt x="80" y="486"/>
                    </a:lnTo>
                    <a:lnTo>
                      <a:pt x="84" y="482"/>
                    </a:lnTo>
                    <a:lnTo>
                      <a:pt x="86" y="476"/>
                    </a:lnTo>
                    <a:lnTo>
                      <a:pt x="88" y="472"/>
                    </a:lnTo>
                    <a:lnTo>
                      <a:pt x="92" y="472"/>
                    </a:lnTo>
                    <a:lnTo>
                      <a:pt x="94" y="470"/>
                    </a:lnTo>
                    <a:lnTo>
                      <a:pt x="96" y="468"/>
                    </a:lnTo>
                    <a:lnTo>
                      <a:pt x="98" y="464"/>
                    </a:lnTo>
                    <a:lnTo>
                      <a:pt x="100" y="462"/>
                    </a:lnTo>
                    <a:lnTo>
                      <a:pt x="104" y="462"/>
                    </a:lnTo>
                    <a:lnTo>
                      <a:pt x="110" y="454"/>
                    </a:lnTo>
                    <a:lnTo>
                      <a:pt x="118" y="444"/>
                    </a:lnTo>
                    <a:lnTo>
                      <a:pt x="130" y="420"/>
                    </a:lnTo>
                    <a:lnTo>
                      <a:pt x="132" y="420"/>
                    </a:lnTo>
                    <a:close/>
                    <a:moveTo>
                      <a:pt x="460" y="0"/>
                    </a:moveTo>
                    <a:lnTo>
                      <a:pt x="460" y="0"/>
                    </a:lnTo>
                    <a:lnTo>
                      <a:pt x="454" y="8"/>
                    </a:lnTo>
                    <a:lnTo>
                      <a:pt x="448" y="18"/>
                    </a:lnTo>
                    <a:lnTo>
                      <a:pt x="446" y="20"/>
                    </a:lnTo>
                    <a:lnTo>
                      <a:pt x="448" y="30"/>
                    </a:lnTo>
                    <a:lnTo>
                      <a:pt x="450" y="38"/>
                    </a:lnTo>
                    <a:lnTo>
                      <a:pt x="452" y="42"/>
                    </a:lnTo>
                    <a:lnTo>
                      <a:pt x="458" y="42"/>
                    </a:lnTo>
                    <a:lnTo>
                      <a:pt x="462" y="44"/>
                    </a:lnTo>
                    <a:lnTo>
                      <a:pt x="468" y="38"/>
                    </a:lnTo>
                    <a:lnTo>
                      <a:pt x="468" y="36"/>
                    </a:lnTo>
                    <a:lnTo>
                      <a:pt x="468" y="34"/>
                    </a:lnTo>
                    <a:lnTo>
                      <a:pt x="474" y="28"/>
                    </a:lnTo>
                    <a:lnTo>
                      <a:pt x="476" y="24"/>
                    </a:lnTo>
                    <a:lnTo>
                      <a:pt x="476" y="20"/>
                    </a:lnTo>
                    <a:lnTo>
                      <a:pt x="468" y="10"/>
                    </a:lnTo>
                    <a:lnTo>
                      <a:pt x="460" y="0"/>
                    </a:lnTo>
                    <a:close/>
                    <a:moveTo>
                      <a:pt x="508" y="10"/>
                    </a:moveTo>
                    <a:lnTo>
                      <a:pt x="508" y="10"/>
                    </a:lnTo>
                    <a:lnTo>
                      <a:pt x="508" y="18"/>
                    </a:lnTo>
                    <a:lnTo>
                      <a:pt x="510" y="26"/>
                    </a:lnTo>
                    <a:lnTo>
                      <a:pt x="512" y="28"/>
                    </a:lnTo>
                    <a:lnTo>
                      <a:pt x="514" y="28"/>
                    </a:lnTo>
                    <a:lnTo>
                      <a:pt x="520" y="26"/>
                    </a:lnTo>
                    <a:lnTo>
                      <a:pt x="528" y="20"/>
                    </a:lnTo>
                    <a:lnTo>
                      <a:pt x="526" y="18"/>
                    </a:lnTo>
                    <a:lnTo>
                      <a:pt x="524" y="14"/>
                    </a:lnTo>
                    <a:lnTo>
                      <a:pt x="516" y="16"/>
                    </a:lnTo>
                    <a:lnTo>
                      <a:pt x="508" y="10"/>
                    </a:lnTo>
                    <a:close/>
                    <a:moveTo>
                      <a:pt x="552" y="14"/>
                    </a:moveTo>
                    <a:lnTo>
                      <a:pt x="552" y="14"/>
                    </a:lnTo>
                    <a:lnTo>
                      <a:pt x="558" y="24"/>
                    </a:lnTo>
                    <a:lnTo>
                      <a:pt x="562" y="28"/>
                    </a:lnTo>
                    <a:lnTo>
                      <a:pt x="566" y="30"/>
                    </a:lnTo>
                    <a:lnTo>
                      <a:pt x="570" y="32"/>
                    </a:lnTo>
                    <a:lnTo>
                      <a:pt x="574" y="32"/>
                    </a:lnTo>
                    <a:lnTo>
                      <a:pt x="584" y="26"/>
                    </a:lnTo>
                    <a:lnTo>
                      <a:pt x="588" y="24"/>
                    </a:lnTo>
                    <a:lnTo>
                      <a:pt x="592" y="24"/>
                    </a:lnTo>
                    <a:lnTo>
                      <a:pt x="588" y="20"/>
                    </a:lnTo>
                    <a:lnTo>
                      <a:pt x="580" y="16"/>
                    </a:lnTo>
                    <a:lnTo>
                      <a:pt x="570" y="14"/>
                    </a:lnTo>
                    <a:lnTo>
                      <a:pt x="552" y="14"/>
                    </a:lnTo>
                    <a:close/>
                    <a:moveTo>
                      <a:pt x="164" y="42"/>
                    </a:moveTo>
                    <a:lnTo>
                      <a:pt x="164" y="42"/>
                    </a:lnTo>
                    <a:lnTo>
                      <a:pt x="160" y="44"/>
                    </a:lnTo>
                    <a:lnTo>
                      <a:pt x="158" y="48"/>
                    </a:lnTo>
                    <a:lnTo>
                      <a:pt x="158" y="52"/>
                    </a:lnTo>
                    <a:lnTo>
                      <a:pt x="162" y="50"/>
                    </a:lnTo>
                    <a:lnTo>
                      <a:pt x="166" y="46"/>
                    </a:lnTo>
                    <a:lnTo>
                      <a:pt x="166" y="42"/>
                    </a:lnTo>
                    <a:lnTo>
                      <a:pt x="164" y="42"/>
                    </a:lnTo>
                    <a:close/>
                    <a:moveTo>
                      <a:pt x="476" y="42"/>
                    </a:moveTo>
                    <a:lnTo>
                      <a:pt x="474" y="48"/>
                    </a:lnTo>
                    <a:lnTo>
                      <a:pt x="480" y="50"/>
                    </a:lnTo>
                    <a:lnTo>
                      <a:pt x="480" y="44"/>
                    </a:lnTo>
                    <a:lnTo>
                      <a:pt x="480" y="42"/>
                    </a:lnTo>
                    <a:lnTo>
                      <a:pt x="476" y="42"/>
                    </a:lnTo>
                    <a:close/>
                    <a:moveTo>
                      <a:pt x="492" y="48"/>
                    </a:moveTo>
                    <a:lnTo>
                      <a:pt x="492" y="48"/>
                    </a:lnTo>
                    <a:lnTo>
                      <a:pt x="476" y="60"/>
                    </a:lnTo>
                    <a:lnTo>
                      <a:pt x="476" y="62"/>
                    </a:lnTo>
                    <a:lnTo>
                      <a:pt x="474" y="62"/>
                    </a:lnTo>
                    <a:lnTo>
                      <a:pt x="492" y="66"/>
                    </a:lnTo>
                    <a:lnTo>
                      <a:pt x="514" y="68"/>
                    </a:lnTo>
                    <a:lnTo>
                      <a:pt x="512" y="62"/>
                    </a:lnTo>
                    <a:lnTo>
                      <a:pt x="514" y="58"/>
                    </a:lnTo>
                    <a:lnTo>
                      <a:pt x="504" y="52"/>
                    </a:lnTo>
                    <a:lnTo>
                      <a:pt x="500" y="48"/>
                    </a:lnTo>
                    <a:lnTo>
                      <a:pt x="496" y="48"/>
                    </a:lnTo>
                    <a:lnTo>
                      <a:pt x="492" y="48"/>
                    </a:lnTo>
                    <a:close/>
                    <a:moveTo>
                      <a:pt x="340" y="74"/>
                    </a:moveTo>
                    <a:lnTo>
                      <a:pt x="340" y="74"/>
                    </a:lnTo>
                    <a:lnTo>
                      <a:pt x="342" y="76"/>
                    </a:lnTo>
                    <a:lnTo>
                      <a:pt x="348" y="76"/>
                    </a:lnTo>
                    <a:lnTo>
                      <a:pt x="348" y="74"/>
                    </a:lnTo>
                    <a:lnTo>
                      <a:pt x="346" y="74"/>
                    </a:lnTo>
                    <a:lnTo>
                      <a:pt x="340" y="74"/>
                    </a:lnTo>
                    <a:close/>
                    <a:moveTo>
                      <a:pt x="168" y="82"/>
                    </a:moveTo>
                    <a:lnTo>
                      <a:pt x="168" y="82"/>
                    </a:lnTo>
                    <a:lnTo>
                      <a:pt x="166" y="88"/>
                    </a:lnTo>
                    <a:lnTo>
                      <a:pt x="164" y="88"/>
                    </a:lnTo>
                    <a:lnTo>
                      <a:pt x="166" y="86"/>
                    </a:lnTo>
                    <a:lnTo>
                      <a:pt x="168" y="82"/>
                    </a:lnTo>
                    <a:close/>
                    <a:moveTo>
                      <a:pt x="928" y="106"/>
                    </a:moveTo>
                    <a:lnTo>
                      <a:pt x="928" y="106"/>
                    </a:lnTo>
                    <a:lnTo>
                      <a:pt x="922" y="114"/>
                    </a:lnTo>
                    <a:lnTo>
                      <a:pt x="916" y="120"/>
                    </a:lnTo>
                    <a:lnTo>
                      <a:pt x="924" y="122"/>
                    </a:lnTo>
                    <a:lnTo>
                      <a:pt x="930" y="122"/>
                    </a:lnTo>
                    <a:lnTo>
                      <a:pt x="932" y="120"/>
                    </a:lnTo>
                    <a:lnTo>
                      <a:pt x="936" y="118"/>
                    </a:lnTo>
                    <a:lnTo>
                      <a:pt x="952" y="122"/>
                    </a:lnTo>
                    <a:lnTo>
                      <a:pt x="954" y="116"/>
                    </a:lnTo>
                    <a:lnTo>
                      <a:pt x="942" y="110"/>
                    </a:lnTo>
                    <a:lnTo>
                      <a:pt x="934" y="106"/>
                    </a:lnTo>
                    <a:lnTo>
                      <a:pt x="928" y="106"/>
                    </a:lnTo>
                    <a:close/>
                    <a:moveTo>
                      <a:pt x="602" y="110"/>
                    </a:moveTo>
                    <a:lnTo>
                      <a:pt x="602" y="110"/>
                    </a:lnTo>
                    <a:lnTo>
                      <a:pt x="598" y="122"/>
                    </a:lnTo>
                    <a:lnTo>
                      <a:pt x="606" y="122"/>
                    </a:lnTo>
                    <a:lnTo>
                      <a:pt x="612" y="122"/>
                    </a:lnTo>
                    <a:lnTo>
                      <a:pt x="614" y="120"/>
                    </a:lnTo>
                    <a:lnTo>
                      <a:pt x="614" y="118"/>
                    </a:lnTo>
                    <a:lnTo>
                      <a:pt x="612" y="118"/>
                    </a:lnTo>
                    <a:lnTo>
                      <a:pt x="612" y="116"/>
                    </a:lnTo>
                    <a:lnTo>
                      <a:pt x="612" y="114"/>
                    </a:lnTo>
                    <a:lnTo>
                      <a:pt x="610" y="116"/>
                    </a:lnTo>
                    <a:lnTo>
                      <a:pt x="608" y="110"/>
                    </a:lnTo>
                    <a:lnTo>
                      <a:pt x="604" y="110"/>
                    </a:lnTo>
                    <a:lnTo>
                      <a:pt x="602" y="110"/>
                    </a:lnTo>
                    <a:close/>
                    <a:moveTo>
                      <a:pt x="654" y="502"/>
                    </a:moveTo>
                    <a:lnTo>
                      <a:pt x="654" y="502"/>
                    </a:lnTo>
                    <a:lnTo>
                      <a:pt x="648" y="506"/>
                    </a:lnTo>
                    <a:lnTo>
                      <a:pt x="648" y="510"/>
                    </a:lnTo>
                    <a:lnTo>
                      <a:pt x="652" y="510"/>
                    </a:lnTo>
                    <a:lnTo>
                      <a:pt x="654" y="504"/>
                    </a:lnTo>
                    <a:lnTo>
                      <a:pt x="656" y="502"/>
                    </a:lnTo>
                    <a:lnTo>
                      <a:pt x="654" y="502"/>
                    </a:lnTo>
                    <a:close/>
                    <a:moveTo>
                      <a:pt x="324" y="64"/>
                    </a:moveTo>
                    <a:lnTo>
                      <a:pt x="326" y="68"/>
                    </a:lnTo>
                    <a:lnTo>
                      <a:pt x="328" y="68"/>
                    </a:lnTo>
                    <a:lnTo>
                      <a:pt x="328" y="66"/>
                    </a:lnTo>
                    <a:lnTo>
                      <a:pt x="324" y="64"/>
                    </a:lnTo>
                    <a:close/>
                    <a:moveTo>
                      <a:pt x="316" y="68"/>
                    </a:moveTo>
                    <a:lnTo>
                      <a:pt x="316" y="68"/>
                    </a:lnTo>
                    <a:lnTo>
                      <a:pt x="316" y="70"/>
                    </a:lnTo>
                    <a:lnTo>
                      <a:pt x="318" y="72"/>
                    </a:lnTo>
                    <a:lnTo>
                      <a:pt x="320" y="70"/>
                    </a:lnTo>
                    <a:lnTo>
                      <a:pt x="320" y="68"/>
                    </a:lnTo>
                    <a:lnTo>
                      <a:pt x="316" y="68"/>
                    </a:lnTo>
                    <a:close/>
                    <a:moveTo>
                      <a:pt x="286" y="70"/>
                    </a:moveTo>
                    <a:lnTo>
                      <a:pt x="286" y="70"/>
                    </a:lnTo>
                    <a:lnTo>
                      <a:pt x="286" y="72"/>
                    </a:lnTo>
                    <a:lnTo>
                      <a:pt x="288" y="74"/>
                    </a:lnTo>
                    <a:lnTo>
                      <a:pt x="288" y="70"/>
                    </a:lnTo>
                    <a:lnTo>
                      <a:pt x="286" y="70"/>
                    </a:lnTo>
                    <a:close/>
                    <a:moveTo>
                      <a:pt x="336" y="70"/>
                    </a:moveTo>
                    <a:lnTo>
                      <a:pt x="336" y="70"/>
                    </a:lnTo>
                    <a:lnTo>
                      <a:pt x="334" y="72"/>
                    </a:lnTo>
                    <a:lnTo>
                      <a:pt x="334" y="74"/>
                    </a:lnTo>
                    <a:lnTo>
                      <a:pt x="336" y="74"/>
                    </a:lnTo>
                    <a:lnTo>
                      <a:pt x="338" y="70"/>
                    </a:lnTo>
                    <a:lnTo>
                      <a:pt x="336" y="70"/>
                    </a:lnTo>
                    <a:close/>
                    <a:moveTo>
                      <a:pt x="172" y="72"/>
                    </a:moveTo>
                    <a:lnTo>
                      <a:pt x="172" y="72"/>
                    </a:lnTo>
                    <a:lnTo>
                      <a:pt x="174" y="72"/>
                    </a:lnTo>
                    <a:lnTo>
                      <a:pt x="172" y="76"/>
                    </a:lnTo>
                    <a:lnTo>
                      <a:pt x="170" y="82"/>
                    </a:lnTo>
                    <a:lnTo>
                      <a:pt x="168" y="82"/>
                    </a:lnTo>
                    <a:lnTo>
                      <a:pt x="166" y="78"/>
                    </a:lnTo>
                    <a:lnTo>
                      <a:pt x="168" y="74"/>
                    </a:lnTo>
                    <a:lnTo>
                      <a:pt x="172" y="72"/>
                    </a:lnTo>
                    <a:close/>
                    <a:moveTo>
                      <a:pt x="310" y="72"/>
                    </a:moveTo>
                    <a:lnTo>
                      <a:pt x="310" y="72"/>
                    </a:lnTo>
                    <a:lnTo>
                      <a:pt x="308" y="78"/>
                    </a:lnTo>
                    <a:lnTo>
                      <a:pt x="312" y="78"/>
                    </a:lnTo>
                    <a:lnTo>
                      <a:pt x="314" y="76"/>
                    </a:lnTo>
                    <a:lnTo>
                      <a:pt x="312" y="74"/>
                    </a:lnTo>
                    <a:lnTo>
                      <a:pt x="312" y="72"/>
                    </a:lnTo>
                    <a:lnTo>
                      <a:pt x="310" y="72"/>
                    </a:lnTo>
                    <a:close/>
                    <a:moveTo>
                      <a:pt x="326" y="74"/>
                    </a:moveTo>
                    <a:lnTo>
                      <a:pt x="326" y="74"/>
                    </a:lnTo>
                    <a:lnTo>
                      <a:pt x="324" y="80"/>
                    </a:lnTo>
                    <a:lnTo>
                      <a:pt x="324" y="82"/>
                    </a:lnTo>
                    <a:lnTo>
                      <a:pt x="328" y="76"/>
                    </a:lnTo>
                    <a:lnTo>
                      <a:pt x="328" y="74"/>
                    </a:lnTo>
                    <a:lnTo>
                      <a:pt x="326" y="74"/>
                    </a:lnTo>
                    <a:close/>
                    <a:moveTo>
                      <a:pt x="318" y="80"/>
                    </a:moveTo>
                    <a:lnTo>
                      <a:pt x="320" y="86"/>
                    </a:lnTo>
                    <a:lnTo>
                      <a:pt x="320" y="82"/>
                    </a:lnTo>
                    <a:lnTo>
                      <a:pt x="320" y="80"/>
                    </a:lnTo>
                    <a:lnTo>
                      <a:pt x="318" y="80"/>
                    </a:lnTo>
                    <a:close/>
                    <a:moveTo>
                      <a:pt x="344" y="80"/>
                    </a:moveTo>
                    <a:lnTo>
                      <a:pt x="344" y="80"/>
                    </a:lnTo>
                    <a:lnTo>
                      <a:pt x="344" y="88"/>
                    </a:lnTo>
                    <a:lnTo>
                      <a:pt x="348" y="88"/>
                    </a:lnTo>
                    <a:lnTo>
                      <a:pt x="348" y="86"/>
                    </a:lnTo>
                    <a:lnTo>
                      <a:pt x="348" y="82"/>
                    </a:lnTo>
                    <a:lnTo>
                      <a:pt x="344" y="80"/>
                    </a:lnTo>
                    <a:close/>
                    <a:moveTo>
                      <a:pt x="334" y="82"/>
                    </a:moveTo>
                    <a:lnTo>
                      <a:pt x="334" y="82"/>
                    </a:lnTo>
                    <a:lnTo>
                      <a:pt x="330" y="88"/>
                    </a:lnTo>
                    <a:lnTo>
                      <a:pt x="332" y="88"/>
                    </a:lnTo>
                    <a:lnTo>
                      <a:pt x="336" y="88"/>
                    </a:lnTo>
                    <a:lnTo>
                      <a:pt x="336" y="90"/>
                    </a:lnTo>
                    <a:lnTo>
                      <a:pt x="338" y="92"/>
                    </a:lnTo>
                    <a:lnTo>
                      <a:pt x="340" y="94"/>
                    </a:lnTo>
                    <a:lnTo>
                      <a:pt x="342" y="94"/>
                    </a:lnTo>
                    <a:lnTo>
                      <a:pt x="342" y="92"/>
                    </a:lnTo>
                    <a:lnTo>
                      <a:pt x="338" y="90"/>
                    </a:lnTo>
                    <a:lnTo>
                      <a:pt x="340" y="86"/>
                    </a:lnTo>
                    <a:lnTo>
                      <a:pt x="336" y="84"/>
                    </a:lnTo>
                    <a:lnTo>
                      <a:pt x="334" y="82"/>
                    </a:lnTo>
                    <a:close/>
                    <a:moveTo>
                      <a:pt x="478" y="88"/>
                    </a:moveTo>
                    <a:lnTo>
                      <a:pt x="478" y="88"/>
                    </a:lnTo>
                    <a:lnTo>
                      <a:pt x="480" y="90"/>
                    </a:lnTo>
                    <a:lnTo>
                      <a:pt x="482" y="92"/>
                    </a:lnTo>
                    <a:lnTo>
                      <a:pt x="478" y="90"/>
                    </a:lnTo>
                    <a:lnTo>
                      <a:pt x="476" y="90"/>
                    </a:lnTo>
                    <a:lnTo>
                      <a:pt x="478" y="88"/>
                    </a:lnTo>
                    <a:close/>
                    <a:moveTo>
                      <a:pt x="596" y="114"/>
                    </a:moveTo>
                    <a:lnTo>
                      <a:pt x="596" y="114"/>
                    </a:lnTo>
                    <a:lnTo>
                      <a:pt x="592" y="116"/>
                    </a:lnTo>
                    <a:lnTo>
                      <a:pt x="594" y="118"/>
                    </a:lnTo>
                    <a:lnTo>
                      <a:pt x="598" y="118"/>
                    </a:lnTo>
                    <a:lnTo>
                      <a:pt x="598" y="114"/>
                    </a:lnTo>
                    <a:lnTo>
                      <a:pt x="596" y="114"/>
                    </a:lnTo>
                    <a:close/>
                    <a:moveTo>
                      <a:pt x="582" y="116"/>
                    </a:moveTo>
                    <a:lnTo>
                      <a:pt x="582" y="116"/>
                    </a:lnTo>
                    <a:lnTo>
                      <a:pt x="580" y="120"/>
                    </a:lnTo>
                    <a:lnTo>
                      <a:pt x="578" y="120"/>
                    </a:lnTo>
                    <a:lnTo>
                      <a:pt x="578" y="118"/>
                    </a:lnTo>
                    <a:lnTo>
                      <a:pt x="582" y="116"/>
                    </a:lnTo>
                    <a:close/>
                    <a:moveTo>
                      <a:pt x="744" y="350"/>
                    </a:moveTo>
                    <a:lnTo>
                      <a:pt x="744" y="350"/>
                    </a:lnTo>
                    <a:lnTo>
                      <a:pt x="738" y="356"/>
                    </a:lnTo>
                    <a:lnTo>
                      <a:pt x="738" y="360"/>
                    </a:lnTo>
                    <a:lnTo>
                      <a:pt x="738" y="364"/>
                    </a:lnTo>
                    <a:lnTo>
                      <a:pt x="740" y="364"/>
                    </a:lnTo>
                    <a:lnTo>
                      <a:pt x="744" y="360"/>
                    </a:lnTo>
                    <a:lnTo>
                      <a:pt x="748" y="356"/>
                    </a:lnTo>
                    <a:lnTo>
                      <a:pt x="746" y="354"/>
                    </a:lnTo>
                    <a:lnTo>
                      <a:pt x="744" y="350"/>
                    </a:lnTo>
                    <a:close/>
                    <a:moveTo>
                      <a:pt x="326" y="98"/>
                    </a:moveTo>
                    <a:lnTo>
                      <a:pt x="326" y="98"/>
                    </a:lnTo>
                    <a:lnTo>
                      <a:pt x="328" y="98"/>
                    </a:lnTo>
                    <a:lnTo>
                      <a:pt x="326" y="100"/>
                    </a:lnTo>
                    <a:lnTo>
                      <a:pt x="324" y="102"/>
                    </a:lnTo>
                    <a:lnTo>
                      <a:pt x="324" y="98"/>
                    </a:lnTo>
                    <a:lnTo>
                      <a:pt x="326" y="98"/>
                    </a:lnTo>
                    <a:close/>
                    <a:moveTo>
                      <a:pt x="800" y="130"/>
                    </a:moveTo>
                    <a:lnTo>
                      <a:pt x="796" y="138"/>
                    </a:lnTo>
                    <a:lnTo>
                      <a:pt x="800" y="140"/>
                    </a:lnTo>
                    <a:lnTo>
                      <a:pt x="802" y="142"/>
                    </a:lnTo>
                    <a:lnTo>
                      <a:pt x="802" y="140"/>
                    </a:lnTo>
                    <a:lnTo>
                      <a:pt x="804" y="140"/>
                    </a:lnTo>
                    <a:lnTo>
                      <a:pt x="806" y="140"/>
                    </a:lnTo>
                    <a:lnTo>
                      <a:pt x="808" y="138"/>
                    </a:lnTo>
                    <a:lnTo>
                      <a:pt x="808" y="136"/>
                    </a:lnTo>
                    <a:lnTo>
                      <a:pt x="800" y="130"/>
                    </a:lnTo>
                    <a:close/>
                    <a:moveTo>
                      <a:pt x="606" y="566"/>
                    </a:moveTo>
                    <a:lnTo>
                      <a:pt x="606" y="566"/>
                    </a:lnTo>
                    <a:lnTo>
                      <a:pt x="604" y="572"/>
                    </a:lnTo>
                    <a:lnTo>
                      <a:pt x="604" y="574"/>
                    </a:lnTo>
                    <a:lnTo>
                      <a:pt x="608" y="568"/>
                    </a:lnTo>
                    <a:lnTo>
                      <a:pt x="608" y="566"/>
                    </a:lnTo>
                    <a:lnTo>
                      <a:pt x="606" y="566"/>
                    </a:lnTo>
                    <a:close/>
                    <a:moveTo>
                      <a:pt x="586" y="580"/>
                    </a:moveTo>
                    <a:lnTo>
                      <a:pt x="586" y="580"/>
                    </a:lnTo>
                    <a:lnTo>
                      <a:pt x="584" y="584"/>
                    </a:lnTo>
                    <a:lnTo>
                      <a:pt x="582" y="590"/>
                    </a:lnTo>
                    <a:lnTo>
                      <a:pt x="580" y="592"/>
                    </a:lnTo>
                    <a:lnTo>
                      <a:pt x="582" y="592"/>
                    </a:lnTo>
                    <a:lnTo>
                      <a:pt x="586" y="590"/>
                    </a:lnTo>
                    <a:lnTo>
                      <a:pt x="588" y="584"/>
                    </a:lnTo>
                    <a:lnTo>
                      <a:pt x="588" y="582"/>
                    </a:lnTo>
                    <a:lnTo>
                      <a:pt x="586" y="580"/>
                    </a:lnTo>
                    <a:close/>
                    <a:moveTo>
                      <a:pt x="570" y="592"/>
                    </a:moveTo>
                    <a:lnTo>
                      <a:pt x="570" y="592"/>
                    </a:lnTo>
                    <a:lnTo>
                      <a:pt x="566" y="598"/>
                    </a:lnTo>
                    <a:lnTo>
                      <a:pt x="566" y="602"/>
                    </a:lnTo>
                    <a:lnTo>
                      <a:pt x="568" y="602"/>
                    </a:lnTo>
                    <a:lnTo>
                      <a:pt x="570" y="602"/>
                    </a:lnTo>
                    <a:lnTo>
                      <a:pt x="570" y="596"/>
                    </a:lnTo>
                    <a:lnTo>
                      <a:pt x="570" y="592"/>
                    </a:lnTo>
                    <a:close/>
                    <a:moveTo>
                      <a:pt x="560" y="598"/>
                    </a:moveTo>
                    <a:lnTo>
                      <a:pt x="556" y="606"/>
                    </a:lnTo>
                    <a:lnTo>
                      <a:pt x="552" y="606"/>
                    </a:lnTo>
                    <a:lnTo>
                      <a:pt x="550" y="610"/>
                    </a:lnTo>
                    <a:lnTo>
                      <a:pt x="554" y="610"/>
                    </a:lnTo>
                    <a:lnTo>
                      <a:pt x="564" y="604"/>
                    </a:lnTo>
                    <a:lnTo>
                      <a:pt x="564" y="600"/>
                    </a:lnTo>
                    <a:lnTo>
                      <a:pt x="562" y="600"/>
                    </a:lnTo>
                    <a:lnTo>
                      <a:pt x="562" y="598"/>
                    </a:lnTo>
                    <a:lnTo>
                      <a:pt x="560" y="598"/>
                    </a:lnTo>
                    <a:close/>
                    <a:moveTo>
                      <a:pt x="542" y="612"/>
                    </a:moveTo>
                    <a:lnTo>
                      <a:pt x="542" y="612"/>
                    </a:lnTo>
                    <a:lnTo>
                      <a:pt x="538" y="620"/>
                    </a:lnTo>
                    <a:lnTo>
                      <a:pt x="536" y="624"/>
                    </a:lnTo>
                    <a:lnTo>
                      <a:pt x="536" y="626"/>
                    </a:lnTo>
                    <a:lnTo>
                      <a:pt x="538" y="624"/>
                    </a:lnTo>
                    <a:lnTo>
                      <a:pt x="542" y="618"/>
                    </a:lnTo>
                    <a:lnTo>
                      <a:pt x="544" y="614"/>
                    </a:lnTo>
                    <a:lnTo>
                      <a:pt x="544" y="612"/>
                    </a:lnTo>
                    <a:lnTo>
                      <a:pt x="542" y="612"/>
                    </a:lnTo>
                    <a:close/>
                    <a:moveTo>
                      <a:pt x="0" y="482"/>
                    </a:moveTo>
                    <a:lnTo>
                      <a:pt x="8" y="484"/>
                    </a:lnTo>
                    <a:lnTo>
                      <a:pt x="14" y="484"/>
                    </a:lnTo>
                    <a:lnTo>
                      <a:pt x="22" y="484"/>
                    </a:lnTo>
                    <a:lnTo>
                      <a:pt x="26" y="488"/>
                    </a:lnTo>
                    <a:lnTo>
                      <a:pt x="34" y="490"/>
                    </a:lnTo>
                    <a:lnTo>
                      <a:pt x="44" y="498"/>
                    </a:lnTo>
                    <a:lnTo>
                      <a:pt x="50" y="504"/>
                    </a:lnTo>
                    <a:lnTo>
                      <a:pt x="54" y="510"/>
                    </a:lnTo>
                    <a:lnTo>
                      <a:pt x="58" y="514"/>
                    </a:lnTo>
                    <a:lnTo>
                      <a:pt x="66" y="520"/>
                    </a:lnTo>
                    <a:lnTo>
                      <a:pt x="72" y="518"/>
                    </a:lnTo>
                    <a:lnTo>
                      <a:pt x="76" y="518"/>
                    </a:lnTo>
                    <a:lnTo>
                      <a:pt x="82" y="516"/>
                    </a:lnTo>
                    <a:lnTo>
                      <a:pt x="86" y="512"/>
                    </a:lnTo>
                    <a:lnTo>
                      <a:pt x="94" y="516"/>
                    </a:lnTo>
                    <a:lnTo>
                      <a:pt x="104" y="518"/>
                    </a:lnTo>
                    <a:lnTo>
                      <a:pt x="108" y="520"/>
                    </a:lnTo>
                    <a:lnTo>
                      <a:pt x="108" y="524"/>
                    </a:lnTo>
                    <a:lnTo>
                      <a:pt x="112" y="526"/>
                    </a:lnTo>
                    <a:lnTo>
                      <a:pt x="118" y="526"/>
                    </a:lnTo>
                    <a:lnTo>
                      <a:pt x="124" y="530"/>
                    </a:lnTo>
                    <a:lnTo>
                      <a:pt x="128" y="530"/>
                    </a:lnTo>
                    <a:lnTo>
                      <a:pt x="134" y="528"/>
                    </a:lnTo>
                    <a:lnTo>
                      <a:pt x="140" y="530"/>
                    </a:lnTo>
                    <a:lnTo>
                      <a:pt x="146" y="532"/>
                    </a:lnTo>
                    <a:lnTo>
                      <a:pt x="156" y="530"/>
                    </a:lnTo>
                    <a:lnTo>
                      <a:pt x="160" y="526"/>
                    </a:lnTo>
                    <a:lnTo>
                      <a:pt x="170" y="526"/>
                    </a:lnTo>
                    <a:lnTo>
                      <a:pt x="182" y="518"/>
                    </a:lnTo>
                    <a:lnTo>
                      <a:pt x="184" y="516"/>
                    </a:lnTo>
                    <a:lnTo>
                      <a:pt x="192" y="522"/>
                    </a:lnTo>
                    <a:lnTo>
                      <a:pt x="198" y="522"/>
                    </a:lnTo>
                    <a:lnTo>
                      <a:pt x="206" y="524"/>
                    </a:lnTo>
                    <a:lnTo>
                      <a:pt x="212" y="522"/>
                    </a:lnTo>
                    <a:lnTo>
                      <a:pt x="220" y="526"/>
                    </a:lnTo>
                    <a:lnTo>
                      <a:pt x="224" y="530"/>
                    </a:lnTo>
                    <a:lnTo>
                      <a:pt x="232" y="522"/>
                    </a:lnTo>
                    <a:lnTo>
                      <a:pt x="236" y="522"/>
                    </a:lnTo>
                    <a:lnTo>
                      <a:pt x="238" y="520"/>
                    </a:lnTo>
                    <a:lnTo>
                      <a:pt x="240" y="518"/>
                    </a:lnTo>
                    <a:lnTo>
                      <a:pt x="238" y="516"/>
                    </a:lnTo>
                    <a:lnTo>
                      <a:pt x="240" y="514"/>
                    </a:lnTo>
                    <a:lnTo>
                      <a:pt x="244" y="510"/>
                    </a:lnTo>
                    <a:lnTo>
                      <a:pt x="248" y="504"/>
                    </a:lnTo>
                    <a:lnTo>
                      <a:pt x="252" y="498"/>
                    </a:lnTo>
                    <a:lnTo>
                      <a:pt x="250" y="492"/>
                    </a:lnTo>
                    <a:lnTo>
                      <a:pt x="254" y="490"/>
                    </a:lnTo>
                    <a:lnTo>
                      <a:pt x="254" y="484"/>
                    </a:lnTo>
                    <a:lnTo>
                      <a:pt x="254" y="478"/>
                    </a:lnTo>
                    <a:lnTo>
                      <a:pt x="250" y="480"/>
                    </a:lnTo>
                    <a:lnTo>
                      <a:pt x="250" y="476"/>
                    </a:lnTo>
                    <a:lnTo>
                      <a:pt x="252" y="474"/>
                    </a:lnTo>
                    <a:lnTo>
                      <a:pt x="256" y="470"/>
                    </a:lnTo>
                    <a:lnTo>
                      <a:pt x="262" y="466"/>
                    </a:lnTo>
                    <a:lnTo>
                      <a:pt x="266" y="462"/>
                    </a:lnTo>
                    <a:lnTo>
                      <a:pt x="272" y="462"/>
                    </a:lnTo>
                    <a:lnTo>
                      <a:pt x="278" y="460"/>
                    </a:lnTo>
                    <a:lnTo>
                      <a:pt x="282" y="458"/>
                    </a:lnTo>
                    <a:lnTo>
                      <a:pt x="288" y="458"/>
                    </a:lnTo>
                    <a:lnTo>
                      <a:pt x="294" y="462"/>
                    </a:lnTo>
                    <a:lnTo>
                      <a:pt x="298" y="466"/>
                    </a:lnTo>
                    <a:lnTo>
                      <a:pt x="302" y="470"/>
                    </a:lnTo>
                    <a:lnTo>
                      <a:pt x="310" y="472"/>
                    </a:lnTo>
                    <a:lnTo>
                      <a:pt x="316" y="476"/>
                    </a:lnTo>
                    <a:lnTo>
                      <a:pt x="318" y="480"/>
                    </a:lnTo>
                    <a:lnTo>
                      <a:pt x="324" y="486"/>
                    </a:lnTo>
                    <a:lnTo>
                      <a:pt x="324" y="492"/>
                    </a:lnTo>
                    <a:lnTo>
                      <a:pt x="324" y="498"/>
                    </a:lnTo>
                    <a:lnTo>
                      <a:pt x="330" y="506"/>
                    </a:lnTo>
                    <a:lnTo>
                      <a:pt x="334" y="514"/>
                    </a:lnTo>
                    <a:lnTo>
                      <a:pt x="338" y="518"/>
                    </a:lnTo>
                    <a:lnTo>
                      <a:pt x="342" y="518"/>
                    </a:lnTo>
                    <a:lnTo>
                      <a:pt x="346" y="518"/>
                    </a:lnTo>
                    <a:lnTo>
                      <a:pt x="354" y="520"/>
                    </a:lnTo>
                    <a:lnTo>
                      <a:pt x="356" y="524"/>
                    </a:lnTo>
                    <a:lnTo>
                      <a:pt x="358" y="528"/>
                    </a:lnTo>
                    <a:lnTo>
                      <a:pt x="360" y="534"/>
                    </a:lnTo>
                    <a:lnTo>
                      <a:pt x="366" y="540"/>
                    </a:lnTo>
                    <a:lnTo>
                      <a:pt x="368" y="544"/>
                    </a:lnTo>
                    <a:lnTo>
                      <a:pt x="366" y="550"/>
                    </a:lnTo>
                    <a:lnTo>
                      <a:pt x="370" y="554"/>
                    </a:lnTo>
                    <a:lnTo>
                      <a:pt x="374" y="556"/>
                    </a:lnTo>
                    <a:lnTo>
                      <a:pt x="380" y="560"/>
                    </a:lnTo>
                    <a:lnTo>
                      <a:pt x="384" y="558"/>
                    </a:lnTo>
                    <a:lnTo>
                      <a:pt x="388" y="556"/>
                    </a:lnTo>
                    <a:lnTo>
                      <a:pt x="392" y="552"/>
                    </a:lnTo>
                    <a:lnTo>
                      <a:pt x="396" y="550"/>
                    </a:lnTo>
                    <a:lnTo>
                      <a:pt x="400" y="550"/>
                    </a:lnTo>
                    <a:lnTo>
                      <a:pt x="404" y="548"/>
                    </a:lnTo>
                    <a:lnTo>
                      <a:pt x="406" y="544"/>
                    </a:lnTo>
                    <a:lnTo>
                      <a:pt x="414" y="542"/>
                    </a:lnTo>
                    <a:lnTo>
                      <a:pt x="410" y="548"/>
                    </a:lnTo>
                    <a:lnTo>
                      <a:pt x="410" y="554"/>
                    </a:lnTo>
                    <a:lnTo>
                      <a:pt x="412" y="556"/>
                    </a:lnTo>
                    <a:lnTo>
                      <a:pt x="412" y="562"/>
                    </a:lnTo>
                    <a:lnTo>
                      <a:pt x="408" y="566"/>
                    </a:lnTo>
                    <a:lnTo>
                      <a:pt x="410" y="570"/>
                    </a:lnTo>
                    <a:lnTo>
                      <a:pt x="408" y="578"/>
                    </a:lnTo>
                    <a:lnTo>
                      <a:pt x="406" y="584"/>
                    </a:lnTo>
                    <a:lnTo>
                      <a:pt x="400" y="588"/>
                    </a:lnTo>
                    <a:lnTo>
                      <a:pt x="398" y="590"/>
                    </a:lnTo>
                    <a:lnTo>
                      <a:pt x="396" y="594"/>
                    </a:lnTo>
                    <a:lnTo>
                      <a:pt x="390" y="596"/>
                    </a:lnTo>
                    <a:lnTo>
                      <a:pt x="388" y="600"/>
                    </a:lnTo>
                    <a:lnTo>
                      <a:pt x="386" y="598"/>
                    </a:lnTo>
                    <a:lnTo>
                      <a:pt x="386" y="602"/>
                    </a:lnTo>
                    <a:lnTo>
                      <a:pt x="386" y="608"/>
                    </a:lnTo>
                    <a:lnTo>
                      <a:pt x="380" y="608"/>
                    </a:lnTo>
                    <a:lnTo>
                      <a:pt x="380" y="606"/>
                    </a:lnTo>
                    <a:lnTo>
                      <a:pt x="380" y="604"/>
                    </a:lnTo>
                    <a:lnTo>
                      <a:pt x="382" y="600"/>
                    </a:lnTo>
                    <a:lnTo>
                      <a:pt x="382" y="598"/>
                    </a:lnTo>
                    <a:lnTo>
                      <a:pt x="378" y="600"/>
                    </a:lnTo>
                    <a:lnTo>
                      <a:pt x="374" y="602"/>
                    </a:lnTo>
                    <a:lnTo>
                      <a:pt x="374" y="608"/>
                    </a:lnTo>
                    <a:lnTo>
                      <a:pt x="372" y="614"/>
                    </a:lnTo>
                    <a:lnTo>
                      <a:pt x="374" y="622"/>
                    </a:lnTo>
                    <a:lnTo>
                      <a:pt x="374" y="626"/>
                    </a:lnTo>
                    <a:lnTo>
                      <a:pt x="370" y="630"/>
                    </a:lnTo>
                    <a:lnTo>
                      <a:pt x="370" y="634"/>
                    </a:lnTo>
                    <a:lnTo>
                      <a:pt x="368" y="636"/>
                    </a:lnTo>
                    <a:lnTo>
                      <a:pt x="370" y="638"/>
                    </a:lnTo>
                    <a:lnTo>
                      <a:pt x="378" y="632"/>
                    </a:lnTo>
                    <a:lnTo>
                      <a:pt x="380" y="626"/>
                    </a:lnTo>
                    <a:lnTo>
                      <a:pt x="390" y="626"/>
                    </a:lnTo>
                    <a:lnTo>
                      <a:pt x="388" y="634"/>
                    </a:lnTo>
                    <a:lnTo>
                      <a:pt x="398" y="640"/>
                    </a:lnTo>
                    <a:lnTo>
                      <a:pt x="402" y="640"/>
                    </a:lnTo>
                    <a:lnTo>
                      <a:pt x="406" y="638"/>
                    </a:lnTo>
                    <a:lnTo>
                      <a:pt x="406" y="634"/>
                    </a:lnTo>
                    <a:lnTo>
                      <a:pt x="412" y="632"/>
                    </a:lnTo>
                    <a:lnTo>
                      <a:pt x="414" y="628"/>
                    </a:lnTo>
                    <a:lnTo>
                      <a:pt x="418" y="622"/>
                    </a:lnTo>
                    <a:lnTo>
                      <a:pt x="420" y="622"/>
                    </a:lnTo>
                    <a:lnTo>
                      <a:pt x="422" y="618"/>
                    </a:lnTo>
                    <a:lnTo>
                      <a:pt x="424" y="612"/>
                    </a:lnTo>
                    <a:lnTo>
                      <a:pt x="428" y="610"/>
                    </a:lnTo>
                    <a:lnTo>
                      <a:pt x="434" y="606"/>
                    </a:lnTo>
                    <a:lnTo>
                      <a:pt x="434" y="602"/>
                    </a:lnTo>
                    <a:lnTo>
                      <a:pt x="436" y="596"/>
                    </a:lnTo>
                    <a:lnTo>
                      <a:pt x="444" y="590"/>
                    </a:lnTo>
                    <a:lnTo>
                      <a:pt x="450" y="584"/>
                    </a:lnTo>
                    <a:lnTo>
                      <a:pt x="454" y="574"/>
                    </a:lnTo>
                    <a:lnTo>
                      <a:pt x="454" y="568"/>
                    </a:lnTo>
                    <a:lnTo>
                      <a:pt x="458" y="564"/>
                    </a:lnTo>
                    <a:lnTo>
                      <a:pt x="462" y="562"/>
                    </a:lnTo>
                    <a:lnTo>
                      <a:pt x="464" y="558"/>
                    </a:lnTo>
                    <a:lnTo>
                      <a:pt x="464" y="552"/>
                    </a:lnTo>
                    <a:lnTo>
                      <a:pt x="470" y="548"/>
                    </a:lnTo>
                    <a:lnTo>
                      <a:pt x="474" y="544"/>
                    </a:lnTo>
                    <a:lnTo>
                      <a:pt x="474" y="540"/>
                    </a:lnTo>
                    <a:lnTo>
                      <a:pt x="474" y="538"/>
                    </a:lnTo>
                    <a:lnTo>
                      <a:pt x="478" y="538"/>
                    </a:lnTo>
                    <a:lnTo>
                      <a:pt x="474" y="532"/>
                    </a:lnTo>
                    <a:lnTo>
                      <a:pt x="478" y="528"/>
                    </a:lnTo>
                    <a:lnTo>
                      <a:pt x="480" y="524"/>
                    </a:lnTo>
                    <a:lnTo>
                      <a:pt x="478" y="516"/>
                    </a:lnTo>
                    <a:lnTo>
                      <a:pt x="476" y="510"/>
                    </a:lnTo>
                    <a:lnTo>
                      <a:pt x="478" y="508"/>
                    </a:lnTo>
                    <a:lnTo>
                      <a:pt x="480" y="504"/>
                    </a:lnTo>
                    <a:lnTo>
                      <a:pt x="478" y="502"/>
                    </a:lnTo>
                    <a:lnTo>
                      <a:pt x="478" y="498"/>
                    </a:lnTo>
                    <a:lnTo>
                      <a:pt x="484" y="496"/>
                    </a:lnTo>
                    <a:lnTo>
                      <a:pt x="486" y="490"/>
                    </a:lnTo>
                    <a:lnTo>
                      <a:pt x="486" y="486"/>
                    </a:lnTo>
                    <a:lnTo>
                      <a:pt x="484" y="474"/>
                    </a:lnTo>
                    <a:lnTo>
                      <a:pt x="492" y="474"/>
                    </a:lnTo>
                    <a:lnTo>
                      <a:pt x="492" y="472"/>
                    </a:lnTo>
                    <a:lnTo>
                      <a:pt x="486" y="470"/>
                    </a:lnTo>
                    <a:lnTo>
                      <a:pt x="486" y="468"/>
                    </a:lnTo>
                    <a:lnTo>
                      <a:pt x="484" y="468"/>
                    </a:lnTo>
                    <a:lnTo>
                      <a:pt x="484" y="470"/>
                    </a:lnTo>
                    <a:lnTo>
                      <a:pt x="482" y="470"/>
                    </a:lnTo>
                    <a:lnTo>
                      <a:pt x="478" y="466"/>
                    </a:lnTo>
                    <a:lnTo>
                      <a:pt x="476" y="460"/>
                    </a:lnTo>
                    <a:lnTo>
                      <a:pt x="472" y="456"/>
                    </a:lnTo>
                    <a:lnTo>
                      <a:pt x="468" y="454"/>
                    </a:lnTo>
                    <a:lnTo>
                      <a:pt x="458" y="452"/>
                    </a:lnTo>
                    <a:lnTo>
                      <a:pt x="456" y="454"/>
                    </a:lnTo>
                    <a:lnTo>
                      <a:pt x="458" y="460"/>
                    </a:lnTo>
                    <a:lnTo>
                      <a:pt x="454" y="460"/>
                    </a:lnTo>
                    <a:lnTo>
                      <a:pt x="456" y="460"/>
                    </a:lnTo>
                    <a:lnTo>
                      <a:pt x="454" y="458"/>
                    </a:lnTo>
                    <a:lnTo>
                      <a:pt x="452" y="458"/>
                    </a:lnTo>
                    <a:lnTo>
                      <a:pt x="450" y="462"/>
                    </a:lnTo>
                    <a:lnTo>
                      <a:pt x="448" y="464"/>
                    </a:lnTo>
                    <a:lnTo>
                      <a:pt x="448" y="466"/>
                    </a:lnTo>
                    <a:lnTo>
                      <a:pt x="444" y="464"/>
                    </a:lnTo>
                    <a:lnTo>
                      <a:pt x="446" y="462"/>
                    </a:lnTo>
                    <a:lnTo>
                      <a:pt x="448" y="456"/>
                    </a:lnTo>
                    <a:lnTo>
                      <a:pt x="446" y="456"/>
                    </a:lnTo>
                    <a:lnTo>
                      <a:pt x="444" y="456"/>
                    </a:lnTo>
                    <a:lnTo>
                      <a:pt x="444" y="454"/>
                    </a:lnTo>
                    <a:lnTo>
                      <a:pt x="442" y="454"/>
                    </a:lnTo>
                    <a:lnTo>
                      <a:pt x="442" y="456"/>
                    </a:lnTo>
                    <a:lnTo>
                      <a:pt x="440" y="456"/>
                    </a:lnTo>
                    <a:lnTo>
                      <a:pt x="440" y="458"/>
                    </a:lnTo>
                    <a:lnTo>
                      <a:pt x="440" y="460"/>
                    </a:lnTo>
                    <a:lnTo>
                      <a:pt x="436" y="460"/>
                    </a:lnTo>
                    <a:lnTo>
                      <a:pt x="436" y="442"/>
                    </a:lnTo>
                    <a:lnTo>
                      <a:pt x="420" y="442"/>
                    </a:lnTo>
                    <a:lnTo>
                      <a:pt x="420" y="438"/>
                    </a:lnTo>
                    <a:lnTo>
                      <a:pt x="422" y="434"/>
                    </a:lnTo>
                    <a:lnTo>
                      <a:pt x="444" y="416"/>
                    </a:lnTo>
                    <a:lnTo>
                      <a:pt x="448" y="416"/>
                    </a:lnTo>
                    <a:lnTo>
                      <a:pt x="448" y="412"/>
                    </a:lnTo>
                    <a:lnTo>
                      <a:pt x="448" y="410"/>
                    </a:lnTo>
                    <a:lnTo>
                      <a:pt x="452" y="408"/>
                    </a:lnTo>
                    <a:lnTo>
                      <a:pt x="454" y="400"/>
                    </a:lnTo>
                    <a:lnTo>
                      <a:pt x="456" y="394"/>
                    </a:lnTo>
                    <a:lnTo>
                      <a:pt x="458" y="396"/>
                    </a:lnTo>
                    <a:lnTo>
                      <a:pt x="460" y="396"/>
                    </a:lnTo>
                    <a:lnTo>
                      <a:pt x="464" y="388"/>
                    </a:lnTo>
                    <a:lnTo>
                      <a:pt x="474" y="384"/>
                    </a:lnTo>
                    <a:lnTo>
                      <a:pt x="474" y="378"/>
                    </a:lnTo>
                    <a:lnTo>
                      <a:pt x="478" y="378"/>
                    </a:lnTo>
                    <a:lnTo>
                      <a:pt x="482" y="378"/>
                    </a:lnTo>
                    <a:lnTo>
                      <a:pt x="484" y="374"/>
                    </a:lnTo>
                    <a:lnTo>
                      <a:pt x="484" y="368"/>
                    </a:lnTo>
                    <a:lnTo>
                      <a:pt x="492" y="358"/>
                    </a:lnTo>
                    <a:lnTo>
                      <a:pt x="502" y="350"/>
                    </a:lnTo>
                    <a:lnTo>
                      <a:pt x="502" y="348"/>
                    </a:lnTo>
                    <a:lnTo>
                      <a:pt x="506" y="348"/>
                    </a:lnTo>
                    <a:lnTo>
                      <a:pt x="506" y="346"/>
                    </a:lnTo>
                    <a:lnTo>
                      <a:pt x="506" y="344"/>
                    </a:lnTo>
                    <a:lnTo>
                      <a:pt x="510" y="344"/>
                    </a:lnTo>
                    <a:lnTo>
                      <a:pt x="512" y="346"/>
                    </a:lnTo>
                    <a:lnTo>
                      <a:pt x="514" y="348"/>
                    </a:lnTo>
                    <a:lnTo>
                      <a:pt x="528" y="348"/>
                    </a:lnTo>
                    <a:lnTo>
                      <a:pt x="542" y="348"/>
                    </a:lnTo>
                    <a:lnTo>
                      <a:pt x="542" y="350"/>
                    </a:lnTo>
                    <a:lnTo>
                      <a:pt x="542" y="352"/>
                    </a:lnTo>
                    <a:lnTo>
                      <a:pt x="542" y="356"/>
                    </a:lnTo>
                    <a:lnTo>
                      <a:pt x="548" y="354"/>
                    </a:lnTo>
                    <a:lnTo>
                      <a:pt x="550" y="348"/>
                    </a:lnTo>
                    <a:lnTo>
                      <a:pt x="556" y="354"/>
                    </a:lnTo>
                    <a:lnTo>
                      <a:pt x="560" y="354"/>
                    </a:lnTo>
                    <a:lnTo>
                      <a:pt x="564" y="354"/>
                    </a:lnTo>
                    <a:lnTo>
                      <a:pt x="570" y="352"/>
                    </a:lnTo>
                    <a:lnTo>
                      <a:pt x="572" y="354"/>
                    </a:lnTo>
                    <a:lnTo>
                      <a:pt x="574" y="356"/>
                    </a:lnTo>
                    <a:lnTo>
                      <a:pt x="578" y="356"/>
                    </a:lnTo>
                    <a:lnTo>
                      <a:pt x="578" y="344"/>
                    </a:lnTo>
                    <a:lnTo>
                      <a:pt x="588" y="344"/>
                    </a:lnTo>
                    <a:lnTo>
                      <a:pt x="598" y="346"/>
                    </a:lnTo>
                    <a:lnTo>
                      <a:pt x="598" y="348"/>
                    </a:lnTo>
                    <a:lnTo>
                      <a:pt x="600" y="348"/>
                    </a:lnTo>
                    <a:lnTo>
                      <a:pt x="600" y="346"/>
                    </a:lnTo>
                    <a:lnTo>
                      <a:pt x="608" y="344"/>
                    </a:lnTo>
                    <a:lnTo>
                      <a:pt x="610" y="352"/>
                    </a:lnTo>
                    <a:lnTo>
                      <a:pt x="614" y="352"/>
                    </a:lnTo>
                    <a:lnTo>
                      <a:pt x="614" y="354"/>
                    </a:lnTo>
                    <a:lnTo>
                      <a:pt x="614" y="356"/>
                    </a:lnTo>
                    <a:lnTo>
                      <a:pt x="602" y="356"/>
                    </a:lnTo>
                    <a:lnTo>
                      <a:pt x="604" y="364"/>
                    </a:lnTo>
                    <a:lnTo>
                      <a:pt x="616" y="364"/>
                    </a:lnTo>
                    <a:lnTo>
                      <a:pt x="616" y="362"/>
                    </a:lnTo>
                    <a:lnTo>
                      <a:pt x="618" y="360"/>
                    </a:lnTo>
                    <a:lnTo>
                      <a:pt x="620" y="362"/>
                    </a:lnTo>
                    <a:lnTo>
                      <a:pt x="624" y="362"/>
                    </a:lnTo>
                    <a:lnTo>
                      <a:pt x="624" y="360"/>
                    </a:lnTo>
                    <a:lnTo>
                      <a:pt x="624" y="358"/>
                    </a:lnTo>
                    <a:lnTo>
                      <a:pt x="626" y="358"/>
                    </a:lnTo>
                    <a:lnTo>
                      <a:pt x="628" y="352"/>
                    </a:lnTo>
                    <a:lnTo>
                      <a:pt x="636" y="352"/>
                    </a:lnTo>
                    <a:lnTo>
                      <a:pt x="644" y="352"/>
                    </a:lnTo>
                    <a:lnTo>
                      <a:pt x="644" y="350"/>
                    </a:lnTo>
                    <a:lnTo>
                      <a:pt x="648" y="350"/>
                    </a:lnTo>
                    <a:lnTo>
                      <a:pt x="646" y="346"/>
                    </a:lnTo>
                    <a:lnTo>
                      <a:pt x="638" y="346"/>
                    </a:lnTo>
                    <a:lnTo>
                      <a:pt x="638" y="348"/>
                    </a:lnTo>
                    <a:lnTo>
                      <a:pt x="636" y="348"/>
                    </a:lnTo>
                    <a:lnTo>
                      <a:pt x="636" y="334"/>
                    </a:lnTo>
                    <a:lnTo>
                      <a:pt x="638" y="336"/>
                    </a:lnTo>
                    <a:lnTo>
                      <a:pt x="640" y="332"/>
                    </a:lnTo>
                    <a:lnTo>
                      <a:pt x="640" y="328"/>
                    </a:lnTo>
                    <a:lnTo>
                      <a:pt x="644" y="326"/>
                    </a:lnTo>
                    <a:lnTo>
                      <a:pt x="650" y="324"/>
                    </a:lnTo>
                    <a:lnTo>
                      <a:pt x="654" y="322"/>
                    </a:lnTo>
                    <a:lnTo>
                      <a:pt x="658" y="320"/>
                    </a:lnTo>
                    <a:lnTo>
                      <a:pt x="658" y="316"/>
                    </a:lnTo>
                    <a:lnTo>
                      <a:pt x="658" y="314"/>
                    </a:lnTo>
                    <a:lnTo>
                      <a:pt x="660" y="314"/>
                    </a:lnTo>
                    <a:lnTo>
                      <a:pt x="664" y="310"/>
                    </a:lnTo>
                    <a:lnTo>
                      <a:pt x="666" y="306"/>
                    </a:lnTo>
                    <a:lnTo>
                      <a:pt x="668" y="306"/>
                    </a:lnTo>
                    <a:lnTo>
                      <a:pt x="672" y="304"/>
                    </a:lnTo>
                    <a:lnTo>
                      <a:pt x="682" y="304"/>
                    </a:lnTo>
                    <a:lnTo>
                      <a:pt x="688" y="302"/>
                    </a:lnTo>
                    <a:lnTo>
                      <a:pt x="690" y="300"/>
                    </a:lnTo>
                    <a:lnTo>
                      <a:pt x="692" y="300"/>
                    </a:lnTo>
                    <a:lnTo>
                      <a:pt x="694" y="306"/>
                    </a:lnTo>
                    <a:lnTo>
                      <a:pt x="700" y="306"/>
                    </a:lnTo>
                    <a:lnTo>
                      <a:pt x="706" y="302"/>
                    </a:lnTo>
                    <a:lnTo>
                      <a:pt x="704" y="310"/>
                    </a:lnTo>
                    <a:lnTo>
                      <a:pt x="702" y="314"/>
                    </a:lnTo>
                    <a:lnTo>
                      <a:pt x="700" y="316"/>
                    </a:lnTo>
                    <a:lnTo>
                      <a:pt x="702" y="318"/>
                    </a:lnTo>
                    <a:lnTo>
                      <a:pt x="702" y="320"/>
                    </a:lnTo>
                    <a:lnTo>
                      <a:pt x="706" y="318"/>
                    </a:lnTo>
                    <a:lnTo>
                      <a:pt x="706" y="322"/>
                    </a:lnTo>
                    <a:lnTo>
                      <a:pt x="706" y="326"/>
                    </a:lnTo>
                    <a:lnTo>
                      <a:pt x="710" y="320"/>
                    </a:lnTo>
                    <a:lnTo>
                      <a:pt x="718" y="312"/>
                    </a:lnTo>
                    <a:lnTo>
                      <a:pt x="726" y="306"/>
                    </a:lnTo>
                    <a:lnTo>
                      <a:pt x="732" y="304"/>
                    </a:lnTo>
                    <a:lnTo>
                      <a:pt x="736" y="304"/>
                    </a:lnTo>
                    <a:lnTo>
                      <a:pt x="736" y="306"/>
                    </a:lnTo>
                    <a:lnTo>
                      <a:pt x="738" y="306"/>
                    </a:lnTo>
                    <a:lnTo>
                      <a:pt x="742" y="306"/>
                    </a:lnTo>
                    <a:lnTo>
                      <a:pt x="740" y="300"/>
                    </a:lnTo>
                    <a:lnTo>
                      <a:pt x="740" y="298"/>
                    </a:lnTo>
                    <a:lnTo>
                      <a:pt x="740" y="296"/>
                    </a:lnTo>
                    <a:lnTo>
                      <a:pt x="738" y="298"/>
                    </a:lnTo>
                    <a:lnTo>
                      <a:pt x="738" y="296"/>
                    </a:lnTo>
                    <a:lnTo>
                      <a:pt x="738" y="292"/>
                    </a:lnTo>
                    <a:lnTo>
                      <a:pt x="746" y="286"/>
                    </a:lnTo>
                    <a:lnTo>
                      <a:pt x="750" y="286"/>
                    </a:lnTo>
                    <a:lnTo>
                      <a:pt x="762" y="290"/>
                    </a:lnTo>
                    <a:lnTo>
                      <a:pt x="762" y="292"/>
                    </a:lnTo>
                    <a:lnTo>
                      <a:pt x="758" y="292"/>
                    </a:lnTo>
                    <a:lnTo>
                      <a:pt x="758" y="290"/>
                    </a:lnTo>
                    <a:lnTo>
                      <a:pt x="756" y="290"/>
                    </a:lnTo>
                    <a:lnTo>
                      <a:pt x="752" y="290"/>
                    </a:lnTo>
                    <a:lnTo>
                      <a:pt x="750" y="292"/>
                    </a:lnTo>
                    <a:lnTo>
                      <a:pt x="748" y="292"/>
                    </a:lnTo>
                    <a:lnTo>
                      <a:pt x="746" y="310"/>
                    </a:lnTo>
                    <a:lnTo>
                      <a:pt x="744" y="320"/>
                    </a:lnTo>
                    <a:lnTo>
                      <a:pt x="742" y="322"/>
                    </a:lnTo>
                    <a:lnTo>
                      <a:pt x="740" y="322"/>
                    </a:lnTo>
                    <a:lnTo>
                      <a:pt x="732" y="322"/>
                    </a:lnTo>
                    <a:lnTo>
                      <a:pt x="722" y="324"/>
                    </a:lnTo>
                    <a:lnTo>
                      <a:pt x="722" y="328"/>
                    </a:lnTo>
                    <a:lnTo>
                      <a:pt x="722" y="334"/>
                    </a:lnTo>
                    <a:lnTo>
                      <a:pt x="720" y="334"/>
                    </a:lnTo>
                    <a:lnTo>
                      <a:pt x="718" y="334"/>
                    </a:lnTo>
                    <a:lnTo>
                      <a:pt x="718" y="338"/>
                    </a:lnTo>
                    <a:lnTo>
                      <a:pt x="718" y="340"/>
                    </a:lnTo>
                    <a:lnTo>
                      <a:pt x="710" y="346"/>
                    </a:lnTo>
                    <a:lnTo>
                      <a:pt x="702" y="352"/>
                    </a:lnTo>
                    <a:lnTo>
                      <a:pt x="694" y="364"/>
                    </a:lnTo>
                    <a:lnTo>
                      <a:pt x="690" y="370"/>
                    </a:lnTo>
                    <a:lnTo>
                      <a:pt x="684" y="374"/>
                    </a:lnTo>
                    <a:lnTo>
                      <a:pt x="682" y="376"/>
                    </a:lnTo>
                    <a:lnTo>
                      <a:pt x="682" y="374"/>
                    </a:lnTo>
                    <a:lnTo>
                      <a:pt x="680" y="374"/>
                    </a:lnTo>
                    <a:lnTo>
                      <a:pt x="678" y="374"/>
                    </a:lnTo>
                    <a:lnTo>
                      <a:pt x="678" y="376"/>
                    </a:lnTo>
                    <a:lnTo>
                      <a:pt x="676" y="378"/>
                    </a:lnTo>
                    <a:lnTo>
                      <a:pt x="670" y="378"/>
                    </a:lnTo>
                    <a:lnTo>
                      <a:pt x="666" y="378"/>
                    </a:lnTo>
                    <a:lnTo>
                      <a:pt x="666" y="382"/>
                    </a:lnTo>
                    <a:lnTo>
                      <a:pt x="668" y="382"/>
                    </a:lnTo>
                    <a:lnTo>
                      <a:pt x="666" y="390"/>
                    </a:lnTo>
                    <a:lnTo>
                      <a:pt x="666" y="394"/>
                    </a:lnTo>
                    <a:lnTo>
                      <a:pt x="662" y="396"/>
                    </a:lnTo>
                    <a:lnTo>
                      <a:pt x="658" y="396"/>
                    </a:lnTo>
                    <a:lnTo>
                      <a:pt x="656" y="398"/>
                    </a:lnTo>
                    <a:lnTo>
                      <a:pt x="654" y="406"/>
                    </a:lnTo>
                    <a:lnTo>
                      <a:pt x="652" y="418"/>
                    </a:lnTo>
                    <a:lnTo>
                      <a:pt x="652" y="432"/>
                    </a:lnTo>
                    <a:lnTo>
                      <a:pt x="654" y="448"/>
                    </a:lnTo>
                    <a:lnTo>
                      <a:pt x="666" y="502"/>
                    </a:lnTo>
                    <a:lnTo>
                      <a:pt x="676" y="494"/>
                    </a:lnTo>
                    <a:lnTo>
                      <a:pt x="684" y="486"/>
                    </a:lnTo>
                    <a:lnTo>
                      <a:pt x="686" y="476"/>
                    </a:lnTo>
                    <a:lnTo>
                      <a:pt x="686" y="472"/>
                    </a:lnTo>
                    <a:lnTo>
                      <a:pt x="688" y="470"/>
                    </a:lnTo>
                    <a:lnTo>
                      <a:pt x="698" y="468"/>
                    </a:lnTo>
                    <a:lnTo>
                      <a:pt x="698" y="456"/>
                    </a:lnTo>
                    <a:lnTo>
                      <a:pt x="698" y="452"/>
                    </a:lnTo>
                    <a:lnTo>
                      <a:pt x="702" y="448"/>
                    </a:lnTo>
                    <a:lnTo>
                      <a:pt x="706" y="446"/>
                    </a:lnTo>
                    <a:lnTo>
                      <a:pt x="706" y="442"/>
                    </a:lnTo>
                    <a:lnTo>
                      <a:pt x="710" y="440"/>
                    </a:lnTo>
                    <a:lnTo>
                      <a:pt x="714" y="442"/>
                    </a:lnTo>
                    <a:lnTo>
                      <a:pt x="716" y="442"/>
                    </a:lnTo>
                    <a:lnTo>
                      <a:pt x="720" y="442"/>
                    </a:lnTo>
                    <a:lnTo>
                      <a:pt x="726" y="436"/>
                    </a:lnTo>
                    <a:lnTo>
                      <a:pt x="720" y="426"/>
                    </a:lnTo>
                    <a:lnTo>
                      <a:pt x="720" y="420"/>
                    </a:lnTo>
                    <a:lnTo>
                      <a:pt x="720" y="416"/>
                    </a:lnTo>
                    <a:lnTo>
                      <a:pt x="722" y="414"/>
                    </a:lnTo>
                    <a:lnTo>
                      <a:pt x="726" y="410"/>
                    </a:lnTo>
                    <a:lnTo>
                      <a:pt x="732" y="408"/>
                    </a:lnTo>
                    <a:lnTo>
                      <a:pt x="738" y="408"/>
                    </a:lnTo>
                    <a:lnTo>
                      <a:pt x="738" y="402"/>
                    </a:lnTo>
                    <a:lnTo>
                      <a:pt x="734" y="402"/>
                    </a:lnTo>
                    <a:lnTo>
                      <a:pt x="732" y="402"/>
                    </a:lnTo>
                    <a:lnTo>
                      <a:pt x="728" y="396"/>
                    </a:lnTo>
                    <a:lnTo>
                      <a:pt x="728" y="390"/>
                    </a:lnTo>
                    <a:lnTo>
                      <a:pt x="730" y="390"/>
                    </a:lnTo>
                    <a:lnTo>
                      <a:pt x="732" y="386"/>
                    </a:lnTo>
                    <a:lnTo>
                      <a:pt x="734" y="386"/>
                    </a:lnTo>
                    <a:lnTo>
                      <a:pt x="734" y="382"/>
                    </a:lnTo>
                    <a:lnTo>
                      <a:pt x="734" y="380"/>
                    </a:lnTo>
                    <a:lnTo>
                      <a:pt x="736" y="380"/>
                    </a:lnTo>
                    <a:lnTo>
                      <a:pt x="736" y="376"/>
                    </a:lnTo>
                    <a:lnTo>
                      <a:pt x="732" y="376"/>
                    </a:lnTo>
                    <a:lnTo>
                      <a:pt x="724" y="374"/>
                    </a:lnTo>
                    <a:lnTo>
                      <a:pt x="724" y="368"/>
                    </a:lnTo>
                    <a:lnTo>
                      <a:pt x="724" y="362"/>
                    </a:lnTo>
                    <a:lnTo>
                      <a:pt x="736" y="352"/>
                    </a:lnTo>
                    <a:lnTo>
                      <a:pt x="736" y="350"/>
                    </a:lnTo>
                    <a:lnTo>
                      <a:pt x="736" y="348"/>
                    </a:lnTo>
                    <a:lnTo>
                      <a:pt x="740" y="348"/>
                    </a:lnTo>
                    <a:lnTo>
                      <a:pt x="740" y="344"/>
                    </a:lnTo>
                    <a:lnTo>
                      <a:pt x="738" y="344"/>
                    </a:lnTo>
                    <a:lnTo>
                      <a:pt x="738" y="342"/>
                    </a:lnTo>
                    <a:lnTo>
                      <a:pt x="740" y="340"/>
                    </a:lnTo>
                    <a:lnTo>
                      <a:pt x="742" y="336"/>
                    </a:lnTo>
                    <a:lnTo>
                      <a:pt x="760" y="338"/>
                    </a:lnTo>
                    <a:lnTo>
                      <a:pt x="760" y="334"/>
                    </a:lnTo>
                    <a:lnTo>
                      <a:pt x="772" y="326"/>
                    </a:lnTo>
                    <a:lnTo>
                      <a:pt x="770" y="334"/>
                    </a:lnTo>
                    <a:lnTo>
                      <a:pt x="770" y="338"/>
                    </a:lnTo>
                    <a:lnTo>
                      <a:pt x="772" y="340"/>
                    </a:lnTo>
                    <a:lnTo>
                      <a:pt x="774" y="340"/>
                    </a:lnTo>
                    <a:lnTo>
                      <a:pt x="774" y="338"/>
                    </a:lnTo>
                    <a:lnTo>
                      <a:pt x="776" y="338"/>
                    </a:lnTo>
                    <a:lnTo>
                      <a:pt x="780" y="332"/>
                    </a:lnTo>
                    <a:lnTo>
                      <a:pt x="784" y="326"/>
                    </a:lnTo>
                    <a:lnTo>
                      <a:pt x="790" y="322"/>
                    </a:lnTo>
                    <a:lnTo>
                      <a:pt x="796" y="322"/>
                    </a:lnTo>
                    <a:lnTo>
                      <a:pt x="802" y="324"/>
                    </a:lnTo>
                    <a:lnTo>
                      <a:pt x="808" y="328"/>
                    </a:lnTo>
                    <a:lnTo>
                      <a:pt x="808" y="334"/>
                    </a:lnTo>
                    <a:lnTo>
                      <a:pt x="814" y="336"/>
                    </a:lnTo>
                    <a:lnTo>
                      <a:pt x="818" y="338"/>
                    </a:lnTo>
                    <a:lnTo>
                      <a:pt x="822" y="330"/>
                    </a:lnTo>
                    <a:lnTo>
                      <a:pt x="828" y="322"/>
                    </a:lnTo>
                    <a:lnTo>
                      <a:pt x="834" y="318"/>
                    </a:lnTo>
                    <a:lnTo>
                      <a:pt x="842" y="314"/>
                    </a:lnTo>
                    <a:lnTo>
                      <a:pt x="842" y="312"/>
                    </a:lnTo>
                    <a:lnTo>
                      <a:pt x="842" y="310"/>
                    </a:lnTo>
                    <a:lnTo>
                      <a:pt x="842" y="308"/>
                    </a:lnTo>
                    <a:lnTo>
                      <a:pt x="844" y="308"/>
                    </a:lnTo>
                    <a:lnTo>
                      <a:pt x="846" y="310"/>
                    </a:lnTo>
                    <a:lnTo>
                      <a:pt x="848" y="310"/>
                    </a:lnTo>
                    <a:lnTo>
                      <a:pt x="850" y="310"/>
                    </a:lnTo>
                    <a:lnTo>
                      <a:pt x="852" y="306"/>
                    </a:lnTo>
                    <a:lnTo>
                      <a:pt x="852" y="304"/>
                    </a:lnTo>
                    <a:lnTo>
                      <a:pt x="850" y="304"/>
                    </a:lnTo>
                    <a:lnTo>
                      <a:pt x="852" y="304"/>
                    </a:lnTo>
                    <a:lnTo>
                      <a:pt x="854" y="304"/>
                    </a:lnTo>
                    <a:lnTo>
                      <a:pt x="854" y="306"/>
                    </a:lnTo>
                    <a:lnTo>
                      <a:pt x="856" y="306"/>
                    </a:lnTo>
                    <a:lnTo>
                      <a:pt x="860" y="300"/>
                    </a:lnTo>
                    <a:lnTo>
                      <a:pt x="866" y="298"/>
                    </a:lnTo>
                    <a:lnTo>
                      <a:pt x="870" y="298"/>
                    </a:lnTo>
                    <a:lnTo>
                      <a:pt x="878" y="294"/>
                    </a:lnTo>
                    <a:lnTo>
                      <a:pt x="886" y="290"/>
                    </a:lnTo>
                    <a:lnTo>
                      <a:pt x="894" y="290"/>
                    </a:lnTo>
                    <a:lnTo>
                      <a:pt x="902" y="292"/>
                    </a:lnTo>
                    <a:lnTo>
                      <a:pt x="908" y="292"/>
                    </a:lnTo>
                    <a:lnTo>
                      <a:pt x="912" y="292"/>
                    </a:lnTo>
                    <a:lnTo>
                      <a:pt x="918" y="288"/>
                    </a:lnTo>
                    <a:lnTo>
                      <a:pt x="916" y="284"/>
                    </a:lnTo>
                    <a:lnTo>
                      <a:pt x="916" y="282"/>
                    </a:lnTo>
                    <a:lnTo>
                      <a:pt x="918" y="280"/>
                    </a:lnTo>
                    <a:lnTo>
                      <a:pt x="916" y="280"/>
                    </a:lnTo>
                    <a:lnTo>
                      <a:pt x="912" y="280"/>
                    </a:lnTo>
                    <a:lnTo>
                      <a:pt x="906" y="260"/>
                    </a:lnTo>
                    <a:lnTo>
                      <a:pt x="904" y="260"/>
                    </a:lnTo>
                    <a:lnTo>
                      <a:pt x="904" y="256"/>
                    </a:lnTo>
                    <a:lnTo>
                      <a:pt x="898" y="258"/>
                    </a:lnTo>
                    <a:lnTo>
                      <a:pt x="900" y="258"/>
                    </a:lnTo>
                    <a:lnTo>
                      <a:pt x="898" y="260"/>
                    </a:lnTo>
                    <a:lnTo>
                      <a:pt x="896" y="260"/>
                    </a:lnTo>
                    <a:lnTo>
                      <a:pt x="896" y="256"/>
                    </a:lnTo>
                    <a:lnTo>
                      <a:pt x="896" y="254"/>
                    </a:lnTo>
                    <a:lnTo>
                      <a:pt x="898" y="252"/>
                    </a:lnTo>
                    <a:lnTo>
                      <a:pt x="890" y="252"/>
                    </a:lnTo>
                    <a:lnTo>
                      <a:pt x="884" y="252"/>
                    </a:lnTo>
                    <a:lnTo>
                      <a:pt x="884" y="248"/>
                    </a:lnTo>
                    <a:lnTo>
                      <a:pt x="896" y="246"/>
                    </a:lnTo>
                    <a:lnTo>
                      <a:pt x="900" y="250"/>
                    </a:lnTo>
                    <a:lnTo>
                      <a:pt x="912" y="250"/>
                    </a:lnTo>
                    <a:lnTo>
                      <a:pt x="922" y="252"/>
                    </a:lnTo>
                    <a:lnTo>
                      <a:pt x="928" y="246"/>
                    </a:lnTo>
                    <a:lnTo>
                      <a:pt x="932" y="238"/>
                    </a:lnTo>
                    <a:lnTo>
                      <a:pt x="932" y="232"/>
                    </a:lnTo>
                    <a:lnTo>
                      <a:pt x="926" y="230"/>
                    </a:lnTo>
                    <a:lnTo>
                      <a:pt x="926" y="226"/>
                    </a:lnTo>
                    <a:lnTo>
                      <a:pt x="928" y="224"/>
                    </a:lnTo>
                    <a:lnTo>
                      <a:pt x="928" y="218"/>
                    </a:lnTo>
                    <a:lnTo>
                      <a:pt x="936" y="216"/>
                    </a:lnTo>
                    <a:lnTo>
                      <a:pt x="934" y="222"/>
                    </a:lnTo>
                    <a:lnTo>
                      <a:pt x="934" y="220"/>
                    </a:lnTo>
                    <a:lnTo>
                      <a:pt x="936" y="222"/>
                    </a:lnTo>
                    <a:lnTo>
                      <a:pt x="938" y="224"/>
                    </a:lnTo>
                    <a:lnTo>
                      <a:pt x="934" y="224"/>
                    </a:lnTo>
                    <a:lnTo>
                      <a:pt x="934" y="226"/>
                    </a:lnTo>
                    <a:lnTo>
                      <a:pt x="936" y="232"/>
                    </a:lnTo>
                    <a:lnTo>
                      <a:pt x="944" y="238"/>
                    </a:lnTo>
                    <a:lnTo>
                      <a:pt x="946" y="238"/>
                    </a:lnTo>
                    <a:lnTo>
                      <a:pt x="944" y="236"/>
                    </a:lnTo>
                    <a:lnTo>
                      <a:pt x="952" y="232"/>
                    </a:lnTo>
                    <a:lnTo>
                      <a:pt x="956" y="230"/>
                    </a:lnTo>
                    <a:lnTo>
                      <a:pt x="962" y="232"/>
                    </a:lnTo>
                    <a:lnTo>
                      <a:pt x="966" y="238"/>
                    </a:lnTo>
                    <a:lnTo>
                      <a:pt x="972" y="240"/>
                    </a:lnTo>
                    <a:lnTo>
                      <a:pt x="972" y="246"/>
                    </a:lnTo>
                    <a:lnTo>
                      <a:pt x="970" y="248"/>
                    </a:lnTo>
                    <a:lnTo>
                      <a:pt x="974" y="250"/>
                    </a:lnTo>
                    <a:lnTo>
                      <a:pt x="980" y="252"/>
                    </a:lnTo>
                    <a:lnTo>
                      <a:pt x="994" y="256"/>
                    </a:lnTo>
                    <a:lnTo>
                      <a:pt x="994" y="260"/>
                    </a:lnTo>
                    <a:lnTo>
                      <a:pt x="1004" y="256"/>
                    </a:lnTo>
                    <a:lnTo>
                      <a:pt x="1004" y="260"/>
                    </a:lnTo>
                    <a:lnTo>
                      <a:pt x="1014" y="260"/>
                    </a:lnTo>
                    <a:lnTo>
                      <a:pt x="1014" y="258"/>
                    </a:lnTo>
                    <a:lnTo>
                      <a:pt x="1008" y="252"/>
                    </a:lnTo>
                    <a:lnTo>
                      <a:pt x="1008" y="248"/>
                    </a:lnTo>
                    <a:lnTo>
                      <a:pt x="1016" y="248"/>
                    </a:lnTo>
                    <a:lnTo>
                      <a:pt x="1016" y="240"/>
                    </a:lnTo>
                    <a:lnTo>
                      <a:pt x="1010" y="242"/>
                    </a:lnTo>
                    <a:lnTo>
                      <a:pt x="1010" y="238"/>
                    </a:lnTo>
                    <a:lnTo>
                      <a:pt x="1008" y="236"/>
                    </a:lnTo>
                    <a:lnTo>
                      <a:pt x="1016" y="236"/>
                    </a:lnTo>
                    <a:lnTo>
                      <a:pt x="1016" y="238"/>
                    </a:lnTo>
                    <a:lnTo>
                      <a:pt x="1018" y="238"/>
                    </a:lnTo>
                    <a:lnTo>
                      <a:pt x="1020" y="238"/>
                    </a:lnTo>
                    <a:lnTo>
                      <a:pt x="1028" y="238"/>
                    </a:lnTo>
                    <a:lnTo>
                      <a:pt x="1028" y="240"/>
                    </a:lnTo>
                    <a:lnTo>
                      <a:pt x="1030" y="240"/>
                    </a:lnTo>
                    <a:lnTo>
                      <a:pt x="1030" y="238"/>
                    </a:lnTo>
                    <a:lnTo>
                      <a:pt x="1028" y="234"/>
                    </a:lnTo>
                    <a:lnTo>
                      <a:pt x="1032" y="234"/>
                    </a:lnTo>
                    <a:lnTo>
                      <a:pt x="1032" y="226"/>
                    </a:lnTo>
                    <a:lnTo>
                      <a:pt x="1036" y="226"/>
                    </a:lnTo>
                    <a:lnTo>
                      <a:pt x="1022" y="220"/>
                    </a:lnTo>
                    <a:lnTo>
                      <a:pt x="1018" y="216"/>
                    </a:lnTo>
                    <a:lnTo>
                      <a:pt x="1016" y="212"/>
                    </a:lnTo>
                    <a:lnTo>
                      <a:pt x="1012" y="206"/>
                    </a:lnTo>
                    <a:lnTo>
                      <a:pt x="1006" y="204"/>
                    </a:lnTo>
                    <a:lnTo>
                      <a:pt x="998" y="204"/>
                    </a:lnTo>
                    <a:lnTo>
                      <a:pt x="988" y="204"/>
                    </a:lnTo>
                    <a:lnTo>
                      <a:pt x="986" y="206"/>
                    </a:lnTo>
                    <a:lnTo>
                      <a:pt x="984" y="208"/>
                    </a:lnTo>
                    <a:lnTo>
                      <a:pt x="986" y="208"/>
                    </a:lnTo>
                    <a:lnTo>
                      <a:pt x="986" y="210"/>
                    </a:lnTo>
                    <a:lnTo>
                      <a:pt x="986" y="212"/>
                    </a:lnTo>
                    <a:lnTo>
                      <a:pt x="980" y="212"/>
                    </a:lnTo>
                    <a:lnTo>
                      <a:pt x="982" y="212"/>
                    </a:lnTo>
                    <a:lnTo>
                      <a:pt x="984" y="210"/>
                    </a:lnTo>
                    <a:lnTo>
                      <a:pt x="982" y="202"/>
                    </a:lnTo>
                    <a:lnTo>
                      <a:pt x="976" y="192"/>
                    </a:lnTo>
                    <a:lnTo>
                      <a:pt x="974" y="194"/>
                    </a:lnTo>
                    <a:lnTo>
                      <a:pt x="972" y="194"/>
                    </a:lnTo>
                    <a:lnTo>
                      <a:pt x="968" y="188"/>
                    </a:lnTo>
                    <a:lnTo>
                      <a:pt x="964" y="188"/>
                    </a:lnTo>
                    <a:lnTo>
                      <a:pt x="958" y="188"/>
                    </a:lnTo>
                    <a:lnTo>
                      <a:pt x="958" y="184"/>
                    </a:lnTo>
                    <a:lnTo>
                      <a:pt x="956" y="182"/>
                    </a:lnTo>
                    <a:lnTo>
                      <a:pt x="952" y="182"/>
                    </a:lnTo>
                    <a:lnTo>
                      <a:pt x="952" y="178"/>
                    </a:lnTo>
                    <a:lnTo>
                      <a:pt x="948" y="178"/>
                    </a:lnTo>
                    <a:lnTo>
                      <a:pt x="944" y="176"/>
                    </a:lnTo>
                    <a:lnTo>
                      <a:pt x="940" y="170"/>
                    </a:lnTo>
                    <a:lnTo>
                      <a:pt x="938" y="168"/>
                    </a:lnTo>
                    <a:lnTo>
                      <a:pt x="936" y="166"/>
                    </a:lnTo>
                    <a:lnTo>
                      <a:pt x="932" y="166"/>
                    </a:lnTo>
                    <a:lnTo>
                      <a:pt x="928" y="166"/>
                    </a:lnTo>
                    <a:lnTo>
                      <a:pt x="916" y="156"/>
                    </a:lnTo>
                    <a:lnTo>
                      <a:pt x="916" y="152"/>
                    </a:lnTo>
                    <a:lnTo>
                      <a:pt x="914" y="150"/>
                    </a:lnTo>
                    <a:lnTo>
                      <a:pt x="908" y="148"/>
                    </a:lnTo>
                    <a:lnTo>
                      <a:pt x="904" y="148"/>
                    </a:lnTo>
                    <a:lnTo>
                      <a:pt x="896" y="150"/>
                    </a:lnTo>
                    <a:lnTo>
                      <a:pt x="894" y="148"/>
                    </a:lnTo>
                    <a:lnTo>
                      <a:pt x="892" y="146"/>
                    </a:lnTo>
                    <a:lnTo>
                      <a:pt x="888" y="142"/>
                    </a:lnTo>
                    <a:lnTo>
                      <a:pt x="884" y="140"/>
                    </a:lnTo>
                    <a:lnTo>
                      <a:pt x="878" y="140"/>
                    </a:lnTo>
                    <a:lnTo>
                      <a:pt x="874" y="134"/>
                    </a:lnTo>
                    <a:lnTo>
                      <a:pt x="868" y="134"/>
                    </a:lnTo>
                    <a:lnTo>
                      <a:pt x="860" y="134"/>
                    </a:lnTo>
                    <a:lnTo>
                      <a:pt x="844" y="136"/>
                    </a:lnTo>
                    <a:lnTo>
                      <a:pt x="842" y="132"/>
                    </a:lnTo>
                    <a:lnTo>
                      <a:pt x="836" y="134"/>
                    </a:lnTo>
                    <a:lnTo>
                      <a:pt x="832" y="134"/>
                    </a:lnTo>
                    <a:lnTo>
                      <a:pt x="828" y="134"/>
                    </a:lnTo>
                    <a:lnTo>
                      <a:pt x="824" y="132"/>
                    </a:lnTo>
                    <a:lnTo>
                      <a:pt x="822" y="130"/>
                    </a:lnTo>
                    <a:lnTo>
                      <a:pt x="820" y="142"/>
                    </a:lnTo>
                    <a:lnTo>
                      <a:pt x="824" y="144"/>
                    </a:lnTo>
                    <a:lnTo>
                      <a:pt x="828" y="146"/>
                    </a:lnTo>
                    <a:lnTo>
                      <a:pt x="826" y="148"/>
                    </a:lnTo>
                    <a:lnTo>
                      <a:pt x="826" y="150"/>
                    </a:lnTo>
                    <a:lnTo>
                      <a:pt x="828" y="156"/>
                    </a:lnTo>
                    <a:lnTo>
                      <a:pt x="824" y="156"/>
                    </a:lnTo>
                    <a:lnTo>
                      <a:pt x="818" y="164"/>
                    </a:lnTo>
                    <a:lnTo>
                      <a:pt x="814" y="162"/>
                    </a:lnTo>
                    <a:lnTo>
                      <a:pt x="812" y="166"/>
                    </a:lnTo>
                    <a:lnTo>
                      <a:pt x="802" y="166"/>
                    </a:lnTo>
                    <a:lnTo>
                      <a:pt x="802" y="160"/>
                    </a:lnTo>
                    <a:lnTo>
                      <a:pt x="802" y="154"/>
                    </a:lnTo>
                    <a:lnTo>
                      <a:pt x="796" y="152"/>
                    </a:lnTo>
                    <a:lnTo>
                      <a:pt x="796" y="150"/>
                    </a:lnTo>
                    <a:lnTo>
                      <a:pt x="796" y="148"/>
                    </a:lnTo>
                    <a:lnTo>
                      <a:pt x="796" y="142"/>
                    </a:lnTo>
                    <a:lnTo>
                      <a:pt x="790" y="148"/>
                    </a:lnTo>
                    <a:lnTo>
                      <a:pt x="782" y="150"/>
                    </a:lnTo>
                    <a:lnTo>
                      <a:pt x="778" y="150"/>
                    </a:lnTo>
                    <a:lnTo>
                      <a:pt x="778" y="148"/>
                    </a:lnTo>
                    <a:lnTo>
                      <a:pt x="778" y="146"/>
                    </a:lnTo>
                    <a:lnTo>
                      <a:pt x="770" y="144"/>
                    </a:lnTo>
                    <a:lnTo>
                      <a:pt x="766" y="144"/>
                    </a:lnTo>
                    <a:lnTo>
                      <a:pt x="760" y="144"/>
                    </a:lnTo>
                    <a:lnTo>
                      <a:pt x="758" y="146"/>
                    </a:lnTo>
                    <a:lnTo>
                      <a:pt x="756" y="148"/>
                    </a:lnTo>
                    <a:lnTo>
                      <a:pt x="754" y="146"/>
                    </a:lnTo>
                    <a:lnTo>
                      <a:pt x="754" y="142"/>
                    </a:lnTo>
                    <a:lnTo>
                      <a:pt x="738" y="144"/>
                    </a:lnTo>
                    <a:lnTo>
                      <a:pt x="726" y="144"/>
                    </a:lnTo>
                    <a:lnTo>
                      <a:pt x="722" y="146"/>
                    </a:lnTo>
                    <a:lnTo>
                      <a:pt x="718" y="150"/>
                    </a:lnTo>
                    <a:lnTo>
                      <a:pt x="716" y="156"/>
                    </a:lnTo>
                    <a:lnTo>
                      <a:pt x="714" y="162"/>
                    </a:lnTo>
                    <a:lnTo>
                      <a:pt x="708" y="146"/>
                    </a:lnTo>
                    <a:lnTo>
                      <a:pt x="704" y="146"/>
                    </a:lnTo>
                    <a:lnTo>
                      <a:pt x="702" y="144"/>
                    </a:lnTo>
                    <a:lnTo>
                      <a:pt x="702" y="140"/>
                    </a:lnTo>
                    <a:lnTo>
                      <a:pt x="704" y="138"/>
                    </a:lnTo>
                    <a:lnTo>
                      <a:pt x="702" y="136"/>
                    </a:lnTo>
                    <a:lnTo>
                      <a:pt x="704" y="136"/>
                    </a:lnTo>
                    <a:lnTo>
                      <a:pt x="706" y="134"/>
                    </a:lnTo>
                    <a:lnTo>
                      <a:pt x="694" y="128"/>
                    </a:lnTo>
                    <a:lnTo>
                      <a:pt x="692" y="122"/>
                    </a:lnTo>
                    <a:lnTo>
                      <a:pt x="688" y="120"/>
                    </a:lnTo>
                    <a:lnTo>
                      <a:pt x="682" y="120"/>
                    </a:lnTo>
                    <a:lnTo>
                      <a:pt x="678" y="116"/>
                    </a:lnTo>
                    <a:lnTo>
                      <a:pt x="662" y="122"/>
                    </a:lnTo>
                    <a:lnTo>
                      <a:pt x="660" y="120"/>
                    </a:lnTo>
                    <a:lnTo>
                      <a:pt x="658" y="118"/>
                    </a:lnTo>
                    <a:lnTo>
                      <a:pt x="642" y="118"/>
                    </a:lnTo>
                    <a:lnTo>
                      <a:pt x="638" y="122"/>
                    </a:lnTo>
                    <a:lnTo>
                      <a:pt x="632" y="122"/>
                    </a:lnTo>
                    <a:lnTo>
                      <a:pt x="630" y="122"/>
                    </a:lnTo>
                    <a:lnTo>
                      <a:pt x="622" y="120"/>
                    </a:lnTo>
                    <a:lnTo>
                      <a:pt x="618" y="124"/>
                    </a:lnTo>
                    <a:lnTo>
                      <a:pt x="606" y="126"/>
                    </a:lnTo>
                    <a:lnTo>
                      <a:pt x="592" y="126"/>
                    </a:lnTo>
                    <a:lnTo>
                      <a:pt x="572" y="124"/>
                    </a:lnTo>
                    <a:lnTo>
                      <a:pt x="574" y="122"/>
                    </a:lnTo>
                    <a:lnTo>
                      <a:pt x="576" y="120"/>
                    </a:lnTo>
                    <a:lnTo>
                      <a:pt x="578" y="122"/>
                    </a:lnTo>
                    <a:lnTo>
                      <a:pt x="580" y="122"/>
                    </a:lnTo>
                    <a:lnTo>
                      <a:pt x="584" y="122"/>
                    </a:lnTo>
                    <a:lnTo>
                      <a:pt x="596" y="110"/>
                    </a:lnTo>
                    <a:lnTo>
                      <a:pt x="598" y="104"/>
                    </a:lnTo>
                    <a:lnTo>
                      <a:pt x="594" y="106"/>
                    </a:lnTo>
                    <a:lnTo>
                      <a:pt x="588" y="112"/>
                    </a:lnTo>
                    <a:lnTo>
                      <a:pt x="588" y="114"/>
                    </a:lnTo>
                    <a:lnTo>
                      <a:pt x="586" y="114"/>
                    </a:lnTo>
                    <a:lnTo>
                      <a:pt x="584" y="114"/>
                    </a:lnTo>
                    <a:lnTo>
                      <a:pt x="576" y="110"/>
                    </a:lnTo>
                    <a:lnTo>
                      <a:pt x="576" y="108"/>
                    </a:lnTo>
                    <a:lnTo>
                      <a:pt x="576" y="106"/>
                    </a:lnTo>
                    <a:lnTo>
                      <a:pt x="578" y="106"/>
                    </a:lnTo>
                    <a:lnTo>
                      <a:pt x="580" y="106"/>
                    </a:lnTo>
                    <a:lnTo>
                      <a:pt x="584" y="108"/>
                    </a:lnTo>
                    <a:lnTo>
                      <a:pt x="588" y="100"/>
                    </a:lnTo>
                    <a:lnTo>
                      <a:pt x="578" y="94"/>
                    </a:lnTo>
                    <a:lnTo>
                      <a:pt x="568" y="90"/>
                    </a:lnTo>
                    <a:lnTo>
                      <a:pt x="564" y="92"/>
                    </a:lnTo>
                    <a:lnTo>
                      <a:pt x="556" y="92"/>
                    </a:lnTo>
                    <a:lnTo>
                      <a:pt x="554" y="92"/>
                    </a:lnTo>
                    <a:lnTo>
                      <a:pt x="550" y="94"/>
                    </a:lnTo>
                    <a:lnTo>
                      <a:pt x="550" y="100"/>
                    </a:lnTo>
                    <a:lnTo>
                      <a:pt x="546" y="108"/>
                    </a:lnTo>
                    <a:lnTo>
                      <a:pt x="542" y="112"/>
                    </a:lnTo>
                    <a:lnTo>
                      <a:pt x="538" y="114"/>
                    </a:lnTo>
                    <a:lnTo>
                      <a:pt x="532" y="114"/>
                    </a:lnTo>
                    <a:lnTo>
                      <a:pt x="530" y="114"/>
                    </a:lnTo>
                    <a:lnTo>
                      <a:pt x="530" y="112"/>
                    </a:lnTo>
                    <a:lnTo>
                      <a:pt x="536" y="108"/>
                    </a:lnTo>
                    <a:lnTo>
                      <a:pt x="534" y="106"/>
                    </a:lnTo>
                    <a:lnTo>
                      <a:pt x="532" y="104"/>
                    </a:lnTo>
                    <a:lnTo>
                      <a:pt x="542" y="98"/>
                    </a:lnTo>
                    <a:lnTo>
                      <a:pt x="542" y="96"/>
                    </a:lnTo>
                    <a:lnTo>
                      <a:pt x="542" y="100"/>
                    </a:lnTo>
                    <a:lnTo>
                      <a:pt x="546" y="102"/>
                    </a:lnTo>
                    <a:lnTo>
                      <a:pt x="546" y="100"/>
                    </a:lnTo>
                    <a:lnTo>
                      <a:pt x="546" y="98"/>
                    </a:lnTo>
                    <a:lnTo>
                      <a:pt x="548" y="94"/>
                    </a:lnTo>
                    <a:lnTo>
                      <a:pt x="524" y="96"/>
                    </a:lnTo>
                    <a:lnTo>
                      <a:pt x="522" y="88"/>
                    </a:lnTo>
                    <a:lnTo>
                      <a:pt x="534" y="88"/>
                    </a:lnTo>
                    <a:lnTo>
                      <a:pt x="536" y="88"/>
                    </a:lnTo>
                    <a:lnTo>
                      <a:pt x="530" y="86"/>
                    </a:lnTo>
                    <a:lnTo>
                      <a:pt x="520" y="84"/>
                    </a:lnTo>
                    <a:lnTo>
                      <a:pt x="508" y="84"/>
                    </a:lnTo>
                    <a:lnTo>
                      <a:pt x="498" y="82"/>
                    </a:lnTo>
                    <a:lnTo>
                      <a:pt x="488" y="80"/>
                    </a:lnTo>
                    <a:lnTo>
                      <a:pt x="486" y="74"/>
                    </a:lnTo>
                    <a:lnTo>
                      <a:pt x="482" y="74"/>
                    </a:lnTo>
                    <a:lnTo>
                      <a:pt x="478" y="74"/>
                    </a:lnTo>
                    <a:lnTo>
                      <a:pt x="478" y="78"/>
                    </a:lnTo>
                    <a:lnTo>
                      <a:pt x="482" y="78"/>
                    </a:lnTo>
                    <a:lnTo>
                      <a:pt x="482" y="80"/>
                    </a:lnTo>
                    <a:lnTo>
                      <a:pt x="482" y="82"/>
                    </a:lnTo>
                    <a:lnTo>
                      <a:pt x="484" y="84"/>
                    </a:lnTo>
                    <a:lnTo>
                      <a:pt x="472" y="84"/>
                    </a:lnTo>
                    <a:lnTo>
                      <a:pt x="470" y="88"/>
                    </a:lnTo>
                    <a:lnTo>
                      <a:pt x="472" y="90"/>
                    </a:lnTo>
                    <a:lnTo>
                      <a:pt x="474" y="90"/>
                    </a:lnTo>
                    <a:lnTo>
                      <a:pt x="474" y="92"/>
                    </a:lnTo>
                    <a:lnTo>
                      <a:pt x="470" y="92"/>
                    </a:lnTo>
                    <a:lnTo>
                      <a:pt x="468" y="96"/>
                    </a:lnTo>
                    <a:lnTo>
                      <a:pt x="468" y="100"/>
                    </a:lnTo>
                    <a:lnTo>
                      <a:pt x="470" y="100"/>
                    </a:lnTo>
                    <a:lnTo>
                      <a:pt x="472" y="104"/>
                    </a:lnTo>
                    <a:lnTo>
                      <a:pt x="474" y="106"/>
                    </a:lnTo>
                    <a:lnTo>
                      <a:pt x="474" y="108"/>
                    </a:lnTo>
                    <a:lnTo>
                      <a:pt x="472" y="110"/>
                    </a:lnTo>
                    <a:lnTo>
                      <a:pt x="466" y="112"/>
                    </a:lnTo>
                    <a:lnTo>
                      <a:pt x="464" y="110"/>
                    </a:lnTo>
                    <a:lnTo>
                      <a:pt x="466" y="112"/>
                    </a:lnTo>
                    <a:lnTo>
                      <a:pt x="464" y="112"/>
                    </a:lnTo>
                    <a:lnTo>
                      <a:pt x="462" y="112"/>
                    </a:lnTo>
                    <a:lnTo>
                      <a:pt x="462" y="104"/>
                    </a:lnTo>
                    <a:lnTo>
                      <a:pt x="456" y="104"/>
                    </a:lnTo>
                    <a:lnTo>
                      <a:pt x="454" y="106"/>
                    </a:lnTo>
                    <a:lnTo>
                      <a:pt x="454" y="110"/>
                    </a:lnTo>
                    <a:lnTo>
                      <a:pt x="452" y="116"/>
                    </a:lnTo>
                    <a:lnTo>
                      <a:pt x="450" y="116"/>
                    </a:lnTo>
                    <a:lnTo>
                      <a:pt x="446" y="116"/>
                    </a:lnTo>
                    <a:lnTo>
                      <a:pt x="442" y="116"/>
                    </a:lnTo>
                    <a:lnTo>
                      <a:pt x="438" y="112"/>
                    </a:lnTo>
                    <a:lnTo>
                      <a:pt x="434" y="108"/>
                    </a:lnTo>
                    <a:lnTo>
                      <a:pt x="428" y="106"/>
                    </a:lnTo>
                    <a:lnTo>
                      <a:pt x="420" y="104"/>
                    </a:lnTo>
                    <a:lnTo>
                      <a:pt x="420" y="102"/>
                    </a:lnTo>
                    <a:lnTo>
                      <a:pt x="414" y="102"/>
                    </a:lnTo>
                    <a:lnTo>
                      <a:pt x="406" y="108"/>
                    </a:lnTo>
                    <a:lnTo>
                      <a:pt x="400" y="110"/>
                    </a:lnTo>
                    <a:lnTo>
                      <a:pt x="394" y="112"/>
                    </a:lnTo>
                    <a:lnTo>
                      <a:pt x="394" y="108"/>
                    </a:lnTo>
                    <a:lnTo>
                      <a:pt x="396" y="108"/>
                    </a:lnTo>
                    <a:lnTo>
                      <a:pt x="396" y="106"/>
                    </a:lnTo>
                    <a:lnTo>
                      <a:pt x="396" y="102"/>
                    </a:lnTo>
                    <a:lnTo>
                      <a:pt x="394" y="102"/>
                    </a:lnTo>
                    <a:lnTo>
                      <a:pt x="390" y="96"/>
                    </a:lnTo>
                    <a:lnTo>
                      <a:pt x="386" y="114"/>
                    </a:lnTo>
                    <a:lnTo>
                      <a:pt x="382" y="124"/>
                    </a:lnTo>
                    <a:lnTo>
                      <a:pt x="380" y="128"/>
                    </a:lnTo>
                    <a:lnTo>
                      <a:pt x="378" y="130"/>
                    </a:lnTo>
                    <a:lnTo>
                      <a:pt x="374" y="130"/>
                    </a:lnTo>
                    <a:lnTo>
                      <a:pt x="372" y="126"/>
                    </a:lnTo>
                    <a:lnTo>
                      <a:pt x="374" y="122"/>
                    </a:lnTo>
                    <a:lnTo>
                      <a:pt x="376" y="122"/>
                    </a:lnTo>
                    <a:lnTo>
                      <a:pt x="376" y="118"/>
                    </a:lnTo>
                    <a:lnTo>
                      <a:pt x="374" y="118"/>
                    </a:lnTo>
                    <a:lnTo>
                      <a:pt x="374" y="120"/>
                    </a:lnTo>
                    <a:lnTo>
                      <a:pt x="372" y="120"/>
                    </a:lnTo>
                    <a:lnTo>
                      <a:pt x="370" y="120"/>
                    </a:lnTo>
                    <a:lnTo>
                      <a:pt x="366" y="116"/>
                    </a:lnTo>
                    <a:lnTo>
                      <a:pt x="358" y="116"/>
                    </a:lnTo>
                    <a:lnTo>
                      <a:pt x="352" y="108"/>
                    </a:lnTo>
                    <a:lnTo>
                      <a:pt x="348" y="110"/>
                    </a:lnTo>
                    <a:lnTo>
                      <a:pt x="346" y="110"/>
                    </a:lnTo>
                    <a:lnTo>
                      <a:pt x="346" y="104"/>
                    </a:lnTo>
                    <a:lnTo>
                      <a:pt x="352" y="104"/>
                    </a:lnTo>
                    <a:lnTo>
                      <a:pt x="352" y="102"/>
                    </a:lnTo>
                    <a:lnTo>
                      <a:pt x="350" y="102"/>
                    </a:lnTo>
                    <a:lnTo>
                      <a:pt x="348" y="102"/>
                    </a:lnTo>
                    <a:lnTo>
                      <a:pt x="342" y="102"/>
                    </a:lnTo>
                    <a:lnTo>
                      <a:pt x="340" y="96"/>
                    </a:lnTo>
                    <a:lnTo>
                      <a:pt x="334" y="92"/>
                    </a:lnTo>
                    <a:lnTo>
                      <a:pt x="326" y="88"/>
                    </a:lnTo>
                    <a:lnTo>
                      <a:pt x="324" y="98"/>
                    </a:lnTo>
                    <a:lnTo>
                      <a:pt x="322" y="96"/>
                    </a:lnTo>
                    <a:lnTo>
                      <a:pt x="322" y="94"/>
                    </a:lnTo>
                    <a:lnTo>
                      <a:pt x="324" y="88"/>
                    </a:lnTo>
                    <a:lnTo>
                      <a:pt x="324" y="86"/>
                    </a:lnTo>
                    <a:lnTo>
                      <a:pt x="322" y="86"/>
                    </a:lnTo>
                    <a:lnTo>
                      <a:pt x="320" y="86"/>
                    </a:lnTo>
                    <a:lnTo>
                      <a:pt x="320" y="90"/>
                    </a:lnTo>
                    <a:lnTo>
                      <a:pt x="312" y="90"/>
                    </a:lnTo>
                    <a:lnTo>
                      <a:pt x="316" y="90"/>
                    </a:lnTo>
                    <a:lnTo>
                      <a:pt x="316" y="86"/>
                    </a:lnTo>
                    <a:lnTo>
                      <a:pt x="316" y="84"/>
                    </a:lnTo>
                    <a:lnTo>
                      <a:pt x="312" y="84"/>
                    </a:lnTo>
                    <a:lnTo>
                      <a:pt x="308" y="84"/>
                    </a:lnTo>
                    <a:lnTo>
                      <a:pt x="304" y="88"/>
                    </a:lnTo>
                    <a:lnTo>
                      <a:pt x="302" y="84"/>
                    </a:lnTo>
                    <a:lnTo>
                      <a:pt x="300" y="82"/>
                    </a:lnTo>
                    <a:lnTo>
                      <a:pt x="302" y="82"/>
                    </a:lnTo>
                    <a:lnTo>
                      <a:pt x="300" y="80"/>
                    </a:lnTo>
                    <a:lnTo>
                      <a:pt x="302" y="80"/>
                    </a:lnTo>
                    <a:lnTo>
                      <a:pt x="304" y="80"/>
                    </a:lnTo>
                    <a:lnTo>
                      <a:pt x="300" y="80"/>
                    </a:lnTo>
                    <a:lnTo>
                      <a:pt x="298" y="78"/>
                    </a:lnTo>
                    <a:lnTo>
                      <a:pt x="300" y="76"/>
                    </a:lnTo>
                    <a:lnTo>
                      <a:pt x="300" y="74"/>
                    </a:lnTo>
                    <a:lnTo>
                      <a:pt x="306" y="72"/>
                    </a:lnTo>
                    <a:lnTo>
                      <a:pt x="312" y="70"/>
                    </a:lnTo>
                    <a:lnTo>
                      <a:pt x="316" y="64"/>
                    </a:lnTo>
                    <a:lnTo>
                      <a:pt x="320" y="60"/>
                    </a:lnTo>
                    <a:lnTo>
                      <a:pt x="312" y="58"/>
                    </a:lnTo>
                    <a:lnTo>
                      <a:pt x="308" y="56"/>
                    </a:lnTo>
                    <a:lnTo>
                      <a:pt x="304" y="52"/>
                    </a:lnTo>
                    <a:lnTo>
                      <a:pt x="298" y="48"/>
                    </a:lnTo>
                    <a:lnTo>
                      <a:pt x="294" y="48"/>
                    </a:lnTo>
                    <a:lnTo>
                      <a:pt x="290" y="50"/>
                    </a:lnTo>
                    <a:lnTo>
                      <a:pt x="284" y="52"/>
                    </a:lnTo>
                    <a:lnTo>
                      <a:pt x="282" y="52"/>
                    </a:lnTo>
                    <a:lnTo>
                      <a:pt x="280" y="52"/>
                    </a:lnTo>
                    <a:lnTo>
                      <a:pt x="278" y="60"/>
                    </a:lnTo>
                    <a:lnTo>
                      <a:pt x="280" y="62"/>
                    </a:lnTo>
                    <a:lnTo>
                      <a:pt x="284" y="64"/>
                    </a:lnTo>
                    <a:lnTo>
                      <a:pt x="284" y="68"/>
                    </a:lnTo>
                    <a:lnTo>
                      <a:pt x="290" y="70"/>
                    </a:lnTo>
                    <a:lnTo>
                      <a:pt x="296" y="70"/>
                    </a:lnTo>
                    <a:lnTo>
                      <a:pt x="294" y="72"/>
                    </a:lnTo>
                    <a:lnTo>
                      <a:pt x="294" y="74"/>
                    </a:lnTo>
                    <a:lnTo>
                      <a:pt x="292" y="74"/>
                    </a:lnTo>
                    <a:lnTo>
                      <a:pt x="294" y="76"/>
                    </a:lnTo>
                    <a:lnTo>
                      <a:pt x="294" y="78"/>
                    </a:lnTo>
                    <a:lnTo>
                      <a:pt x="292" y="78"/>
                    </a:lnTo>
                    <a:lnTo>
                      <a:pt x="286" y="76"/>
                    </a:lnTo>
                    <a:lnTo>
                      <a:pt x="288" y="82"/>
                    </a:lnTo>
                    <a:lnTo>
                      <a:pt x="282" y="82"/>
                    </a:lnTo>
                    <a:lnTo>
                      <a:pt x="276" y="80"/>
                    </a:lnTo>
                    <a:lnTo>
                      <a:pt x="270" y="76"/>
                    </a:lnTo>
                    <a:lnTo>
                      <a:pt x="264" y="74"/>
                    </a:lnTo>
                    <a:lnTo>
                      <a:pt x="258" y="74"/>
                    </a:lnTo>
                    <a:lnTo>
                      <a:pt x="254" y="76"/>
                    </a:lnTo>
                    <a:lnTo>
                      <a:pt x="248" y="76"/>
                    </a:lnTo>
                    <a:lnTo>
                      <a:pt x="244" y="76"/>
                    </a:lnTo>
                    <a:lnTo>
                      <a:pt x="242" y="74"/>
                    </a:lnTo>
                    <a:lnTo>
                      <a:pt x="230" y="72"/>
                    </a:lnTo>
                    <a:lnTo>
                      <a:pt x="228" y="70"/>
                    </a:lnTo>
                    <a:lnTo>
                      <a:pt x="226" y="68"/>
                    </a:lnTo>
                    <a:lnTo>
                      <a:pt x="226" y="66"/>
                    </a:lnTo>
                    <a:lnTo>
                      <a:pt x="228" y="62"/>
                    </a:lnTo>
                    <a:lnTo>
                      <a:pt x="228" y="60"/>
                    </a:lnTo>
                    <a:lnTo>
                      <a:pt x="226" y="56"/>
                    </a:lnTo>
                    <a:lnTo>
                      <a:pt x="218" y="56"/>
                    </a:lnTo>
                    <a:lnTo>
                      <a:pt x="208" y="58"/>
                    </a:lnTo>
                    <a:lnTo>
                      <a:pt x="206" y="54"/>
                    </a:lnTo>
                    <a:lnTo>
                      <a:pt x="204" y="54"/>
                    </a:lnTo>
                    <a:lnTo>
                      <a:pt x="200" y="56"/>
                    </a:lnTo>
                    <a:lnTo>
                      <a:pt x="194" y="52"/>
                    </a:lnTo>
                    <a:lnTo>
                      <a:pt x="188" y="54"/>
                    </a:lnTo>
                    <a:lnTo>
                      <a:pt x="180" y="58"/>
                    </a:lnTo>
                    <a:lnTo>
                      <a:pt x="174" y="62"/>
                    </a:lnTo>
                    <a:lnTo>
                      <a:pt x="170" y="66"/>
                    </a:lnTo>
                    <a:lnTo>
                      <a:pt x="170" y="72"/>
                    </a:lnTo>
                    <a:lnTo>
                      <a:pt x="168" y="72"/>
                    </a:lnTo>
                    <a:lnTo>
                      <a:pt x="168" y="70"/>
                    </a:lnTo>
                    <a:lnTo>
                      <a:pt x="168" y="66"/>
                    </a:lnTo>
                    <a:lnTo>
                      <a:pt x="168" y="58"/>
                    </a:lnTo>
                    <a:lnTo>
                      <a:pt x="166" y="58"/>
                    </a:lnTo>
                    <a:lnTo>
                      <a:pt x="164" y="56"/>
                    </a:lnTo>
                    <a:lnTo>
                      <a:pt x="162" y="56"/>
                    </a:lnTo>
                    <a:lnTo>
                      <a:pt x="162" y="62"/>
                    </a:lnTo>
                    <a:lnTo>
                      <a:pt x="150" y="60"/>
                    </a:lnTo>
                    <a:lnTo>
                      <a:pt x="146" y="58"/>
                    </a:lnTo>
                    <a:lnTo>
                      <a:pt x="144" y="52"/>
                    </a:lnTo>
                    <a:lnTo>
                      <a:pt x="144" y="54"/>
                    </a:lnTo>
                    <a:lnTo>
                      <a:pt x="142" y="58"/>
                    </a:lnTo>
                    <a:lnTo>
                      <a:pt x="134" y="54"/>
                    </a:lnTo>
                    <a:lnTo>
                      <a:pt x="130" y="62"/>
                    </a:lnTo>
                    <a:lnTo>
                      <a:pt x="130" y="66"/>
                    </a:lnTo>
                    <a:lnTo>
                      <a:pt x="134" y="68"/>
                    </a:lnTo>
                    <a:lnTo>
                      <a:pt x="134" y="70"/>
                    </a:lnTo>
                    <a:lnTo>
                      <a:pt x="134" y="72"/>
                    </a:lnTo>
                    <a:lnTo>
                      <a:pt x="124" y="68"/>
                    </a:lnTo>
                    <a:lnTo>
                      <a:pt x="126" y="72"/>
                    </a:lnTo>
                    <a:lnTo>
                      <a:pt x="126" y="74"/>
                    </a:lnTo>
                    <a:lnTo>
                      <a:pt x="124" y="74"/>
                    </a:lnTo>
                    <a:lnTo>
                      <a:pt x="118" y="78"/>
                    </a:lnTo>
                    <a:lnTo>
                      <a:pt x="112" y="78"/>
                    </a:lnTo>
                    <a:lnTo>
                      <a:pt x="106" y="78"/>
                    </a:lnTo>
                    <a:lnTo>
                      <a:pt x="98" y="78"/>
                    </a:lnTo>
                    <a:lnTo>
                      <a:pt x="96" y="84"/>
                    </a:lnTo>
                    <a:lnTo>
                      <a:pt x="0" y="482"/>
                    </a:lnTo>
                    <a:close/>
                  </a:path>
                </a:pathLst>
              </a:custGeom>
              <a:grpFill/>
              <a:ln w="3175">
                <a:noFill/>
                <a:round/>
                <a:headEnd/>
                <a:tailEnd/>
              </a:ln>
            </p:spPr>
            <p:txBody>
              <a:bodyPr/>
              <a:lstStyle/>
              <a:p>
                <a:pPr>
                  <a:defRPr/>
                </a:pPr>
                <a:endParaRPr lang="en-GB" dirty="0">
                  <a:latin typeface="Calibri" pitchFamily="34" charset="0"/>
                </a:endParaRPr>
              </a:p>
            </p:txBody>
          </p:sp>
          <p:sp>
            <p:nvSpPr>
              <p:cNvPr id="645" name="Freeform 50"/>
              <p:cNvSpPr>
                <a:spLocks noEditPoints="1"/>
              </p:cNvSpPr>
              <p:nvPr/>
            </p:nvSpPr>
            <p:spPr bwMode="auto">
              <a:xfrm>
                <a:off x="5238506" y="1146396"/>
                <a:ext cx="2428972" cy="1875054"/>
              </a:xfrm>
              <a:custGeom>
                <a:avLst/>
                <a:gdLst>
                  <a:gd name="T0" fmla="*/ 403 w 1066"/>
                  <a:gd name="T1" fmla="*/ 59 h 822"/>
                  <a:gd name="T2" fmla="*/ 357 w 1066"/>
                  <a:gd name="T3" fmla="*/ 50 h 822"/>
                  <a:gd name="T4" fmla="*/ 333 w 1066"/>
                  <a:gd name="T5" fmla="*/ 60 h 822"/>
                  <a:gd name="T6" fmla="*/ 293 w 1066"/>
                  <a:gd name="T7" fmla="*/ 71 h 822"/>
                  <a:gd name="T8" fmla="*/ 274 w 1066"/>
                  <a:gd name="T9" fmla="*/ 94 h 822"/>
                  <a:gd name="T10" fmla="*/ 274 w 1066"/>
                  <a:gd name="T11" fmla="*/ 112 h 822"/>
                  <a:gd name="T12" fmla="*/ 253 w 1066"/>
                  <a:gd name="T13" fmla="*/ 100 h 822"/>
                  <a:gd name="T14" fmla="*/ 238 w 1066"/>
                  <a:gd name="T15" fmla="*/ 99 h 822"/>
                  <a:gd name="T16" fmla="*/ 253 w 1066"/>
                  <a:gd name="T17" fmla="*/ 131 h 822"/>
                  <a:gd name="T18" fmla="*/ 230 w 1066"/>
                  <a:gd name="T19" fmla="*/ 141 h 822"/>
                  <a:gd name="T20" fmla="*/ 231 w 1066"/>
                  <a:gd name="T21" fmla="*/ 124 h 822"/>
                  <a:gd name="T22" fmla="*/ 208 w 1066"/>
                  <a:gd name="T23" fmla="*/ 101 h 822"/>
                  <a:gd name="T24" fmla="*/ 195 w 1066"/>
                  <a:gd name="T25" fmla="*/ 120 h 822"/>
                  <a:gd name="T26" fmla="*/ 165 w 1066"/>
                  <a:gd name="T27" fmla="*/ 124 h 822"/>
                  <a:gd name="T28" fmla="*/ 146 w 1066"/>
                  <a:gd name="T29" fmla="*/ 122 h 822"/>
                  <a:gd name="T30" fmla="*/ 112 w 1066"/>
                  <a:gd name="T31" fmla="*/ 136 h 822"/>
                  <a:gd name="T32" fmla="*/ 100 w 1066"/>
                  <a:gd name="T33" fmla="*/ 142 h 822"/>
                  <a:gd name="T34" fmla="*/ 79 w 1066"/>
                  <a:gd name="T35" fmla="*/ 161 h 822"/>
                  <a:gd name="T36" fmla="*/ 80 w 1066"/>
                  <a:gd name="T37" fmla="*/ 144 h 822"/>
                  <a:gd name="T38" fmla="*/ 55 w 1066"/>
                  <a:gd name="T39" fmla="*/ 113 h 822"/>
                  <a:gd name="T40" fmla="*/ 46 w 1066"/>
                  <a:gd name="T41" fmla="*/ 142 h 822"/>
                  <a:gd name="T42" fmla="*/ 35 w 1066"/>
                  <a:gd name="T43" fmla="*/ 183 h 822"/>
                  <a:gd name="T44" fmla="*/ 35 w 1066"/>
                  <a:gd name="T45" fmla="*/ 202 h 822"/>
                  <a:gd name="T46" fmla="*/ 48 w 1066"/>
                  <a:gd name="T47" fmla="*/ 220 h 822"/>
                  <a:gd name="T48" fmla="*/ 59 w 1066"/>
                  <a:gd name="T49" fmla="*/ 244 h 822"/>
                  <a:gd name="T50" fmla="*/ 81 w 1066"/>
                  <a:gd name="T51" fmla="*/ 257 h 822"/>
                  <a:gd name="T52" fmla="*/ 81 w 1066"/>
                  <a:gd name="T53" fmla="*/ 281 h 822"/>
                  <a:gd name="T54" fmla="*/ 91 w 1066"/>
                  <a:gd name="T55" fmla="*/ 298 h 822"/>
                  <a:gd name="T56" fmla="*/ 117 w 1066"/>
                  <a:gd name="T57" fmla="*/ 308 h 822"/>
                  <a:gd name="T58" fmla="*/ 123 w 1066"/>
                  <a:gd name="T59" fmla="*/ 283 h 822"/>
                  <a:gd name="T60" fmla="*/ 120 w 1066"/>
                  <a:gd name="T61" fmla="*/ 261 h 822"/>
                  <a:gd name="T62" fmla="*/ 142 w 1066"/>
                  <a:gd name="T63" fmla="*/ 245 h 822"/>
                  <a:gd name="T64" fmla="*/ 163 w 1066"/>
                  <a:gd name="T65" fmla="*/ 253 h 822"/>
                  <a:gd name="T66" fmla="*/ 189 w 1066"/>
                  <a:gd name="T67" fmla="*/ 231 h 822"/>
                  <a:gd name="T68" fmla="*/ 260 w 1066"/>
                  <a:gd name="T69" fmla="*/ 251 h 822"/>
                  <a:gd name="T70" fmla="*/ 340 w 1066"/>
                  <a:gd name="T71" fmla="*/ 257 h 822"/>
                  <a:gd name="T72" fmla="*/ 164 w 1066"/>
                  <a:gd name="T73" fmla="*/ 5 h 822"/>
                  <a:gd name="T74" fmla="*/ 169 w 1066"/>
                  <a:gd name="T75" fmla="*/ 6 h 822"/>
                  <a:gd name="T76" fmla="*/ 164 w 1066"/>
                  <a:gd name="T77" fmla="*/ 10 h 822"/>
                  <a:gd name="T78" fmla="*/ 193 w 1066"/>
                  <a:gd name="T79" fmla="*/ 15 h 822"/>
                  <a:gd name="T80" fmla="*/ 328 w 1066"/>
                  <a:gd name="T81" fmla="*/ 19 h 822"/>
                  <a:gd name="T82" fmla="*/ 346 w 1066"/>
                  <a:gd name="T83" fmla="*/ 35 h 822"/>
                  <a:gd name="T84" fmla="*/ 175 w 1066"/>
                  <a:gd name="T85" fmla="*/ 23 h 822"/>
                  <a:gd name="T86" fmla="*/ 115 w 1066"/>
                  <a:gd name="T87" fmla="*/ 23 h 822"/>
                  <a:gd name="T88" fmla="*/ 126 w 1066"/>
                  <a:gd name="T89" fmla="*/ 22 h 822"/>
                  <a:gd name="T90" fmla="*/ 143 w 1066"/>
                  <a:gd name="T91" fmla="*/ 24 h 822"/>
                  <a:gd name="T92" fmla="*/ 133 w 1066"/>
                  <a:gd name="T93" fmla="*/ 27 h 822"/>
                  <a:gd name="T94" fmla="*/ 314 w 1066"/>
                  <a:gd name="T95" fmla="*/ 27 h 822"/>
                  <a:gd name="T96" fmla="*/ 359 w 1066"/>
                  <a:gd name="T97" fmla="*/ 31 h 822"/>
                  <a:gd name="T98" fmla="*/ 179 w 1066"/>
                  <a:gd name="T99" fmla="*/ 60 h 822"/>
                  <a:gd name="T100" fmla="*/ 152 w 1066"/>
                  <a:gd name="T101" fmla="*/ 74 h 822"/>
                  <a:gd name="T102" fmla="*/ 143 w 1066"/>
                  <a:gd name="T103" fmla="*/ 92 h 822"/>
                  <a:gd name="T104" fmla="*/ 149 w 1066"/>
                  <a:gd name="T105" fmla="*/ 106 h 822"/>
                  <a:gd name="T106" fmla="*/ 156 w 1066"/>
                  <a:gd name="T107" fmla="*/ 91 h 822"/>
                  <a:gd name="T108" fmla="*/ 181 w 1066"/>
                  <a:gd name="T109" fmla="*/ 68 h 822"/>
                  <a:gd name="T110" fmla="*/ 354 w 1066"/>
                  <a:gd name="T111" fmla="*/ 67 h 822"/>
                  <a:gd name="T112" fmla="*/ 156 w 1066"/>
                  <a:gd name="T113" fmla="*/ 83 h 822"/>
                  <a:gd name="T114" fmla="*/ 256 w 1066"/>
                  <a:gd name="T115" fmla="*/ 92 h 822"/>
                  <a:gd name="T116" fmla="*/ 127 w 1066"/>
                  <a:gd name="T117" fmla="*/ 118 h 822"/>
                  <a:gd name="T118" fmla="*/ 67 w 1066"/>
                  <a:gd name="T119" fmla="*/ 170 h 822"/>
                  <a:gd name="T120" fmla="*/ 50 w 1066"/>
                  <a:gd name="T121" fmla="*/ 176 h 822"/>
                  <a:gd name="T122" fmla="*/ 79 w 1066"/>
                  <a:gd name="T123" fmla="*/ 187 h 822"/>
                  <a:gd name="T124" fmla="*/ 6 w 1066"/>
                  <a:gd name="T125" fmla="*/ 224 h 8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66" h="822">
                    <a:moveTo>
                      <a:pt x="984" y="240"/>
                    </a:moveTo>
                    <a:lnTo>
                      <a:pt x="984" y="240"/>
                    </a:lnTo>
                    <a:lnTo>
                      <a:pt x="964" y="242"/>
                    </a:lnTo>
                    <a:lnTo>
                      <a:pt x="974" y="240"/>
                    </a:lnTo>
                    <a:lnTo>
                      <a:pt x="982" y="236"/>
                    </a:lnTo>
                    <a:lnTo>
                      <a:pt x="984" y="230"/>
                    </a:lnTo>
                    <a:lnTo>
                      <a:pt x="990" y="228"/>
                    </a:lnTo>
                    <a:lnTo>
                      <a:pt x="996" y="228"/>
                    </a:lnTo>
                    <a:lnTo>
                      <a:pt x="1002" y="224"/>
                    </a:lnTo>
                    <a:lnTo>
                      <a:pt x="1008" y="218"/>
                    </a:lnTo>
                    <a:lnTo>
                      <a:pt x="1012" y="210"/>
                    </a:lnTo>
                    <a:lnTo>
                      <a:pt x="1016" y="202"/>
                    </a:lnTo>
                    <a:lnTo>
                      <a:pt x="1042" y="196"/>
                    </a:lnTo>
                    <a:lnTo>
                      <a:pt x="1066" y="188"/>
                    </a:lnTo>
                    <a:lnTo>
                      <a:pt x="1066" y="182"/>
                    </a:lnTo>
                    <a:lnTo>
                      <a:pt x="1064" y="178"/>
                    </a:lnTo>
                    <a:lnTo>
                      <a:pt x="1058" y="174"/>
                    </a:lnTo>
                    <a:lnTo>
                      <a:pt x="1058" y="172"/>
                    </a:lnTo>
                    <a:lnTo>
                      <a:pt x="1064" y="174"/>
                    </a:lnTo>
                    <a:lnTo>
                      <a:pt x="1066" y="172"/>
                    </a:lnTo>
                    <a:lnTo>
                      <a:pt x="1066" y="166"/>
                    </a:lnTo>
                    <a:lnTo>
                      <a:pt x="1060" y="162"/>
                    </a:lnTo>
                    <a:lnTo>
                      <a:pt x="1060" y="158"/>
                    </a:lnTo>
                    <a:lnTo>
                      <a:pt x="1060" y="154"/>
                    </a:lnTo>
                    <a:lnTo>
                      <a:pt x="1058" y="154"/>
                    </a:lnTo>
                    <a:lnTo>
                      <a:pt x="1054" y="154"/>
                    </a:lnTo>
                    <a:lnTo>
                      <a:pt x="1052" y="154"/>
                    </a:lnTo>
                    <a:lnTo>
                      <a:pt x="1050" y="152"/>
                    </a:lnTo>
                    <a:lnTo>
                      <a:pt x="1046" y="146"/>
                    </a:lnTo>
                    <a:lnTo>
                      <a:pt x="1044" y="140"/>
                    </a:lnTo>
                    <a:lnTo>
                      <a:pt x="1040" y="140"/>
                    </a:lnTo>
                    <a:lnTo>
                      <a:pt x="1038" y="138"/>
                    </a:lnTo>
                    <a:lnTo>
                      <a:pt x="1032" y="142"/>
                    </a:lnTo>
                    <a:lnTo>
                      <a:pt x="1026" y="144"/>
                    </a:lnTo>
                    <a:lnTo>
                      <a:pt x="1024" y="140"/>
                    </a:lnTo>
                    <a:lnTo>
                      <a:pt x="1018" y="140"/>
                    </a:lnTo>
                    <a:lnTo>
                      <a:pt x="1010" y="142"/>
                    </a:lnTo>
                    <a:lnTo>
                      <a:pt x="1006" y="144"/>
                    </a:lnTo>
                    <a:lnTo>
                      <a:pt x="1002" y="148"/>
                    </a:lnTo>
                    <a:lnTo>
                      <a:pt x="998" y="152"/>
                    </a:lnTo>
                    <a:lnTo>
                      <a:pt x="994" y="152"/>
                    </a:lnTo>
                    <a:lnTo>
                      <a:pt x="990" y="152"/>
                    </a:lnTo>
                    <a:lnTo>
                      <a:pt x="996" y="140"/>
                    </a:lnTo>
                    <a:lnTo>
                      <a:pt x="984" y="138"/>
                    </a:lnTo>
                    <a:lnTo>
                      <a:pt x="972" y="136"/>
                    </a:lnTo>
                    <a:lnTo>
                      <a:pt x="974" y="132"/>
                    </a:lnTo>
                    <a:lnTo>
                      <a:pt x="978" y="128"/>
                    </a:lnTo>
                    <a:lnTo>
                      <a:pt x="968" y="124"/>
                    </a:lnTo>
                    <a:lnTo>
                      <a:pt x="962" y="122"/>
                    </a:lnTo>
                    <a:lnTo>
                      <a:pt x="954" y="122"/>
                    </a:lnTo>
                    <a:lnTo>
                      <a:pt x="954" y="126"/>
                    </a:lnTo>
                    <a:lnTo>
                      <a:pt x="942" y="126"/>
                    </a:lnTo>
                    <a:lnTo>
                      <a:pt x="938" y="128"/>
                    </a:lnTo>
                    <a:lnTo>
                      <a:pt x="934" y="130"/>
                    </a:lnTo>
                    <a:lnTo>
                      <a:pt x="928" y="136"/>
                    </a:lnTo>
                    <a:lnTo>
                      <a:pt x="928" y="138"/>
                    </a:lnTo>
                    <a:lnTo>
                      <a:pt x="924" y="140"/>
                    </a:lnTo>
                    <a:lnTo>
                      <a:pt x="922" y="140"/>
                    </a:lnTo>
                    <a:lnTo>
                      <a:pt x="922" y="142"/>
                    </a:lnTo>
                    <a:lnTo>
                      <a:pt x="922" y="146"/>
                    </a:lnTo>
                    <a:lnTo>
                      <a:pt x="928" y="152"/>
                    </a:lnTo>
                    <a:lnTo>
                      <a:pt x="916" y="150"/>
                    </a:lnTo>
                    <a:lnTo>
                      <a:pt x="900" y="148"/>
                    </a:lnTo>
                    <a:lnTo>
                      <a:pt x="902" y="154"/>
                    </a:lnTo>
                    <a:lnTo>
                      <a:pt x="904" y="156"/>
                    </a:lnTo>
                    <a:lnTo>
                      <a:pt x="898" y="156"/>
                    </a:lnTo>
                    <a:lnTo>
                      <a:pt x="894" y="158"/>
                    </a:lnTo>
                    <a:lnTo>
                      <a:pt x="894" y="162"/>
                    </a:lnTo>
                    <a:lnTo>
                      <a:pt x="884" y="168"/>
                    </a:lnTo>
                    <a:lnTo>
                      <a:pt x="882" y="168"/>
                    </a:lnTo>
                    <a:lnTo>
                      <a:pt x="882" y="164"/>
                    </a:lnTo>
                    <a:lnTo>
                      <a:pt x="878" y="166"/>
                    </a:lnTo>
                    <a:lnTo>
                      <a:pt x="872" y="168"/>
                    </a:lnTo>
                    <a:lnTo>
                      <a:pt x="870" y="172"/>
                    </a:lnTo>
                    <a:lnTo>
                      <a:pt x="868" y="172"/>
                    </a:lnTo>
                    <a:lnTo>
                      <a:pt x="868" y="170"/>
                    </a:lnTo>
                    <a:lnTo>
                      <a:pt x="870" y="166"/>
                    </a:lnTo>
                    <a:lnTo>
                      <a:pt x="876" y="162"/>
                    </a:lnTo>
                    <a:lnTo>
                      <a:pt x="876" y="160"/>
                    </a:lnTo>
                    <a:lnTo>
                      <a:pt x="872" y="156"/>
                    </a:lnTo>
                    <a:lnTo>
                      <a:pt x="878" y="156"/>
                    </a:lnTo>
                    <a:lnTo>
                      <a:pt x="880" y="150"/>
                    </a:lnTo>
                    <a:lnTo>
                      <a:pt x="866" y="150"/>
                    </a:lnTo>
                    <a:lnTo>
                      <a:pt x="866" y="156"/>
                    </a:lnTo>
                    <a:lnTo>
                      <a:pt x="872" y="156"/>
                    </a:lnTo>
                    <a:lnTo>
                      <a:pt x="870" y="158"/>
                    </a:lnTo>
                    <a:lnTo>
                      <a:pt x="870" y="160"/>
                    </a:lnTo>
                    <a:lnTo>
                      <a:pt x="846" y="160"/>
                    </a:lnTo>
                    <a:lnTo>
                      <a:pt x="844" y="158"/>
                    </a:lnTo>
                    <a:lnTo>
                      <a:pt x="840" y="158"/>
                    </a:lnTo>
                    <a:lnTo>
                      <a:pt x="840" y="162"/>
                    </a:lnTo>
                    <a:lnTo>
                      <a:pt x="826" y="166"/>
                    </a:lnTo>
                    <a:lnTo>
                      <a:pt x="812" y="168"/>
                    </a:lnTo>
                    <a:lnTo>
                      <a:pt x="804" y="168"/>
                    </a:lnTo>
                    <a:lnTo>
                      <a:pt x="798" y="166"/>
                    </a:lnTo>
                    <a:lnTo>
                      <a:pt x="794" y="170"/>
                    </a:lnTo>
                    <a:lnTo>
                      <a:pt x="790" y="172"/>
                    </a:lnTo>
                    <a:lnTo>
                      <a:pt x="782" y="172"/>
                    </a:lnTo>
                    <a:lnTo>
                      <a:pt x="774" y="172"/>
                    </a:lnTo>
                    <a:lnTo>
                      <a:pt x="776" y="174"/>
                    </a:lnTo>
                    <a:lnTo>
                      <a:pt x="778" y="176"/>
                    </a:lnTo>
                    <a:lnTo>
                      <a:pt x="778" y="178"/>
                    </a:lnTo>
                    <a:lnTo>
                      <a:pt x="774" y="180"/>
                    </a:lnTo>
                    <a:lnTo>
                      <a:pt x="772" y="190"/>
                    </a:lnTo>
                    <a:lnTo>
                      <a:pt x="768" y="184"/>
                    </a:lnTo>
                    <a:lnTo>
                      <a:pt x="762" y="184"/>
                    </a:lnTo>
                    <a:lnTo>
                      <a:pt x="760" y="186"/>
                    </a:lnTo>
                    <a:lnTo>
                      <a:pt x="762" y="188"/>
                    </a:lnTo>
                    <a:lnTo>
                      <a:pt x="766" y="190"/>
                    </a:lnTo>
                    <a:lnTo>
                      <a:pt x="768" y="192"/>
                    </a:lnTo>
                    <a:lnTo>
                      <a:pt x="762" y="194"/>
                    </a:lnTo>
                    <a:lnTo>
                      <a:pt x="768" y="204"/>
                    </a:lnTo>
                    <a:lnTo>
                      <a:pt x="774" y="216"/>
                    </a:lnTo>
                    <a:lnTo>
                      <a:pt x="764" y="216"/>
                    </a:lnTo>
                    <a:lnTo>
                      <a:pt x="766" y="212"/>
                    </a:lnTo>
                    <a:lnTo>
                      <a:pt x="766" y="210"/>
                    </a:lnTo>
                    <a:lnTo>
                      <a:pt x="764" y="208"/>
                    </a:lnTo>
                    <a:lnTo>
                      <a:pt x="764" y="206"/>
                    </a:lnTo>
                    <a:lnTo>
                      <a:pt x="760" y="206"/>
                    </a:lnTo>
                    <a:lnTo>
                      <a:pt x="754" y="208"/>
                    </a:lnTo>
                    <a:lnTo>
                      <a:pt x="748" y="210"/>
                    </a:lnTo>
                    <a:lnTo>
                      <a:pt x="742" y="208"/>
                    </a:lnTo>
                    <a:lnTo>
                      <a:pt x="738" y="206"/>
                    </a:lnTo>
                    <a:lnTo>
                      <a:pt x="708" y="212"/>
                    </a:lnTo>
                    <a:lnTo>
                      <a:pt x="702" y="216"/>
                    </a:lnTo>
                    <a:lnTo>
                      <a:pt x="698" y="224"/>
                    </a:lnTo>
                    <a:lnTo>
                      <a:pt x="698" y="234"/>
                    </a:lnTo>
                    <a:lnTo>
                      <a:pt x="702" y="244"/>
                    </a:lnTo>
                    <a:lnTo>
                      <a:pt x="706" y="246"/>
                    </a:lnTo>
                    <a:lnTo>
                      <a:pt x="710" y="248"/>
                    </a:lnTo>
                    <a:lnTo>
                      <a:pt x="714" y="248"/>
                    </a:lnTo>
                    <a:lnTo>
                      <a:pt x="716" y="246"/>
                    </a:lnTo>
                    <a:lnTo>
                      <a:pt x="718" y="250"/>
                    </a:lnTo>
                    <a:lnTo>
                      <a:pt x="722" y="254"/>
                    </a:lnTo>
                    <a:lnTo>
                      <a:pt x="730" y="258"/>
                    </a:lnTo>
                    <a:lnTo>
                      <a:pt x="728" y="266"/>
                    </a:lnTo>
                    <a:lnTo>
                      <a:pt x="726" y="278"/>
                    </a:lnTo>
                    <a:lnTo>
                      <a:pt x="728" y="280"/>
                    </a:lnTo>
                    <a:lnTo>
                      <a:pt x="728" y="284"/>
                    </a:lnTo>
                    <a:lnTo>
                      <a:pt x="730" y="284"/>
                    </a:lnTo>
                    <a:lnTo>
                      <a:pt x="730" y="286"/>
                    </a:lnTo>
                    <a:lnTo>
                      <a:pt x="728" y="288"/>
                    </a:lnTo>
                    <a:lnTo>
                      <a:pt x="724" y="288"/>
                    </a:lnTo>
                    <a:lnTo>
                      <a:pt x="722" y="288"/>
                    </a:lnTo>
                    <a:lnTo>
                      <a:pt x="722" y="294"/>
                    </a:lnTo>
                    <a:lnTo>
                      <a:pt x="732" y="300"/>
                    </a:lnTo>
                    <a:lnTo>
                      <a:pt x="734" y="300"/>
                    </a:lnTo>
                    <a:lnTo>
                      <a:pt x="736" y="300"/>
                    </a:lnTo>
                    <a:lnTo>
                      <a:pt x="738" y="298"/>
                    </a:lnTo>
                    <a:lnTo>
                      <a:pt x="742" y="298"/>
                    </a:lnTo>
                    <a:lnTo>
                      <a:pt x="746" y="298"/>
                    </a:lnTo>
                    <a:lnTo>
                      <a:pt x="750" y="300"/>
                    </a:lnTo>
                    <a:lnTo>
                      <a:pt x="752" y="310"/>
                    </a:lnTo>
                    <a:lnTo>
                      <a:pt x="750" y="310"/>
                    </a:lnTo>
                    <a:lnTo>
                      <a:pt x="748" y="302"/>
                    </a:lnTo>
                    <a:lnTo>
                      <a:pt x="722" y="302"/>
                    </a:lnTo>
                    <a:lnTo>
                      <a:pt x="722" y="296"/>
                    </a:lnTo>
                    <a:lnTo>
                      <a:pt x="716" y="292"/>
                    </a:lnTo>
                    <a:lnTo>
                      <a:pt x="714" y="290"/>
                    </a:lnTo>
                    <a:lnTo>
                      <a:pt x="714" y="292"/>
                    </a:lnTo>
                    <a:lnTo>
                      <a:pt x="712" y="292"/>
                    </a:lnTo>
                    <a:lnTo>
                      <a:pt x="712" y="294"/>
                    </a:lnTo>
                    <a:lnTo>
                      <a:pt x="710" y="296"/>
                    </a:lnTo>
                    <a:lnTo>
                      <a:pt x="708" y="296"/>
                    </a:lnTo>
                    <a:lnTo>
                      <a:pt x="712" y="276"/>
                    </a:lnTo>
                    <a:lnTo>
                      <a:pt x="716" y="268"/>
                    </a:lnTo>
                    <a:lnTo>
                      <a:pt x="722" y="258"/>
                    </a:lnTo>
                    <a:lnTo>
                      <a:pt x="702" y="256"/>
                    </a:lnTo>
                    <a:lnTo>
                      <a:pt x="704" y="258"/>
                    </a:lnTo>
                    <a:lnTo>
                      <a:pt x="700" y="258"/>
                    </a:lnTo>
                    <a:lnTo>
                      <a:pt x="696" y="248"/>
                    </a:lnTo>
                    <a:lnTo>
                      <a:pt x="694" y="248"/>
                    </a:lnTo>
                    <a:lnTo>
                      <a:pt x="692" y="250"/>
                    </a:lnTo>
                    <a:lnTo>
                      <a:pt x="688" y="246"/>
                    </a:lnTo>
                    <a:lnTo>
                      <a:pt x="678" y="244"/>
                    </a:lnTo>
                    <a:lnTo>
                      <a:pt x="672" y="244"/>
                    </a:lnTo>
                    <a:lnTo>
                      <a:pt x="668" y="246"/>
                    </a:lnTo>
                    <a:lnTo>
                      <a:pt x="662" y="250"/>
                    </a:lnTo>
                    <a:lnTo>
                      <a:pt x="664" y="252"/>
                    </a:lnTo>
                    <a:lnTo>
                      <a:pt x="668" y="252"/>
                    </a:lnTo>
                    <a:lnTo>
                      <a:pt x="670" y="256"/>
                    </a:lnTo>
                    <a:lnTo>
                      <a:pt x="668" y="258"/>
                    </a:lnTo>
                    <a:lnTo>
                      <a:pt x="668" y="260"/>
                    </a:lnTo>
                    <a:lnTo>
                      <a:pt x="664" y="260"/>
                    </a:lnTo>
                    <a:lnTo>
                      <a:pt x="662" y="260"/>
                    </a:lnTo>
                    <a:lnTo>
                      <a:pt x="662" y="258"/>
                    </a:lnTo>
                    <a:lnTo>
                      <a:pt x="656" y="256"/>
                    </a:lnTo>
                    <a:lnTo>
                      <a:pt x="650" y="256"/>
                    </a:lnTo>
                    <a:lnTo>
                      <a:pt x="644" y="264"/>
                    </a:lnTo>
                    <a:lnTo>
                      <a:pt x="650" y="264"/>
                    </a:lnTo>
                    <a:lnTo>
                      <a:pt x="660" y="272"/>
                    </a:lnTo>
                    <a:lnTo>
                      <a:pt x="664" y="276"/>
                    </a:lnTo>
                    <a:lnTo>
                      <a:pt x="660" y="278"/>
                    </a:lnTo>
                    <a:lnTo>
                      <a:pt x="650" y="278"/>
                    </a:lnTo>
                    <a:lnTo>
                      <a:pt x="648" y="276"/>
                    </a:lnTo>
                    <a:lnTo>
                      <a:pt x="646" y="274"/>
                    </a:lnTo>
                    <a:lnTo>
                      <a:pt x="642" y="276"/>
                    </a:lnTo>
                    <a:lnTo>
                      <a:pt x="638" y="278"/>
                    </a:lnTo>
                    <a:lnTo>
                      <a:pt x="632" y="272"/>
                    </a:lnTo>
                    <a:lnTo>
                      <a:pt x="632" y="264"/>
                    </a:lnTo>
                    <a:lnTo>
                      <a:pt x="628" y="260"/>
                    </a:lnTo>
                    <a:lnTo>
                      <a:pt x="628" y="256"/>
                    </a:lnTo>
                    <a:lnTo>
                      <a:pt x="630" y="250"/>
                    </a:lnTo>
                    <a:lnTo>
                      <a:pt x="630" y="244"/>
                    </a:lnTo>
                    <a:lnTo>
                      <a:pt x="630" y="238"/>
                    </a:lnTo>
                    <a:lnTo>
                      <a:pt x="624" y="232"/>
                    </a:lnTo>
                    <a:lnTo>
                      <a:pt x="626" y="244"/>
                    </a:lnTo>
                    <a:lnTo>
                      <a:pt x="626" y="250"/>
                    </a:lnTo>
                    <a:lnTo>
                      <a:pt x="626" y="256"/>
                    </a:lnTo>
                    <a:lnTo>
                      <a:pt x="624" y="258"/>
                    </a:lnTo>
                    <a:lnTo>
                      <a:pt x="622" y="260"/>
                    </a:lnTo>
                    <a:lnTo>
                      <a:pt x="616" y="264"/>
                    </a:lnTo>
                    <a:lnTo>
                      <a:pt x="616" y="268"/>
                    </a:lnTo>
                    <a:lnTo>
                      <a:pt x="614" y="272"/>
                    </a:lnTo>
                    <a:lnTo>
                      <a:pt x="614" y="274"/>
                    </a:lnTo>
                    <a:lnTo>
                      <a:pt x="612" y="276"/>
                    </a:lnTo>
                    <a:lnTo>
                      <a:pt x="620" y="286"/>
                    </a:lnTo>
                    <a:lnTo>
                      <a:pt x="620" y="290"/>
                    </a:lnTo>
                    <a:lnTo>
                      <a:pt x="618" y="294"/>
                    </a:lnTo>
                    <a:lnTo>
                      <a:pt x="616" y="298"/>
                    </a:lnTo>
                    <a:lnTo>
                      <a:pt x="618" y="306"/>
                    </a:lnTo>
                    <a:lnTo>
                      <a:pt x="620" y="314"/>
                    </a:lnTo>
                    <a:lnTo>
                      <a:pt x="632" y="312"/>
                    </a:lnTo>
                    <a:lnTo>
                      <a:pt x="636" y="310"/>
                    </a:lnTo>
                    <a:lnTo>
                      <a:pt x="640" y="308"/>
                    </a:lnTo>
                    <a:lnTo>
                      <a:pt x="642" y="310"/>
                    </a:lnTo>
                    <a:lnTo>
                      <a:pt x="646" y="312"/>
                    </a:lnTo>
                    <a:lnTo>
                      <a:pt x="648" y="312"/>
                    </a:lnTo>
                    <a:lnTo>
                      <a:pt x="648" y="310"/>
                    </a:lnTo>
                    <a:lnTo>
                      <a:pt x="650" y="310"/>
                    </a:lnTo>
                    <a:lnTo>
                      <a:pt x="654" y="310"/>
                    </a:lnTo>
                    <a:lnTo>
                      <a:pt x="656" y="312"/>
                    </a:lnTo>
                    <a:lnTo>
                      <a:pt x="662" y="318"/>
                    </a:lnTo>
                    <a:lnTo>
                      <a:pt x="668" y="332"/>
                    </a:lnTo>
                    <a:lnTo>
                      <a:pt x="662" y="338"/>
                    </a:lnTo>
                    <a:lnTo>
                      <a:pt x="662" y="340"/>
                    </a:lnTo>
                    <a:lnTo>
                      <a:pt x="662" y="344"/>
                    </a:lnTo>
                    <a:lnTo>
                      <a:pt x="664" y="346"/>
                    </a:lnTo>
                    <a:lnTo>
                      <a:pt x="666" y="348"/>
                    </a:lnTo>
                    <a:lnTo>
                      <a:pt x="682" y="352"/>
                    </a:lnTo>
                    <a:lnTo>
                      <a:pt x="684" y="354"/>
                    </a:lnTo>
                    <a:lnTo>
                      <a:pt x="674" y="354"/>
                    </a:lnTo>
                    <a:lnTo>
                      <a:pt x="664" y="352"/>
                    </a:lnTo>
                    <a:lnTo>
                      <a:pt x="664" y="356"/>
                    </a:lnTo>
                    <a:lnTo>
                      <a:pt x="662" y="356"/>
                    </a:lnTo>
                    <a:lnTo>
                      <a:pt x="660" y="354"/>
                    </a:lnTo>
                    <a:lnTo>
                      <a:pt x="654" y="352"/>
                    </a:lnTo>
                    <a:lnTo>
                      <a:pt x="656" y="340"/>
                    </a:lnTo>
                    <a:lnTo>
                      <a:pt x="656" y="332"/>
                    </a:lnTo>
                    <a:lnTo>
                      <a:pt x="650" y="314"/>
                    </a:lnTo>
                    <a:lnTo>
                      <a:pt x="634" y="320"/>
                    </a:lnTo>
                    <a:lnTo>
                      <a:pt x="628" y="324"/>
                    </a:lnTo>
                    <a:lnTo>
                      <a:pt x="624" y="326"/>
                    </a:lnTo>
                    <a:lnTo>
                      <a:pt x="624" y="328"/>
                    </a:lnTo>
                    <a:lnTo>
                      <a:pt x="624" y="332"/>
                    </a:lnTo>
                    <a:lnTo>
                      <a:pt x="626" y="332"/>
                    </a:lnTo>
                    <a:lnTo>
                      <a:pt x="626" y="334"/>
                    </a:lnTo>
                    <a:lnTo>
                      <a:pt x="626" y="336"/>
                    </a:lnTo>
                    <a:lnTo>
                      <a:pt x="626" y="340"/>
                    </a:lnTo>
                    <a:lnTo>
                      <a:pt x="622" y="354"/>
                    </a:lnTo>
                    <a:lnTo>
                      <a:pt x="618" y="360"/>
                    </a:lnTo>
                    <a:lnTo>
                      <a:pt x="610" y="364"/>
                    </a:lnTo>
                    <a:lnTo>
                      <a:pt x="600" y="368"/>
                    </a:lnTo>
                    <a:lnTo>
                      <a:pt x="602" y="370"/>
                    </a:lnTo>
                    <a:lnTo>
                      <a:pt x="604" y="372"/>
                    </a:lnTo>
                    <a:lnTo>
                      <a:pt x="606" y="384"/>
                    </a:lnTo>
                    <a:lnTo>
                      <a:pt x="604" y="384"/>
                    </a:lnTo>
                    <a:lnTo>
                      <a:pt x="600" y="384"/>
                    </a:lnTo>
                    <a:lnTo>
                      <a:pt x="596" y="374"/>
                    </a:lnTo>
                    <a:lnTo>
                      <a:pt x="592" y="372"/>
                    </a:lnTo>
                    <a:lnTo>
                      <a:pt x="586" y="374"/>
                    </a:lnTo>
                    <a:lnTo>
                      <a:pt x="582" y="374"/>
                    </a:lnTo>
                    <a:lnTo>
                      <a:pt x="578" y="374"/>
                    </a:lnTo>
                    <a:lnTo>
                      <a:pt x="574" y="372"/>
                    </a:lnTo>
                    <a:lnTo>
                      <a:pt x="572" y="370"/>
                    </a:lnTo>
                    <a:lnTo>
                      <a:pt x="566" y="366"/>
                    </a:lnTo>
                    <a:lnTo>
                      <a:pt x="586" y="366"/>
                    </a:lnTo>
                    <a:lnTo>
                      <a:pt x="590" y="362"/>
                    </a:lnTo>
                    <a:lnTo>
                      <a:pt x="594" y="358"/>
                    </a:lnTo>
                    <a:lnTo>
                      <a:pt x="596" y="358"/>
                    </a:lnTo>
                    <a:lnTo>
                      <a:pt x="598" y="360"/>
                    </a:lnTo>
                    <a:lnTo>
                      <a:pt x="600" y="362"/>
                    </a:lnTo>
                    <a:lnTo>
                      <a:pt x="602" y="360"/>
                    </a:lnTo>
                    <a:lnTo>
                      <a:pt x="604" y="360"/>
                    </a:lnTo>
                    <a:lnTo>
                      <a:pt x="604" y="356"/>
                    </a:lnTo>
                    <a:lnTo>
                      <a:pt x="602" y="354"/>
                    </a:lnTo>
                    <a:lnTo>
                      <a:pt x="612" y="348"/>
                    </a:lnTo>
                    <a:lnTo>
                      <a:pt x="612" y="328"/>
                    </a:lnTo>
                    <a:lnTo>
                      <a:pt x="606" y="322"/>
                    </a:lnTo>
                    <a:lnTo>
                      <a:pt x="602" y="320"/>
                    </a:lnTo>
                    <a:lnTo>
                      <a:pt x="600" y="316"/>
                    </a:lnTo>
                    <a:lnTo>
                      <a:pt x="600" y="308"/>
                    </a:lnTo>
                    <a:lnTo>
                      <a:pt x="602" y="302"/>
                    </a:lnTo>
                    <a:lnTo>
                      <a:pt x="606" y="294"/>
                    </a:lnTo>
                    <a:lnTo>
                      <a:pt x="606" y="288"/>
                    </a:lnTo>
                    <a:lnTo>
                      <a:pt x="602" y="284"/>
                    </a:lnTo>
                    <a:lnTo>
                      <a:pt x="598" y="278"/>
                    </a:lnTo>
                    <a:lnTo>
                      <a:pt x="598" y="274"/>
                    </a:lnTo>
                    <a:lnTo>
                      <a:pt x="596" y="272"/>
                    </a:lnTo>
                    <a:lnTo>
                      <a:pt x="596" y="270"/>
                    </a:lnTo>
                    <a:lnTo>
                      <a:pt x="598" y="266"/>
                    </a:lnTo>
                    <a:lnTo>
                      <a:pt x="602" y="260"/>
                    </a:lnTo>
                    <a:lnTo>
                      <a:pt x="604" y="246"/>
                    </a:lnTo>
                    <a:lnTo>
                      <a:pt x="604" y="238"/>
                    </a:lnTo>
                    <a:lnTo>
                      <a:pt x="602" y="230"/>
                    </a:lnTo>
                    <a:lnTo>
                      <a:pt x="600" y="228"/>
                    </a:lnTo>
                    <a:lnTo>
                      <a:pt x="596" y="228"/>
                    </a:lnTo>
                    <a:lnTo>
                      <a:pt x="586" y="226"/>
                    </a:lnTo>
                    <a:lnTo>
                      <a:pt x="574" y="228"/>
                    </a:lnTo>
                    <a:lnTo>
                      <a:pt x="568" y="230"/>
                    </a:lnTo>
                    <a:lnTo>
                      <a:pt x="566" y="232"/>
                    </a:lnTo>
                    <a:lnTo>
                      <a:pt x="564" y="236"/>
                    </a:lnTo>
                    <a:lnTo>
                      <a:pt x="560" y="244"/>
                    </a:lnTo>
                    <a:lnTo>
                      <a:pt x="556" y="248"/>
                    </a:lnTo>
                    <a:lnTo>
                      <a:pt x="552" y="254"/>
                    </a:lnTo>
                    <a:lnTo>
                      <a:pt x="550" y="258"/>
                    </a:lnTo>
                    <a:lnTo>
                      <a:pt x="546" y="262"/>
                    </a:lnTo>
                    <a:lnTo>
                      <a:pt x="544" y="264"/>
                    </a:lnTo>
                    <a:lnTo>
                      <a:pt x="540" y="264"/>
                    </a:lnTo>
                    <a:lnTo>
                      <a:pt x="542" y="278"/>
                    </a:lnTo>
                    <a:lnTo>
                      <a:pt x="544" y="286"/>
                    </a:lnTo>
                    <a:lnTo>
                      <a:pt x="544" y="290"/>
                    </a:lnTo>
                    <a:lnTo>
                      <a:pt x="538" y="292"/>
                    </a:lnTo>
                    <a:lnTo>
                      <a:pt x="538" y="298"/>
                    </a:lnTo>
                    <a:lnTo>
                      <a:pt x="538" y="302"/>
                    </a:lnTo>
                    <a:lnTo>
                      <a:pt x="550" y="304"/>
                    </a:lnTo>
                    <a:lnTo>
                      <a:pt x="550" y="322"/>
                    </a:lnTo>
                    <a:lnTo>
                      <a:pt x="556" y="320"/>
                    </a:lnTo>
                    <a:lnTo>
                      <a:pt x="552" y="330"/>
                    </a:lnTo>
                    <a:lnTo>
                      <a:pt x="546" y="338"/>
                    </a:lnTo>
                    <a:lnTo>
                      <a:pt x="532" y="318"/>
                    </a:lnTo>
                    <a:lnTo>
                      <a:pt x="530" y="318"/>
                    </a:lnTo>
                    <a:lnTo>
                      <a:pt x="526" y="318"/>
                    </a:lnTo>
                    <a:lnTo>
                      <a:pt x="524" y="316"/>
                    </a:lnTo>
                    <a:lnTo>
                      <a:pt x="524" y="314"/>
                    </a:lnTo>
                    <a:lnTo>
                      <a:pt x="526" y="312"/>
                    </a:lnTo>
                    <a:lnTo>
                      <a:pt x="522" y="312"/>
                    </a:lnTo>
                    <a:lnTo>
                      <a:pt x="518" y="312"/>
                    </a:lnTo>
                    <a:lnTo>
                      <a:pt x="516" y="310"/>
                    </a:lnTo>
                    <a:lnTo>
                      <a:pt x="514" y="314"/>
                    </a:lnTo>
                    <a:lnTo>
                      <a:pt x="514" y="316"/>
                    </a:lnTo>
                    <a:lnTo>
                      <a:pt x="512" y="316"/>
                    </a:lnTo>
                    <a:lnTo>
                      <a:pt x="512" y="314"/>
                    </a:lnTo>
                    <a:lnTo>
                      <a:pt x="512" y="312"/>
                    </a:lnTo>
                    <a:lnTo>
                      <a:pt x="514" y="306"/>
                    </a:lnTo>
                    <a:lnTo>
                      <a:pt x="502" y="304"/>
                    </a:lnTo>
                    <a:lnTo>
                      <a:pt x="492" y="304"/>
                    </a:lnTo>
                    <a:lnTo>
                      <a:pt x="488" y="302"/>
                    </a:lnTo>
                    <a:lnTo>
                      <a:pt x="486" y="300"/>
                    </a:lnTo>
                    <a:lnTo>
                      <a:pt x="484" y="302"/>
                    </a:lnTo>
                    <a:lnTo>
                      <a:pt x="484" y="306"/>
                    </a:lnTo>
                    <a:lnTo>
                      <a:pt x="466" y="304"/>
                    </a:lnTo>
                    <a:lnTo>
                      <a:pt x="466" y="306"/>
                    </a:lnTo>
                    <a:lnTo>
                      <a:pt x="464" y="308"/>
                    </a:lnTo>
                    <a:lnTo>
                      <a:pt x="468" y="316"/>
                    </a:lnTo>
                    <a:lnTo>
                      <a:pt x="468" y="326"/>
                    </a:lnTo>
                    <a:lnTo>
                      <a:pt x="464" y="328"/>
                    </a:lnTo>
                    <a:lnTo>
                      <a:pt x="462" y="326"/>
                    </a:lnTo>
                    <a:lnTo>
                      <a:pt x="460" y="326"/>
                    </a:lnTo>
                    <a:lnTo>
                      <a:pt x="456" y="326"/>
                    </a:lnTo>
                    <a:lnTo>
                      <a:pt x="456" y="336"/>
                    </a:lnTo>
                    <a:lnTo>
                      <a:pt x="450" y="328"/>
                    </a:lnTo>
                    <a:lnTo>
                      <a:pt x="448" y="324"/>
                    </a:lnTo>
                    <a:lnTo>
                      <a:pt x="448" y="322"/>
                    </a:lnTo>
                    <a:lnTo>
                      <a:pt x="450" y="320"/>
                    </a:lnTo>
                    <a:lnTo>
                      <a:pt x="436" y="326"/>
                    </a:lnTo>
                    <a:lnTo>
                      <a:pt x="434" y="324"/>
                    </a:lnTo>
                    <a:lnTo>
                      <a:pt x="432" y="324"/>
                    </a:lnTo>
                    <a:lnTo>
                      <a:pt x="434" y="326"/>
                    </a:lnTo>
                    <a:lnTo>
                      <a:pt x="434" y="328"/>
                    </a:lnTo>
                    <a:lnTo>
                      <a:pt x="428" y="328"/>
                    </a:lnTo>
                    <a:lnTo>
                      <a:pt x="424" y="326"/>
                    </a:lnTo>
                    <a:lnTo>
                      <a:pt x="420" y="324"/>
                    </a:lnTo>
                    <a:lnTo>
                      <a:pt x="414" y="324"/>
                    </a:lnTo>
                    <a:lnTo>
                      <a:pt x="404" y="330"/>
                    </a:lnTo>
                    <a:lnTo>
                      <a:pt x="404" y="336"/>
                    </a:lnTo>
                    <a:lnTo>
                      <a:pt x="402" y="336"/>
                    </a:lnTo>
                    <a:lnTo>
                      <a:pt x="400" y="334"/>
                    </a:lnTo>
                    <a:lnTo>
                      <a:pt x="398" y="330"/>
                    </a:lnTo>
                    <a:lnTo>
                      <a:pt x="396" y="332"/>
                    </a:lnTo>
                    <a:lnTo>
                      <a:pt x="396" y="334"/>
                    </a:lnTo>
                    <a:lnTo>
                      <a:pt x="390" y="334"/>
                    </a:lnTo>
                    <a:lnTo>
                      <a:pt x="382" y="334"/>
                    </a:lnTo>
                    <a:lnTo>
                      <a:pt x="382" y="330"/>
                    </a:lnTo>
                    <a:lnTo>
                      <a:pt x="390" y="330"/>
                    </a:lnTo>
                    <a:lnTo>
                      <a:pt x="392" y="330"/>
                    </a:lnTo>
                    <a:lnTo>
                      <a:pt x="390" y="328"/>
                    </a:lnTo>
                    <a:lnTo>
                      <a:pt x="388" y="328"/>
                    </a:lnTo>
                    <a:lnTo>
                      <a:pt x="388" y="326"/>
                    </a:lnTo>
                    <a:lnTo>
                      <a:pt x="388" y="324"/>
                    </a:lnTo>
                    <a:lnTo>
                      <a:pt x="382" y="322"/>
                    </a:lnTo>
                    <a:lnTo>
                      <a:pt x="384" y="320"/>
                    </a:lnTo>
                    <a:lnTo>
                      <a:pt x="384" y="318"/>
                    </a:lnTo>
                    <a:lnTo>
                      <a:pt x="378" y="322"/>
                    </a:lnTo>
                    <a:lnTo>
                      <a:pt x="374" y="324"/>
                    </a:lnTo>
                    <a:lnTo>
                      <a:pt x="372" y="326"/>
                    </a:lnTo>
                    <a:lnTo>
                      <a:pt x="372" y="330"/>
                    </a:lnTo>
                    <a:lnTo>
                      <a:pt x="370" y="328"/>
                    </a:lnTo>
                    <a:lnTo>
                      <a:pt x="364" y="326"/>
                    </a:lnTo>
                    <a:lnTo>
                      <a:pt x="362" y="330"/>
                    </a:lnTo>
                    <a:lnTo>
                      <a:pt x="356" y="330"/>
                    </a:lnTo>
                    <a:lnTo>
                      <a:pt x="346" y="336"/>
                    </a:lnTo>
                    <a:lnTo>
                      <a:pt x="338" y="340"/>
                    </a:lnTo>
                    <a:lnTo>
                      <a:pt x="334" y="340"/>
                    </a:lnTo>
                    <a:lnTo>
                      <a:pt x="330" y="340"/>
                    </a:lnTo>
                    <a:lnTo>
                      <a:pt x="330" y="344"/>
                    </a:lnTo>
                    <a:lnTo>
                      <a:pt x="326" y="346"/>
                    </a:lnTo>
                    <a:lnTo>
                      <a:pt x="322" y="346"/>
                    </a:lnTo>
                    <a:lnTo>
                      <a:pt x="318" y="364"/>
                    </a:lnTo>
                    <a:lnTo>
                      <a:pt x="316" y="364"/>
                    </a:lnTo>
                    <a:lnTo>
                      <a:pt x="314" y="362"/>
                    </a:lnTo>
                    <a:lnTo>
                      <a:pt x="312" y="368"/>
                    </a:lnTo>
                    <a:lnTo>
                      <a:pt x="304" y="370"/>
                    </a:lnTo>
                    <a:lnTo>
                      <a:pt x="298" y="370"/>
                    </a:lnTo>
                    <a:lnTo>
                      <a:pt x="294" y="362"/>
                    </a:lnTo>
                    <a:lnTo>
                      <a:pt x="292" y="358"/>
                    </a:lnTo>
                    <a:lnTo>
                      <a:pt x="292" y="354"/>
                    </a:lnTo>
                    <a:lnTo>
                      <a:pt x="294" y="352"/>
                    </a:lnTo>
                    <a:lnTo>
                      <a:pt x="296" y="348"/>
                    </a:lnTo>
                    <a:lnTo>
                      <a:pt x="304" y="346"/>
                    </a:lnTo>
                    <a:lnTo>
                      <a:pt x="310" y="346"/>
                    </a:lnTo>
                    <a:lnTo>
                      <a:pt x="304" y="334"/>
                    </a:lnTo>
                    <a:lnTo>
                      <a:pt x="300" y="328"/>
                    </a:lnTo>
                    <a:lnTo>
                      <a:pt x="296" y="326"/>
                    </a:lnTo>
                    <a:lnTo>
                      <a:pt x="290" y="324"/>
                    </a:lnTo>
                    <a:lnTo>
                      <a:pt x="286" y="326"/>
                    </a:lnTo>
                    <a:lnTo>
                      <a:pt x="274" y="320"/>
                    </a:lnTo>
                    <a:lnTo>
                      <a:pt x="278" y="326"/>
                    </a:lnTo>
                    <a:lnTo>
                      <a:pt x="280" y="332"/>
                    </a:lnTo>
                    <a:lnTo>
                      <a:pt x="280" y="338"/>
                    </a:lnTo>
                    <a:lnTo>
                      <a:pt x="274" y="348"/>
                    </a:lnTo>
                    <a:lnTo>
                      <a:pt x="272" y="350"/>
                    </a:lnTo>
                    <a:lnTo>
                      <a:pt x="274" y="352"/>
                    </a:lnTo>
                    <a:lnTo>
                      <a:pt x="276" y="352"/>
                    </a:lnTo>
                    <a:lnTo>
                      <a:pt x="278" y="354"/>
                    </a:lnTo>
                    <a:lnTo>
                      <a:pt x="278" y="358"/>
                    </a:lnTo>
                    <a:lnTo>
                      <a:pt x="274" y="368"/>
                    </a:lnTo>
                    <a:lnTo>
                      <a:pt x="270" y="374"/>
                    </a:lnTo>
                    <a:lnTo>
                      <a:pt x="270" y="376"/>
                    </a:lnTo>
                    <a:lnTo>
                      <a:pt x="270" y="378"/>
                    </a:lnTo>
                    <a:lnTo>
                      <a:pt x="268" y="380"/>
                    </a:lnTo>
                    <a:lnTo>
                      <a:pt x="266" y="374"/>
                    </a:lnTo>
                    <a:lnTo>
                      <a:pt x="262" y="370"/>
                    </a:lnTo>
                    <a:lnTo>
                      <a:pt x="260" y="370"/>
                    </a:lnTo>
                    <a:lnTo>
                      <a:pt x="258" y="370"/>
                    </a:lnTo>
                    <a:lnTo>
                      <a:pt x="256" y="368"/>
                    </a:lnTo>
                    <a:lnTo>
                      <a:pt x="254" y="368"/>
                    </a:lnTo>
                    <a:lnTo>
                      <a:pt x="252" y="368"/>
                    </a:lnTo>
                    <a:lnTo>
                      <a:pt x="232" y="382"/>
                    </a:lnTo>
                    <a:lnTo>
                      <a:pt x="232" y="388"/>
                    </a:lnTo>
                    <a:lnTo>
                      <a:pt x="232" y="394"/>
                    </a:lnTo>
                    <a:lnTo>
                      <a:pt x="240" y="400"/>
                    </a:lnTo>
                    <a:lnTo>
                      <a:pt x="242" y="402"/>
                    </a:lnTo>
                    <a:lnTo>
                      <a:pt x="240" y="404"/>
                    </a:lnTo>
                    <a:lnTo>
                      <a:pt x="236" y="404"/>
                    </a:lnTo>
                    <a:lnTo>
                      <a:pt x="230" y="402"/>
                    </a:lnTo>
                    <a:lnTo>
                      <a:pt x="220" y="398"/>
                    </a:lnTo>
                    <a:lnTo>
                      <a:pt x="206" y="388"/>
                    </a:lnTo>
                    <a:lnTo>
                      <a:pt x="204" y="400"/>
                    </a:lnTo>
                    <a:lnTo>
                      <a:pt x="204" y="404"/>
                    </a:lnTo>
                    <a:lnTo>
                      <a:pt x="208" y="408"/>
                    </a:lnTo>
                    <a:lnTo>
                      <a:pt x="212" y="406"/>
                    </a:lnTo>
                    <a:lnTo>
                      <a:pt x="214" y="408"/>
                    </a:lnTo>
                    <a:lnTo>
                      <a:pt x="214" y="414"/>
                    </a:lnTo>
                    <a:lnTo>
                      <a:pt x="214" y="420"/>
                    </a:lnTo>
                    <a:lnTo>
                      <a:pt x="212" y="420"/>
                    </a:lnTo>
                    <a:lnTo>
                      <a:pt x="210" y="422"/>
                    </a:lnTo>
                    <a:lnTo>
                      <a:pt x="208" y="422"/>
                    </a:lnTo>
                    <a:lnTo>
                      <a:pt x="206" y="422"/>
                    </a:lnTo>
                    <a:lnTo>
                      <a:pt x="192" y="420"/>
                    </a:lnTo>
                    <a:lnTo>
                      <a:pt x="192" y="412"/>
                    </a:lnTo>
                    <a:lnTo>
                      <a:pt x="188" y="412"/>
                    </a:lnTo>
                    <a:lnTo>
                      <a:pt x="184" y="412"/>
                    </a:lnTo>
                    <a:lnTo>
                      <a:pt x="180" y="398"/>
                    </a:lnTo>
                    <a:lnTo>
                      <a:pt x="178" y="380"/>
                    </a:lnTo>
                    <a:lnTo>
                      <a:pt x="170" y="376"/>
                    </a:lnTo>
                    <a:lnTo>
                      <a:pt x="158" y="374"/>
                    </a:lnTo>
                    <a:lnTo>
                      <a:pt x="160" y="368"/>
                    </a:lnTo>
                    <a:lnTo>
                      <a:pt x="152" y="368"/>
                    </a:lnTo>
                    <a:lnTo>
                      <a:pt x="152" y="364"/>
                    </a:lnTo>
                    <a:lnTo>
                      <a:pt x="150" y="360"/>
                    </a:lnTo>
                    <a:lnTo>
                      <a:pt x="144" y="350"/>
                    </a:lnTo>
                    <a:lnTo>
                      <a:pt x="158" y="358"/>
                    </a:lnTo>
                    <a:lnTo>
                      <a:pt x="160" y="358"/>
                    </a:lnTo>
                    <a:lnTo>
                      <a:pt x="160" y="356"/>
                    </a:lnTo>
                    <a:lnTo>
                      <a:pt x="162" y="356"/>
                    </a:lnTo>
                    <a:lnTo>
                      <a:pt x="166" y="360"/>
                    </a:lnTo>
                    <a:lnTo>
                      <a:pt x="168" y="366"/>
                    </a:lnTo>
                    <a:lnTo>
                      <a:pt x="170" y="362"/>
                    </a:lnTo>
                    <a:lnTo>
                      <a:pt x="172" y="360"/>
                    </a:lnTo>
                    <a:lnTo>
                      <a:pt x="174" y="360"/>
                    </a:lnTo>
                    <a:lnTo>
                      <a:pt x="174" y="366"/>
                    </a:lnTo>
                    <a:lnTo>
                      <a:pt x="196" y="372"/>
                    </a:lnTo>
                    <a:lnTo>
                      <a:pt x="210" y="376"/>
                    </a:lnTo>
                    <a:lnTo>
                      <a:pt x="220" y="376"/>
                    </a:lnTo>
                    <a:lnTo>
                      <a:pt x="232" y="368"/>
                    </a:lnTo>
                    <a:lnTo>
                      <a:pt x="236" y="364"/>
                    </a:lnTo>
                    <a:lnTo>
                      <a:pt x="242" y="360"/>
                    </a:lnTo>
                    <a:lnTo>
                      <a:pt x="244" y="352"/>
                    </a:lnTo>
                    <a:lnTo>
                      <a:pt x="244" y="348"/>
                    </a:lnTo>
                    <a:lnTo>
                      <a:pt x="242" y="344"/>
                    </a:lnTo>
                    <a:lnTo>
                      <a:pt x="238" y="344"/>
                    </a:lnTo>
                    <a:lnTo>
                      <a:pt x="238" y="340"/>
                    </a:lnTo>
                    <a:lnTo>
                      <a:pt x="232" y="338"/>
                    </a:lnTo>
                    <a:lnTo>
                      <a:pt x="226" y="336"/>
                    </a:lnTo>
                    <a:lnTo>
                      <a:pt x="226" y="332"/>
                    </a:lnTo>
                    <a:lnTo>
                      <a:pt x="224" y="332"/>
                    </a:lnTo>
                    <a:lnTo>
                      <a:pt x="220" y="332"/>
                    </a:lnTo>
                    <a:lnTo>
                      <a:pt x="220" y="328"/>
                    </a:lnTo>
                    <a:lnTo>
                      <a:pt x="206" y="320"/>
                    </a:lnTo>
                    <a:lnTo>
                      <a:pt x="192" y="314"/>
                    </a:lnTo>
                    <a:lnTo>
                      <a:pt x="188" y="314"/>
                    </a:lnTo>
                    <a:lnTo>
                      <a:pt x="184" y="314"/>
                    </a:lnTo>
                    <a:lnTo>
                      <a:pt x="180" y="310"/>
                    </a:lnTo>
                    <a:lnTo>
                      <a:pt x="178" y="310"/>
                    </a:lnTo>
                    <a:lnTo>
                      <a:pt x="174" y="310"/>
                    </a:lnTo>
                    <a:lnTo>
                      <a:pt x="172" y="306"/>
                    </a:lnTo>
                    <a:lnTo>
                      <a:pt x="158" y="304"/>
                    </a:lnTo>
                    <a:lnTo>
                      <a:pt x="146" y="302"/>
                    </a:lnTo>
                    <a:lnTo>
                      <a:pt x="146" y="298"/>
                    </a:lnTo>
                    <a:lnTo>
                      <a:pt x="152" y="298"/>
                    </a:lnTo>
                    <a:lnTo>
                      <a:pt x="152" y="296"/>
                    </a:lnTo>
                    <a:lnTo>
                      <a:pt x="144" y="294"/>
                    </a:lnTo>
                    <a:lnTo>
                      <a:pt x="142" y="294"/>
                    </a:lnTo>
                    <a:lnTo>
                      <a:pt x="136" y="294"/>
                    </a:lnTo>
                    <a:lnTo>
                      <a:pt x="132" y="292"/>
                    </a:lnTo>
                    <a:lnTo>
                      <a:pt x="130" y="294"/>
                    </a:lnTo>
                    <a:lnTo>
                      <a:pt x="128" y="298"/>
                    </a:lnTo>
                    <a:lnTo>
                      <a:pt x="124" y="300"/>
                    </a:lnTo>
                    <a:lnTo>
                      <a:pt x="122" y="300"/>
                    </a:lnTo>
                    <a:lnTo>
                      <a:pt x="122" y="302"/>
                    </a:lnTo>
                    <a:lnTo>
                      <a:pt x="122" y="308"/>
                    </a:lnTo>
                    <a:lnTo>
                      <a:pt x="120" y="312"/>
                    </a:lnTo>
                    <a:lnTo>
                      <a:pt x="118" y="312"/>
                    </a:lnTo>
                    <a:lnTo>
                      <a:pt x="118" y="310"/>
                    </a:lnTo>
                    <a:lnTo>
                      <a:pt x="118" y="308"/>
                    </a:lnTo>
                    <a:lnTo>
                      <a:pt x="114" y="312"/>
                    </a:lnTo>
                    <a:lnTo>
                      <a:pt x="112" y="318"/>
                    </a:lnTo>
                    <a:lnTo>
                      <a:pt x="112" y="324"/>
                    </a:lnTo>
                    <a:lnTo>
                      <a:pt x="114" y="326"/>
                    </a:lnTo>
                    <a:lnTo>
                      <a:pt x="116" y="328"/>
                    </a:lnTo>
                    <a:lnTo>
                      <a:pt x="118" y="328"/>
                    </a:lnTo>
                    <a:lnTo>
                      <a:pt x="120" y="332"/>
                    </a:lnTo>
                    <a:lnTo>
                      <a:pt x="120" y="334"/>
                    </a:lnTo>
                    <a:lnTo>
                      <a:pt x="120" y="336"/>
                    </a:lnTo>
                    <a:lnTo>
                      <a:pt x="116" y="342"/>
                    </a:lnTo>
                    <a:lnTo>
                      <a:pt x="114" y="348"/>
                    </a:lnTo>
                    <a:lnTo>
                      <a:pt x="120" y="370"/>
                    </a:lnTo>
                    <a:lnTo>
                      <a:pt x="120" y="372"/>
                    </a:lnTo>
                    <a:lnTo>
                      <a:pt x="120" y="378"/>
                    </a:lnTo>
                    <a:lnTo>
                      <a:pt x="122" y="380"/>
                    </a:lnTo>
                    <a:lnTo>
                      <a:pt x="122" y="384"/>
                    </a:lnTo>
                    <a:lnTo>
                      <a:pt x="120" y="386"/>
                    </a:lnTo>
                    <a:lnTo>
                      <a:pt x="120" y="390"/>
                    </a:lnTo>
                    <a:lnTo>
                      <a:pt x="122" y="398"/>
                    </a:lnTo>
                    <a:lnTo>
                      <a:pt x="122" y="400"/>
                    </a:lnTo>
                    <a:lnTo>
                      <a:pt x="126" y="404"/>
                    </a:lnTo>
                    <a:lnTo>
                      <a:pt x="128" y="406"/>
                    </a:lnTo>
                    <a:lnTo>
                      <a:pt x="128" y="410"/>
                    </a:lnTo>
                    <a:lnTo>
                      <a:pt x="130" y="414"/>
                    </a:lnTo>
                    <a:lnTo>
                      <a:pt x="132" y="416"/>
                    </a:lnTo>
                    <a:lnTo>
                      <a:pt x="130" y="418"/>
                    </a:lnTo>
                    <a:lnTo>
                      <a:pt x="128" y="420"/>
                    </a:lnTo>
                    <a:lnTo>
                      <a:pt x="128" y="424"/>
                    </a:lnTo>
                    <a:lnTo>
                      <a:pt x="128" y="428"/>
                    </a:lnTo>
                    <a:lnTo>
                      <a:pt x="130" y="432"/>
                    </a:lnTo>
                    <a:lnTo>
                      <a:pt x="134" y="434"/>
                    </a:lnTo>
                    <a:lnTo>
                      <a:pt x="136" y="434"/>
                    </a:lnTo>
                    <a:lnTo>
                      <a:pt x="136" y="436"/>
                    </a:lnTo>
                    <a:lnTo>
                      <a:pt x="138" y="440"/>
                    </a:lnTo>
                    <a:lnTo>
                      <a:pt x="138" y="444"/>
                    </a:lnTo>
                    <a:lnTo>
                      <a:pt x="132" y="450"/>
                    </a:lnTo>
                    <a:lnTo>
                      <a:pt x="118" y="458"/>
                    </a:lnTo>
                    <a:lnTo>
                      <a:pt x="100" y="470"/>
                    </a:lnTo>
                    <a:lnTo>
                      <a:pt x="90" y="478"/>
                    </a:lnTo>
                    <a:lnTo>
                      <a:pt x="92" y="478"/>
                    </a:lnTo>
                    <a:lnTo>
                      <a:pt x="100" y="476"/>
                    </a:lnTo>
                    <a:lnTo>
                      <a:pt x="100" y="478"/>
                    </a:lnTo>
                    <a:lnTo>
                      <a:pt x="98" y="480"/>
                    </a:lnTo>
                    <a:lnTo>
                      <a:pt x="104" y="486"/>
                    </a:lnTo>
                    <a:lnTo>
                      <a:pt x="110" y="490"/>
                    </a:lnTo>
                    <a:lnTo>
                      <a:pt x="112" y="488"/>
                    </a:lnTo>
                    <a:lnTo>
                      <a:pt x="118" y="488"/>
                    </a:lnTo>
                    <a:lnTo>
                      <a:pt x="122" y="492"/>
                    </a:lnTo>
                    <a:lnTo>
                      <a:pt x="124" y="492"/>
                    </a:lnTo>
                    <a:lnTo>
                      <a:pt x="126" y="492"/>
                    </a:lnTo>
                    <a:lnTo>
                      <a:pt x="112" y="494"/>
                    </a:lnTo>
                    <a:lnTo>
                      <a:pt x="110" y="498"/>
                    </a:lnTo>
                    <a:lnTo>
                      <a:pt x="104" y="498"/>
                    </a:lnTo>
                    <a:lnTo>
                      <a:pt x="98" y="496"/>
                    </a:lnTo>
                    <a:lnTo>
                      <a:pt x="98" y="502"/>
                    </a:lnTo>
                    <a:lnTo>
                      <a:pt x="100" y="502"/>
                    </a:lnTo>
                    <a:lnTo>
                      <a:pt x="100" y="506"/>
                    </a:lnTo>
                    <a:lnTo>
                      <a:pt x="100" y="510"/>
                    </a:lnTo>
                    <a:lnTo>
                      <a:pt x="98" y="510"/>
                    </a:lnTo>
                    <a:lnTo>
                      <a:pt x="96" y="514"/>
                    </a:lnTo>
                    <a:lnTo>
                      <a:pt x="96" y="524"/>
                    </a:lnTo>
                    <a:lnTo>
                      <a:pt x="94" y="526"/>
                    </a:lnTo>
                    <a:lnTo>
                      <a:pt x="94" y="530"/>
                    </a:lnTo>
                    <a:lnTo>
                      <a:pt x="92" y="528"/>
                    </a:lnTo>
                    <a:lnTo>
                      <a:pt x="90" y="530"/>
                    </a:lnTo>
                    <a:lnTo>
                      <a:pt x="88" y="532"/>
                    </a:lnTo>
                    <a:lnTo>
                      <a:pt x="86" y="536"/>
                    </a:lnTo>
                    <a:lnTo>
                      <a:pt x="86" y="538"/>
                    </a:lnTo>
                    <a:lnTo>
                      <a:pt x="88" y="542"/>
                    </a:lnTo>
                    <a:lnTo>
                      <a:pt x="88" y="544"/>
                    </a:lnTo>
                    <a:lnTo>
                      <a:pt x="90" y="544"/>
                    </a:lnTo>
                    <a:lnTo>
                      <a:pt x="94" y="542"/>
                    </a:lnTo>
                    <a:lnTo>
                      <a:pt x="94" y="552"/>
                    </a:lnTo>
                    <a:lnTo>
                      <a:pt x="96" y="552"/>
                    </a:lnTo>
                    <a:lnTo>
                      <a:pt x="98" y="554"/>
                    </a:lnTo>
                    <a:lnTo>
                      <a:pt x="100" y="554"/>
                    </a:lnTo>
                    <a:lnTo>
                      <a:pt x="102" y="560"/>
                    </a:lnTo>
                    <a:lnTo>
                      <a:pt x="104" y="564"/>
                    </a:lnTo>
                    <a:lnTo>
                      <a:pt x="106" y="566"/>
                    </a:lnTo>
                    <a:lnTo>
                      <a:pt x="106" y="568"/>
                    </a:lnTo>
                    <a:lnTo>
                      <a:pt x="108" y="568"/>
                    </a:lnTo>
                    <a:lnTo>
                      <a:pt x="110" y="566"/>
                    </a:lnTo>
                    <a:lnTo>
                      <a:pt x="112" y="566"/>
                    </a:lnTo>
                    <a:lnTo>
                      <a:pt x="118" y="568"/>
                    </a:lnTo>
                    <a:lnTo>
                      <a:pt x="122" y="568"/>
                    </a:lnTo>
                    <a:lnTo>
                      <a:pt x="124" y="572"/>
                    </a:lnTo>
                    <a:lnTo>
                      <a:pt x="124" y="574"/>
                    </a:lnTo>
                    <a:lnTo>
                      <a:pt x="126" y="574"/>
                    </a:lnTo>
                    <a:lnTo>
                      <a:pt x="128" y="576"/>
                    </a:lnTo>
                    <a:lnTo>
                      <a:pt x="128" y="578"/>
                    </a:lnTo>
                    <a:lnTo>
                      <a:pt x="130" y="582"/>
                    </a:lnTo>
                    <a:lnTo>
                      <a:pt x="130" y="588"/>
                    </a:lnTo>
                    <a:lnTo>
                      <a:pt x="130" y="592"/>
                    </a:lnTo>
                    <a:lnTo>
                      <a:pt x="132" y="596"/>
                    </a:lnTo>
                    <a:lnTo>
                      <a:pt x="136" y="600"/>
                    </a:lnTo>
                    <a:lnTo>
                      <a:pt x="140" y="602"/>
                    </a:lnTo>
                    <a:lnTo>
                      <a:pt x="142" y="608"/>
                    </a:lnTo>
                    <a:lnTo>
                      <a:pt x="142" y="610"/>
                    </a:lnTo>
                    <a:lnTo>
                      <a:pt x="140" y="612"/>
                    </a:lnTo>
                    <a:lnTo>
                      <a:pt x="138" y="612"/>
                    </a:lnTo>
                    <a:lnTo>
                      <a:pt x="136" y="610"/>
                    </a:lnTo>
                    <a:lnTo>
                      <a:pt x="134" y="610"/>
                    </a:lnTo>
                    <a:lnTo>
                      <a:pt x="132" y="612"/>
                    </a:lnTo>
                    <a:lnTo>
                      <a:pt x="132" y="614"/>
                    </a:lnTo>
                    <a:lnTo>
                      <a:pt x="134" y="616"/>
                    </a:lnTo>
                    <a:lnTo>
                      <a:pt x="136" y="618"/>
                    </a:lnTo>
                    <a:lnTo>
                      <a:pt x="136" y="632"/>
                    </a:lnTo>
                    <a:lnTo>
                      <a:pt x="138" y="636"/>
                    </a:lnTo>
                    <a:lnTo>
                      <a:pt x="140" y="636"/>
                    </a:lnTo>
                    <a:lnTo>
                      <a:pt x="144" y="634"/>
                    </a:lnTo>
                    <a:lnTo>
                      <a:pt x="144" y="632"/>
                    </a:lnTo>
                    <a:lnTo>
                      <a:pt x="146" y="632"/>
                    </a:lnTo>
                    <a:lnTo>
                      <a:pt x="148" y="634"/>
                    </a:lnTo>
                    <a:lnTo>
                      <a:pt x="152" y="634"/>
                    </a:lnTo>
                    <a:lnTo>
                      <a:pt x="154" y="634"/>
                    </a:lnTo>
                    <a:lnTo>
                      <a:pt x="154" y="636"/>
                    </a:lnTo>
                    <a:lnTo>
                      <a:pt x="154" y="638"/>
                    </a:lnTo>
                    <a:lnTo>
                      <a:pt x="156" y="640"/>
                    </a:lnTo>
                    <a:lnTo>
                      <a:pt x="156" y="644"/>
                    </a:lnTo>
                    <a:lnTo>
                      <a:pt x="158" y="646"/>
                    </a:lnTo>
                    <a:lnTo>
                      <a:pt x="158" y="648"/>
                    </a:lnTo>
                    <a:lnTo>
                      <a:pt x="160" y="650"/>
                    </a:lnTo>
                    <a:lnTo>
                      <a:pt x="160" y="652"/>
                    </a:lnTo>
                    <a:lnTo>
                      <a:pt x="166" y="650"/>
                    </a:lnTo>
                    <a:lnTo>
                      <a:pt x="168" y="652"/>
                    </a:lnTo>
                    <a:lnTo>
                      <a:pt x="172" y="654"/>
                    </a:lnTo>
                    <a:lnTo>
                      <a:pt x="176" y="652"/>
                    </a:lnTo>
                    <a:lnTo>
                      <a:pt x="178" y="654"/>
                    </a:lnTo>
                    <a:lnTo>
                      <a:pt x="180" y="658"/>
                    </a:lnTo>
                    <a:lnTo>
                      <a:pt x="184" y="660"/>
                    </a:lnTo>
                    <a:lnTo>
                      <a:pt x="186" y="660"/>
                    </a:lnTo>
                    <a:lnTo>
                      <a:pt x="186" y="662"/>
                    </a:lnTo>
                    <a:lnTo>
                      <a:pt x="188" y="664"/>
                    </a:lnTo>
                    <a:lnTo>
                      <a:pt x="188" y="668"/>
                    </a:lnTo>
                    <a:lnTo>
                      <a:pt x="194" y="666"/>
                    </a:lnTo>
                    <a:lnTo>
                      <a:pt x="200" y="664"/>
                    </a:lnTo>
                    <a:lnTo>
                      <a:pt x="202" y="664"/>
                    </a:lnTo>
                    <a:lnTo>
                      <a:pt x="206" y="664"/>
                    </a:lnTo>
                    <a:lnTo>
                      <a:pt x="206" y="666"/>
                    </a:lnTo>
                    <a:lnTo>
                      <a:pt x="208" y="668"/>
                    </a:lnTo>
                    <a:lnTo>
                      <a:pt x="212" y="668"/>
                    </a:lnTo>
                    <a:lnTo>
                      <a:pt x="214" y="670"/>
                    </a:lnTo>
                    <a:lnTo>
                      <a:pt x="220" y="674"/>
                    </a:lnTo>
                    <a:lnTo>
                      <a:pt x="222" y="676"/>
                    </a:lnTo>
                    <a:lnTo>
                      <a:pt x="222" y="678"/>
                    </a:lnTo>
                    <a:lnTo>
                      <a:pt x="220" y="680"/>
                    </a:lnTo>
                    <a:lnTo>
                      <a:pt x="224" y="682"/>
                    </a:lnTo>
                    <a:lnTo>
                      <a:pt x="224" y="684"/>
                    </a:lnTo>
                    <a:lnTo>
                      <a:pt x="220" y="686"/>
                    </a:lnTo>
                    <a:lnTo>
                      <a:pt x="220" y="688"/>
                    </a:lnTo>
                    <a:lnTo>
                      <a:pt x="222" y="690"/>
                    </a:lnTo>
                    <a:lnTo>
                      <a:pt x="222" y="692"/>
                    </a:lnTo>
                    <a:lnTo>
                      <a:pt x="222" y="694"/>
                    </a:lnTo>
                    <a:lnTo>
                      <a:pt x="224" y="696"/>
                    </a:lnTo>
                    <a:lnTo>
                      <a:pt x="224" y="698"/>
                    </a:lnTo>
                    <a:lnTo>
                      <a:pt x="222" y="702"/>
                    </a:lnTo>
                    <a:lnTo>
                      <a:pt x="224" y="706"/>
                    </a:lnTo>
                    <a:lnTo>
                      <a:pt x="226" y="710"/>
                    </a:lnTo>
                    <a:lnTo>
                      <a:pt x="226" y="712"/>
                    </a:lnTo>
                    <a:lnTo>
                      <a:pt x="224" y="714"/>
                    </a:lnTo>
                    <a:lnTo>
                      <a:pt x="222" y="714"/>
                    </a:lnTo>
                    <a:lnTo>
                      <a:pt x="216" y="714"/>
                    </a:lnTo>
                    <a:lnTo>
                      <a:pt x="212" y="718"/>
                    </a:lnTo>
                    <a:lnTo>
                      <a:pt x="210" y="726"/>
                    </a:lnTo>
                    <a:lnTo>
                      <a:pt x="212" y="726"/>
                    </a:lnTo>
                    <a:lnTo>
                      <a:pt x="224" y="722"/>
                    </a:lnTo>
                    <a:lnTo>
                      <a:pt x="224" y="726"/>
                    </a:lnTo>
                    <a:lnTo>
                      <a:pt x="212" y="732"/>
                    </a:lnTo>
                    <a:lnTo>
                      <a:pt x="212" y="736"/>
                    </a:lnTo>
                    <a:lnTo>
                      <a:pt x="208" y="736"/>
                    </a:lnTo>
                    <a:lnTo>
                      <a:pt x="204" y="736"/>
                    </a:lnTo>
                    <a:lnTo>
                      <a:pt x="204" y="740"/>
                    </a:lnTo>
                    <a:lnTo>
                      <a:pt x="210" y="742"/>
                    </a:lnTo>
                    <a:lnTo>
                      <a:pt x="208" y="746"/>
                    </a:lnTo>
                    <a:lnTo>
                      <a:pt x="208" y="748"/>
                    </a:lnTo>
                    <a:lnTo>
                      <a:pt x="206" y="748"/>
                    </a:lnTo>
                    <a:lnTo>
                      <a:pt x="206" y="752"/>
                    </a:lnTo>
                    <a:lnTo>
                      <a:pt x="192" y="754"/>
                    </a:lnTo>
                    <a:lnTo>
                      <a:pt x="196" y="756"/>
                    </a:lnTo>
                    <a:lnTo>
                      <a:pt x="202" y="758"/>
                    </a:lnTo>
                    <a:lnTo>
                      <a:pt x="202" y="762"/>
                    </a:lnTo>
                    <a:lnTo>
                      <a:pt x="204" y="764"/>
                    </a:lnTo>
                    <a:lnTo>
                      <a:pt x="206" y="764"/>
                    </a:lnTo>
                    <a:lnTo>
                      <a:pt x="208" y="764"/>
                    </a:lnTo>
                    <a:lnTo>
                      <a:pt x="208" y="768"/>
                    </a:lnTo>
                    <a:lnTo>
                      <a:pt x="210" y="770"/>
                    </a:lnTo>
                    <a:lnTo>
                      <a:pt x="214" y="770"/>
                    </a:lnTo>
                    <a:lnTo>
                      <a:pt x="218" y="776"/>
                    </a:lnTo>
                    <a:lnTo>
                      <a:pt x="224" y="784"/>
                    </a:lnTo>
                    <a:lnTo>
                      <a:pt x="230" y="786"/>
                    </a:lnTo>
                    <a:lnTo>
                      <a:pt x="232" y="782"/>
                    </a:lnTo>
                    <a:lnTo>
                      <a:pt x="234" y="778"/>
                    </a:lnTo>
                    <a:lnTo>
                      <a:pt x="238" y="776"/>
                    </a:lnTo>
                    <a:lnTo>
                      <a:pt x="240" y="776"/>
                    </a:lnTo>
                    <a:lnTo>
                      <a:pt x="242" y="776"/>
                    </a:lnTo>
                    <a:lnTo>
                      <a:pt x="244" y="778"/>
                    </a:lnTo>
                    <a:lnTo>
                      <a:pt x="250" y="780"/>
                    </a:lnTo>
                    <a:lnTo>
                      <a:pt x="258" y="780"/>
                    </a:lnTo>
                    <a:lnTo>
                      <a:pt x="262" y="780"/>
                    </a:lnTo>
                    <a:lnTo>
                      <a:pt x="264" y="784"/>
                    </a:lnTo>
                    <a:lnTo>
                      <a:pt x="268" y="788"/>
                    </a:lnTo>
                    <a:lnTo>
                      <a:pt x="270" y="790"/>
                    </a:lnTo>
                    <a:lnTo>
                      <a:pt x="274" y="790"/>
                    </a:lnTo>
                    <a:lnTo>
                      <a:pt x="278" y="788"/>
                    </a:lnTo>
                    <a:lnTo>
                      <a:pt x="280" y="788"/>
                    </a:lnTo>
                    <a:lnTo>
                      <a:pt x="282" y="790"/>
                    </a:lnTo>
                    <a:lnTo>
                      <a:pt x="284" y="790"/>
                    </a:lnTo>
                    <a:lnTo>
                      <a:pt x="288" y="788"/>
                    </a:lnTo>
                    <a:lnTo>
                      <a:pt x="290" y="786"/>
                    </a:lnTo>
                    <a:lnTo>
                      <a:pt x="292" y="788"/>
                    </a:lnTo>
                    <a:lnTo>
                      <a:pt x="294" y="792"/>
                    </a:lnTo>
                    <a:lnTo>
                      <a:pt x="298" y="794"/>
                    </a:lnTo>
                    <a:lnTo>
                      <a:pt x="302" y="796"/>
                    </a:lnTo>
                    <a:lnTo>
                      <a:pt x="302" y="798"/>
                    </a:lnTo>
                    <a:lnTo>
                      <a:pt x="302" y="800"/>
                    </a:lnTo>
                    <a:lnTo>
                      <a:pt x="302" y="802"/>
                    </a:lnTo>
                    <a:lnTo>
                      <a:pt x="306" y="802"/>
                    </a:lnTo>
                    <a:lnTo>
                      <a:pt x="308" y="802"/>
                    </a:lnTo>
                    <a:lnTo>
                      <a:pt x="312" y="806"/>
                    </a:lnTo>
                    <a:lnTo>
                      <a:pt x="318" y="812"/>
                    </a:lnTo>
                    <a:lnTo>
                      <a:pt x="320" y="814"/>
                    </a:lnTo>
                    <a:lnTo>
                      <a:pt x="322" y="816"/>
                    </a:lnTo>
                    <a:lnTo>
                      <a:pt x="324" y="820"/>
                    </a:lnTo>
                    <a:lnTo>
                      <a:pt x="326" y="822"/>
                    </a:lnTo>
                    <a:lnTo>
                      <a:pt x="330" y="818"/>
                    </a:lnTo>
                    <a:lnTo>
                      <a:pt x="334" y="814"/>
                    </a:lnTo>
                    <a:lnTo>
                      <a:pt x="330" y="810"/>
                    </a:lnTo>
                    <a:lnTo>
                      <a:pt x="326" y="806"/>
                    </a:lnTo>
                    <a:lnTo>
                      <a:pt x="324" y="800"/>
                    </a:lnTo>
                    <a:lnTo>
                      <a:pt x="318" y="796"/>
                    </a:lnTo>
                    <a:lnTo>
                      <a:pt x="318" y="792"/>
                    </a:lnTo>
                    <a:lnTo>
                      <a:pt x="318" y="788"/>
                    </a:lnTo>
                    <a:lnTo>
                      <a:pt x="318" y="782"/>
                    </a:lnTo>
                    <a:lnTo>
                      <a:pt x="314" y="782"/>
                    </a:lnTo>
                    <a:lnTo>
                      <a:pt x="314" y="780"/>
                    </a:lnTo>
                    <a:lnTo>
                      <a:pt x="316" y="776"/>
                    </a:lnTo>
                    <a:lnTo>
                      <a:pt x="318" y="774"/>
                    </a:lnTo>
                    <a:lnTo>
                      <a:pt x="316" y="772"/>
                    </a:lnTo>
                    <a:lnTo>
                      <a:pt x="314" y="770"/>
                    </a:lnTo>
                    <a:lnTo>
                      <a:pt x="312" y="772"/>
                    </a:lnTo>
                    <a:lnTo>
                      <a:pt x="306" y="772"/>
                    </a:lnTo>
                    <a:lnTo>
                      <a:pt x="314" y="740"/>
                    </a:lnTo>
                    <a:lnTo>
                      <a:pt x="318" y="740"/>
                    </a:lnTo>
                    <a:lnTo>
                      <a:pt x="320" y="736"/>
                    </a:lnTo>
                    <a:lnTo>
                      <a:pt x="322" y="740"/>
                    </a:lnTo>
                    <a:lnTo>
                      <a:pt x="326" y="742"/>
                    </a:lnTo>
                    <a:lnTo>
                      <a:pt x="324" y="742"/>
                    </a:lnTo>
                    <a:lnTo>
                      <a:pt x="326" y="744"/>
                    </a:lnTo>
                    <a:lnTo>
                      <a:pt x="328" y="742"/>
                    </a:lnTo>
                    <a:lnTo>
                      <a:pt x="328" y="740"/>
                    </a:lnTo>
                    <a:lnTo>
                      <a:pt x="328" y="738"/>
                    </a:lnTo>
                    <a:lnTo>
                      <a:pt x="330" y="736"/>
                    </a:lnTo>
                    <a:lnTo>
                      <a:pt x="330" y="734"/>
                    </a:lnTo>
                    <a:lnTo>
                      <a:pt x="328" y="730"/>
                    </a:lnTo>
                    <a:lnTo>
                      <a:pt x="328" y="728"/>
                    </a:lnTo>
                    <a:lnTo>
                      <a:pt x="328" y="726"/>
                    </a:lnTo>
                    <a:lnTo>
                      <a:pt x="328" y="722"/>
                    </a:lnTo>
                    <a:lnTo>
                      <a:pt x="328" y="720"/>
                    </a:lnTo>
                    <a:lnTo>
                      <a:pt x="324" y="710"/>
                    </a:lnTo>
                    <a:lnTo>
                      <a:pt x="320" y="712"/>
                    </a:lnTo>
                    <a:lnTo>
                      <a:pt x="318" y="712"/>
                    </a:lnTo>
                    <a:lnTo>
                      <a:pt x="318" y="710"/>
                    </a:lnTo>
                    <a:lnTo>
                      <a:pt x="318" y="706"/>
                    </a:lnTo>
                    <a:lnTo>
                      <a:pt x="318" y="702"/>
                    </a:lnTo>
                    <a:lnTo>
                      <a:pt x="316" y="702"/>
                    </a:lnTo>
                    <a:lnTo>
                      <a:pt x="312" y="698"/>
                    </a:lnTo>
                    <a:lnTo>
                      <a:pt x="310" y="698"/>
                    </a:lnTo>
                    <a:lnTo>
                      <a:pt x="312" y="696"/>
                    </a:lnTo>
                    <a:lnTo>
                      <a:pt x="316" y="688"/>
                    </a:lnTo>
                    <a:lnTo>
                      <a:pt x="318" y="686"/>
                    </a:lnTo>
                    <a:lnTo>
                      <a:pt x="318" y="684"/>
                    </a:lnTo>
                    <a:lnTo>
                      <a:pt x="316" y="682"/>
                    </a:lnTo>
                    <a:lnTo>
                      <a:pt x="316" y="680"/>
                    </a:lnTo>
                    <a:lnTo>
                      <a:pt x="318" y="678"/>
                    </a:lnTo>
                    <a:lnTo>
                      <a:pt x="320" y="674"/>
                    </a:lnTo>
                    <a:lnTo>
                      <a:pt x="318" y="670"/>
                    </a:lnTo>
                    <a:lnTo>
                      <a:pt x="320" y="670"/>
                    </a:lnTo>
                    <a:lnTo>
                      <a:pt x="320" y="668"/>
                    </a:lnTo>
                    <a:lnTo>
                      <a:pt x="322" y="668"/>
                    </a:lnTo>
                    <a:lnTo>
                      <a:pt x="324" y="666"/>
                    </a:lnTo>
                    <a:lnTo>
                      <a:pt x="326" y="664"/>
                    </a:lnTo>
                    <a:lnTo>
                      <a:pt x="328" y="662"/>
                    </a:lnTo>
                    <a:lnTo>
                      <a:pt x="330" y="662"/>
                    </a:lnTo>
                    <a:lnTo>
                      <a:pt x="334" y="672"/>
                    </a:lnTo>
                    <a:lnTo>
                      <a:pt x="342" y="666"/>
                    </a:lnTo>
                    <a:lnTo>
                      <a:pt x="338" y="664"/>
                    </a:lnTo>
                    <a:lnTo>
                      <a:pt x="336" y="662"/>
                    </a:lnTo>
                    <a:lnTo>
                      <a:pt x="336" y="660"/>
                    </a:lnTo>
                    <a:lnTo>
                      <a:pt x="336" y="656"/>
                    </a:lnTo>
                    <a:lnTo>
                      <a:pt x="338" y="654"/>
                    </a:lnTo>
                    <a:lnTo>
                      <a:pt x="338" y="652"/>
                    </a:lnTo>
                    <a:lnTo>
                      <a:pt x="342" y="650"/>
                    </a:lnTo>
                    <a:lnTo>
                      <a:pt x="342" y="648"/>
                    </a:lnTo>
                    <a:lnTo>
                      <a:pt x="344" y="648"/>
                    </a:lnTo>
                    <a:lnTo>
                      <a:pt x="350" y="650"/>
                    </a:lnTo>
                    <a:lnTo>
                      <a:pt x="352" y="648"/>
                    </a:lnTo>
                    <a:lnTo>
                      <a:pt x="362" y="640"/>
                    </a:lnTo>
                    <a:lnTo>
                      <a:pt x="362" y="638"/>
                    </a:lnTo>
                    <a:lnTo>
                      <a:pt x="360" y="636"/>
                    </a:lnTo>
                    <a:lnTo>
                      <a:pt x="370" y="634"/>
                    </a:lnTo>
                    <a:lnTo>
                      <a:pt x="370" y="638"/>
                    </a:lnTo>
                    <a:lnTo>
                      <a:pt x="376" y="636"/>
                    </a:lnTo>
                    <a:lnTo>
                      <a:pt x="374" y="636"/>
                    </a:lnTo>
                    <a:lnTo>
                      <a:pt x="376" y="634"/>
                    </a:lnTo>
                    <a:lnTo>
                      <a:pt x="378" y="634"/>
                    </a:lnTo>
                    <a:lnTo>
                      <a:pt x="382" y="638"/>
                    </a:lnTo>
                    <a:lnTo>
                      <a:pt x="382" y="640"/>
                    </a:lnTo>
                    <a:lnTo>
                      <a:pt x="382" y="642"/>
                    </a:lnTo>
                    <a:lnTo>
                      <a:pt x="384" y="642"/>
                    </a:lnTo>
                    <a:lnTo>
                      <a:pt x="388" y="644"/>
                    </a:lnTo>
                    <a:lnTo>
                      <a:pt x="392" y="646"/>
                    </a:lnTo>
                    <a:lnTo>
                      <a:pt x="394" y="648"/>
                    </a:lnTo>
                    <a:lnTo>
                      <a:pt x="396" y="652"/>
                    </a:lnTo>
                    <a:lnTo>
                      <a:pt x="400" y="654"/>
                    </a:lnTo>
                    <a:lnTo>
                      <a:pt x="404" y="654"/>
                    </a:lnTo>
                    <a:lnTo>
                      <a:pt x="406" y="654"/>
                    </a:lnTo>
                    <a:lnTo>
                      <a:pt x="406" y="656"/>
                    </a:lnTo>
                    <a:lnTo>
                      <a:pt x="406" y="660"/>
                    </a:lnTo>
                    <a:lnTo>
                      <a:pt x="404" y="662"/>
                    </a:lnTo>
                    <a:lnTo>
                      <a:pt x="410" y="662"/>
                    </a:lnTo>
                    <a:lnTo>
                      <a:pt x="410" y="660"/>
                    </a:lnTo>
                    <a:lnTo>
                      <a:pt x="410" y="656"/>
                    </a:lnTo>
                    <a:lnTo>
                      <a:pt x="412" y="656"/>
                    </a:lnTo>
                    <a:lnTo>
                      <a:pt x="412" y="654"/>
                    </a:lnTo>
                    <a:lnTo>
                      <a:pt x="414" y="654"/>
                    </a:lnTo>
                    <a:lnTo>
                      <a:pt x="416" y="654"/>
                    </a:lnTo>
                    <a:lnTo>
                      <a:pt x="422" y="658"/>
                    </a:lnTo>
                    <a:lnTo>
                      <a:pt x="426" y="658"/>
                    </a:lnTo>
                    <a:lnTo>
                      <a:pt x="430" y="654"/>
                    </a:lnTo>
                    <a:lnTo>
                      <a:pt x="436" y="652"/>
                    </a:lnTo>
                    <a:lnTo>
                      <a:pt x="438" y="652"/>
                    </a:lnTo>
                    <a:lnTo>
                      <a:pt x="440" y="652"/>
                    </a:lnTo>
                    <a:lnTo>
                      <a:pt x="440" y="654"/>
                    </a:lnTo>
                    <a:lnTo>
                      <a:pt x="442" y="654"/>
                    </a:lnTo>
                    <a:lnTo>
                      <a:pt x="444" y="654"/>
                    </a:lnTo>
                    <a:lnTo>
                      <a:pt x="446" y="654"/>
                    </a:lnTo>
                    <a:lnTo>
                      <a:pt x="450" y="658"/>
                    </a:lnTo>
                    <a:lnTo>
                      <a:pt x="452" y="662"/>
                    </a:lnTo>
                    <a:lnTo>
                      <a:pt x="460" y="664"/>
                    </a:lnTo>
                    <a:lnTo>
                      <a:pt x="464" y="664"/>
                    </a:lnTo>
                    <a:lnTo>
                      <a:pt x="468" y="662"/>
                    </a:lnTo>
                    <a:lnTo>
                      <a:pt x="468" y="660"/>
                    </a:lnTo>
                    <a:lnTo>
                      <a:pt x="470" y="656"/>
                    </a:lnTo>
                    <a:lnTo>
                      <a:pt x="466" y="654"/>
                    </a:lnTo>
                    <a:lnTo>
                      <a:pt x="462" y="652"/>
                    </a:lnTo>
                    <a:lnTo>
                      <a:pt x="458" y="648"/>
                    </a:lnTo>
                    <a:lnTo>
                      <a:pt x="462" y="640"/>
                    </a:lnTo>
                    <a:lnTo>
                      <a:pt x="462" y="638"/>
                    </a:lnTo>
                    <a:lnTo>
                      <a:pt x="456" y="630"/>
                    </a:lnTo>
                    <a:lnTo>
                      <a:pt x="456" y="624"/>
                    </a:lnTo>
                    <a:lnTo>
                      <a:pt x="458" y="620"/>
                    </a:lnTo>
                    <a:lnTo>
                      <a:pt x="458" y="614"/>
                    </a:lnTo>
                    <a:lnTo>
                      <a:pt x="464" y="608"/>
                    </a:lnTo>
                    <a:lnTo>
                      <a:pt x="464" y="602"/>
                    </a:lnTo>
                    <a:lnTo>
                      <a:pt x="464" y="598"/>
                    </a:lnTo>
                    <a:lnTo>
                      <a:pt x="468" y="596"/>
                    </a:lnTo>
                    <a:lnTo>
                      <a:pt x="474" y="598"/>
                    </a:lnTo>
                    <a:lnTo>
                      <a:pt x="482" y="600"/>
                    </a:lnTo>
                    <a:lnTo>
                      <a:pt x="486" y="602"/>
                    </a:lnTo>
                    <a:lnTo>
                      <a:pt x="496" y="600"/>
                    </a:lnTo>
                    <a:lnTo>
                      <a:pt x="504" y="598"/>
                    </a:lnTo>
                    <a:lnTo>
                      <a:pt x="516" y="598"/>
                    </a:lnTo>
                    <a:lnTo>
                      <a:pt x="526" y="594"/>
                    </a:lnTo>
                    <a:lnTo>
                      <a:pt x="530" y="594"/>
                    </a:lnTo>
                    <a:lnTo>
                      <a:pt x="542" y="588"/>
                    </a:lnTo>
                    <a:lnTo>
                      <a:pt x="550" y="586"/>
                    </a:lnTo>
                    <a:lnTo>
                      <a:pt x="554" y="586"/>
                    </a:lnTo>
                    <a:lnTo>
                      <a:pt x="556" y="588"/>
                    </a:lnTo>
                    <a:lnTo>
                      <a:pt x="560" y="590"/>
                    </a:lnTo>
                    <a:lnTo>
                      <a:pt x="560" y="592"/>
                    </a:lnTo>
                    <a:lnTo>
                      <a:pt x="560" y="598"/>
                    </a:lnTo>
                    <a:lnTo>
                      <a:pt x="564" y="600"/>
                    </a:lnTo>
                    <a:lnTo>
                      <a:pt x="568" y="606"/>
                    </a:lnTo>
                    <a:lnTo>
                      <a:pt x="572" y="602"/>
                    </a:lnTo>
                    <a:lnTo>
                      <a:pt x="578" y="598"/>
                    </a:lnTo>
                    <a:lnTo>
                      <a:pt x="586" y="602"/>
                    </a:lnTo>
                    <a:lnTo>
                      <a:pt x="586" y="604"/>
                    </a:lnTo>
                    <a:lnTo>
                      <a:pt x="590" y="602"/>
                    </a:lnTo>
                    <a:lnTo>
                      <a:pt x="592" y="602"/>
                    </a:lnTo>
                    <a:lnTo>
                      <a:pt x="594" y="604"/>
                    </a:lnTo>
                    <a:lnTo>
                      <a:pt x="596" y="608"/>
                    </a:lnTo>
                    <a:lnTo>
                      <a:pt x="594" y="608"/>
                    </a:lnTo>
                    <a:lnTo>
                      <a:pt x="604" y="608"/>
                    </a:lnTo>
                    <a:lnTo>
                      <a:pt x="614" y="604"/>
                    </a:lnTo>
                    <a:lnTo>
                      <a:pt x="626" y="600"/>
                    </a:lnTo>
                    <a:lnTo>
                      <a:pt x="634" y="596"/>
                    </a:lnTo>
                    <a:lnTo>
                      <a:pt x="644" y="594"/>
                    </a:lnTo>
                    <a:lnTo>
                      <a:pt x="646" y="596"/>
                    </a:lnTo>
                    <a:lnTo>
                      <a:pt x="644" y="602"/>
                    </a:lnTo>
                    <a:lnTo>
                      <a:pt x="652" y="616"/>
                    </a:lnTo>
                    <a:lnTo>
                      <a:pt x="660" y="634"/>
                    </a:lnTo>
                    <a:lnTo>
                      <a:pt x="666" y="648"/>
                    </a:lnTo>
                    <a:lnTo>
                      <a:pt x="670" y="652"/>
                    </a:lnTo>
                    <a:lnTo>
                      <a:pt x="674" y="656"/>
                    </a:lnTo>
                    <a:lnTo>
                      <a:pt x="680" y="654"/>
                    </a:lnTo>
                    <a:lnTo>
                      <a:pt x="684" y="652"/>
                    </a:lnTo>
                    <a:lnTo>
                      <a:pt x="698" y="652"/>
                    </a:lnTo>
                    <a:lnTo>
                      <a:pt x="700" y="654"/>
                    </a:lnTo>
                    <a:lnTo>
                      <a:pt x="704" y="658"/>
                    </a:lnTo>
                    <a:lnTo>
                      <a:pt x="708" y="662"/>
                    </a:lnTo>
                    <a:lnTo>
                      <a:pt x="710" y="670"/>
                    </a:lnTo>
                    <a:lnTo>
                      <a:pt x="712" y="678"/>
                    </a:lnTo>
                    <a:lnTo>
                      <a:pt x="714" y="682"/>
                    </a:lnTo>
                    <a:lnTo>
                      <a:pt x="720" y="684"/>
                    </a:lnTo>
                    <a:lnTo>
                      <a:pt x="728" y="682"/>
                    </a:lnTo>
                    <a:lnTo>
                      <a:pt x="742" y="676"/>
                    </a:lnTo>
                    <a:lnTo>
                      <a:pt x="752" y="674"/>
                    </a:lnTo>
                    <a:lnTo>
                      <a:pt x="756" y="676"/>
                    </a:lnTo>
                    <a:lnTo>
                      <a:pt x="760" y="680"/>
                    </a:lnTo>
                    <a:lnTo>
                      <a:pt x="764" y="686"/>
                    </a:lnTo>
                    <a:lnTo>
                      <a:pt x="766" y="688"/>
                    </a:lnTo>
                    <a:lnTo>
                      <a:pt x="774" y="690"/>
                    </a:lnTo>
                    <a:lnTo>
                      <a:pt x="778" y="686"/>
                    </a:lnTo>
                    <a:lnTo>
                      <a:pt x="784" y="686"/>
                    </a:lnTo>
                    <a:lnTo>
                      <a:pt x="788" y="682"/>
                    </a:lnTo>
                    <a:lnTo>
                      <a:pt x="792" y="680"/>
                    </a:lnTo>
                    <a:lnTo>
                      <a:pt x="792" y="676"/>
                    </a:lnTo>
                    <a:lnTo>
                      <a:pt x="794" y="672"/>
                    </a:lnTo>
                    <a:lnTo>
                      <a:pt x="798" y="670"/>
                    </a:lnTo>
                    <a:lnTo>
                      <a:pt x="804" y="666"/>
                    </a:lnTo>
                    <a:lnTo>
                      <a:pt x="812" y="664"/>
                    </a:lnTo>
                    <a:lnTo>
                      <a:pt x="816" y="662"/>
                    </a:lnTo>
                    <a:lnTo>
                      <a:pt x="824" y="660"/>
                    </a:lnTo>
                    <a:lnTo>
                      <a:pt x="830" y="662"/>
                    </a:lnTo>
                    <a:lnTo>
                      <a:pt x="832" y="666"/>
                    </a:lnTo>
                    <a:lnTo>
                      <a:pt x="838" y="662"/>
                    </a:lnTo>
                    <a:lnTo>
                      <a:pt x="848" y="666"/>
                    </a:lnTo>
                    <a:lnTo>
                      <a:pt x="854" y="670"/>
                    </a:lnTo>
                    <a:lnTo>
                      <a:pt x="860" y="672"/>
                    </a:lnTo>
                    <a:lnTo>
                      <a:pt x="868" y="672"/>
                    </a:lnTo>
                    <a:lnTo>
                      <a:pt x="878" y="670"/>
                    </a:lnTo>
                    <a:lnTo>
                      <a:pt x="888" y="672"/>
                    </a:lnTo>
                    <a:lnTo>
                      <a:pt x="890" y="668"/>
                    </a:lnTo>
                    <a:lnTo>
                      <a:pt x="890" y="660"/>
                    </a:lnTo>
                    <a:lnTo>
                      <a:pt x="886" y="656"/>
                    </a:lnTo>
                    <a:lnTo>
                      <a:pt x="882" y="652"/>
                    </a:lnTo>
                    <a:lnTo>
                      <a:pt x="884" y="646"/>
                    </a:lnTo>
                    <a:lnTo>
                      <a:pt x="886" y="642"/>
                    </a:lnTo>
                    <a:lnTo>
                      <a:pt x="888" y="638"/>
                    </a:lnTo>
                    <a:lnTo>
                      <a:pt x="892" y="632"/>
                    </a:lnTo>
                    <a:lnTo>
                      <a:pt x="896" y="620"/>
                    </a:lnTo>
                    <a:lnTo>
                      <a:pt x="910" y="576"/>
                    </a:lnTo>
                    <a:lnTo>
                      <a:pt x="928" y="518"/>
                    </a:lnTo>
                    <a:lnTo>
                      <a:pt x="944" y="450"/>
                    </a:lnTo>
                    <a:lnTo>
                      <a:pt x="962" y="380"/>
                    </a:lnTo>
                    <a:lnTo>
                      <a:pt x="976" y="316"/>
                    </a:lnTo>
                    <a:lnTo>
                      <a:pt x="984" y="268"/>
                    </a:lnTo>
                    <a:lnTo>
                      <a:pt x="984" y="250"/>
                    </a:lnTo>
                    <a:lnTo>
                      <a:pt x="984" y="240"/>
                    </a:lnTo>
                    <a:close/>
                    <a:moveTo>
                      <a:pt x="328" y="734"/>
                    </a:moveTo>
                    <a:lnTo>
                      <a:pt x="328" y="734"/>
                    </a:lnTo>
                    <a:lnTo>
                      <a:pt x="328" y="736"/>
                    </a:lnTo>
                    <a:lnTo>
                      <a:pt x="326" y="736"/>
                    </a:lnTo>
                    <a:lnTo>
                      <a:pt x="326" y="734"/>
                    </a:lnTo>
                    <a:lnTo>
                      <a:pt x="326" y="732"/>
                    </a:lnTo>
                    <a:lnTo>
                      <a:pt x="328" y="734"/>
                    </a:lnTo>
                    <a:close/>
                    <a:moveTo>
                      <a:pt x="442" y="0"/>
                    </a:moveTo>
                    <a:lnTo>
                      <a:pt x="442" y="4"/>
                    </a:lnTo>
                    <a:lnTo>
                      <a:pt x="450" y="2"/>
                    </a:lnTo>
                    <a:lnTo>
                      <a:pt x="442" y="0"/>
                    </a:lnTo>
                    <a:close/>
                    <a:moveTo>
                      <a:pt x="432" y="8"/>
                    </a:moveTo>
                    <a:lnTo>
                      <a:pt x="432" y="8"/>
                    </a:lnTo>
                    <a:lnTo>
                      <a:pt x="430" y="12"/>
                    </a:lnTo>
                    <a:lnTo>
                      <a:pt x="432" y="12"/>
                    </a:lnTo>
                    <a:lnTo>
                      <a:pt x="434" y="14"/>
                    </a:lnTo>
                    <a:lnTo>
                      <a:pt x="436" y="14"/>
                    </a:lnTo>
                    <a:lnTo>
                      <a:pt x="434" y="14"/>
                    </a:lnTo>
                    <a:lnTo>
                      <a:pt x="436" y="12"/>
                    </a:lnTo>
                    <a:lnTo>
                      <a:pt x="438" y="12"/>
                    </a:lnTo>
                    <a:lnTo>
                      <a:pt x="438" y="10"/>
                    </a:lnTo>
                    <a:lnTo>
                      <a:pt x="432" y="8"/>
                    </a:lnTo>
                    <a:close/>
                    <a:moveTo>
                      <a:pt x="420" y="12"/>
                    </a:moveTo>
                    <a:lnTo>
                      <a:pt x="420" y="16"/>
                    </a:lnTo>
                    <a:lnTo>
                      <a:pt x="414" y="18"/>
                    </a:lnTo>
                    <a:lnTo>
                      <a:pt x="412" y="18"/>
                    </a:lnTo>
                    <a:lnTo>
                      <a:pt x="412" y="20"/>
                    </a:lnTo>
                    <a:lnTo>
                      <a:pt x="414" y="20"/>
                    </a:lnTo>
                    <a:lnTo>
                      <a:pt x="412" y="22"/>
                    </a:lnTo>
                    <a:lnTo>
                      <a:pt x="414" y="22"/>
                    </a:lnTo>
                    <a:lnTo>
                      <a:pt x="424" y="18"/>
                    </a:lnTo>
                    <a:lnTo>
                      <a:pt x="426" y="16"/>
                    </a:lnTo>
                    <a:lnTo>
                      <a:pt x="424" y="14"/>
                    </a:lnTo>
                    <a:lnTo>
                      <a:pt x="420" y="12"/>
                    </a:lnTo>
                    <a:close/>
                    <a:moveTo>
                      <a:pt x="442" y="14"/>
                    </a:moveTo>
                    <a:lnTo>
                      <a:pt x="442" y="14"/>
                    </a:lnTo>
                    <a:lnTo>
                      <a:pt x="440" y="18"/>
                    </a:lnTo>
                    <a:lnTo>
                      <a:pt x="442" y="18"/>
                    </a:lnTo>
                    <a:lnTo>
                      <a:pt x="444" y="16"/>
                    </a:lnTo>
                    <a:lnTo>
                      <a:pt x="444" y="14"/>
                    </a:lnTo>
                    <a:lnTo>
                      <a:pt x="442" y="14"/>
                    </a:lnTo>
                    <a:close/>
                    <a:moveTo>
                      <a:pt x="404" y="26"/>
                    </a:moveTo>
                    <a:lnTo>
                      <a:pt x="404" y="26"/>
                    </a:lnTo>
                    <a:lnTo>
                      <a:pt x="406" y="30"/>
                    </a:lnTo>
                    <a:lnTo>
                      <a:pt x="410" y="32"/>
                    </a:lnTo>
                    <a:lnTo>
                      <a:pt x="410" y="30"/>
                    </a:lnTo>
                    <a:lnTo>
                      <a:pt x="408" y="28"/>
                    </a:lnTo>
                    <a:lnTo>
                      <a:pt x="404" y="26"/>
                    </a:lnTo>
                    <a:close/>
                    <a:moveTo>
                      <a:pt x="436" y="26"/>
                    </a:moveTo>
                    <a:lnTo>
                      <a:pt x="438" y="28"/>
                    </a:lnTo>
                    <a:lnTo>
                      <a:pt x="440" y="28"/>
                    </a:lnTo>
                    <a:lnTo>
                      <a:pt x="436" y="26"/>
                    </a:lnTo>
                    <a:close/>
                    <a:moveTo>
                      <a:pt x="414" y="26"/>
                    </a:moveTo>
                    <a:lnTo>
                      <a:pt x="414" y="26"/>
                    </a:lnTo>
                    <a:lnTo>
                      <a:pt x="412" y="32"/>
                    </a:lnTo>
                    <a:lnTo>
                      <a:pt x="426" y="36"/>
                    </a:lnTo>
                    <a:lnTo>
                      <a:pt x="428" y="40"/>
                    </a:lnTo>
                    <a:lnTo>
                      <a:pt x="424" y="38"/>
                    </a:lnTo>
                    <a:lnTo>
                      <a:pt x="414" y="40"/>
                    </a:lnTo>
                    <a:lnTo>
                      <a:pt x="414" y="42"/>
                    </a:lnTo>
                    <a:lnTo>
                      <a:pt x="428" y="42"/>
                    </a:lnTo>
                    <a:lnTo>
                      <a:pt x="430" y="40"/>
                    </a:lnTo>
                    <a:lnTo>
                      <a:pt x="434" y="38"/>
                    </a:lnTo>
                    <a:lnTo>
                      <a:pt x="432" y="36"/>
                    </a:lnTo>
                    <a:lnTo>
                      <a:pt x="430" y="34"/>
                    </a:lnTo>
                    <a:lnTo>
                      <a:pt x="436" y="32"/>
                    </a:lnTo>
                    <a:lnTo>
                      <a:pt x="436" y="28"/>
                    </a:lnTo>
                    <a:lnTo>
                      <a:pt x="430" y="26"/>
                    </a:lnTo>
                    <a:lnTo>
                      <a:pt x="424" y="28"/>
                    </a:lnTo>
                    <a:lnTo>
                      <a:pt x="422" y="28"/>
                    </a:lnTo>
                    <a:lnTo>
                      <a:pt x="414" y="26"/>
                    </a:lnTo>
                    <a:close/>
                    <a:moveTo>
                      <a:pt x="424" y="30"/>
                    </a:moveTo>
                    <a:lnTo>
                      <a:pt x="424" y="30"/>
                    </a:lnTo>
                    <a:lnTo>
                      <a:pt x="428" y="32"/>
                    </a:lnTo>
                    <a:lnTo>
                      <a:pt x="430" y="34"/>
                    </a:lnTo>
                    <a:lnTo>
                      <a:pt x="428" y="34"/>
                    </a:lnTo>
                    <a:lnTo>
                      <a:pt x="424" y="34"/>
                    </a:lnTo>
                    <a:lnTo>
                      <a:pt x="424" y="32"/>
                    </a:lnTo>
                    <a:lnTo>
                      <a:pt x="422" y="30"/>
                    </a:lnTo>
                    <a:lnTo>
                      <a:pt x="424" y="30"/>
                    </a:lnTo>
                    <a:close/>
                    <a:moveTo>
                      <a:pt x="440" y="30"/>
                    </a:moveTo>
                    <a:lnTo>
                      <a:pt x="440" y="30"/>
                    </a:lnTo>
                    <a:lnTo>
                      <a:pt x="438" y="34"/>
                    </a:lnTo>
                    <a:lnTo>
                      <a:pt x="438" y="36"/>
                    </a:lnTo>
                    <a:lnTo>
                      <a:pt x="442" y="36"/>
                    </a:lnTo>
                    <a:lnTo>
                      <a:pt x="442" y="32"/>
                    </a:lnTo>
                    <a:lnTo>
                      <a:pt x="442" y="30"/>
                    </a:lnTo>
                    <a:lnTo>
                      <a:pt x="440" y="30"/>
                    </a:lnTo>
                    <a:close/>
                    <a:moveTo>
                      <a:pt x="402" y="36"/>
                    </a:moveTo>
                    <a:lnTo>
                      <a:pt x="406" y="40"/>
                    </a:lnTo>
                    <a:lnTo>
                      <a:pt x="412" y="40"/>
                    </a:lnTo>
                    <a:lnTo>
                      <a:pt x="410" y="38"/>
                    </a:lnTo>
                    <a:lnTo>
                      <a:pt x="410" y="36"/>
                    </a:lnTo>
                    <a:lnTo>
                      <a:pt x="402" y="36"/>
                    </a:lnTo>
                    <a:close/>
                    <a:moveTo>
                      <a:pt x="506" y="40"/>
                    </a:moveTo>
                    <a:lnTo>
                      <a:pt x="506" y="40"/>
                    </a:lnTo>
                    <a:lnTo>
                      <a:pt x="502" y="44"/>
                    </a:lnTo>
                    <a:lnTo>
                      <a:pt x="494" y="44"/>
                    </a:lnTo>
                    <a:lnTo>
                      <a:pt x="496" y="48"/>
                    </a:lnTo>
                    <a:lnTo>
                      <a:pt x="494" y="46"/>
                    </a:lnTo>
                    <a:lnTo>
                      <a:pt x="494" y="48"/>
                    </a:lnTo>
                    <a:lnTo>
                      <a:pt x="492" y="52"/>
                    </a:lnTo>
                    <a:lnTo>
                      <a:pt x="496" y="52"/>
                    </a:lnTo>
                    <a:lnTo>
                      <a:pt x="498" y="56"/>
                    </a:lnTo>
                    <a:lnTo>
                      <a:pt x="504" y="56"/>
                    </a:lnTo>
                    <a:lnTo>
                      <a:pt x="504" y="52"/>
                    </a:lnTo>
                    <a:lnTo>
                      <a:pt x="516" y="46"/>
                    </a:lnTo>
                    <a:lnTo>
                      <a:pt x="520" y="44"/>
                    </a:lnTo>
                    <a:lnTo>
                      <a:pt x="520" y="42"/>
                    </a:lnTo>
                    <a:lnTo>
                      <a:pt x="518" y="40"/>
                    </a:lnTo>
                    <a:lnTo>
                      <a:pt x="512" y="40"/>
                    </a:lnTo>
                    <a:lnTo>
                      <a:pt x="506" y="40"/>
                    </a:lnTo>
                    <a:close/>
                    <a:moveTo>
                      <a:pt x="812" y="40"/>
                    </a:moveTo>
                    <a:lnTo>
                      <a:pt x="812" y="40"/>
                    </a:lnTo>
                    <a:lnTo>
                      <a:pt x="806" y="40"/>
                    </a:lnTo>
                    <a:lnTo>
                      <a:pt x="810" y="46"/>
                    </a:lnTo>
                    <a:lnTo>
                      <a:pt x="820" y="42"/>
                    </a:lnTo>
                    <a:lnTo>
                      <a:pt x="812" y="40"/>
                    </a:lnTo>
                    <a:close/>
                    <a:moveTo>
                      <a:pt x="868" y="40"/>
                    </a:moveTo>
                    <a:lnTo>
                      <a:pt x="868" y="40"/>
                    </a:lnTo>
                    <a:lnTo>
                      <a:pt x="864" y="46"/>
                    </a:lnTo>
                    <a:lnTo>
                      <a:pt x="862" y="48"/>
                    </a:lnTo>
                    <a:lnTo>
                      <a:pt x="858" y="50"/>
                    </a:lnTo>
                    <a:lnTo>
                      <a:pt x="856" y="50"/>
                    </a:lnTo>
                    <a:lnTo>
                      <a:pt x="852" y="50"/>
                    </a:lnTo>
                    <a:lnTo>
                      <a:pt x="848" y="62"/>
                    </a:lnTo>
                    <a:lnTo>
                      <a:pt x="844" y="62"/>
                    </a:lnTo>
                    <a:lnTo>
                      <a:pt x="838" y="62"/>
                    </a:lnTo>
                    <a:lnTo>
                      <a:pt x="832" y="66"/>
                    </a:lnTo>
                    <a:lnTo>
                      <a:pt x="838" y="66"/>
                    </a:lnTo>
                    <a:lnTo>
                      <a:pt x="844" y="66"/>
                    </a:lnTo>
                    <a:lnTo>
                      <a:pt x="846" y="70"/>
                    </a:lnTo>
                    <a:lnTo>
                      <a:pt x="852" y="72"/>
                    </a:lnTo>
                    <a:lnTo>
                      <a:pt x="860" y="72"/>
                    </a:lnTo>
                    <a:lnTo>
                      <a:pt x="872" y="68"/>
                    </a:lnTo>
                    <a:lnTo>
                      <a:pt x="872" y="72"/>
                    </a:lnTo>
                    <a:lnTo>
                      <a:pt x="866" y="72"/>
                    </a:lnTo>
                    <a:lnTo>
                      <a:pt x="862" y="74"/>
                    </a:lnTo>
                    <a:lnTo>
                      <a:pt x="858" y="76"/>
                    </a:lnTo>
                    <a:lnTo>
                      <a:pt x="858" y="80"/>
                    </a:lnTo>
                    <a:lnTo>
                      <a:pt x="846" y="84"/>
                    </a:lnTo>
                    <a:lnTo>
                      <a:pt x="846" y="88"/>
                    </a:lnTo>
                    <a:lnTo>
                      <a:pt x="858" y="90"/>
                    </a:lnTo>
                    <a:lnTo>
                      <a:pt x="866" y="90"/>
                    </a:lnTo>
                    <a:lnTo>
                      <a:pt x="868" y="94"/>
                    </a:lnTo>
                    <a:lnTo>
                      <a:pt x="880" y="94"/>
                    </a:lnTo>
                    <a:lnTo>
                      <a:pt x="886" y="96"/>
                    </a:lnTo>
                    <a:lnTo>
                      <a:pt x="890" y="94"/>
                    </a:lnTo>
                    <a:lnTo>
                      <a:pt x="900" y="92"/>
                    </a:lnTo>
                    <a:lnTo>
                      <a:pt x="902" y="92"/>
                    </a:lnTo>
                    <a:lnTo>
                      <a:pt x="906" y="92"/>
                    </a:lnTo>
                    <a:lnTo>
                      <a:pt x="908" y="90"/>
                    </a:lnTo>
                    <a:lnTo>
                      <a:pt x="908" y="86"/>
                    </a:lnTo>
                    <a:lnTo>
                      <a:pt x="914" y="82"/>
                    </a:lnTo>
                    <a:lnTo>
                      <a:pt x="912" y="76"/>
                    </a:lnTo>
                    <a:lnTo>
                      <a:pt x="908" y="74"/>
                    </a:lnTo>
                    <a:lnTo>
                      <a:pt x="906" y="72"/>
                    </a:lnTo>
                    <a:lnTo>
                      <a:pt x="902" y="80"/>
                    </a:lnTo>
                    <a:lnTo>
                      <a:pt x="900" y="80"/>
                    </a:lnTo>
                    <a:lnTo>
                      <a:pt x="898" y="80"/>
                    </a:lnTo>
                    <a:lnTo>
                      <a:pt x="900" y="70"/>
                    </a:lnTo>
                    <a:lnTo>
                      <a:pt x="894" y="66"/>
                    </a:lnTo>
                    <a:lnTo>
                      <a:pt x="894" y="70"/>
                    </a:lnTo>
                    <a:lnTo>
                      <a:pt x="882" y="72"/>
                    </a:lnTo>
                    <a:lnTo>
                      <a:pt x="890" y="68"/>
                    </a:lnTo>
                    <a:lnTo>
                      <a:pt x="890" y="60"/>
                    </a:lnTo>
                    <a:lnTo>
                      <a:pt x="892" y="60"/>
                    </a:lnTo>
                    <a:lnTo>
                      <a:pt x="892" y="58"/>
                    </a:lnTo>
                    <a:lnTo>
                      <a:pt x="868" y="40"/>
                    </a:lnTo>
                    <a:close/>
                    <a:moveTo>
                      <a:pt x="466" y="44"/>
                    </a:moveTo>
                    <a:lnTo>
                      <a:pt x="466" y="44"/>
                    </a:lnTo>
                    <a:lnTo>
                      <a:pt x="460" y="52"/>
                    </a:lnTo>
                    <a:lnTo>
                      <a:pt x="458" y="56"/>
                    </a:lnTo>
                    <a:lnTo>
                      <a:pt x="458" y="58"/>
                    </a:lnTo>
                    <a:lnTo>
                      <a:pt x="458" y="60"/>
                    </a:lnTo>
                    <a:lnTo>
                      <a:pt x="462" y="62"/>
                    </a:lnTo>
                    <a:lnTo>
                      <a:pt x="470" y="64"/>
                    </a:lnTo>
                    <a:lnTo>
                      <a:pt x="468" y="56"/>
                    </a:lnTo>
                    <a:lnTo>
                      <a:pt x="482" y="56"/>
                    </a:lnTo>
                    <a:lnTo>
                      <a:pt x="478" y="50"/>
                    </a:lnTo>
                    <a:lnTo>
                      <a:pt x="474" y="48"/>
                    </a:lnTo>
                    <a:lnTo>
                      <a:pt x="474" y="44"/>
                    </a:lnTo>
                    <a:lnTo>
                      <a:pt x="470" y="44"/>
                    </a:lnTo>
                    <a:lnTo>
                      <a:pt x="466" y="44"/>
                    </a:lnTo>
                    <a:close/>
                    <a:moveTo>
                      <a:pt x="316" y="46"/>
                    </a:moveTo>
                    <a:lnTo>
                      <a:pt x="314" y="50"/>
                    </a:lnTo>
                    <a:lnTo>
                      <a:pt x="308" y="50"/>
                    </a:lnTo>
                    <a:lnTo>
                      <a:pt x="302" y="50"/>
                    </a:lnTo>
                    <a:lnTo>
                      <a:pt x="296" y="48"/>
                    </a:lnTo>
                    <a:lnTo>
                      <a:pt x="290" y="48"/>
                    </a:lnTo>
                    <a:lnTo>
                      <a:pt x="274" y="54"/>
                    </a:lnTo>
                    <a:lnTo>
                      <a:pt x="272" y="54"/>
                    </a:lnTo>
                    <a:lnTo>
                      <a:pt x="270" y="52"/>
                    </a:lnTo>
                    <a:lnTo>
                      <a:pt x="268" y="54"/>
                    </a:lnTo>
                    <a:lnTo>
                      <a:pt x="264" y="58"/>
                    </a:lnTo>
                    <a:lnTo>
                      <a:pt x="260" y="62"/>
                    </a:lnTo>
                    <a:lnTo>
                      <a:pt x="274" y="62"/>
                    </a:lnTo>
                    <a:lnTo>
                      <a:pt x="274" y="64"/>
                    </a:lnTo>
                    <a:lnTo>
                      <a:pt x="290" y="60"/>
                    </a:lnTo>
                    <a:lnTo>
                      <a:pt x="292" y="64"/>
                    </a:lnTo>
                    <a:lnTo>
                      <a:pt x="298" y="62"/>
                    </a:lnTo>
                    <a:lnTo>
                      <a:pt x="300" y="60"/>
                    </a:lnTo>
                    <a:lnTo>
                      <a:pt x="304" y="54"/>
                    </a:lnTo>
                    <a:lnTo>
                      <a:pt x="312" y="58"/>
                    </a:lnTo>
                    <a:lnTo>
                      <a:pt x="318" y="60"/>
                    </a:lnTo>
                    <a:lnTo>
                      <a:pt x="314" y="66"/>
                    </a:lnTo>
                    <a:lnTo>
                      <a:pt x="320" y="66"/>
                    </a:lnTo>
                    <a:lnTo>
                      <a:pt x="322" y="66"/>
                    </a:lnTo>
                    <a:lnTo>
                      <a:pt x="324" y="70"/>
                    </a:lnTo>
                    <a:lnTo>
                      <a:pt x="328" y="70"/>
                    </a:lnTo>
                    <a:lnTo>
                      <a:pt x="330" y="66"/>
                    </a:lnTo>
                    <a:lnTo>
                      <a:pt x="336" y="64"/>
                    </a:lnTo>
                    <a:lnTo>
                      <a:pt x="340" y="62"/>
                    </a:lnTo>
                    <a:lnTo>
                      <a:pt x="344" y="62"/>
                    </a:lnTo>
                    <a:lnTo>
                      <a:pt x="350" y="64"/>
                    </a:lnTo>
                    <a:lnTo>
                      <a:pt x="350" y="60"/>
                    </a:lnTo>
                    <a:lnTo>
                      <a:pt x="364" y="58"/>
                    </a:lnTo>
                    <a:lnTo>
                      <a:pt x="364" y="52"/>
                    </a:lnTo>
                    <a:lnTo>
                      <a:pt x="358" y="54"/>
                    </a:lnTo>
                    <a:lnTo>
                      <a:pt x="356" y="54"/>
                    </a:lnTo>
                    <a:lnTo>
                      <a:pt x="358" y="50"/>
                    </a:lnTo>
                    <a:lnTo>
                      <a:pt x="346" y="50"/>
                    </a:lnTo>
                    <a:lnTo>
                      <a:pt x="348" y="50"/>
                    </a:lnTo>
                    <a:lnTo>
                      <a:pt x="348" y="52"/>
                    </a:lnTo>
                    <a:lnTo>
                      <a:pt x="346" y="54"/>
                    </a:lnTo>
                    <a:lnTo>
                      <a:pt x="338" y="58"/>
                    </a:lnTo>
                    <a:lnTo>
                      <a:pt x="330" y="58"/>
                    </a:lnTo>
                    <a:lnTo>
                      <a:pt x="314" y="54"/>
                    </a:lnTo>
                    <a:lnTo>
                      <a:pt x="332" y="54"/>
                    </a:lnTo>
                    <a:lnTo>
                      <a:pt x="338" y="54"/>
                    </a:lnTo>
                    <a:lnTo>
                      <a:pt x="330" y="52"/>
                    </a:lnTo>
                    <a:lnTo>
                      <a:pt x="324" y="48"/>
                    </a:lnTo>
                    <a:lnTo>
                      <a:pt x="316" y="46"/>
                    </a:lnTo>
                    <a:close/>
                    <a:moveTo>
                      <a:pt x="392" y="54"/>
                    </a:moveTo>
                    <a:lnTo>
                      <a:pt x="392" y="56"/>
                    </a:lnTo>
                    <a:lnTo>
                      <a:pt x="396" y="56"/>
                    </a:lnTo>
                    <a:lnTo>
                      <a:pt x="394" y="56"/>
                    </a:lnTo>
                    <a:lnTo>
                      <a:pt x="394" y="54"/>
                    </a:lnTo>
                    <a:lnTo>
                      <a:pt x="392" y="54"/>
                    </a:lnTo>
                    <a:close/>
                    <a:moveTo>
                      <a:pt x="436" y="54"/>
                    </a:moveTo>
                    <a:lnTo>
                      <a:pt x="436" y="54"/>
                    </a:lnTo>
                    <a:lnTo>
                      <a:pt x="436" y="66"/>
                    </a:lnTo>
                    <a:lnTo>
                      <a:pt x="438" y="66"/>
                    </a:lnTo>
                    <a:lnTo>
                      <a:pt x="442" y="66"/>
                    </a:lnTo>
                    <a:lnTo>
                      <a:pt x="444" y="64"/>
                    </a:lnTo>
                    <a:lnTo>
                      <a:pt x="444" y="60"/>
                    </a:lnTo>
                    <a:lnTo>
                      <a:pt x="450" y="58"/>
                    </a:lnTo>
                    <a:lnTo>
                      <a:pt x="448" y="56"/>
                    </a:lnTo>
                    <a:lnTo>
                      <a:pt x="436" y="54"/>
                    </a:lnTo>
                    <a:close/>
                    <a:moveTo>
                      <a:pt x="382" y="56"/>
                    </a:moveTo>
                    <a:lnTo>
                      <a:pt x="382" y="56"/>
                    </a:lnTo>
                    <a:lnTo>
                      <a:pt x="374" y="60"/>
                    </a:lnTo>
                    <a:lnTo>
                      <a:pt x="374" y="62"/>
                    </a:lnTo>
                    <a:lnTo>
                      <a:pt x="376" y="62"/>
                    </a:lnTo>
                    <a:lnTo>
                      <a:pt x="388" y="66"/>
                    </a:lnTo>
                    <a:lnTo>
                      <a:pt x="390" y="60"/>
                    </a:lnTo>
                    <a:lnTo>
                      <a:pt x="382" y="56"/>
                    </a:lnTo>
                    <a:close/>
                    <a:moveTo>
                      <a:pt x="426" y="58"/>
                    </a:moveTo>
                    <a:lnTo>
                      <a:pt x="426" y="58"/>
                    </a:lnTo>
                    <a:lnTo>
                      <a:pt x="422" y="62"/>
                    </a:lnTo>
                    <a:lnTo>
                      <a:pt x="420" y="64"/>
                    </a:lnTo>
                    <a:lnTo>
                      <a:pt x="424" y="68"/>
                    </a:lnTo>
                    <a:lnTo>
                      <a:pt x="430" y="68"/>
                    </a:lnTo>
                    <a:lnTo>
                      <a:pt x="432" y="68"/>
                    </a:lnTo>
                    <a:lnTo>
                      <a:pt x="432" y="66"/>
                    </a:lnTo>
                    <a:lnTo>
                      <a:pt x="430" y="64"/>
                    </a:lnTo>
                    <a:lnTo>
                      <a:pt x="432" y="64"/>
                    </a:lnTo>
                    <a:lnTo>
                      <a:pt x="432" y="60"/>
                    </a:lnTo>
                    <a:lnTo>
                      <a:pt x="430" y="58"/>
                    </a:lnTo>
                    <a:lnTo>
                      <a:pt x="426" y="58"/>
                    </a:lnTo>
                    <a:close/>
                    <a:moveTo>
                      <a:pt x="404" y="60"/>
                    </a:moveTo>
                    <a:lnTo>
                      <a:pt x="404" y="64"/>
                    </a:lnTo>
                    <a:lnTo>
                      <a:pt x="408" y="64"/>
                    </a:lnTo>
                    <a:lnTo>
                      <a:pt x="406" y="62"/>
                    </a:lnTo>
                    <a:lnTo>
                      <a:pt x="406" y="60"/>
                    </a:lnTo>
                    <a:lnTo>
                      <a:pt x="404" y="60"/>
                    </a:lnTo>
                    <a:close/>
                    <a:moveTo>
                      <a:pt x="350" y="66"/>
                    </a:moveTo>
                    <a:lnTo>
                      <a:pt x="350" y="66"/>
                    </a:lnTo>
                    <a:lnTo>
                      <a:pt x="346" y="66"/>
                    </a:lnTo>
                    <a:lnTo>
                      <a:pt x="348" y="68"/>
                    </a:lnTo>
                    <a:lnTo>
                      <a:pt x="348" y="70"/>
                    </a:lnTo>
                    <a:lnTo>
                      <a:pt x="356" y="70"/>
                    </a:lnTo>
                    <a:lnTo>
                      <a:pt x="354" y="66"/>
                    </a:lnTo>
                    <a:lnTo>
                      <a:pt x="352" y="66"/>
                    </a:lnTo>
                    <a:lnTo>
                      <a:pt x="350" y="66"/>
                    </a:lnTo>
                    <a:close/>
                    <a:moveTo>
                      <a:pt x="452" y="66"/>
                    </a:moveTo>
                    <a:lnTo>
                      <a:pt x="452" y="66"/>
                    </a:lnTo>
                    <a:lnTo>
                      <a:pt x="448" y="70"/>
                    </a:lnTo>
                    <a:lnTo>
                      <a:pt x="448" y="72"/>
                    </a:lnTo>
                    <a:lnTo>
                      <a:pt x="456" y="78"/>
                    </a:lnTo>
                    <a:lnTo>
                      <a:pt x="458" y="68"/>
                    </a:lnTo>
                    <a:lnTo>
                      <a:pt x="452" y="66"/>
                    </a:lnTo>
                    <a:close/>
                    <a:moveTo>
                      <a:pt x="362" y="68"/>
                    </a:moveTo>
                    <a:lnTo>
                      <a:pt x="362" y="68"/>
                    </a:lnTo>
                    <a:lnTo>
                      <a:pt x="360" y="70"/>
                    </a:lnTo>
                    <a:lnTo>
                      <a:pt x="360" y="74"/>
                    </a:lnTo>
                    <a:lnTo>
                      <a:pt x="368" y="76"/>
                    </a:lnTo>
                    <a:lnTo>
                      <a:pt x="366" y="70"/>
                    </a:lnTo>
                    <a:lnTo>
                      <a:pt x="364" y="70"/>
                    </a:lnTo>
                    <a:lnTo>
                      <a:pt x="362" y="68"/>
                    </a:lnTo>
                    <a:close/>
                    <a:moveTo>
                      <a:pt x="822" y="70"/>
                    </a:moveTo>
                    <a:lnTo>
                      <a:pt x="822" y="70"/>
                    </a:lnTo>
                    <a:lnTo>
                      <a:pt x="820" y="80"/>
                    </a:lnTo>
                    <a:lnTo>
                      <a:pt x="820" y="86"/>
                    </a:lnTo>
                    <a:lnTo>
                      <a:pt x="844" y="84"/>
                    </a:lnTo>
                    <a:lnTo>
                      <a:pt x="844" y="82"/>
                    </a:lnTo>
                    <a:lnTo>
                      <a:pt x="844" y="80"/>
                    </a:lnTo>
                    <a:lnTo>
                      <a:pt x="844" y="78"/>
                    </a:lnTo>
                    <a:lnTo>
                      <a:pt x="838" y="74"/>
                    </a:lnTo>
                    <a:lnTo>
                      <a:pt x="834" y="72"/>
                    </a:lnTo>
                    <a:lnTo>
                      <a:pt x="822" y="70"/>
                    </a:lnTo>
                    <a:close/>
                    <a:moveTo>
                      <a:pt x="930" y="78"/>
                    </a:moveTo>
                    <a:lnTo>
                      <a:pt x="930" y="80"/>
                    </a:lnTo>
                    <a:lnTo>
                      <a:pt x="928" y="80"/>
                    </a:lnTo>
                    <a:lnTo>
                      <a:pt x="926" y="80"/>
                    </a:lnTo>
                    <a:lnTo>
                      <a:pt x="926" y="82"/>
                    </a:lnTo>
                    <a:lnTo>
                      <a:pt x="928" y="82"/>
                    </a:lnTo>
                    <a:lnTo>
                      <a:pt x="916" y="98"/>
                    </a:lnTo>
                    <a:lnTo>
                      <a:pt x="916" y="102"/>
                    </a:lnTo>
                    <a:lnTo>
                      <a:pt x="916" y="106"/>
                    </a:lnTo>
                    <a:lnTo>
                      <a:pt x="912" y="110"/>
                    </a:lnTo>
                    <a:lnTo>
                      <a:pt x="906" y="114"/>
                    </a:lnTo>
                    <a:lnTo>
                      <a:pt x="914" y="114"/>
                    </a:lnTo>
                    <a:lnTo>
                      <a:pt x="916" y="114"/>
                    </a:lnTo>
                    <a:lnTo>
                      <a:pt x="920" y="112"/>
                    </a:lnTo>
                    <a:lnTo>
                      <a:pt x="922" y="108"/>
                    </a:lnTo>
                    <a:lnTo>
                      <a:pt x="926" y="106"/>
                    </a:lnTo>
                    <a:lnTo>
                      <a:pt x="934" y="108"/>
                    </a:lnTo>
                    <a:lnTo>
                      <a:pt x="940" y="108"/>
                    </a:lnTo>
                    <a:lnTo>
                      <a:pt x="946" y="108"/>
                    </a:lnTo>
                    <a:lnTo>
                      <a:pt x="954" y="104"/>
                    </a:lnTo>
                    <a:lnTo>
                      <a:pt x="956" y="104"/>
                    </a:lnTo>
                    <a:lnTo>
                      <a:pt x="960" y="104"/>
                    </a:lnTo>
                    <a:lnTo>
                      <a:pt x="962" y="100"/>
                    </a:lnTo>
                    <a:lnTo>
                      <a:pt x="962" y="96"/>
                    </a:lnTo>
                    <a:lnTo>
                      <a:pt x="940" y="82"/>
                    </a:lnTo>
                    <a:lnTo>
                      <a:pt x="936" y="84"/>
                    </a:lnTo>
                    <a:lnTo>
                      <a:pt x="934" y="86"/>
                    </a:lnTo>
                    <a:lnTo>
                      <a:pt x="934" y="84"/>
                    </a:lnTo>
                    <a:lnTo>
                      <a:pt x="934" y="82"/>
                    </a:lnTo>
                    <a:lnTo>
                      <a:pt x="936" y="80"/>
                    </a:lnTo>
                    <a:lnTo>
                      <a:pt x="932" y="78"/>
                    </a:lnTo>
                    <a:lnTo>
                      <a:pt x="930" y="78"/>
                    </a:lnTo>
                    <a:close/>
                    <a:moveTo>
                      <a:pt x="532" y="142"/>
                    </a:moveTo>
                    <a:lnTo>
                      <a:pt x="532" y="142"/>
                    </a:lnTo>
                    <a:lnTo>
                      <a:pt x="528" y="146"/>
                    </a:lnTo>
                    <a:lnTo>
                      <a:pt x="522" y="150"/>
                    </a:lnTo>
                    <a:lnTo>
                      <a:pt x="520" y="150"/>
                    </a:lnTo>
                    <a:lnTo>
                      <a:pt x="518" y="148"/>
                    </a:lnTo>
                    <a:lnTo>
                      <a:pt x="510" y="154"/>
                    </a:lnTo>
                    <a:lnTo>
                      <a:pt x="502" y="158"/>
                    </a:lnTo>
                    <a:lnTo>
                      <a:pt x="496" y="158"/>
                    </a:lnTo>
                    <a:lnTo>
                      <a:pt x="492" y="158"/>
                    </a:lnTo>
                    <a:lnTo>
                      <a:pt x="488" y="160"/>
                    </a:lnTo>
                    <a:lnTo>
                      <a:pt x="486" y="162"/>
                    </a:lnTo>
                    <a:lnTo>
                      <a:pt x="486" y="158"/>
                    </a:lnTo>
                    <a:lnTo>
                      <a:pt x="484" y="158"/>
                    </a:lnTo>
                    <a:lnTo>
                      <a:pt x="482" y="160"/>
                    </a:lnTo>
                    <a:lnTo>
                      <a:pt x="480" y="160"/>
                    </a:lnTo>
                    <a:lnTo>
                      <a:pt x="476" y="158"/>
                    </a:lnTo>
                    <a:lnTo>
                      <a:pt x="474" y="156"/>
                    </a:lnTo>
                    <a:lnTo>
                      <a:pt x="470" y="156"/>
                    </a:lnTo>
                    <a:lnTo>
                      <a:pt x="470" y="162"/>
                    </a:lnTo>
                    <a:lnTo>
                      <a:pt x="460" y="162"/>
                    </a:lnTo>
                    <a:lnTo>
                      <a:pt x="450" y="162"/>
                    </a:lnTo>
                    <a:lnTo>
                      <a:pt x="450" y="166"/>
                    </a:lnTo>
                    <a:lnTo>
                      <a:pt x="446" y="166"/>
                    </a:lnTo>
                    <a:lnTo>
                      <a:pt x="442" y="166"/>
                    </a:lnTo>
                    <a:lnTo>
                      <a:pt x="438" y="170"/>
                    </a:lnTo>
                    <a:lnTo>
                      <a:pt x="436" y="174"/>
                    </a:lnTo>
                    <a:lnTo>
                      <a:pt x="428" y="174"/>
                    </a:lnTo>
                    <a:lnTo>
                      <a:pt x="420" y="174"/>
                    </a:lnTo>
                    <a:lnTo>
                      <a:pt x="418" y="176"/>
                    </a:lnTo>
                    <a:lnTo>
                      <a:pt x="418" y="178"/>
                    </a:lnTo>
                    <a:lnTo>
                      <a:pt x="414" y="178"/>
                    </a:lnTo>
                    <a:lnTo>
                      <a:pt x="412" y="178"/>
                    </a:lnTo>
                    <a:lnTo>
                      <a:pt x="410" y="176"/>
                    </a:lnTo>
                    <a:lnTo>
                      <a:pt x="408" y="180"/>
                    </a:lnTo>
                    <a:lnTo>
                      <a:pt x="410" y="180"/>
                    </a:lnTo>
                    <a:lnTo>
                      <a:pt x="410" y="182"/>
                    </a:lnTo>
                    <a:lnTo>
                      <a:pt x="406" y="184"/>
                    </a:lnTo>
                    <a:lnTo>
                      <a:pt x="406" y="186"/>
                    </a:lnTo>
                    <a:lnTo>
                      <a:pt x="410" y="188"/>
                    </a:lnTo>
                    <a:lnTo>
                      <a:pt x="406" y="188"/>
                    </a:lnTo>
                    <a:lnTo>
                      <a:pt x="404" y="188"/>
                    </a:lnTo>
                    <a:lnTo>
                      <a:pt x="402" y="186"/>
                    </a:lnTo>
                    <a:lnTo>
                      <a:pt x="398" y="192"/>
                    </a:lnTo>
                    <a:lnTo>
                      <a:pt x="398" y="190"/>
                    </a:lnTo>
                    <a:lnTo>
                      <a:pt x="396" y="190"/>
                    </a:lnTo>
                    <a:lnTo>
                      <a:pt x="396" y="196"/>
                    </a:lnTo>
                    <a:lnTo>
                      <a:pt x="394" y="196"/>
                    </a:lnTo>
                    <a:lnTo>
                      <a:pt x="388" y="198"/>
                    </a:lnTo>
                    <a:lnTo>
                      <a:pt x="386" y="200"/>
                    </a:lnTo>
                    <a:lnTo>
                      <a:pt x="384" y="204"/>
                    </a:lnTo>
                    <a:lnTo>
                      <a:pt x="382" y="202"/>
                    </a:lnTo>
                    <a:lnTo>
                      <a:pt x="378" y="204"/>
                    </a:lnTo>
                    <a:lnTo>
                      <a:pt x="378" y="206"/>
                    </a:lnTo>
                    <a:lnTo>
                      <a:pt x="386" y="210"/>
                    </a:lnTo>
                    <a:lnTo>
                      <a:pt x="386" y="212"/>
                    </a:lnTo>
                    <a:lnTo>
                      <a:pt x="382" y="216"/>
                    </a:lnTo>
                    <a:lnTo>
                      <a:pt x="386" y="216"/>
                    </a:lnTo>
                    <a:lnTo>
                      <a:pt x="388" y="218"/>
                    </a:lnTo>
                    <a:lnTo>
                      <a:pt x="388" y="220"/>
                    </a:lnTo>
                    <a:lnTo>
                      <a:pt x="382" y="222"/>
                    </a:lnTo>
                    <a:lnTo>
                      <a:pt x="372" y="226"/>
                    </a:lnTo>
                    <a:lnTo>
                      <a:pt x="374" y="234"/>
                    </a:lnTo>
                    <a:lnTo>
                      <a:pt x="374" y="236"/>
                    </a:lnTo>
                    <a:lnTo>
                      <a:pt x="372" y="238"/>
                    </a:lnTo>
                    <a:lnTo>
                      <a:pt x="372" y="236"/>
                    </a:lnTo>
                    <a:lnTo>
                      <a:pt x="374" y="236"/>
                    </a:lnTo>
                    <a:lnTo>
                      <a:pt x="372" y="238"/>
                    </a:lnTo>
                    <a:lnTo>
                      <a:pt x="374" y="238"/>
                    </a:lnTo>
                    <a:lnTo>
                      <a:pt x="374" y="240"/>
                    </a:lnTo>
                    <a:lnTo>
                      <a:pt x="370" y="242"/>
                    </a:lnTo>
                    <a:lnTo>
                      <a:pt x="372" y="244"/>
                    </a:lnTo>
                    <a:lnTo>
                      <a:pt x="372" y="246"/>
                    </a:lnTo>
                    <a:lnTo>
                      <a:pt x="366" y="248"/>
                    </a:lnTo>
                    <a:lnTo>
                      <a:pt x="362" y="250"/>
                    </a:lnTo>
                    <a:lnTo>
                      <a:pt x="362" y="256"/>
                    </a:lnTo>
                    <a:lnTo>
                      <a:pt x="364" y="264"/>
                    </a:lnTo>
                    <a:lnTo>
                      <a:pt x="368" y="264"/>
                    </a:lnTo>
                    <a:lnTo>
                      <a:pt x="370" y="258"/>
                    </a:lnTo>
                    <a:lnTo>
                      <a:pt x="372" y="258"/>
                    </a:lnTo>
                    <a:lnTo>
                      <a:pt x="374" y="260"/>
                    </a:lnTo>
                    <a:lnTo>
                      <a:pt x="376" y="262"/>
                    </a:lnTo>
                    <a:lnTo>
                      <a:pt x="378" y="260"/>
                    </a:lnTo>
                    <a:lnTo>
                      <a:pt x="378" y="258"/>
                    </a:lnTo>
                    <a:lnTo>
                      <a:pt x="384" y="258"/>
                    </a:lnTo>
                    <a:lnTo>
                      <a:pt x="384" y="262"/>
                    </a:lnTo>
                    <a:lnTo>
                      <a:pt x="384" y="268"/>
                    </a:lnTo>
                    <a:lnTo>
                      <a:pt x="388" y="268"/>
                    </a:lnTo>
                    <a:lnTo>
                      <a:pt x="390" y="268"/>
                    </a:lnTo>
                    <a:lnTo>
                      <a:pt x="394" y="266"/>
                    </a:lnTo>
                    <a:lnTo>
                      <a:pt x="394" y="272"/>
                    </a:lnTo>
                    <a:lnTo>
                      <a:pt x="390" y="272"/>
                    </a:lnTo>
                    <a:lnTo>
                      <a:pt x="384" y="272"/>
                    </a:lnTo>
                    <a:lnTo>
                      <a:pt x="384" y="276"/>
                    </a:lnTo>
                    <a:lnTo>
                      <a:pt x="388" y="276"/>
                    </a:lnTo>
                    <a:lnTo>
                      <a:pt x="388" y="278"/>
                    </a:lnTo>
                    <a:lnTo>
                      <a:pt x="382" y="282"/>
                    </a:lnTo>
                    <a:lnTo>
                      <a:pt x="396" y="282"/>
                    </a:lnTo>
                    <a:lnTo>
                      <a:pt x="402" y="286"/>
                    </a:lnTo>
                    <a:lnTo>
                      <a:pt x="406" y="280"/>
                    </a:lnTo>
                    <a:lnTo>
                      <a:pt x="408" y="282"/>
                    </a:lnTo>
                    <a:lnTo>
                      <a:pt x="410" y="284"/>
                    </a:lnTo>
                    <a:lnTo>
                      <a:pt x="422" y="284"/>
                    </a:lnTo>
                    <a:lnTo>
                      <a:pt x="420" y="280"/>
                    </a:lnTo>
                    <a:lnTo>
                      <a:pt x="418" y="276"/>
                    </a:lnTo>
                    <a:lnTo>
                      <a:pt x="424" y="276"/>
                    </a:lnTo>
                    <a:lnTo>
                      <a:pt x="426" y="278"/>
                    </a:lnTo>
                    <a:lnTo>
                      <a:pt x="426" y="280"/>
                    </a:lnTo>
                    <a:lnTo>
                      <a:pt x="428" y="280"/>
                    </a:lnTo>
                    <a:lnTo>
                      <a:pt x="436" y="278"/>
                    </a:lnTo>
                    <a:lnTo>
                      <a:pt x="436" y="274"/>
                    </a:lnTo>
                    <a:lnTo>
                      <a:pt x="430" y="274"/>
                    </a:lnTo>
                    <a:lnTo>
                      <a:pt x="426" y="274"/>
                    </a:lnTo>
                    <a:lnTo>
                      <a:pt x="422" y="272"/>
                    </a:lnTo>
                    <a:lnTo>
                      <a:pt x="418" y="270"/>
                    </a:lnTo>
                    <a:lnTo>
                      <a:pt x="414" y="262"/>
                    </a:lnTo>
                    <a:lnTo>
                      <a:pt x="410" y="254"/>
                    </a:lnTo>
                    <a:lnTo>
                      <a:pt x="408" y="246"/>
                    </a:lnTo>
                    <a:lnTo>
                      <a:pt x="412" y="244"/>
                    </a:lnTo>
                    <a:lnTo>
                      <a:pt x="410" y="240"/>
                    </a:lnTo>
                    <a:lnTo>
                      <a:pt x="410" y="238"/>
                    </a:lnTo>
                    <a:lnTo>
                      <a:pt x="416" y="226"/>
                    </a:lnTo>
                    <a:lnTo>
                      <a:pt x="416" y="222"/>
                    </a:lnTo>
                    <a:lnTo>
                      <a:pt x="410" y="220"/>
                    </a:lnTo>
                    <a:lnTo>
                      <a:pt x="416" y="220"/>
                    </a:lnTo>
                    <a:lnTo>
                      <a:pt x="420" y="218"/>
                    </a:lnTo>
                    <a:lnTo>
                      <a:pt x="420" y="216"/>
                    </a:lnTo>
                    <a:lnTo>
                      <a:pt x="420" y="214"/>
                    </a:lnTo>
                    <a:lnTo>
                      <a:pt x="420" y="212"/>
                    </a:lnTo>
                    <a:lnTo>
                      <a:pt x="420" y="210"/>
                    </a:lnTo>
                    <a:lnTo>
                      <a:pt x="422" y="210"/>
                    </a:lnTo>
                    <a:lnTo>
                      <a:pt x="422" y="212"/>
                    </a:lnTo>
                    <a:lnTo>
                      <a:pt x="426" y="212"/>
                    </a:lnTo>
                    <a:lnTo>
                      <a:pt x="426" y="210"/>
                    </a:lnTo>
                    <a:lnTo>
                      <a:pt x="424" y="206"/>
                    </a:lnTo>
                    <a:lnTo>
                      <a:pt x="430" y="206"/>
                    </a:lnTo>
                    <a:lnTo>
                      <a:pt x="428" y="202"/>
                    </a:lnTo>
                    <a:lnTo>
                      <a:pt x="428" y="200"/>
                    </a:lnTo>
                    <a:lnTo>
                      <a:pt x="430" y="198"/>
                    </a:lnTo>
                    <a:lnTo>
                      <a:pt x="436" y="202"/>
                    </a:lnTo>
                    <a:lnTo>
                      <a:pt x="438" y="194"/>
                    </a:lnTo>
                    <a:lnTo>
                      <a:pt x="442" y="194"/>
                    </a:lnTo>
                    <a:lnTo>
                      <a:pt x="444" y="190"/>
                    </a:lnTo>
                    <a:lnTo>
                      <a:pt x="446" y="186"/>
                    </a:lnTo>
                    <a:lnTo>
                      <a:pt x="460" y="186"/>
                    </a:lnTo>
                    <a:lnTo>
                      <a:pt x="462" y="182"/>
                    </a:lnTo>
                    <a:lnTo>
                      <a:pt x="466" y="176"/>
                    </a:lnTo>
                    <a:lnTo>
                      <a:pt x="472" y="176"/>
                    </a:lnTo>
                    <a:lnTo>
                      <a:pt x="476" y="176"/>
                    </a:lnTo>
                    <a:lnTo>
                      <a:pt x="486" y="176"/>
                    </a:lnTo>
                    <a:lnTo>
                      <a:pt x="494" y="170"/>
                    </a:lnTo>
                    <a:lnTo>
                      <a:pt x="496" y="172"/>
                    </a:lnTo>
                    <a:lnTo>
                      <a:pt x="498" y="174"/>
                    </a:lnTo>
                    <a:lnTo>
                      <a:pt x="504" y="168"/>
                    </a:lnTo>
                    <a:lnTo>
                      <a:pt x="526" y="162"/>
                    </a:lnTo>
                    <a:lnTo>
                      <a:pt x="544" y="156"/>
                    </a:lnTo>
                    <a:lnTo>
                      <a:pt x="540" y="142"/>
                    </a:lnTo>
                    <a:lnTo>
                      <a:pt x="532" y="142"/>
                    </a:lnTo>
                    <a:close/>
                    <a:moveTo>
                      <a:pt x="906" y="156"/>
                    </a:moveTo>
                    <a:lnTo>
                      <a:pt x="906" y="156"/>
                    </a:lnTo>
                    <a:lnTo>
                      <a:pt x="908" y="164"/>
                    </a:lnTo>
                    <a:lnTo>
                      <a:pt x="902" y="164"/>
                    </a:lnTo>
                    <a:lnTo>
                      <a:pt x="904" y="160"/>
                    </a:lnTo>
                    <a:lnTo>
                      <a:pt x="906" y="156"/>
                    </a:lnTo>
                    <a:close/>
                    <a:moveTo>
                      <a:pt x="954" y="162"/>
                    </a:moveTo>
                    <a:lnTo>
                      <a:pt x="954" y="162"/>
                    </a:lnTo>
                    <a:lnTo>
                      <a:pt x="958" y="166"/>
                    </a:lnTo>
                    <a:lnTo>
                      <a:pt x="956" y="168"/>
                    </a:lnTo>
                    <a:lnTo>
                      <a:pt x="944" y="174"/>
                    </a:lnTo>
                    <a:lnTo>
                      <a:pt x="932" y="184"/>
                    </a:lnTo>
                    <a:lnTo>
                      <a:pt x="932" y="180"/>
                    </a:lnTo>
                    <a:lnTo>
                      <a:pt x="926" y="178"/>
                    </a:lnTo>
                    <a:lnTo>
                      <a:pt x="926" y="174"/>
                    </a:lnTo>
                    <a:lnTo>
                      <a:pt x="928" y="170"/>
                    </a:lnTo>
                    <a:lnTo>
                      <a:pt x="928" y="168"/>
                    </a:lnTo>
                    <a:lnTo>
                      <a:pt x="930" y="170"/>
                    </a:lnTo>
                    <a:lnTo>
                      <a:pt x="930" y="172"/>
                    </a:lnTo>
                    <a:lnTo>
                      <a:pt x="936" y="172"/>
                    </a:lnTo>
                    <a:lnTo>
                      <a:pt x="942" y="170"/>
                    </a:lnTo>
                    <a:lnTo>
                      <a:pt x="954" y="166"/>
                    </a:lnTo>
                    <a:lnTo>
                      <a:pt x="952" y="164"/>
                    </a:lnTo>
                    <a:lnTo>
                      <a:pt x="954" y="162"/>
                    </a:lnTo>
                    <a:close/>
                    <a:moveTo>
                      <a:pt x="578" y="210"/>
                    </a:moveTo>
                    <a:lnTo>
                      <a:pt x="578" y="210"/>
                    </a:lnTo>
                    <a:lnTo>
                      <a:pt x="576" y="218"/>
                    </a:lnTo>
                    <a:lnTo>
                      <a:pt x="576" y="220"/>
                    </a:lnTo>
                    <a:lnTo>
                      <a:pt x="578" y="220"/>
                    </a:lnTo>
                    <a:lnTo>
                      <a:pt x="586" y="220"/>
                    </a:lnTo>
                    <a:lnTo>
                      <a:pt x="584" y="216"/>
                    </a:lnTo>
                    <a:lnTo>
                      <a:pt x="584" y="214"/>
                    </a:lnTo>
                    <a:lnTo>
                      <a:pt x="586" y="212"/>
                    </a:lnTo>
                    <a:lnTo>
                      <a:pt x="578" y="210"/>
                    </a:lnTo>
                    <a:close/>
                    <a:moveTo>
                      <a:pt x="398" y="216"/>
                    </a:moveTo>
                    <a:lnTo>
                      <a:pt x="398" y="216"/>
                    </a:lnTo>
                    <a:lnTo>
                      <a:pt x="400" y="218"/>
                    </a:lnTo>
                    <a:lnTo>
                      <a:pt x="396" y="218"/>
                    </a:lnTo>
                    <a:lnTo>
                      <a:pt x="396" y="216"/>
                    </a:lnTo>
                    <a:lnTo>
                      <a:pt x="398" y="216"/>
                    </a:lnTo>
                    <a:close/>
                    <a:moveTo>
                      <a:pt x="408" y="216"/>
                    </a:moveTo>
                    <a:lnTo>
                      <a:pt x="408" y="216"/>
                    </a:lnTo>
                    <a:lnTo>
                      <a:pt x="410" y="218"/>
                    </a:lnTo>
                    <a:lnTo>
                      <a:pt x="410" y="220"/>
                    </a:lnTo>
                    <a:lnTo>
                      <a:pt x="406" y="218"/>
                    </a:lnTo>
                    <a:lnTo>
                      <a:pt x="404" y="218"/>
                    </a:lnTo>
                    <a:lnTo>
                      <a:pt x="408" y="216"/>
                    </a:lnTo>
                    <a:close/>
                    <a:moveTo>
                      <a:pt x="756" y="216"/>
                    </a:moveTo>
                    <a:lnTo>
                      <a:pt x="756" y="216"/>
                    </a:lnTo>
                    <a:lnTo>
                      <a:pt x="754" y="222"/>
                    </a:lnTo>
                    <a:lnTo>
                      <a:pt x="752" y="226"/>
                    </a:lnTo>
                    <a:lnTo>
                      <a:pt x="750" y="226"/>
                    </a:lnTo>
                    <a:lnTo>
                      <a:pt x="750" y="224"/>
                    </a:lnTo>
                    <a:lnTo>
                      <a:pt x="756" y="216"/>
                    </a:lnTo>
                    <a:close/>
                    <a:moveTo>
                      <a:pt x="678" y="218"/>
                    </a:moveTo>
                    <a:lnTo>
                      <a:pt x="678" y="218"/>
                    </a:lnTo>
                    <a:lnTo>
                      <a:pt x="672" y="224"/>
                    </a:lnTo>
                    <a:lnTo>
                      <a:pt x="676" y="230"/>
                    </a:lnTo>
                    <a:lnTo>
                      <a:pt x="678" y="230"/>
                    </a:lnTo>
                    <a:lnTo>
                      <a:pt x="682" y="230"/>
                    </a:lnTo>
                    <a:lnTo>
                      <a:pt x="682" y="222"/>
                    </a:lnTo>
                    <a:lnTo>
                      <a:pt x="678" y="218"/>
                    </a:lnTo>
                    <a:close/>
                    <a:moveTo>
                      <a:pt x="664" y="232"/>
                    </a:moveTo>
                    <a:lnTo>
                      <a:pt x="664" y="232"/>
                    </a:lnTo>
                    <a:lnTo>
                      <a:pt x="660" y="238"/>
                    </a:lnTo>
                    <a:lnTo>
                      <a:pt x="660" y="240"/>
                    </a:lnTo>
                    <a:lnTo>
                      <a:pt x="656" y="242"/>
                    </a:lnTo>
                    <a:lnTo>
                      <a:pt x="662" y="242"/>
                    </a:lnTo>
                    <a:lnTo>
                      <a:pt x="672" y="240"/>
                    </a:lnTo>
                    <a:lnTo>
                      <a:pt x="672" y="234"/>
                    </a:lnTo>
                    <a:lnTo>
                      <a:pt x="668" y="234"/>
                    </a:lnTo>
                    <a:lnTo>
                      <a:pt x="664" y="232"/>
                    </a:lnTo>
                    <a:close/>
                    <a:moveTo>
                      <a:pt x="666" y="278"/>
                    </a:moveTo>
                    <a:lnTo>
                      <a:pt x="666" y="278"/>
                    </a:lnTo>
                    <a:lnTo>
                      <a:pt x="666" y="280"/>
                    </a:lnTo>
                    <a:lnTo>
                      <a:pt x="664" y="282"/>
                    </a:lnTo>
                    <a:lnTo>
                      <a:pt x="664" y="278"/>
                    </a:lnTo>
                    <a:lnTo>
                      <a:pt x="666" y="278"/>
                    </a:lnTo>
                    <a:close/>
                    <a:moveTo>
                      <a:pt x="444" y="286"/>
                    </a:moveTo>
                    <a:lnTo>
                      <a:pt x="444" y="286"/>
                    </a:lnTo>
                    <a:lnTo>
                      <a:pt x="444" y="290"/>
                    </a:lnTo>
                    <a:lnTo>
                      <a:pt x="444" y="296"/>
                    </a:lnTo>
                    <a:lnTo>
                      <a:pt x="450" y="296"/>
                    </a:lnTo>
                    <a:lnTo>
                      <a:pt x="454" y="298"/>
                    </a:lnTo>
                    <a:lnTo>
                      <a:pt x="454" y="300"/>
                    </a:lnTo>
                    <a:lnTo>
                      <a:pt x="458" y="300"/>
                    </a:lnTo>
                    <a:lnTo>
                      <a:pt x="464" y="300"/>
                    </a:lnTo>
                    <a:lnTo>
                      <a:pt x="464" y="294"/>
                    </a:lnTo>
                    <a:lnTo>
                      <a:pt x="450" y="286"/>
                    </a:lnTo>
                    <a:lnTo>
                      <a:pt x="448" y="286"/>
                    </a:lnTo>
                    <a:lnTo>
                      <a:pt x="444" y="286"/>
                    </a:lnTo>
                    <a:close/>
                    <a:moveTo>
                      <a:pt x="338" y="300"/>
                    </a:moveTo>
                    <a:lnTo>
                      <a:pt x="338" y="300"/>
                    </a:lnTo>
                    <a:lnTo>
                      <a:pt x="336" y="302"/>
                    </a:lnTo>
                    <a:lnTo>
                      <a:pt x="332" y="304"/>
                    </a:lnTo>
                    <a:lnTo>
                      <a:pt x="332" y="308"/>
                    </a:lnTo>
                    <a:lnTo>
                      <a:pt x="332" y="312"/>
                    </a:lnTo>
                    <a:lnTo>
                      <a:pt x="334" y="314"/>
                    </a:lnTo>
                    <a:lnTo>
                      <a:pt x="336" y="316"/>
                    </a:lnTo>
                    <a:lnTo>
                      <a:pt x="340" y="316"/>
                    </a:lnTo>
                    <a:lnTo>
                      <a:pt x="342" y="314"/>
                    </a:lnTo>
                    <a:lnTo>
                      <a:pt x="346" y="312"/>
                    </a:lnTo>
                    <a:lnTo>
                      <a:pt x="346" y="308"/>
                    </a:lnTo>
                    <a:lnTo>
                      <a:pt x="346" y="304"/>
                    </a:lnTo>
                    <a:lnTo>
                      <a:pt x="338" y="300"/>
                    </a:lnTo>
                    <a:close/>
                    <a:moveTo>
                      <a:pt x="220" y="398"/>
                    </a:moveTo>
                    <a:lnTo>
                      <a:pt x="220" y="398"/>
                    </a:lnTo>
                    <a:lnTo>
                      <a:pt x="220" y="400"/>
                    </a:lnTo>
                    <a:lnTo>
                      <a:pt x="218" y="402"/>
                    </a:lnTo>
                    <a:lnTo>
                      <a:pt x="218" y="400"/>
                    </a:lnTo>
                    <a:lnTo>
                      <a:pt x="218" y="398"/>
                    </a:lnTo>
                    <a:lnTo>
                      <a:pt x="220" y="398"/>
                    </a:lnTo>
                    <a:close/>
                    <a:moveTo>
                      <a:pt x="168" y="422"/>
                    </a:moveTo>
                    <a:lnTo>
                      <a:pt x="168" y="422"/>
                    </a:lnTo>
                    <a:lnTo>
                      <a:pt x="174" y="422"/>
                    </a:lnTo>
                    <a:lnTo>
                      <a:pt x="176" y="424"/>
                    </a:lnTo>
                    <a:lnTo>
                      <a:pt x="176" y="426"/>
                    </a:lnTo>
                    <a:lnTo>
                      <a:pt x="178" y="428"/>
                    </a:lnTo>
                    <a:lnTo>
                      <a:pt x="180" y="430"/>
                    </a:lnTo>
                    <a:lnTo>
                      <a:pt x="178" y="432"/>
                    </a:lnTo>
                    <a:lnTo>
                      <a:pt x="170" y="432"/>
                    </a:lnTo>
                    <a:lnTo>
                      <a:pt x="168" y="422"/>
                    </a:lnTo>
                    <a:close/>
                    <a:moveTo>
                      <a:pt x="176" y="442"/>
                    </a:moveTo>
                    <a:lnTo>
                      <a:pt x="176" y="442"/>
                    </a:lnTo>
                    <a:lnTo>
                      <a:pt x="186" y="446"/>
                    </a:lnTo>
                    <a:lnTo>
                      <a:pt x="186" y="452"/>
                    </a:lnTo>
                    <a:lnTo>
                      <a:pt x="188" y="460"/>
                    </a:lnTo>
                    <a:lnTo>
                      <a:pt x="192" y="464"/>
                    </a:lnTo>
                    <a:lnTo>
                      <a:pt x="192" y="468"/>
                    </a:lnTo>
                    <a:lnTo>
                      <a:pt x="192" y="472"/>
                    </a:lnTo>
                    <a:lnTo>
                      <a:pt x="188" y="476"/>
                    </a:lnTo>
                    <a:lnTo>
                      <a:pt x="180" y="468"/>
                    </a:lnTo>
                    <a:lnTo>
                      <a:pt x="172" y="462"/>
                    </a:lnTo>
                    <a:lnTo>
                      <a:pt x="172" y="458"/>
                    </a:lnTo>
                    <a:lnTo>
                      <a:pt x="178" y="460"/>
                    </a:lnTo>
                    <a:lnTo>
                      <a:pt x="176" y="456"/>
                    </a:lnTo>
                    <a:lnTo>
                      <a:pt x="176" y="454"/>
                    </a:lnTo>
                    <a:lnTo>
                      <a:pt x="178" y="454"/>
                    </a:lnTo>
                    <a:lnTo>
                      <a:pt x="178" y="456"/>
                    </a:lnTo>
                    <a:lnTo>
                      <a:pt x="180" y="456"/>
                    </a:lnTo>
                    <a:lnTo>
                      <a:pt x="182" y="450"/>
                    </a:lnTo>
                    <a:lnTo>
                      <a:pt x="182" y="448"/>
                    </a:lnTo>
                    <a:lnTo>
                      <a:pt x="180" y="446"/>
                    </a:lnTo>
                    <a:lnTo>
                      <a:pt x="178" y="448"/>
                    </a:lnTo>
                    <a:lnTo>
                      <a:pt x="180" y="448"/>
                    </a:lnTo>
                    <a:lnTo>
                      <a:pt x="178" y="448"/>
                    </a:lnTo>
                    <a:lnTo>
                      <a:pt x="176" y="448"/>
                    </a:lnTo>
                    <a:lnTo>
                      <a:pt x="174" y="446"/>
                    </a:lnTo>
                    <a:lnTo>
                      <a:pt x="174" y="442"/>
                    </a:lnTo>
                    <a:lnTo>
                      <a:pt x="176" y="442"/>
                    </a:lnTo>
                    <a:close/>
                    <a:moveTo>
                      <a:pt x="130" y="458"/>
                    </a:moveTo>
                    <a:lnTo>
                      <a:pt x="130" y="458"/>
                    </a:lnTo>
                    <a:lnTo>
                      <a:pt x="136" y="464"/>
                    </a:lnTo>
                    <a:lnTo>
                      <a:pt x="142" y="468"/>
                    </a:lnTo>
                    <a:lnTo>
                      <a:pt x="144" y="468"/>
                    </a:lnTo>
                    <a:lnTo>
                      <a:pt x="148" y="468"/>
                    </a:lnTo>
                    <a:lnTo>
                      <a:pt x="150" y="472"/>
                    </a:lnTo>
                    <a:lnTo>
                      <a:pt x="150" y="476"/>
                    </a:lnTo>
                    <a:lnTo>
                      <a:pt x="152" y="476"/>
                    </a:lnTo>
                    <a:lnTo>
                      <a:pt x="152" y="478"/>
                    </a:lnTo>
                    <a:lnTo>
                      <a:pt x="152" y="484"/>
                    </a:lnTo>
                    <a:lnTo>
                      <a:pt x="150" y="484"/>
                    </a:lnTo>
                    <a:lnTo>
                      <a:pt x="150" y="482"/>
                    </a:lnTo>
                    <a:lnTo>
                      <a:pt x="150" y="488"/>
                    </a:lnTo>
                    <a:lnTo>
                      <a:pt x="134" y="490"/>
                    </a:lnTo>
                    <a:lnTo>
                      <a:pt x="134" y="486"/>
                    </a:lnTo>
                    <a:lnTo>
                      <a:pt x="126" y="478"/>
                    </a:lnTo>
                    <a:lnTo>
                      <a:pt x="126" y="474"/>
                    </a:lnTo>
                    <a:lnTo>
                      <a:pt x="124" y="470"/>
                    </a:lnTo>
                    <a:lnTo>
                      <a:pt x="120" y="464"/>
                    </a:lnTo>
                    <a:lnTo>
                      <a:pt x="126" y="462"/>
                    </a:lnTo>
                    <a:lnTo>
                      <a:pt x="130" y="458"/>
                    </a:lnTo>
                    <a:close/>
                    <a:moveTo>
                      <a:pt x="200" y="484"/>
                    </a:moveTo>
                    <a:lnTo>
                      <a:pt x="200" y="484"/>
                    </a:lnTo>
                    <a:lnTo>
                      <a:pt x="204" y="484"/>
                    </a:lnTo>
                    <a:lnTo>
                      <a:pt x="206" y="486"/>
                    </a:lnTo>
                    <a:lnTo>
                      <a:pt x="204" y="488"/>
                    </a:lnTo>
                    <a:lnTo>
                      <a:pt x="200" y="488"/>
                    </a:lnTo>
                    <a:lnTo>
                      <a:pt x="198" y="486"/>
                    </a:lnTo>
                    <a:lnTo>
                      <a:pt x="198" y="484"/>
                    </a:lnTo>
                    <a:lnTo>
                      <a:pt x="200" y="484"/>
                    </a:lnTo>
                    <a:close/>
                    <a:moveTo>
                      <a:pt x="206" y="504"/>
                    </a:moveTo>
                    <a:lnTo>
                      <a:pt x="206" y="504"/>
                    </a:lnTo>
                    <a:lnTo>
                      <a:pt x="208" y="508"/>
                    </a:lnTo>
                    <a:lnTo>
                      <a:pt x="208" y="510"/>
                    </a:lnTo>
                    <a:lnTo>
                      <a:pt x="206" y="510"/>
                    </a:lnTo>
                    <a:lnTo>
                      <a:pt x="206" y="506"/>
                    </a:lnTo>
                    <a:lnTo>
                      <a:pt x="206" y="504"/>
                    </a:lnTo>
                    <a:close/>
                    <a:moveTo>
                      <a:pt x="212" y="512"/>
                    </a:moveTo>
                    <a:lnTo>
                      <a:pt x="212" y="512"/>
                    </a:lnTo>
                    <a:lnTo>
                      <a:pt x="218" y="518"/>
                    </a:lnTo>
                    <a:lnTo>
                      <a:pt x="220" y="518"/>
                    </a:lnTo>
                    <a:lnTo>
                      <a:pt x="220" y="520"/>
                    </a:lnTo>
                    <a:lnTo>
                      <a:pt x="220" y="524"/>
                    </a:lnTo>
                    <a:lnTo>
                      <a:pt x="214" y="526"/>
                    </a:lnTo>
                    <a:lnTo>
                      <a:pt x="210" y="528"/>
                    </a:lnTo>
                    <a:lnTo>
                      <a:pt x="204" y="522"/>
                    </a:lnTo>
                    <a:lnTo>
                      <a:pt x="200" y="516"/>
                    </a:lnTo>
                    <a:lnTo>
                      <a:pt x="204" y="516"/>
                    </a:lnTo>
                    <a:lnTo>
                      <a:pt x="210" y="518"/>
                    </a:lnTo>
                    <a:lnTo>
                      <a:pt x="210" y="514"/>
                    </a:lnTo>
                    <a:lnTo>
                      <a:pt x="210" y="512"/>
                    </a:lnTo>
                    <a:lnTo>
                      <a:pt x="212" y="512"/>
                    </a:lnTo>
                    <a:close/>
                    <a:moveTo>
                      <a:pt x="16" y="584"/>
                    </a:moveTo>
                    <a:lnTo>
                      <a:pt x="16" y="584"/>
                    </a:lnTo>
                    <a:lnTo>
                      <a:pt x="10" y="586"/>
                    </a:lnTo>
                    <a:lnTo>
                      <a:pt x="12" y="582"/>
                    </a:lnTo>
                    <a:lnTo>
                      <a:pt x="8" y="582"/>
                    </a:lnTo>
                    <a:lnTo>
                      <a:pt x="2" y="586"/>
                    </a:lnTo>
                    <a:lnTo>
                      <a:pt x="2" y="592"/>
                    </a:lnTo>
                    <a:lnTo>
                      <a:pt x="2" y="596"/>
                    </a:lnTo>
                    <a:lnTo>
                      <a:pt x="0" y="598"/>
                    </a:lnTo>
                    <a:lnTo>
                      <a:pt x="4" y="602"/>
                    </a:lnTo>
                    <a:lnTo>
                      <a:pt x="14" y="606"/>
                    </a:lnTo>
                    <a:lnTo>
                      <a:pt x="22" y="606"/>
                    </a:lnTo>
                    <a:lnTo>
                      <a:pt x="28" y="608"/>
                    </a:lnTo>
                    <a:lnTo>
                      <a:pt x="34" y="608"/>
                    </a:lnTo>
                    <a:lnTo>
                      <a:pt x="40" y="606"/>
                    </a:lnTo>
                    <a:lnTo>
                      <a:pt x="38" y="594"/>
                    </a:lnTo>
                    <a:lnTo>
                      <a:pt x="32" y="594"/>
                    </a:lnTo>
                    <a:lnTo>
                      <a:pt x="26" y="594"/>
                    </a:lnTo>
                    <a:lnTo>
                      <a:pt x="24" y="592"/>
                    </a:lnTo>
                    <a:lnTo>
                      <a:pt x="16" y="584"/>
                    </a:lnTo>
                    <a:close/>
                  </a:path>
                </a:pathLst>
              </a:custGeom>
              <a:grpFill/>
              <a:ln w="3175">
                <a:noFill/>
                <a:round/>
                <a:headEnd/>
                <a:tailEnd/>
              </a:ln>
            </p:spPr>
            <p:txBody>
              <a:bodyPr/>
              <a:lstStyle/>
              <a:p>
                <a:pPr>
                  <a:defRPr/>
                </a:pPr>
                <a:endParaRPr lang="en-GB" dirty="0">
                  <a:latin typeface="Calibri" pitchFamily="34" charset="0"/>
                </a:endParaRPr>
              </a:p>
            </p:txBody>
          </p:sp>
          <p:sp>
            <p:nvSpPr>
              <p:cNvPr id="646" name="Freeform 51"/>
              <p:cNvSpPr>
                <a:spLocks/>
              </p:cNvSpPr>
              <p:nvPr/>
            </p:nvSpPr>
            <p:spPr bwMode="auto">
              <a:xfrm>
                <a:off x="5279085" y="2743235"/>
                <a:ext cx="217390" cy="170986"/>
              </a:xfrm>
              <a:custGeom>
                <a:avLst/>
                <a:gdLst>
                  <a:gd name="T0" fmla="*/ 35 w 96"/>
                  <a:gd name="T1" fmla="*/ 18 h 76"/>
                  <a:gd name="T2" fmla="*/ 34 w 96"/>
                  <a:gd name="T3" fmla="*/ 19 h 76"/>
                  <a:gd name="T4" fmla="*/ 33 w 96"/>
                  <a:gd name="T5" fmla="*/ 19 h 76"/>
                  <a:gd name="T6" fmla="*/ 30 w 96"/>
                  <a:gd name="T7" fmla="*/ 18 h 76"/>
                  <a:gd name="T8" fmla="*/ 30 w 96"/>
                  <a:gd name="T9" fmla="*/ 16 h 76"/>
                  <a:gd name="T10" fmla="*/ 30 w 96"/>
                  <a:gd name="T11" fmla="*/ 16 h 76"/>
                  <a:gd name="T12" fmla="*/ 30 w 96"/>
                  <a:gd name="T13" fmla="*/ 13 h 76"/>
                  <a:gd name="T14" fmla="*/ 30 w 96"/>
                  <a:gd name="T15" fmla="*/ 12 h 76"/>
                  <a:gd name="T16" fmla="*/ 30 w 96"/>
                  <a:gd name="T17" fmla="*/ 10 h 76"/>
                  <a:gd name="T18" fmla="*/ 30 w 96"/>
                  <a:gd name="T19" fmla="*/ 9 h 76"/>
                  <a:gd name="T20" fmla="*/ 28 w 96"/>
                  <a:gd name="T21" fmla="*/ 5 h 76"/>
                  <a:gd name="T22" fmla="*/ 27 w 96"/>
                  <a:gd name="T23" fmla="*/ 3 h 76"/>
                  <a:gd name="T24" fmla="*/ 23 w 96"/>
                  <a:gd name="T25" fmla="*/ 0 h 76"/>
                  <a:gd name="T26" fmla="*/ 23 w 96"/>
                  <a:gd name="T27" fmla="*/ 2 h 76"/>
                  <a:gd name="T28" fmla="*/ 20 w 96"/>
                  <a:gd name="T29" fmla="*/ 2 h 76"/>
                  <a:gd name="T30" fmla="*/ 18 w 96"/>
                  <a:gd name="T31" fmla="*/ 4 h 76"/>
                  <a:gd name="T32" fmla="*/ 16 w 96"/>
                  <a:gd name="T33" fmla="*/ 4 h 76"/>
                  <a:gd name="T34" fmla="*/ 13 w 96"/>
                  <a:gd name="T35" fmla="*/ 2 h 76"/>
                  <a:gd name="T36" fmla="*/ 11 w 96"/>
                  <a:gd name="T37" fmla="*/ 2 h 76"/>
                  <a:gd name="T38" fmla="*/ 10 w 96"/>
                  <a:gd name="T39" fmla="*/ 2 h 76"/>
                  <a:gd name="T40" fmla="*/ 8 w 96"/>
                  <a:gd name="T41" fmla="*/ 5 h 76"/>
                  <a:gd name="T42" fmla="*/ 5 w 96"/>
                  <a:gd name="T43" fmla="*/ 8 h 76"/>
                  <a:gd name="T44" fmla="*/ 4 w 96"/>
                  <a:gd name="T45" fmla="*/ 14 h 76"/>
                  <a:gd name="T46" fmla="*/ 2 w 96"/>
                  <a:gd name="T47" fmla="*/ 16 h 76"/>
                  <a:gd name="T48" fmla="*/ 0 w 96"/>
                  <a:gd name="T49" fmla="*/ 17 h 76"/>
                  <a:gd name="T50" fmla="*/ 2 w 96"/>
                  <a:gd name="T51" fmla="*/ 20 h 76"/>
                  <a:gd name="T52" fmla="*/ 3 w 96"/>
                  <a:gd name="T53" fmla="*/ 21 h 76"/>
                  <a:gd name="T54" fmla="*/ 4 w 96"/>
                  <a:gd name="T55" fmla="*/ 22 h 76"/>
                  <a:gd name="T56" fmla="*/ 5 w 96"/>
                  <a:gd name="T57" fmla="*/ 23 h 76"/>
                  <a:gd name="T58" fmla="*/ 7 w 96"/>
                  <a:gd name="T59" fmla="*/ 21 h 76"/>
                  <a:gd name="T60" fmla="*/ 9 w 96"/>
                  <a:gd name="T61" fmla="*/ 22 h 76"/>
                  <a:gd name="T62" fmla="*/ 8 w 96"/>
                  <a:gd name="T63" fmla="*/ 23 h 76"/>
                  <a:gd name="T64" fmla="*/ 8 w 96"/>
                  <a:gd name="T65" fmla="*/ 24 h 76"/>
                  <a:gd name="T66" fmla="*/ 10 w 96"/>
                  <a:gd name="T67" fmla="*/ 26 h 76"/>
                  <a:gd name="T68" fmla="*/ 13 w 96"/>
                  <a:gd name="T69" fmla="*/ 26 h 76"/>
                  <a:gd name="T70" fmla="*/ 11 w 96"/>
                  <a:gd name="T71" fmla="*/ 26 h 76"/>
                  <a:gd name="T72" fmla="*/ 13 w 96"/>
                  <a:gd name="T73" fmla="*/ 28 h 76"/>
                  <a:gd name="T74" fmla="*/ 15 w 96"/>
                  <a:gd name="T75" fmla="*/ 28 h 76"/>
                  <a:gd name="T76" fmla="*/ 16 w 96"/>
                  <a:gd name="T77" fmla="*/ 28 h 76"/>
                  <a:gd name="T78" fmla="*/ 20 w 96"/>
                  <a:gd name="T79" fmla="*/ 28 h 76"/>
                  <a:gd name="T80" fmla="*/ 21 w 96"/>
                  <a:gd name="T81" fmla="*/ 26 h 76"/>
                  <a:gd name="T82" fmla="*/ 25 w 96"/>
                  <a:gd name="T83" fmla="*/ 25 h 76"/>
                  <a:gd name="T84" fmla="*/ 27 w 96"/>
                  <a:gd name="T85" fmla="*/ 26 h 76"/>
                  <a:gd name="T86" fmla="*/ 30 w 96"/>
                  <a:gd name="T87" fmla="*/ 26 h 76"/>
                  <a:gd name="T88" fmla="*/ 32 w 96"/>
                  <a:gd name="T89" fmla="*/ 26 h 76"/>
                  <a:gd name="T90" fmla="*/ 33 w 96"/>
                  <a:gd name="T91" fmla="*/ 25 h 76"/>
                  <a:gd name="T92" fmla="*/ 34 w 96"/>
                  <a:gd name="T93" fmla="*/ 24 h 76"/>
                  <a:gd name="T94" fmla="*/ 34 w 96"/>
                  <a:gd name="T95" fmla="*/ 19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6" h="76">
                    <a:moveTo>
                      <a:pt x="96" y="52"/>
                    </a:moveTo>
                    <a:lnTo>
                      <a:pt x="96" y="52"/>
                    </a:lnTo>
                    <a:lnTo>
                      <a:pt x="94" y="50"/>
                    </a:lnTo>
                    <a:lnTo>
                      <a:pt x="92" y="52"/>
                    </a:lnTo>
                    <a:lnTo>
                      <a:pt x="90" y="52"/>
                    </a:lnTo>
                    <a:lnTo>
                      <a:pt x="88" y="52"/>
                    </a:lnTo>
                    <a:lnTo>
                      <a:pt x="86" y="50"/>
                    </a:lnTo>
                    <a:lnTo>
                      <a:pt x="82" y="48"/>
                    </a:lnTo>
                    <a:lnTo>
                      <a:pt x="82" y="46"/>
                    </a:lnTo>
                    <a:lnTo>
                      <a:pt x="82" y="44"/>
                    </a:lnTo>
                    <a:lnTo>
                      <a:pt x="82" y="42"/>
                    </a:lnTo>
                    <a:lnTo>
                      <a:pt x="80" y="42"/>
                    </a:lnTo>
                    <a:lnTo>
                      <a:pt x="82" y="40"/>
                    </a:lnTo>
                    <a:lnTo>
                      <a:pt x="82" y="36"/>
                    </a:lnTo>
                    <a:lnTo>
                      <a:pt x="82" y="32"/>
                    </a:lnTo>
                    <a:lnTo>
                      <a:pt x="82" y="30"/>
                    </a:lnTo>
                    <a:lnTo>
                      <a:pt x="80" y="28"/>
                    </a:lnTo>
                    <a:lnTo>
                      <a:pt x="82" y="24"/>
                    </a:lnTo>
                    <a:lnTo>
                      <a:pt x="80" y="20"/>
                    </a:lnTo>
                    <a:lnTo>
                      <a:pt x="76" y="16"/>
                    </a:lnTo>
                    <a:lnTo>
                      <a:pt x="74" y="12"/>
                    </a:lnTo>
                    <a:lnTo>
                      <a:pt x="72" y="8"/>
                    </a:lnTo>
                    <a:lnTo>
                      <a:pt x="68" y="2"/>
                    </a:lnTo>
                    <a:lnTo>
                      <a:pt x="64" y="0"/>
                    </a:lnTo>
                    <a:lnTo>
                      <a:pt x="62" y="0"/>
                    </a:lnTo>
                    <a:lnTo>
                      <a:pt x="60" y="4"/>
                    </a:lnTo>
                    <a:lnTo>
                      <a:pt x="58" y="6"/>
                    </a:lnTo>
                    <a:lnTo>
                      <a:pt x="54" y="6"/>
                    </a:lnTo>
                    <a:lnTo>
                      <a:pt x="52" y="8"/>
                    </a:lnTo>
                    <a:lnTo>
                      <a:pt x="48" y="10"/>
                    </a:lnTo>
                    <a:lnTo>
                      <a:pt x="46" y="12"/>
                    </a:lnTo>
                    <a:lnTo>
                      <a:pt x="44" y="10"/>
                    </a:lnTo>
                    <a:lnTo>
                      <a:pt x="40" y="8"/>
                    </a:lnTo>
                    <a:lnTo>
                      <a:pt x="36" y="6"/>
                    </a:lnTo>
                    <a:lnTo>
                      <a:pt x="32" y="6"/>
                    </a:lnTo>
                    <a:lnTo>
                      <a:pt x="30" y="4"/>
                    </a:lnTo>
                    <a:lnTo>
                      <a:pt x="26" y="2"/>
                    </a:lnTo>
                    <a:lnTo>
                      <a:pt x="24" y="12"/>
                    </a:lnTo>
                    <a:lnTo>
                      <a:pt x="22" y="16"/>
                    </a:lnTo>
                    <a:lnTo>
                      <a:pt x="16" y="18"/>
                    </a:lnTo>
                    <a:lnTo>
                      <a:pt x="14" y="22"/>
                    </a:lnTo>
                    <a:lnTo>
                      <a:pt x="14" y="28"/>
                    </a:lnTo>
                    <a:lnTo>
                      <a:pt x="14" y="34"/>
                    </a:lnTo>
                    <a:lnTo>
                      <a:pt x="12" y="38"/>
                    </a:lnTo>
                    <a:lnTo>
                      <a:pt x="8" y="42"/>
                    </a:lnTo>
                    <a:lnTo>
                      <a:pt x="6" y="44"/>
                    </a:lnTo>
                    <a:lnTo>
                      <a:pt x="4" y="46"/>
                    </a:lnTo>
                    <a:lnTo>
                      <a:pt x="0" y="46"/>
                    </a:lnTo>
                    <a:lnTo>
                      <a:pt x="4" y="48"/>
                    </a:lnTo>
                    <a:lnTo>
                      <a:pt x="6" y="54"/>
                    </a:lnTo>
                    <a:lnTo>
                      <a:pt x="6" y="56"/>
                    </a:lnTo>
                    <a:lnTo>
                      <a:pt x="8" y="58"/>
                    </a:lnTo>
                    <a:lnTo>
                      <a:pt x="10" y="58"/>
                    </a:lnTo>
                    <a:lnTo>
                      <a:pt x="12" y="60"/>
                    </a:lnTo>
                    <a:lnTo>
                      <a:pt x="14" y="62"/>
                    </a:lnTo>
                    <a:lnTo>
                      <a:pt x="16" y="58"/>
                    </a:lnTo>
                    <a:lnTo>
                      <a:pt x="18" y="58"/>
                    </a:lnTo>
                    <a:lnTo>
                      <a:pt x="20" y="58"/>
                    </a:lnTo>
                    <a:lnTo>
                      <a:pt x="24" y="60"/>
                    </a:lnTo>
                    <a:lnTo>
                      <a:pt x="26" y="62"/>
                    </a:lnTo>
                    <a:lnTo>
                      <a:pt x="22" y="62"/>
                    </a:lnTo>
                    <a:lnTo>
                      <a:pt x="20" y="64"/>
                    </a:lnTo>
                    <a:lnTo>
                      <a:pt x="22" y="66"/>
                    </a:lnTo>
                    <a:lnTo>
                      <a:pt x="26" y="70"/>
                    </a:lnTo>
                    <a:lnTo>
                      <a:pt x="28" y="70"/>
                    </a:lnTo>
                    <a:lnTo>
                      <a:pt x="30" y="70"/>
                    </a:lnTo>
                    <a:lnTo>
                      <a:pt x="32" y="72"/>
                    </a:lnTo>
                    <a:lnTo>
                      <a:pt x="30" y="74"/>
                    </a:lnTo>
                    <a:lnTo>
                      <a:pt x="30" y="76"/>
                    </a:lnTo>
                    <a:lnTo>
                      <a:pt x="32" y="76"/>
                    </a:lnTo>
                    <a:lnTo>
                      <a:pt x="36" y="76"/>
                    </a:lnTo>
                    <a:lnTo>
                      <a:pt x="38" y="76"/>
                    </a:lnTo>
                    <a:lnTo>
                      <a:pt x="40" y="76"/>
                    </a:lnTo>
                    <a:lnTo>
                      <a:pt x="42" y="76"/>
                    </a:lnTo>
                    <a:lnTo>
                      <a:pt x="46" y="76"/>
                    </a:lnTo>
                    <a:lnTo>
                      <a:pt x="52" y="76"/>
                    </a:lnTo>
                    <a:lnTo>
                      <a:pt x="56" y="74"/>
                    </a:lnTo>
                    <a:lnTo>
                      <a:pt x="58" y="72"/>
                    </a:lnTo>
                    <a:lnTo>
                      <a:pt x="62" y="70"/>
                    </a:lnTo>
                    <a:lnTo>
                      <a:pt x="66" y="68"/>
                    </a:lnTo>
                    <a:lnTo>
                      <a:pt x="68" y="72"/>
                    </a:lnTo>
                    <a:lnTo>
                      <a:pt x="70" y="72"/>
                    </a:lnTo>
                    <a:lnTo>
                      <a:pt x="74" y="72"/>
                    </a:lnTo>
                    <a:lnTo>
                      <a:pt x="78" y="70"/>
                    </a:lnTo>
                    <a:lnTo>
                      <a:pt x="82" y="70"/>
                    </a:lnTo>
                    <a:lnTo>
                      <a:pt x="86" y="72"/>
                    </a:lnTo>
                    <a:lnTo>
                      <a:pt x="90" y="70"/>
                    </a:lnTo>
                    <a:lnTo>
                      <a:pt x="88" y="68"/>
                    </a:lnTo>
                    <a:lnTo>
                      <a:pt x="88" y="66"/>
                    </a:lnTo>
                    <a:lnTo>
                      <a:pt x="92" y="66"/>
                    </a:lnTo>
                    <a:lnTo>
                      <a:pt x="94" y="58"/>
                    </a:lnTo>
                    <a:lnTo>
                      <a:pt x="92" y="52"/>
                    </a:lnTo>
                    <a:lnTo>
                      <a:pt x="96" y="52"/>
                    </a:lnTo>
                    <a:close/>
                  </a:path>
                </a:pathLst>
              </a:custGeom>
              <a:grpFill/>
              <a:ln w="3175">
                <a:noFill/>
                <a:round/>
                <a:headEnd/>
                <a:tailEnd/>
              </a:ln>
            </p:spPr>
            <p:txBody>
              <a:bodyPr/>
              <a:lstStyle/>
              <a:p>
                <a:pPr>
                  <a:defRPr/>
                </a:pPr>
                <a:endParaRPr lang="en-GB" dirty="0">
                  <a:latin typeface="Calibri" pitchFamily="34" charset="0"/>
                </a:endParaRPr>
              </a:p>
            </p:txBody>
          </p:sp>
          <p:sp>
            <p:nvSpPr>
              <p:cNvPr id="647" name="Freeform 52"/>
              <p:cNvSpPr>
                <a:spLocks/>
              </p:cNvSpPr>
              <p:nvPr/>
            </p:nvSpPr>
            <p:spPr bwMode="auto">
              <a:xfrm>
                <a:off x="6035603" y="3540205"/>
                <a:ext cx="23188" cy="37675"/>
              </a:xfrm>
              <a:custGeom>
                <a:avLst/>
                <a:gdLst>
                  <a:gd name="T0" fmla="*/ 0 w 10"/>
                  <a:gd name="T1" fmla="*/ 6 h 16"/>
                  <a:gd name="T2" fmla="*/ 2 w 10"/>
                  <a:gd name="T3" fmla="*/ 6 h 16"/>
                  <a:gd name="T4" fmla="*/ 4 w 10"/>
                  <a:gd name="T5" fmla="*/ 7 h 16"/>
                  <a:gd name="T6" fmla="*/ 4 w 10"/>
                  <a:gd name="T7" fmla="*/ 7 h 16"/>
                  <a:gd name="T8" fmla="*/ 4 w 10"/>
                  <a:gd name="T9" fmla="*/ 2 h 16"/>
                  <a:gd name="T10" fmla="*/ 3 w 10"/>
                  <a:gd name="T11" fmla="*/ 0 h 16"/>
                  <a:gd name="T12" fmla="*/ 2 w 10"/>
                  <a:gd name="T13" fmla="*/ 0 h 16"/>
                  <a:gd name="T14" fmla="*/ 2 w 10"/>
                  <a:gd name="T15" fmla="*/ 0 h 16"/>
                  <a:gd name="T16" fmla="*/ 2 w 10"/>
                  <a:gd name="T17" fmla="*/ 2 h 16"/>
                  <a:gd name="T18" fmla="*/ 2 w 10"/>
                  <a:gd name="T19" fmla="*/ 6 h 16"/>
                  <a:gd name="T20" fmla="*/ 0 w 10"/>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6">
                    <a:moveTo>
                      <a:pt x="0" y="12"/>
                    </a:moveTo>
                    <a:lnTo>
                      <a:pt x="6" y="14"/>
                    </a:lnTo>
                    <a:lnTo>
                      <a:pt x="10" y="16"/>
                    </a:lnTo>
                    <a:lnTo>
                      <a:pt x="10" y="4"/>
                    </a:lnTo>
                    <a:lnTo>
                      <a:pt x="8" y="0"/>
                    </a:lnTo>
                    <a:lnTo>
                      <a:pt x="6" y="0"/>
                    </a:lnTo>
                    <a:lnTo>
                      <a:pt x="4" y="4"/>
                    </a:lnTo>
                    <a:lnTo>
                      <a:pt x="2" y="12"/>
                    </a:lnTo>
                    <a:lnTo>
                      <a:pt x="0" y="12"/>
                    </a:lnTo>
                    <a:close/>
                  </a:path>
                </a:pathLst>
              </a:custGeom>
              <a:grpFill/>
              <a:ln w="3175">
                <a:noFill/>
                <a:round/>
                <a:headEnd/>
                <a:tailEnd/>
              </a:ln>
            </p:spPr>
            <p:txBody>
              <a:bodyPr/>
              <a:lstStyle/>
              <a:p>
                <a:pPr>
                  <a:defRPr/>
                </a:pPr>
                <a:endParaRPr lang="en-GB" dirty="0">
                  <a:latin typeface="Calibri" pitchFamily="34" charset="0"/>
                </a:endParaRPr>
              </a:p>
            </p:txBody>
          </p:sp>
          <p:sp>
            <p:nvSpPr>
              <p:cNvPr id="648" name="Freeform 53"/>
              <p:cNvSpPr>
                <a:spLocks/>
              </p:cNvSpPr>
              <p:nvPr/>
            </p:nvSpPr>
            <p:spPr bwMode="auto">
              <a:xfrm>
                <a:off x="3003735" y="3789439"/>
                <a:ext cx="31884" cy="20287"/>
              </a:xfrm>
              <a:custGeom>
                <a:avLst/>
                <a:gdLst>
                  <a:gd name="T0" fmla="*/ 0 w 14"/>
                  <a:gd name="T1" fmla="*/ 0 h 8"/>
                  <a:gd name="T2" fmla="*/ 0 w 14"/>
                  <a:gd name="T3" fmla="*/ 4 h 8"/>
                  <a:gd name="T4" fmla="*/ 0 w 14"/>
                  <a:gd name="T5" fmla="*/ 4 h 8"/>
                  <a:gd name="T6" fmla="*/ 5 w 14"/>
                  <a:gd name="T7" fmla="*/ 4 h 8"/>
                  <a:gd name="T8" fmla="*/ 5 w 14"/>
                  <a:gd name="T9" fmla="*/ 4 h 8"/>
                  <a:gd name="T10" fmla="*/ 6 w 14"/>
                  <a:gd name="T11" fmla="*/ 4 h 8"/>
                  <a:gd name="T12" fmla="*/ 6 w 14"/>
                  <a:gd name="T13" fmla="*/ 4 h 8"/>
                  <a:gd name="T14" fmla="*/ 6 w 14"/>
                  <a:gd name="T15" fmla="*/ 4 h 8"/>
                  <a:gd name="T16" fmla="*/ 6 w 14"/>
                  <a:gd name="T17" fmla="*/ 4 h 8"/>
                  <a:gd name="T18" fmla="*/ 4 w 14"/>
                  <a:gd name="T19" fmla="*/ 2 h 8"/>
                  <a:gd name="T20" fmla="*/ 0 w 14"/>
                  <a:gd name="T21" fmla="*/ 0 h 8"/>
                  <a:gd name="T22" fmla="*/ 0 w 14"/>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8">
                    <a:moveTo>
                      <a:pt x="0" y="0"/>
                    </a:moveTo>
                    <a:lnTo>
                      <a:pt x="0" y="8"/>
                    </a:lnTo>
                    <a:lnTo>
                      <a:pt x="12" y="8"/>
                    </a:lnTo>
                    <a:lnTo>
                      <a:pt x="14" y="4"/>
                    </a:lnTo>
                    <a:lnTo>
                      <a:pt x="10"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49" name="Freeform 54"/>
              <p:cNvSpPr>
                <a:spLocks/>
              </p:cNvSpPr>
              <p:nvPr/>
            </p:nvSpPr>
            <p:spPr bwMode="auto">
              <a:xfrm>
                <a:off x="4490684" y="2977979"/>
                <a:ext cx="69565" cy="179681"/>
              </a:xfrm>
              <a:custGeom>
                <a:avLst/>
                <a:gdLst>
                  <a:gd name="T0" fmla="*/ 11 w 30"/>
                  <a:gd name="T1" fmla="*/ 30 h 78"/>
                  <a:gd name="T2" fmla="*/ 11 w 30"/>
                  <a:gd name="T3" fmla="*/ 27 h 78"/>
                  <a:gd name="T4" fmla="*/ 11 w 30"/>
                  <a:gd name="T5" fmla="*/ 26 h 78"/>
                  <a:gd name="T6" fmla="*/ 10 w 30"/>
                  <a:gd name="T7" fmla="*/ 26 h 78"/>
                  <a:gd name="T8" fmla="*/ 9 w 30"/>
                  <a:gd name="T9" fmla="*/ 26 h 78"/>
                  <a:gd name="T10" fmla="*/ 10 w 30"/>
                  <a:gd name="T11" fmla="*/ 23 h 78"/>
                  <a:gd name="T12" fmla="*/ 11 w 30"/>
                  <a:gd name="T13" fmla="*/ 21 h 78"/>
                  <a:gd name="T14" fmla="*/ 10 w 30"/>
                  <a:gd name="T15" fmla="*/ 21 h 78"/>
                  <a:gd name="T16" fmla="*/ 9 w 30"/>
                  <a:gd name="T17" fmla="*/ 18 h 78"/>
                  <a:gd name="T18" fmla="*/ 10 w 30"/>
                  <a:gd name="T19" fmla="*/ 17 h 78"/>
                  <a:gd name="T20" fmla="*/ 10 w 30"/>
                  <a:gd name="T21" fmla="*/ 14 h 78"/>
                  <a:gd name="T22" fmla="*/ 10 w 30"/>
                  <a:gd name="T23" fmla="*/ 13 h 78"/>
                  <a:gd name="T24" fmla="*/ 11 w 30"/>
                  <a:gd name="T25" fmla="*/ 11 h 78"/>
                  <a:gd name="T26" fmla="*/ 11 w 30"/>
                  <a:gd name="T27" fmla="*/ 10 h 78"/>
                  <a:gd name="T28" fmla="*/ 11 w 30"/>
                  <a:gd name="T29" fmla="*/ 7 h 78"/>
                  <a:gd name="T30" fmla="*/ 11 w 30"/>
                  <a:gd name="T31" fmla="*/ 6 h 78"/>
                  <a:gd name="T32" fmla="*/ 12 w 30"/>
                  <a:gd name="T33" fmla="*/ 3 h 78"/>
                  <a:gd name="T34" fmla="*/ 11 w 30"/>
                  <a:gd name="T35" fmla="*/ 2 h 78"/>
                  <a:gd name="T36" fmla="*/ 11 w 30"/>
                  <a:gd name="T37" fmla="*/ 2 h 78"/>
                  <a:gd name="T38" fmla="*/ 10 w 30"/>
                  <a:gd name="T39" fmla="*/ 2 h 78"/>
                  <a:gd name="T40" fmla="*/ 6 w 30"/>
                  <a:gd name="T41" fmla="*/ 2 h 78"/>
                  <a:gd name="T42" fmla="*/ 6 w 30"/>
                  <a:gd name="T43" fmla="*/ 0 h 78"/>
                  <a:gd name="T44" fmla="*/ 5 w 30"/>
                  <a:gd name="T45" fmla="*/ 0 h 78"/>
                  <a:gd name="T46" fmla="*/ 2 w 30"/>
                  <a:gd name="T47" fmla="*/ 2 h 78"/>
                  <a:gd name="T48" fmla="*/ 3 w 30"/>
                  <a:gd name="T49" fmla="*/ 5 h 78"/>
                  <a:gd name="T50" fmla="*/ 3 w 30"/>
                  <a:gd name="T51" fmla="*/ 11 h 78"/>
                  <a:gd name="T52" fmla="*/ 2 w 30"/>
                  <a:gd name="T53" fmla="*/ 11 h 78"/>
                  <a:gd name="T54" fmla="*/ 2 w 30"/>
                  <a:gd name="T55" fmla="*/ 16 h 78"/>
                  <a:gd name="T56" fmla="*/ 0 w 30"/>
                  <a:gd name="T57" fmla="*/ 16 h 78"/>
                  <a:gd name="T58" fmla="*/ 0 w 30"/>
                  <a:gd name="T59" fmla="*/ 21 h 78"/>
                  <a:gd name="T60" fmla="*/ 2 w 30"/>
                  <a:gd name="T61" fmla="*/ 20 h 78"/>
                  <a:gd name="T62" fmla="*/ 2 w 30"/>
                  <a:gd name="T63" fmla="*/ 21 h 78"/>
                  <a:gd name="T64" fmla="*/ 2 w 30"/>
                  <a:gd name="T65" fmla="*/ 23 h 78"/>
                  <a:gd name="T66" fmla="*/ 2 w 30"/>
                  <a:gd name="T67" fmla="*/ 24 h 78"/>
                  <a:gd name="T68" fmla="*/ 2 w 30"/>
                  <a:gd name="T69" fmla="*/ 31 h 78"/>
                  <a:gd name="T70" fmla="*/ 6 w 30"/>
                  <a:gd name="T71" fmla="*/ 31 h 78"/>
                  <a:gd name="T72" fmla="*/ 11 w 30"/>
                  <a:gd name="T73" fmla="*/ 30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 h="78">
                    <a:moveTo>
                      <a:pt x="26" y="76"/>
                    </a:moveTo>
                    <a:lnTo>
                      <a:pt x="26" y="76"/>
                    </a:lnTo>
                    <a:lnTo>
                      <a:pt x="26" y="74"/>
                    </a:lnTo>
                    <a:lnTo>
                      <a:pt x="26" y="68"/>
                    </a:lnTo>
                    <a:lnTo>
                      <a:pt x="26" y="66"/>
                    </a:lnTo>
                    <a:lnTo>
                      <a:pt x="24" y="66"/>
                    </a:lnTo>
                    <a:lnTo>
                      <a:pt x="22" y="64"/>
                    </a:lnTo>
                    <a:lnTo>
                      <a:pt x="22" y="60"/>
                    </a:lnTo>
                    <a:lnTo>
                      <a:pt x="24" y="58"/>
                    </a:lnTo>
                    <a:lnTo>
                      <a:pt x="26" y="54"/>
                    </a:lnTo>
                    <a:lnTo>
                      <a:pt x="24" y="52"/>
                    </a:lnTo>
                    <a:lnTo>
                      <a:pt x="22" y="48"/>
                    </a:lnTo>
                    <a:lnTo>
                      <a:pt x="22" y="46"/>
                    </a:lnTo>
                    <a:lnTo>
                      <a:pt x="24" y="44"/>
                    </a:lnTo>
                    <a:lnTo>
                      <a:pt x="26" y="40"/>
                    </a:lnTo>
                    <a:lnTo>
                      <a:pt x="24" y="36"/>
                    </a:lnTo>
                    <a:lnTo>
                      <a:pt x="24" y="32"/>
                    </a:lnTo>
                    <a:lnTo>
                      <a:pt x="28" y="28"/>
                    </a:lnTo>
                    <a:lnTo>
                      <a:pt x="28" y="26"/>
                    </a:lnTo>
                    <a:lnTo>
                      <a:pt x="28" y="24"/>
                    </a:lnTo>
                    <a:lnTo>
                      <a:pt x="26" y="18"/>
                    </a:lnTo>
                    <a:lnTo>
                      <a:pt x="24" y="14"/>
                    </a:lnTo>
                    <a:lnTo>
                      <a:pt x="26" y="14"/>
                    </a:lnTo>
                    <a:lnTo>
                      <a:pt x="30" y="8"/>
                    </a:lnTo>
                    <a:lnTo>
                      <a:pt x="30" y="6"/>
                    </a:lnTo>
                    <a:lnTo>
                      <a:pt x="28" y="4"/>
                    </a:lnTo>
                    <a:lnTo>
                      <a:pt x="28" y="2"/>
                    </a:lnTo>
                    <a:lnTo>
                      <a:pt x="24" y="2"/>
                    </a:lnTo>
                    <a:lnTo>
                      <a:pt x="16" y="2"/>
                    </a:lnTo>
                    <a:lnTo>
                      <a:pt x="14" y="4"/>
                    </a:lnTo>
                    <a:lnTo>
                      <a:pt x="14" y="0"/>
                    </a:lnTo>
                    <a:lnTo>
                      <a:pt x="12" y="0"/>
                    </a:lnTo>
                    <a:lnTo>
                      <a:pt x="8" y="0"/>
                    </a:lnTo>
                    <a:lnTo>
                      <a:pt x="4" y="2"/>
                    </a:lnTo>
                    <a:lnTo>
                      <a:pt x="8" y="12"/>
                    </a:lnTo>
                    <a:lnTo>
                      <a:pt x="8" y="18"/>
                    </a:lnTo>
                    <a:lnTo>
                      <a:pt x="8" y="26"/>
                    </a:lnTo>
                    <a:lnTo>
                      <a:pt x="4" y="26"/>
                    </a:lnTo>
                    <a:lnTo>
                      <a:pt x="2" y="40"/>
                    </a:lnTo>
                    <a:lnTo>
                      <a:pt x="0" y="40"/>
                    </a:lnTo>
                    <a:lnTo>
                      <a:pt x="0" y="52"/>
                    </a:lnTo>
                    <a:lnTo>
                      <a:pt x="2" y="50"/>
                    </a:lnTo>
                    <a:lnTo>
                      <a:pt x="2" y="52"/>
                    </a:lnTo>
                    <a:lnTo>
                      <a:pt x="2" y="54"/>
                    </a:lnTo>
                    <a:lnTo>
                      <a:pt x="2" y="56"/>
                    </a:lnTo>
                    <a:lnTo>
                      <a:pt x="4" y="60"/>
                    </a:lnTo>
                    <a:lnTo>
                      <a:pt x="4" y="68"/>
                    </a:lnTo>
                    <a:lnTo>
                      <a:pt x="2" y="78"/>
                    </a:lnTo>
                    <a:lnTo>
                      <a:pt x="14" y="78"/>
                    </a:lnTo>
                    <a:lnTo>
                      <a:pt x="26" y="76"/>
                    </a:lnTo>
                    <a:close/>
                  </a:path>
                </a:pathLst>
              </a:custGeom>
              <a:grpFill/>
              <a:ln w="3175">
                <a:noFill/>
                <a:round/>
                <a:headEnd/>
                <a:tailEnd/>
              </a:ln>
            </p:spPr>
            <p:txBody>
              <a:bodyPr/>
              <a:lstStyle/>
              <a:p>
                <a:pPr>
                  <a:defRPr/>
                </a:pPr>
                <a:endParaRPr lang="en-GB" dirty="0">
                  <a:latin typeface="Calibri" pitchFamily="34" charset="0"/>
                </a:endParaRPr>
              </a:p>
            </p:txBody>
          </p:sp>
          <p:sp>
            <p:nvSpPr>
              <p:cNvPr id="650" name="Freeform 55"/>
              <p:cNvSpPr>
                <a:spLocks/>
              </p:cNvSpPr>
              <p:nvPr/>
            </p:nvSpPr>
            <p:spPr bwMode="auto">
              <a:xfrm>
                <a:off x="5096477" y="2499796"/>
                <a:ext cx="278259" cy="228948"/>
              </a:xfrm>
              <a:custGeom>
                <a:avLst/>
                <a:gdLst>
                  <a:gd name="T0" fmla="*/ 23 w 122"/>
                  <a:gd name="T1" fmla="*/ 2 h 100"/>
                  <a:gd name="T2" fmla="*/ 22 w 122"/>
                  <a:gd name="T3" fmla="*/ 2 h 100"/>
                  <a:gd name="T4" fmla="*/ 19 w 122"/>
                  <a:gd name="T5" fmla="*/ 3 h 100"/>
                  <a:gd name="T6" fmla="*/ 19 w 122"/>
                  <a:gd name="T7" fmla="*/ 2 h 100"/>
                  <a:gd name="T8" fmla="*/ 19 w 122"/>
                  <a:gd name="T9" fmla="*/ 0 h 100"/>
                  <a:gd name="T10" fmla="*/ 13 w 122"/>
                  <a:gd name="T11" fmla="*/ 2 h 100"/>
                  <a:gd name="T12" fmla="*/ 3 w 122"/>
                  <a:gd name="T13" fmla="*/ 6 h 100"/>
                  <a:gd name="T14" fmla="*/ 2 w 122"/>
                  <a:gd name="T15" fmla="*/ 6 h 100"/>
                  <a:gd name="T16" fmla="*/ 0 w 122"/>
                  <a:gd name="T17" fmla="*/ 9 h 100"/>
                  <a:gd name="T18" fmla="*/ 2 w 122"/>
                  <a:gd name="T19" fmla="*/ 13 h 100"/>
                  <a:gd name="T20" fmla="*/ 2 w 122"/>
                  <a:gd name="T21" fmla="*/ 16 h 100"/>
                  <a:gd name="T22" fmla="*/ 2 w 122"/>
                  <a:gd name="T23" fmla="*/ 17 h 100"/>
                  <a:gd name="T24" fmla="*/ 3 w 122"/>
                  <a:gd name="T25" fmla="*/ 25 h 100"/>
                  <a:gd name="T26" fmla="*/ 7 w 122"/>
                  <a:gd name="T27" fmla="*/ 25 h 100"/>
                  <a:gd name="T28" fmla="*/ 8 w 122"/>
                  <a:gd name="T29" fmla="*/ 27 h 100"/>
                  <a:gd name="T30" fmla="*/ 10 w 122"/>
                  <a:gd name="T31" fmla="*/ 28 h 100"/>
                  <a:gd name="T32" fmla="*/ 13 w 122"/>
                  <a:gd name="T33" fmla="*/ 28 h 100"/>
                  <a:gd name="T34" fmla="*/ 15 w 122"/>
                  <a:gd name="T35" fmla="*/ 29 h 100"/>
                  <a:gd name="T36" fmla="*/ 16 w 122"/>
                  <a:gd name="T37" fmla="*/ 31 h 100"/>
                  <a:gd name="T38" fmla="*/ 17 w 122"/>
                  <a:gd name="T39" fmla="*/ 32 h 100"/>
                  <a:gd name="T40" fmla="*/ 19 w 122"/>
                  <a:gd name="T41" fmla="*/ 34 h 100"/>
                  <a:gd name="T42" fmla="*/ 22 w 122"/>
                  <a:gd name="T43" fmla="*/ 34 h 100"/>
                  <a:gd name="T44" fmla="*/ 26 w 122"/>
                  <a:gd name="T45" fmla="*/ 35 h 100"/>
                  <a:gd name="T46" fmla="*/ 28 w 122"/>
                  <a:gd name="T47" fmla="*/ 34 h 100"/>
                  <a:gd name="T48" fmla="*/ 30 w 122"/>
                  <a:gd name="T49" fmla="*/ 34 h 100"/>
                  <a:gd name="T50" fmla="*/ 33 w 122"/>
                  <a:gd name="T51" fmla="*/ 32 h 100"/>
                  <a:gd name="T52" fmla="*/ 36 w 122"/>
                  <a:gd name="T53" fmla="*/ 32 h 100"/>
                  <a:gd name="T54" fmla="*/ 39 w 122"/>
                  <a:gd name="T55" fmla="*/ 34 h 100"/>
                  <a:gd name="T56" fmla="*/ 40 w 122"/>
                  <a:gd name="T57" fmla="*/ 36 h 100"/>
                  <a:gd name="T58" fmla="*/ 42 w 122"/>
                  <a:gd name="T59" fmla="*/ 39 h 100"/>
                  <a:gd name="T60" fmla="*/ 44 w 122"/>
                  <a:gd name="T61" fmla="*/ 39 h 100"/>
                  <a:gd name="T62" fmla="*/ 45 w 122"/>
                  <a:gd name="T63" fmla="*/ 37 h 100"/>
                  <a:gd name="T64" fmla="*/ 45 w 122"/>
                  <a:gd name="T65" fmla="*/ 34 h 100"/>
                  <a:gd name="T66" fmla="*/ 47 w 122"/>
                  <a:gd name="T67" fmla="*/ 28 h 100"/>
                  <a:gd name="T68" fmla="*/ 45 w 122"/>
                  <a:gd name="T69" fmla="*/ 27 h 100"/>
                  <a:gd name="T70" fmla="*/ 46 w 122"/>
                  <a:gd name="T71" fmla="*/ 24 h 100"/>
                  <a:gd name="T72" fmla="*/ 46 w 122"/>
                  <a:gd name="T73" fmla="*/ 22 h 100"/>
                  <a:gd name="T74" fmla="*/ 46 w 122"/>
                  <a:gd name="T75" fmla="*/ 21 h 100"/>
                  <a:gd name="T76" fmla="*/ 45 w 122"/>
                  <a:gd name="T77" fmla="*/ 17 h 100"/>
                  <a:gd name="T78" fmla="*/ 46 w 122"/>
                  <a:gd name="T79" fmla="*/ 13 h 100"/>
                  <a:gd name="T80" fmla="*/ 47 w 122"/>
                  <a:gd name="T81" fmla="*/ 10 h 100"/>
                  <a:gd name="T82" fmla="*/ 46 w 122"/>
                  <a:gd name="T83" fmla="*/ 8 h 100"/>
                  <a:gd name="T84" fmla="*/ 46 w 122"/>
                  <a:gd name="T85" fmla="*/ 6 h 100"/>
                  <a:gd name="T86" fmla="*/ 42 w 122"/>
                  <a:gd name="T87" fmla="*/ 5 h 100"/>
                  <a:gd name="T88" fmla="*/ 37 w 122"/>
                  <a:gd name="T89" fmla="*/ 6 h 100"/>
                  <a:gd name="T90" fmla="*/ 32 w 122"/>
                  <a:gd name="T91" fmla="*/ 5 h 100"/>
                  <a:gd name="T92" fmla="*/ 25 w 122"/>
                  <a:gd name="T93" fmla="*/ 3 h 100"/>
                  <a:gd name="T94" fmla="*/ 24 w 122"/>
                  <a:gd name="T95" fmla="*/ 2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2" h="100">
                    <a:moveTo>
                      <a:pt x="62" y="6"/>
                    </a:moveTo>
                    <a:lnTo>
                      <a:pt x="62" y="6"/>
                    </a:lnTo>
                    <a:lnTo>
                      <a:pt x="60" y="6"/>
                    </a:lnTo>
                    <a:lnTo>
                      <a:pt x="60" y="4"/>
                    </a:lnTo>
                    <a:lnTo>
                      <a:pt x="58" y="4"/>
                    </a:lnTo>
                    <a:lnTo>
                      <a:pt x="54" y="6"/>
                    </a:lnTo>
                    <a:lnTo>
                      <a:pt x="50" y="8"/>
                    </a:lnTo>
                    <a:lnTo>
                      <a:pt x="48" y="4"/>
                    </a:lnTo>
                    <a:lnTo>
                      <a:pt x="50" y="4"/>
                    </a:lnTo>
                    <a:lnTo>
                      <a:pt x="50" y="2"/>
                    </a:lnTo>
                    <a:lnTo>
                      <a:pt x="48" y="0"/>
                    </a:lnTo>
                    <a:lnTo>
                      <a:pt x="44" y="0"/>
                    </a:lnTo>
                    <a:lnTo>
                      <a:pt x="36" y="2"/>
                    </a:lnTo>
                    <a:lnTo>
                      <a:pt x="28" y="6"/>
                    </a:lnTo>
                    <a:lnTo>
                      <a:pt x="18" y="12"/>
                    </a:lnTo>
                    <a:lnTo>
                      <a:pt x="8" y="14"/>
                    </a:lnTo>
                    <a:lnTo>
                      <a:pt x="2" y="14"/>
                    </a:lnTo>
                    <a:lnTo>
                      <a:pt x="2" y="18"/>
                    </a:lnTo>
                    <a:lnTo>
                      <a:pt x="0" y="24"/>
                    </a:lnTo>
                    <a:lnTo>
                      <a:pt x="0" y="26"/>
                    </a:lnTo>
                    <a:lnTo>
                      <a:pt x="2" y="30"/>
                    </a:lnTo>
                    <a:lnTo>
                      <a:pt x="2" y="32"/>
                    </a:lnTo>
                    <a:lnTo>
                      <a:pt x="2" y="40"/>
                    </a:lnTo>
                    <a:lnTo>
                      <a:pt x="4" y="44"/>
                    </a:lnTo>
                    <a:lnTo>
                      <a:pt x="4" y="46"/>
                    </a:lnTo>
                    <a:lnTo>
                      <a:pt x="6" y="62"/>
                    </a:lnTo>
                    <a:lnTo>
                      <a:pt x="8" y="64"/>
                    </a:lnTo>
                    <a:lnTo>
                      <a:pt x="14" y="64"/>
                    </a:lnTo>
                    <a:lnTo>
                      <a:pt x="18" y="66"/>
                    </a:lnTo>
                    <a:lnTo>
                      <a:pt x="18" y="68"/>
                    </a:lnTo>
                    <a:lnTo>
                      <a:pt x="20" y="68"/>
                    </a:lnTo>
                    <a:lnTo>
                      <a:pt x="22" y="66"/>
                    </a:lnTo>
                    <a:lnTo>
                      <a:pt x="24" y="68"/>
                    </a:lnTo>
                    <a:lnTo>
                      <a:pt x="28" y="72"/>
                    </a:lnTo>
                    <a:lnTo>
                      <a:pt x="32" y="74"/>
                    </a:lnTo>
                    <a:lnTo>
                      <a:pt x="36" y="72"/>
                    </a:lnTo>
                    <a:lnTo>
                      <a:pt x="38" y="74"/>
                    </a:lnTo>
                    <a:lnTo>
                      <a:pt x="38" y="76"/>
                    </a:lnTo>
                    <a:lnTo>
                      <a:pt x="40" y="78"/>
                    </a:lnTo>
                    <a:lnTo>
                      <a:pt x="42" y="78"/>
                    </a:lnTo>
                    <a:lnTo>
                      <a:pt x="44" y="82"/>
                    </a:lnTo>
                    <a:lnTo>
                      <a:pt x="46" y="84"/>
                    </a:lnTo>
                    <a:lnTo>
                      <a:pt x="50" y="86"/>
                    </a:lnTo>
                    <a:lnTo>
                      <a:pt x="54" y="84"/>
                    </a:lnTo>
                    <a:lnTo>
                      <a:pt x="58" y="86"/>
                    </a:lnTo>
                    <a:lnTo>
                      <a:pt x="64" y="88"/>
                    </a:lnTo>
                    <a:lnTo>
                      <a:pt x="68" y="90"/>
                    </a:lnTo>
                    <a:lnTo>
                      <a:pt x="70" y="90"/>
                    </a:lnTo>
                    <a:lnTo>
                      <a:pt x="72" y="88"/>
                    </a:lnTo>
                    <a:lnTo>
                      <a:pt x="74" y="86"/>
                    </a:lnTo>
                    <a:lnTo>
                      <a:pt x="78" y="86"/>
                    </a:lnTo>
                    <a:lnTo>
                      <a:pt x="84" y="82"/>
                    </a:lnTo>
                    <a:lnTo>
                      <a:pt x="86" y="80"/>
                    </a:lnTo>
                    <a:lnTo>
                      <a:pt x="90" y="82"/>
                    </a:lnTo>
                    <a:lnTo>
                      <a:pt x="94" y="84"/>
                    </a:lnTo>
                    <a:lnTo>
                      <a:pt x="98" y="86"/>
                    </a:lnTo>
                    <a:lnTo>
                      <a:pt x="100" y="88"/>
                    </a:lnTo>
                    <a:lnTo>
                      <a:pt x="102" y="90"/>
                    </a:lnTo>
                    <a:lnTo>
                      <a:pt x="104" y="92"/>
                    </a:lnTo>
                    <a:lnTo>
                      <a:pt x="106" y="96"/>
                    </a:lnTo>
                    <a:lnTo>
                      <a:pt x="108" y="100"/>
                    </a:lnTo>
                    <a:lnTo>
                      <a:pt x="110" y="100"/>
                    </a:lnTo>
                    <a:lnTo>
                      <a:pt x="114" y="100"/>
                    </a:lnTo>
                    <a:lnTo>
                      <a:pt x="116" y="98"/>
                    </a:lnTo>
                    <a:lnTo>
                      <a:pt x="118" y="96"/>
                    </a:lnTo>
                    <a:lnTo>
                      <a:pt x="116" y="92"/>
                    </a:lnTo>
                    <a:lnTo>
                      <a:pt x="116" y="88"/>
                    </a:lnTo>
                    <a:lnTo>
                      <a:pt x="118" y="82"/>
                    </a:lnTo>
                    <a:lnTo>
                      <a:pt x="122" y="74"/>
                    </a:lnTo>
                    <a:lnTo>
                      <a:pt x="120" y="70"/>
                    </a:lnTo>
                    <a:lnTo>
                      <a:pt x="118" y="68"/>
                    </a:lnTo>
                    <a:lnTo>
                      <a:pt x="118" y="66"/>
                    </a:lnTo>
                    <a:lnTo>
                      <a:pt x="120" y="62"/>
                    </a:lnTo>
                    <a:lnTo>
                      <a:pt x="120" y="58"/>
                    </a:lnTo>
                    <a:lnTo>
                      <a:pt x="120" y="56"/>
                    </a:lnTo>
                    <a:lnTo>
                      <a:pt x="120" y="54"/>
                    </a:lnTo>
                    <a:lnTo>
                      <a:pt x="118" y="48"/>
                    </a:lnTo>
                    <a:lnTo>
                      <a:pt x="118" y="46"/>
                    </a:lnTo>
                    <a:lnTo>
                      <a:pt x="120" y="46"/>
                    </a:lnTo>
                    <a:lnTo>
                      <a:pt x="120" y="36"/>
                    </a:lnTo>
                    <a:lnTo>
                      <a:pt x="122" y="32"/>
                    </a:lnTo>
                    <a:lnTo>
                      <a:pt x="122" y="28"/>
                    </a:lnTo>
                    <a:lnTo>
                      <a:pt x="122" y="26"/>
                    </a:lnTo>
                    <a:lnTo>
                      <a:pt x="120" y="20"/>
                    </a:lnTo>
                    <a:lnTo>
                      <a:pt x="118" y="16"/>
                    </a:lnTo>
                    <a:lnTo>
                      <a:pt x="120" y="16"/>
                    </a:lnTo>
                    <a:lnTo>
                      <a:pt x="116" y="14"/>
                    </a:lnTo>
                    <a:lnTo>
                      <a:pt x="108" y="12"/>
                    </a:lnTo>
                    <a:lnTo>
                      <a:pt x="102" y="12"/>
                    </a:lnTo>
                    <a:lnTo>
                      <a:pt x="96" y="14"/>
                    </a:lnTo>
                    <a:lnTo>
                      <a:pt x="90" y="14"/>
                    </a:lnTo>
                    <a:lnTo>
                      <a:pt x="84" y="12"/>
                    </a:lnTo>
                    <a:lnTo>
                      <a:pt x="76" y="12"/>
                    </a:lnTo>
                    <a:lnTo>
                      <a:pt x="66" y="8"/>
                    </a:lnTo>
                    <a:lnTo>
                      <a:pt x="62" y="4"/>
                    </a:lnTo>
                    <a:lnTo>
                      <a:pt x="62" y="6"/>
                    </a:lnTo>
                    <a:close/>
                  </a:path>
                </a:pathLst>
              </a:custGeom>
              <a:grpFill/>
              <a:ln w="3175">
                <a:noFill/>
                <a:round/>
                <a:headEnd/>
                <a:tailEnd/>
              </a:ln>
            </p:spPr>
            <p:txBody>
              <a:bodyPr/>
              <a:lstStyle/>
              <a:p>
                <a:pPr>
                  <a:defRPr/>
                </a:pPr>
                <a:endParaRPr lang="en-GB" dirty="0">
                  <a:latin typeface="Calibri" pitchFamily="34" charset="0"/>
                </a:endParaRPr>
              </a:p>
            </p:txBody>
          </p:sp>
          <p:sp>
            <p:nvSpPr>
              <p:cNvPr id="651" name="Freeform 56"/>
              <p:cNvSpPr>
                <a:spLocks noEditPoints="1"/>
              </p:cNvSpPr>
              <p:nvPr/>
            </p:nvSpPr>
            <p:spPr bwMode="auto">
              <a:xfrm>
                <a:off x="7748637" y="3789439"/>
                <a:ext cx="240578" cy="428915"/>
              </a:xfrm>
              <a:custGeom>
                <a:avLst/>
                <a:gdLst>
                  <a:gd name="T0" fmla="*/ 34 w 106"/>
                  <a:gd name="T1" fmla="*/ 54 h 188"/>
                  <a:gd name="T2" fmla="*/ 27 w 106"/>
                  <a:gd name="T3" fmla="*/ 57 h 188"/>
                  <a:gd name="T4" fmla="*/ 27 w 106"/>
                  <a:gd name="T5" fmla="*/ 57 h 188"/>
                  <a:gd name="T6" fmla="*/ 21 w 106"/>
                  <a:gd name="T7" fmla="*/ 57 h 188"/>
                  <a:gd name="T8" fmla="*/ 20 w 106"/>
                  <a:gd name="T9" fmla="*/ 63 h 188"/>
                  <a:gd name="T10" fmla="*/ 23 w 106"/>
                  <a:gd name="T11" fmla="*/ 61 h 188"/>
                  <a:gd name="T12" fmla="*/ 30 w 106"/>
                  <a:gd name="T13" fmla="*/ 63 h 188"/>
                  <a:gd name="T14" fmla="*/ 29 w 106"/>
                  <a:gd name="T15" fmla="*/ 68 h 188"/>
                  <a:gd name="T16" fmla="*/ 34 w 106"/>
                  <a:gd name="T17" fmla="*/ 72 h 188"/>
                  <a:gd name="T18" fmla="*/ 35 w 106"/>
                  <a:gd name="T19" fmla="*/ 65 h 188"/>
                  <a:gd name="T20" fmla="*/ 36 w 106"/>
                  <a:gd name="T21" fmla="*/ 63 h 188"/>
                  <a:gd name="T22" fmla="*/ 40 w 106"/>
                  <a:gd name="T23" fmla="*/ 58 h 188"/>
                  <a:gd name="T24" fmla="*/ 38 w 106"/>
                  <a:gd name="T25" fmla="*/ 51 h 188"/>
                  <a:gd name="T26" fmla="*/ 30 w 106"/>
                  <a:gd name="T27" fmla="*/ 47 h 188"/>
                  <a:gd name="T28" fmla="*/ 32 w 106"/>
                  <a:gd name="T29" fmla="*/ 50 h 188"/>
                  <a:gd name="T30" fmla="*/ 27 w 106"/>
                  <a:gd name="T31" fmla="*/ 47 h 188"/>
                  <a:gd name="T32" fmla="*/ 27 w 106"/>
                  <a:gd name="T33" fmla="*/ 47 h 188"/>
                  <a:gd name="T34" fmla="*/ 21 w 106"/>
                  <a:gd name="T35" fmla="*/ 47 h 188"/>
                  <a:gd name="T36" fmla="*/ 24 w 106"/>
                  <a:gd name="T37" fmla="*/ 51 h 188"/>
                  <a:gd name="T38" fmla="*/ 26 w 106"/>
                  <a:gd name="T39" fmla="*/ 50 h 188"/>
                  <a:gd name="T40" fmla="*/ 30 w 106"/>
                  <a:gd name="T41" fmla="*/ 45 h 188"/>
                  <a:gd name="T42" fmla="*/ 27 w 106"/>
                  <a:gd name="T43" fmla="*/ 46 h 188"/>
                  <a:gd name="T44" fmla="*/ 25 w 106"/>
                  <a:gd name="T45" fmla="*/ 43 h 188"/>
                  <a:gd name="T46" fmla="*/ 33 w 106"/>
                  <a:gd name="T47" fmla="*/ 44 h 188"/>
                  <a:gd name="T48" fmla="*/ 35 w 106"/>
                  <a:gd name="T49" fmla="*/ 46 h 188"/>
                  <a:gd name="T50" fmla="*/ 32 w 106"/>
                  <a:gd name="T51" fmla="*/ 40 h 188"/>
                  <a:gd name="T52" fmla="*/ 8 w 106"/>
                  <a:gd name="T53" fmla="*/ 43 h 188"/>
                  <a:gd name="T54" fmla="*/ 2 w 106"/>
                  <a:gd name="T55" fmla="*/ 54 h 188"/>
                  <a:gd name="T56" fmla="*/ 2 w 106"/>
                  <a:gd name="T57" fmla="*/ 57 h 188"/>
                  <a:gd name="T58" fmla="*/ 7 w 106"/>
                  <a:gd name="T59" fmla="*/ 50 h 188"/>
                  <a:gd name="T60" fmla="*/ 10 w 106"/>
                  <a:gd name="T61" fmla="*/ 40 h 188"/>
                  <a:gd name="T62" fmla="*/ 24 w 106"/>
                  <a:gd name="T63" fmla="*/ 44 h 188"/>
                  <a:gd name="T64" fmla="*/ 21 w 106"/>
                  <a:gd name="T65" fmla="*/ 39 h 188"/>
                  <a:gd name="T66" fmla="*/ 26 w 106"/>
                  <a:gd name="T67" fmla="*/ 38 h 188"/>
                  <a:gd name="T68" fmla="*/ 27 w 106"/>
                  <a:gd name="T69" fmla="*/ 36 h 188"/>
                  <a:gd name="T70" fmla="*/ 13 w 106"/>
                  <a:gd name="T71" fmla="*/ 38 h 188"/>
                  <a:gd name="T72" fmla="*/ 21 w 106"/>
                  <a:gd name="T73" fmla="*/ 36 h 188"/>
                  <a:gd name="T74" fmla="*/ 32 w 106"/>
                  <a:gd name="T75" fmla="*/ 34 h 188"/>
                  <a:gd name="T76" fmla="*/ 34 w 106"/>
                  <a:gd name="T77" fmla="*/ 39 h 188"/>
                  <a:gd name="T78" fmla="*/ 34 w 106"/>
                  <a:gd name="T79" fmla="*/ 39 h 188"/>
                  <a:gd name="T80" fmla="*/ 33 w 106"/>
                  <a:gd name="T81" fmla="*/ 34 h 188"/>
                  <a:gd name="T82" fmla="*/ 13 w 106"/>
                  <a:gd name="T83" fmla="*/ 30 h 188"/>
                  <a:gd name="T84" fmla="*/ 19 w 106"/>
                  <a:gd name="T85" fmla="*/ 35 h 188"/>
                  <a:gd name="T86" fmla="*/ 14 w 106"/>
                  <a:gd name="T87" fmla="*/ 28 h 188"/>
                  <a:gd name="T88" fmla="*/ 31 w 106"/>
                  <a:gd name="T89" fmla="*/ 27 h 188"/>
                  <a:gd name="T90" fmla="*/ 13 w 106"/>
                  <a:gd name="T91" fmla="*/ 10 h 188"/>
                  <a:gd name="T92" fmla="*/ 14 w 106"/>
                  <a:gd name="T93" fmla="*/ 15 h 188"/>
                  <a:gd name="T94" fmla="*/ 13 w 106"/>
                  <a:gd name="T95" fmla="*/ 13 h 188"/>
                  <a:gd name="T96" fmla="*/ 13 w 106"/>
                  <a:gd name="T97" fmla="*/ 16 h 188"/>
                  <a:gd name="T98" fmla="*/ 15 w 106"/>
                  <a:gd name="T99" fmla="*/ 21 h 188"/>
                  <a:gd name="T100" fmla="*/ 21 w 106"/>
                  <a:gd name="T101" fmla="*/ 28 h 188"/>
                  <a:gd name="T102" fmla="*/ 24 w 106"/>
                  <a:gd name="T103" fmla="*/ 27 h 188"/>
                  <a:gd name="T104" fmla="*/ 30 w 106"/>
                  <a:gd name="T105" fmla="*/ 31 h 188"/>
                  <a:gd name="T106" fmla="*/ 26 w 106"/>
                  <a:gd name="T107" fmla="*/ 25 h 188"/>
                  <a:gd name="T108" fmla="*/ 19 w 106"/>
                  <a:gd name="T109" fmla="*/ 22 h 188"/>
                  <a:gd name="T110" fmla="*/ 18 w 106"/>
                  <a:gd name="T111" fmla="*/ 16 h 188"/>
                  <a:gd name="T112" fmla="*/ 23 w 106"/>
                  <a:gd name="T113" fmla="*/ 9 h 188"/>
                  <a:gd name="T114" fmla="*/ 21 w 106"/>
                  <a:gd name="T115" fmla="*/ 0 h 188"/>
                  <a:gd name="T116" fmla="*/ 16 w 106"/>
                  <a:gd name="T117" fmla="*/ 0 h 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 h="188">
                    <a:moveTo>
                      <a:pt x="94" y="134"/>
                    </a:moveTo>
                    <a:lnTo>
                      <a:pt x="94" y="134"/>
                    </a:lnTo>
                    <a:lnTo>
                      <a:pt x="94" y="138"/>
                    </a:lnTo>
                    <a:lnTo>
                      <a:pt x="94" y="142"/>
                    </a:lnTo>
                    <a:lnTo>
                      <a:pt x="90" y="142"/>
                    </a:lnTo>
                    <a:lnTo>
                      <a:pt x="86" y="142"/>
                    </a:lnTo>
                    <a:lnTo>
                      <a:pt x="86" y="148"/>
                    </a:lnTo>
                    <a:lnTo>
                      <a:pt x="82" y="148"/>
                    </a:lnTo>
                    <a:lnTo>
                      <a:pt x="74" y="148"/>
                    </a:lnTo>
                    <a:lnTo>
                      <a:pt x="74" y="150"/>
                    </a:lnTo>
                    <a:lnTo>
                      <a:pt x="72" y="150"/>
                    </a:lnTo>
                    <a:lnTo>
                      <a:pt x="72" y="148"/>
                    </a:lnTo>
                    <a:lnTo>
                      <a:pt x="70" y="146"/>
                    </a:lnTo>
                    <a:lnTo>
                      <a:pt x="66" y="146"/>
                    </a:lnTo>
                    <a:lnTo>
                      <a:pt x="64" y="148"/>
                    </a:lnTo>
                    <a:lnTo>
                      <a:pt x="62" y="150"/>
                    </a:lnTo>
                    <a:lnTo>
                      <a:pt x="58" y="150"/>
                    </a:lnTo>
                    <a:lnTo>
                      <a:pt x="56" y="152"/>
                    </a:lnTo>
                    <a:lnTo>
                      <a:pt x="54" y="156"/>
                    </a:lnTo>
                    <a:lnTo>
                      <a:pt x="56" y="162"/>
                    </a:lnTo>
                    <a:lnTo>
                      <a:pt x="52" y="162"/>
                    </a:lnTo>
                    <a:lnTo>
                      <a:pt x="52" y="164"/>
                    </a:lnTo>
                    <a:lnTo>
                      <a:pt x="54" y="166"/>
                    </a:lnTo>
                    <a:lnTo>
                      <a:pt x="56" y="166"/>
                    </a:lnTo>
                    <a:lnTo>
                      <a:pt x="60" y="160"/>
                    </a:lnTo>
                    <a:lnTo>
                      <a:pt x="60" y="158"/>
                    </a:lnTo>
                    <a:lnTo>
                      <a:pt x="62" y="158"/>
                    </a:lnTo>
                    <a:lnTo>
                      <a:pt x="64" y="160"/>
                    </a:lnTo>
                    <a:lnTo>
                      <a:pt x="62" y="162"/>
                    </a:lnTo>
                    <a:lnTo>
                      <a:pt x="78" y="162"/>
                    </a:lnTo>
                    <a:lnTo>
                      <a:pt x="78" y="164"/>
                    </a:lnTo>
                    <a:lnTo>
                      <a:pt x="74" y="166"/>
                    </a:lnTo>
                    <a:lnTo>
                      <a:pt x="76" y="174"/>
                    </a:lnTo>
                    <a:lnTo>
                      <a:pt x="76" y="176"/>
                    </a:lnTo>
                    <a:lnTo>
                      <a:pt x="80" y="178"/>
                    </a:lnTo>
                    <a:lnTo>
                      <a:pt x="84" y="180"/>
                    </a:lnTo>
                    <a:lnTo>
                      <a:pt x="90" y="182"/>
                    </a:lnTo>
                    <a:lnTo>
                      <a:pt x="90" y="188"/>
                    </a:lnTo>
                    <a:lnTo>
                      <a:pt x="92" y="186"/>
                    </a:lnTo>
                    <a:lnTo>
                      <a:pt x="96" y="184"/>
                    </a:lnTo>
                    <a:lnTo>
                      <a:pt x="94" y="172"/>
                    </a:lnTo>
                    <a:lnTo>
                      <a:pt x="98" y="174"/>
                    </a:lnTo>
                    <a:lnTo>
                      <a:pt x="98" y="172"/>
                    </a:lnTo>
                    <a:lnTo>
                      <a:pt x="96" y="168"/>
                    </a:lnTo>
                    <a:lnTo>
                      <a:pt x="96" y="164"/>
                    </a:lnTo>
                    <a:lnTo>
                      <a:pt x="98" y="164"/>
                    </a:lnTo>
                    <a:lnTo>
                      <a:pt x="102" y="158"/>
                    </a:lnTo>
                    <a:lnTo>
                      <a:pt x="106" y="154"/>
                    </a:lnTo>
                    <a:lnTo>
                      <a:pt x="106" y="152"/>
                    </a:lnTo>
                    <a:lnTo>
                      <a:pt x="106" y="148"/>
                    </a:lnTo>
                    <a:lnTo>
                      <a:pt x="102" y="146"/>
                    </a:lnTo>
                    <a:lnTo>
                      <a:pt x="102" y="142"/>
                    </a:lnTo>
                    <a:lnTo>
                      <a:pt x="100" y="134"/>
                    </a:lnTo>
                    <a:lnTo>
                      <a:pt x="94" y="134"/>
                    </a:lnTo>
                    <a:close/>
                    <a:moveTo>
                      <a:pt x="82" y="122"/>
                    </a:moveTo>
                    <a:lnTo>
                      <a:pt x="82" y="122"/>
                    </a:lnTo>
                    <a:lnTo>
                      <a:pt x="80" y="122"/>
                    </a:lnTo>
                    <a:lnTo>
                      <a:pt x="78" y="122"/>
                    </a:lnTo>
                    <a:lnTo>
                      <a:pt x="78" y="128"/>
                    </a:lnTo>
                    <a:lnTo>
                      <a:pt x="84" y="128"/>
                    </a:lnTo>
                    <a:lnTo>
                      <a:pt x="86" y="128"/>
                    </a:lnTo>
                    <a:lnTo>
                      <a:pt x="84" y="124"/>
                    </a:lnTo>
                    <a:lnTo>
                      <a:pt x="84" y="122"/>
                    </a:lnTo>
                    <a:lnTo>
                      <a:pt x="82" y="122"/>
                    </a:lnTo>
                    <a:close/>
                    <a:moveTo>
                      <a:pt x="70" y="122"/>
                    </a:moveTo>
                    <a:lnTo>
                      <a:pt x="70" y="122"/>
                    </a:lnTo>
                    <a:lnTo>
                      <a:pt x="70" y="126"/>
                    </a:lnTo>
                    <a:lnTo>
                      <a:pt x="68" y="126"/>
                    </a:lnTo>
                    <a:lnTo>
                      <a:pt x="68" y="124"/>
                    </a:lnTo>
                    <a:lnTo>
                      <a:pt x="70" y="122"/>
                    </a:lnTo>
                    <a:close/>
                    <a:moveTo>
                      <a:pt x="66" y="112"/>
                    </a:moveTo>
                    <a:lnTo>
                      <a:pt x="66" y="112"/>
                    </a:lnTo>
                    <a:lnTo>
                      <a:pt x="64" y="122"/>
                    </a:lnTo>
                    <a:lnTo>
                      <a:pt x="56" y="122"/>
                    </a:lnTo>
                    <a:lnTo>
                      <a:pt x="58" y="126"/>
                    </a:lnTo>
                    <a:lnTo>
                      <a:pt x="58" y="130"/>
                    </a:lnTo>
                    <a:lnTo>
                      <a:pt x="64" y="132"/>
                    </a:lnTo>
                    <a:lnTo>
                      <a:pt x="66" y="134"/>
                    </a:lnTo>
                    <a:lnTo>
                      <a:pt x="70" y="134"/>
                    </a:lnTo>
                    <a:lnTo>
                      <a:pt x="68" y="132"/>
                    </a:lnTo>
                    <a:lnTo>
                      <a:pt x="68" y="128"/>
                    </a:lnTo>
                    <a:lnTo>
                      <a:pt x="70" y="128"/>
                    </a:lnTo>
                    <a:lnTo>
                      <a:pt x="70" y="130"/>
                    </a:lnTo>
                    <a:lnTo>
                      <a:pt x="80" y="120"/>
                    </a:lnTo>
                    <a:lnTo>
                      <a:pt x="80" y="116"/>
                    </a:lnTo>
                    <a:lnTo>
                      <a:pt x="80" y="114"/>
                    </a:lnTo>
                    <a:lnTo>
                      <a:pt x="76" y="112"/>
                    </a:lnTo>
                    <a:lnTo>
                      <a:pt x="72" y="120"/>
                    </a:lnTo>
                    <a:lnTo>
                      <a:pt x="72" y="118"/>
                    </a:lnTo>
                    <a:lnTo>
                      <a:pt x="72" y="112"/>
                    </a:lnTo>
                    <a:lnTo>
                      <a:pt x="66" y="112"/>
                    </a:lnTo>
                    <a:close/>
                    <a:moveTo>
                      <a:pt x="84" y="106"/>
                    </a:moveTo>
                    <a:lnTo>
                      <a:pt x="84" y="106"/>
                    </a:lnTo>
                    <a:lnTo>
                      <a:pt x="86" y="108"/>
                    </a:lnTo>
                    <a:lnTo>
                      <a:pt x="88" y="108"/>
                    </a:lnTo>
                    <a:lnTo>
                      <a:pt x="88" y="114"/>
                    </a:lnTo>
                    <a:lnTo>
                      <a:pt x="88" y="118"/>
                    </a:lnTo>
                    <a:lnTo>
                      <a:pt x="96" y="122"/>
                    </a:lnTo>
                    <a:lnTo>
                      <a:pt x="96" y="120"/>
                    </a:lnTo>
                    <a:lnTo>
                      <a:pt x="94" y="120"/>
                    </a:lnTo>
                    <a:lnTo>
                      <a:pt x="94" y="108"/>
                    </a:lnTo>
                    <a:lnTo>
                      <a:pt x="90" y="106"/>
                    </a:lnTo>
                    <a:lnTo>
                      <a:pt x="84" y="106"/>
                    </a:lnTo>
                    <a:close/>
                    <a:moveTo>
                      <a:pt x="26" y="106"/>
                    </a:moveTo>
                    <a:lnTo>
                      <a:pt x="26" y="106"/>
                    </a:lnTo>
                    <a:lnTo>
                      <a:pt x="26" y="110"/>
                    </a:lnTo>
                    <a:lnTo>
                      <a:pt x="26" y="112"/>
                    </a:lnTo>
                    <a:lnTo>
                      <a:pt x="22" y="112"/>
                    </a:lnTo>
                    <a:lnTo>
                      <a:pt x="18" y="124"/>
                    </a:lnTo>
                    <a:lnTo>
                      <a:pt x="14" y="130"/>
                    </a:lnTo>
                    <a:lnTo>
                      <a:pt x="12" y="134"/>
                    </a:lnTo>
                    <a:lnTo>
                      <a:pt x="6" y="138"/>
                    </a:lnTo>
                    <a:lnTo>
                      <a:pt x="4" y="138"/>
                    </a:lnTo>
                    <a:lnTo>
                      <a:pt x="2" y="140"/>
                    </a:lnTo>
                    <a:lnTo>
                      <a:pt x="0" y="144"/>
                    </a:lnTo>
                    <a:lnTo>
                      <a:pt x="0" y="146"/>
                    </a:lnTo>
                    <a:lnTo>
                      <a:pt x="2" y="146"/>
                    </a:lnTo>
                    <a:lnTo>
                      <a:pt x="8" y="142"/>
                    </a:lnTo>
                    <a:lnTo>
                      <a:pt x="16" y="138"/>
                    </a:lnTo>
                    <a:lnTo>
                      <a:pt x="18" y="134"/>
                    </a:lnTo>
                    <a:lnTo>
                      <a:pt x="18" y="128"/>
                    </a:lnTo>
                    <a:lnTo>
                      <a:pt x="24" y="124"/>
                    </a:lnTo>
                    <a:lnTo>
                      <a:pt x="28" y="120"/>
                    </a:lnTo>
                    <a:lnTo>
                      <a:pt x="30" y="118"/>
                    </a:lnTo>
                    <a:lnTo>
                      <a:pt x="26" y="106"/>
                    </a:lnTo>
                    <a:close/>
                    <a:moveTo>
                      <a:pt x="56" y="102"/>
                    </a:moveTo>
                    <a:lnTo>
                      <a:pt x="56" y="102"/>
                    </a:lnTo>
                    <a:lnTo>
                      <a:pt x="54" y="112"/>
                    </a:lnTo>
                    <a:lnTo>
                      <a:pt x="54" y="116"/>
                    </a:lnTo>
                    <a:lnTo>
                      <a:pt x="56" y="116"/>
                    </a:lnTo>
                    <a:lnTo>
                      <a:pt x="64" y="114"/>
                    </a:lnTo>
                    <a:lnTo>
                      <a:pt x="64" y="110"/>
                    </a:lnTo>
                    <a:lnTo>
                      <a:pt x="66" y="106"/>
                    </a:lnTo>
                    <a:lnTo>
                      <a:pt x="56" y="102"/>
                    </a:lnTo>
                    <a:close/>
                    <a:moveTo>
                      <a:pt x="70" y="94"/>
                    </a:moveTo>
                    <a:lnTo>
                      <a:pt x="70" y="94"/>
                    </a:lnTo>
                    <a:lnTo>
                      <a:pt x="68" y="96"/>
                    </a:lnTo>
                    <a:lnTo>
                      <a:pt x="68" y="98"/>
                    </a:lnTo>
                    <a:lnTo>
                      <a:pt x="76" y="100"/>
                    </a:lnTo>
                    <a:lnTo>
                      <a:pt x="78" y="100"/>
                    </a:lnTo>
                    <a:lnTo>
                      <a:pt x="74" y="96"/>
                    </a:lnTo>
                    <a:lnTo>
                      <a:pt x="70" y="94"/>
                    </a:lnTo>
                    <a:close/>
                    <a:moveTo>
                      <a:pt x="30" y="94"/>
                    </a:moveTo>
                    <a:lnTo>
                      <a:pt x="30" y="94"/>
                    </a:lnTo>
                    <a:lnTo>
                      <a:pt x="32" y="98"/>
                    </a:lnTo>
                    <a:lnTo>
                      <a:pt x="34" y="98"/>
                    </a:lnTo>
                    <a:lnTo>
                      <a:pt x="34" y="96"/>
                    </a:lnTo>
                    <a:lnTo>
                      <a:pt x="30" y="94"/>
                    </a:lnTo>
                    <a:close/>
                    <a:moveTo>
                      <a:pt x="54" y="90"/>
                    </a:moveTo>
                    <a:lnTo>
                      <a:pt x="56" y="94"/>
                    </a:lnTo>
                    <a:lnTo>
                      <a:pt x="58" y="94"/>
                    </a:lnTo>
                    <a:lnTo>
                      <a:pt x="56" y="92"/>
                    </a:lnTo>
                    <a:lnTo>
                      <a:pt x="54" y="90"/>
                    </a:lnTo>
                    <a:close/>
                    <a:moveTo>
                      <a:pt x="84" y="86"/>
                    </a:moveTo>
                    <a:lnTo>
                      <a:pt x="84" y="86"/>
                    </a:lnTo>
                    <a:lnTo>
                      <a:pt x="86" y="90"/>
                    </a:lnTo>
                    <a:lnTo>
                      <a:pt x="84" y="92"/>
                    </a:lnTo>
                    <a:lnTo>
                      <a:pt x="88" y="98"/>
                    </a:lnTo>
                    <a:lnTo>
                      <a:pt x="90" y="100"/>
                    </a:lnTo>
                    <a:lnTo>
                      <a:pt x="88" y="102"/>
                    </a:lnTo>
                    <a:lnTo>
                      <a:pt x="92" y="104"/>
                    </a:lnTo>
                    <a:lnTo>
                      <a:pt x="94" y="104"/>
                    </a:lnTo>
                    <a:lnTo>
                      <a:pt x="92" y="100"/>
                    </a:lnTo>
                    <a:lnTo>
                      <a:pt x="94" y="94"/>
                    </a:lnTo>
                    <a:lnTo>
                      <a:pt x="94" y="90"/>
                    </a:lnTo>
                    <a:lnTo>
                      <a:pt x="92" y="86"/>
                    </a:lnTo>
                    <a:lnTo>
                      <a:pt x="88" y="86"/>
                    </a:lnTo>
                    <a:lnTo>
                      <a:pt x="84" y="86"/>
                    </a:lnTo>
                    <a:close/>
                    <a:moveTo>
                      <a:pt x="38" y="74"/>
                    </a:moveTo>
                    <a:lnTo>
                      <a:pt x="38" y="74"/>
                    </a:lnTo>
                    <a:lnTo>
                      <a:pt x="38" y="76"/>
                    </a:lnTo>
                    <a:lnTo>
                      <a:pt x="36" y="78"/>
                    </a:lnTo>
                    <a:lnTo>
                      <a:pt x="46" y="84"/>
                    </a:lnTo>
                    <a:lnTo>
                      <a:pt x="46" y="88"/>
                    </a:lnTo>
                    <a:lnTo>
                      <a:pt x="46" y="92"/>
                    </a:lnTo>
                    <a:lnTo>
                      <a:pt x="50" y="92"/>
                    </a:lnTo>
                    <a:lnTo>
                      <a:pt x="48" y="82"/>
                    </a:lnTo>
                    <a:lnTo>
                      <a:pt x="48" y="78"/>
                    </a:lnTo>
                    <a:lnTo>
                      <a:pt x="46" y="76"/>
                    </a:lnTo>
                    <a:lnTo>
                      <a:pt x="42" y="74"/>
                    </a:lnTo>
                    <a:lnTo>
                      <a:pt x="38" y="74"/>
                    </a:lnTo>
                    <a:close/>
                    <a:moveTo>
                      <a:pt x="82" y="68"/>
                    </a:moveTo>
                    <a:lnTo>
                      <a:pt x="84" y="72"/>
                    </a:lnTo>
                    <a:lnTo>
                      <a:pt x="84" y="70"/>
                    </a:lnTo>
                    <a:lnTo>
                      <a:pt x="82" y="68"/>
                    </a:lnTo>
                    <a:close/>
                    <a:moveTo>
                      <a:pt x="42" y="0"/>
                    </a:moveTo>
                    <a:lnTo>
                      <a:pt x="42" y="0"/>
                    </a:lnTo>
                    <a:lnTo>
                      <a:pt x="40" y="14"/>
                    </a:lnTo>
                    <a:lnTo>
                      <a:pt x="40" y="26"/>
                    </a:lnTo>
                    <a:lnTo>
                      <a:pt x="36" y="28"/>
                    </a:lnTo>
                    <a:lnTo>
                      <a:pt x="36" y="34"/>
                    </a:lnTo>
                    <a:lnTo>
                      <a:pt x="38" y="34"/>
                    </a:lnTo>
                    <a:lnTo>
                      <a:pt x="38" y="38"/>
                    </a:lnTo>
                    <a:lnTo>
                      <a:pt x="34" y="38"/>
                    </a:lnTo>
                    <a:lnTo>
                      <a:pt x="32" y="36"/>
                    </a:lnTo>
                    <a:lnTo>
                      <a:pt x="30" y="36"/>
                    </a:lnTo>
                    <a:lnTo>
                      <a:pt x="30" y="38"/>
                    </a:lnTo>
                    <a:lnTo>
                      <a:pt x="30" y="42"/>
                    </a:lnTo>
                    <a:lnTo>
                      <a:pt x="32" y="42"/>
                    </a:lnTo>
                    <a:lnTo>
                      <a:pt x="34" y="52"/>
                    </a:lnTo>
                    <a:lnTo>
                      <a:pt x="38" y="58"/>
                    </a:lnTo>
                    <a:lnTo>
                      <a:pt x="40" y="56"/>
                    </a:lnTo>
                    <a:lnTo>
                      <a:pt x="40" y="54"/>
                    </a:lnTo>
                    <a:lnTo>
                      <a:pt x="42" y="54"/>
                    </a:lnTo>
                    <a:lnTo>
                      <a:pt x="42" y="64"/>
                    </a:lnTo>
                    <a:lnTo>
                      <a:pt x="44" y="74"/>
                    </a:lnTo>
                    <a:lnTo>
                      <a:pt x="56" y="72"/>
                    </a:lnTo>
                    <a:lnTo>
                      <a:pt x="64" y="78"/>
                    </a:lnTo>
                    <a:lnTo>
                      <a:pt x="62" y="72"/>
                    </a:lnTo>
                    <a:lnTo>
                      <a:pt x="62" y="70"/>
                    </a:lnTo>
                    <a:lnTo>
                      <a:pt x="64" y="70"/>
                    </a:lnTo>
                    <a:lnTo>
                      <a:pt x="70" y="76"/>
                    </a:lnTo>
                    <a:lnTo>
                      <a:pt x="74" y="84"/>
                    </a:lnTo>
                    <a:lnTo>
                      <a:pt x="78" y="86"/>
                    </a:lnTo>
                    <a:lnTo>
                      <a:pt x="78" y="82"/>
                    </a:lnTo>
                    <a:lnTo>
                      <a:pt x="80" y="80"/>
                    </a:lnTo>
                    <a:lnTo>
                      <a:pt x="76" y="72"/>
                    </a:lnTo>
                    <a:lnTo>
                      <a:pt x="74" y="66"/>
                    </a:lnTo>
                    <a:lnTo>
                      <a:pt x="68" y="66"/>
                    </a:lnTo>
                    <a:lnTo>
                      <a:pt x="68" y="62"/>
                    </a:lnTo>
                    <a:lnTo>
                      <a:pt x="52" y="66"/>
                    </a:lnTo>
                    <a:lnTo>
                      <a:pt x="50" y="56"/>
                    </a:lnTo>
                    <a:lnTo>
                      <a:pt x="48" y="52"/>
                    </a:lnTo>
                    <a:lnTo>
                      <a:pt x="50" y="50"/>
                    </a:lnTo>
                    <a:lnTo>
                      <a:pt x="50" y="46"/>
                    </a:lnTo>
                    <a:lnTo>
                      <a:pt x="48" y="42"/>
                    </a:lnTo>
                    <a:lnTo>
                      <a:pt x="50" y="42"/>
                    </a:lnTo>
                    <a:lnTo>
                      <a:pt x="56" y="34"/>
                    </a:lnTo>
                    <a:lnTo>
                      <a:pt x="62" y="26"/>
                    </a:lnTo>
                    <a:lnTo>
                      <a:pt x="62" y="24"/>
                    </a:lnTo>
                    <a:lnTo>
                      <a:pt x="60" y="20"/>
                    </a:lnTo>
                    <a:lnTo>
                      <a:pt x="56" y="16"/>
                    </a:lnTo>
                    <a:lnTo>
                      <a:pt x="58" y="8"/>
                    </a:lnTo>
                    <a:lnTo>
                      <a:pt x="58" y="0"/>
                    </a:lnTo>
                    <a:lnTo>
                      <a:pt x="56" y="2"/>
                    </a:lnTo>
                    <a:lnTo>
                      <a:pt x="56" y="4"/>
                    </a:lnTo>
                    <a:lnTo>
                      <a:pt x="52" y="4"/>
                    </a:lnTo>
                    <a:lnTo>
                      <a:pt x="48" y="4"/>
                    </a:lnTo>
                    <a:lnTo>
                      <a:pt x="42" y="0"/>
                    </a:lnTo>
                    <a:close/>
                  </a:path>
                </a:pathLst>
              </a:custGeom>
              <a:grpFill/>
              <a:ln w="3175">
                <a:noFill/>
                <a:round/>
                <a:headEnd/>
                <a:tailEnd/>
              </a:ln>
            </p:spPr>
            <p:txBody>
              <a:bodyPr/>
              <a:lstStyle/>
              <a:p>
                <a:pPr>
                  <a:defRPr/>
                </a:pPr>
                <a:endParaRPr lang="en-GB" dirty="0">
                  <a:latin typeface="Calibri" pitchFamily="34" charset="0"/>
                </a:endParaRPr>
              </a:p>
            </p:txBody>
          </p:sp>
          <p:sp>
            <p:nvSpPr>
              <p:cNvPr id="652" name="Freeform 57"/>
              <p:cNvSpPr>
                <a:spLocks/>
              </p:cNvSpPr>
              <p:nvPr/>
            </p:nvSpPr>
            <p:spPr bwMode="auto">
              <a:xfrm>
                <a:off x="2629824" y="4392239"/>
                <a:ext cx="310143" cy="573819"/>
              </a:xfrm>
              <a:custGeom>
                <a:avLst/>
                <a:gdLst>
                  <a:gd name="T0" fmla="*/ 24 w 136"/>
                  <a:gd name="T1" fmla="*/ 2 h 252"/>
                  <a:gd name="T2" fmla="*/ 24 w 136"/>
                  <a:gd name="T3" fmla="*/ 8 h 252"/>
                  <a:gd name="T4" fmla="*/ 20 w 136"/>
                  <a:gd name="T5" fmla="*/ 13 h 252"/>
                  <a:gd name="T6" fmla="*/ 15 w 136"/>
                  <a:gd name="T7" fmla="*/ 17 h 252"/>
                  <a:gd name="T8" fmla="*/ 10 w 136"/>
                  <a:gd name="T9" fmla="*/ 24 h 252"/>
                  <a:gd name="T10" fmla="*/ 8 w 136"/>
                  <a:gd name="T11" fmla="*/ 27 h 252"/>
                  <a:gd name="T12" fmla="*/ 6 w 136"/>
                  <a:gd name="T13" fmla="*/ 24 h 252"/>
                  <a:gd name="T14" fmla="*/ 4 w 136"/>
                  <a:gd name="T15" fmla="*/ 24 h 252"/>
                  <a:gd name="T16" fmla="*/ 3 w 136"/>
                  <a:gd name="T17" fmla="*/ 22 h 252"/>
                  <a:gd name="T18" fmla="*/ 2 w 136"/>
                  <a:gd name="T19" fmla="*/ 22 h 252"/>
                  <a:gd name="T20" fmla="*/ 2 w 136"/>
                  <a:gd name="T21" fmla="*/ 28 h 252"/>
                  <a:gd name="T22" fmla="*/ 2 w 136"/>
                  <a:gd name="T23" fmla="*/ 29 h 252"/>
                  <a:gd name="T24" fmla="*/ 2 w 136"/>
                  <a:gd name="T25" fmla="*/ 31 h 252"/>
                  <a:gd name="T26" fmla="*/ 3 w 136"/>
                  <a:gd name="T27" fmla="*/ 35 h 252"/>
                  <a:gd name="T28" fmla="*/ 7 w 136"/>
                  <a:gd name="T29" fmla="*/ 39 h 252"/>
                  <a:gd name="T30" fmla="*/ 10 w 136"/>
                  <a:gd name="T31" fmla="*/ 40 h 252"/>
                  <a:gd name="T32" fmla="*/ 13 w 136"/>
                  <a:gd name="T33" fmla="*/ 45 h 252"/>
                  <a:gd name="T34" fmla="*/ 16 w 136"/>
                  <a:gd name="T35" fmla="*/ 51 h 252"/>
                  <a:gd name="T36" fmla="*/ 22 w 136"/>
                  <a:gd name="T37" fmla="*/ 67 h 252"/>
                  <a:gd name="T38" fmla="*/ 23 w 136"/>
                  <a:gd name="T39" fmla="*/ 76 h 252"/>
                  <a:gd name="T40" fmla="*/ 26 w 136"/>
                  <a:gd name="T41" fmla="*/ 81 h 252"/>
                  <a:gd name="T42" fmla="*/ 32 w 136"/>
                  <a:gd name="T43" fmla="*/ 85 h 252"/>
                  <a:gd name="T44" fmla="*/ 40 w 136"/>
                  <a:gd name="T45" fmla="*/ 91 h 252"/>
                  <a:gd name="T46" fmla="*/ 46 w 136"/>
                  <a:gd name="T47" fmla="*/ 97 h 252"/>
                  <a:gd name="T48" fmla="*/ 48 w 136"/>
                  <a:gd name="T49" fmla="*/ 92 h 252"/>
                  <a:gd name="T50" fmla="*/ 52 w 136"/>
                  <a:gd name="T51" fmla="*/ 88 h 252"/>
                  <a:gd name="T52" fmla="*/ 49 w 136"/>
                  <a:gd name="T53" fmla="*/ 85 h 252"/>
                  <a:gd name="T54" fmla="*/ 49 w 136"/>
                  <a:gd name="T55" fmla="*/ 83 h 252"/>
                  <a:gd name="T56" fmla="*/ 51 w 136"/>
                  <a:gd name="T57" fmla="*/ 83 h 252"/>
                  <a:gd name="T58" fmla="*/ 51 w 136"/>
                  <a:gd name="T59" fmla="*/ 81 h 252"/>
                  <a:gd name="T60" fmla="*/ 50 w 136"/>
                  <a:gd name="T61" fmla="*/ 77 h 252"/>
                  <a:gd name="T62" fmla="*/ 49 w 136"/>
                  <a:gd name="T63" fmla="*/ 65 h 252"/>
                  <a:gd name="T64" fmla="*/ 45 w 136"/>
                  <a:gd name="T65" fmla="*/ 50 h 252"/>
                  <a:gd name="T66" fmla="*/ 40 w 136"/>
                  <a:gd name="T67" fmla="*/ 51 h 252"/>
                  <a:gd name="T68" fmla="*/ 36 w 136"/>
                  <a:gd name="T69" fmla="*/ 50 h 252"/>
                  <a:gd name="T70" fmla="*/ 33 w 136"/>
                  <a:gd name="T71" fmla="*/ 47 h 252"/>
                  <a:gd name="T72" fmla="*/ 31 w 136"/>
                  <a:gd name="T73" fmla="*/ 45 h 252"/>
                  <a:gd name="T74" fmla="*/ 31 w 136"/>
                  <a:gd name="T75" fmla="*/ 40 h 252"/>
                  <a:gd name="T76" fmla="*/ 29 w 136"/>
                  <a:gd name="T77" fmla="*/ 36 h 252"/>
                  <a:gd name="T78" fmla="*/ 31 w 136"/>
                  <a:gd name="T79" fmla="*/ 36 h 252"/>
                  <a:gd name="T80" fmla="*/ 33 w 136"/>
                  <a:gd name="T81" fmla="*/ 32 h 252"/>
                  <a:gd name="T82" fmla="*/ 33 w 136"/>
                  <a:gd name="T83" fmla="*/ 28 h 252"/>
                  <a:gd name="T84" fmla="*/ 39 w 136"/>
                  <a:gd name="T85" fmla="*/ 24 h 252"/>
                  <a:gd name="T86" fmla="*/ 45 w 136"/>
                  <a:gd name="T87" fmla="*/ 23 h 252"/>
                  <a:gd name="T88" fmla="*/ 45 w 136"/>
                  <a:gd name="T89" fmla="*/ 20 h 252"/>
                  <a:gd name="T90" fmla="*/ 47 w 136"/>
                  <a:gd name="T91" fmla="*/ 12 h 252"/>
                  <a:gd name="T92" fmla="*/ 42 w 136"/>
                  <a:gd name="T93" fmla="*/ 10 h 252"/>
                  <a:gd name="T94" fmla="*/ 39 w 136"/>
                  <a:gd name="T95" fmla="*/ 10 h 252"/>
                  <a:gd name="T96" fmla="*/ 35 w 136"/>
                  <a:gd name="T97" fmla="*/ 9 h 252"/>
                  <a:gd name="T98" fmla="*/ 31 w 136"/>
                  <a:gd name="T99" fmla="*/ 7 h 252"/>
                  <a:gd name="T100" fmla="*/ 29 w 136"/>
                  <a:gd name="T101" fmla="*/ 4 h 252"/>
                  <a:gd name="T102" fmla="*/ 27 w 136"/>
                  <a:gd name="T103" fmla="*/ 2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6" h="252">
                    <a:moveTo>
                      <a:pt x="62" y="0"/>
                    </a:moveTo>
                    <a:lnTo>
                      <a:pt x="58" y="4"/>
                    </a:lnTo>
                    <a:lnTo>
                      <a:pt x="62" y="6"/>
                    </a:lnTo>
                    <a:lnTo>
                      <a:pt x="64" y="14"/>
                    </a:lnTo>
                    <a:lnTo>
                      <a:pt x="64" y="22"/>
                    </a:lnTo>
                    <a:lnTo>
                      <a:pt x="62" y="22"/>
                    </a:lnTo>
                    <a:lnTo>
                      <a:pt x="62" y="26"/>
                    </a:lnTo>
                    <a:lnTo>
                      <a:pt x="58" y="32"/>
                    </a:lnTo>
                    <a:lnTo>
                      <a:pt x="54" y="36"/>
                    </a:lnTo>
                    <a:lnTo>
                      <a:pt x="44" y="42"/>
                    </a:lnTo>
                    <a:lnTo>
                      <a:pt x="40" y="46"/>
                    </a:lnTo>
                    <a:lnTo>
                      <a:pt x="34" y="52"/>
                    </a:lnTo>
                    <a:lnTo>
                      <a:pt x="30" y="56"/>
                    </a:lnTo>
                    <a:lnTo>
                      <a:pt x="28" y="64"/>
                    </a:lnTo>
                    <a:lnTo>
                      <a:pt x="24" y="68"/>
                    </a:lnTo>
                    <a:lnTo>
                      <a:pt x="22" y="70"/>
                    </a:lnTo>
                    <a:lnTo>
                      <a:pt x="20" y="70"/>
                    </a:lnTo>
                    <a:lnTo>
                      <a:pt x="18" y="68"/>
                    </a:lnTo>
                    <a:lnTo>
                      <a:pt x="14" y="62"/>
                    </a:lnTo>
                    <a:lnTo>
                      <a:pt x="10" y="64"/>
                    </a:lnTo>
                    <a:lnTo>
                      <a:pt x="6" y="62"/>
                    </a:lnTo>
                    <a:lnTo>
                      <a:pt x="6" y="60"/>
                    </a:lnTo>
                    <a:lnTo>
                      <a:pt x="10" y="58"/>
                    </a:lnTo>
                    <a:lnTo>
                      <a:pt x="8" y="56"/>
                    </a:lnTo>
                    <a:lnTo>
                      <a:pt x="8" y="52"/>
                    </a:lnTo>
                    <a:lnTo>
                      <a:pt x="6" y="52"/>
                    </a:lnTo>
                    <a:lnTo>
                      <a:pt x="2" y="58"/>
                    </a:lnTo>
                    <a:lnTo>
                      <a:pt x="0" y="62"/>
                    </a:lnTo>
                    <a:lnTo>
                      <a:pt x="0" y="68"/>
                    </a:lnTo>
                    <a:lnTo>
                      <a:pt x="2" y="72"/>
                    </a:lnTo>
                    <a:lnTo>
                      <a:pt x="0" y="72"/>
                    </a:lnTo>
                    <a:lnTo>
                      <a:pt x="0" y="74"/>
                    </a:lnTo>
                    <a:lnTo>
                      <a:pt x="2" y="76"/>
                    </a:lnTo>
                    <a:lnTo>
                      <a:pt x="4" y="76"/>
                    </a:lnTo>
                    <a:lnTo>
                      <a:pt x="4" y="82"/>
                    </a:lnTo>
                    <a:lnTo>
                      <a:pt x="2" y="84"/>
                    </a:lnTo>
                    <a:lnTo>
                      <a:pt x="2" y="86"/>
                    </a:lnTo>
                    <a:lnTo>
                      <a:pt x="8" y="90"/>
                    </a:lnTo>
                    <a:lnTo>
                      <a:pt x="16" y="94"/>
                    </a:lnTo>
                    <a:lnTo>
                      <a:pt x="16" y="98"/>
                    </a:lnTo>
                    <a:lnTo>
                      <a:pt x="18" y="102"/>
                    </a:lnTo>
                    <a:lnTo>
                      <a:pt x="22" y="104"/>
                    </a:lnTo>
                    <a:lnTo>
                      <a:pt x="26" y="106"/>
                    </a:lnTo>
                    <a:lnTo>
                      <a:pt x="28" y="110"/>
                    </a:lnTo>
                    <a:lnTo>
                      <a:pt x="28" y="116"/>
                    </a:lnTo>
                    <a:lnTo>
                      <a:pt x="32" y="118"/>
                    </a:lnTo>
                    <a:lnTo>
                      <a:pt x="36" y="120"/>
                    </a:lnTo>
                    <a:lnTo>
                      <a:pt x="40" y="128"/>
                    </a:lnTo>
                    <a:lnTo>
                      <a:pt x="42" y="134"/>
                    </a:lnTo>
                    <a:lnTo>
                      <a:pt x="44" y="150"/>
                    </a:lnTo>
                    <a:lnTo>
                      <a:pt x="48" y="160"/>
                    </a:lnTo>
                    <a:lnTo>
                      <a:pt x="56" y="174"/>
                    </a:lnTo>
                    <a:lnTo>
                      <a:pt x="60" y="186"/>
                    </a:lnTo>
                    <a:lnTo>
                      <a:pt x="62" y="192"/>
                    </a:lnTo>
                    <a:lnTo>
                      <a:pt x="62" y="196"/>
                    </a:lnTo>
                    <a:lnTo>
                      <a:pt x="60" y="198"/>
                    </a:lnTo>
                    <a:lnTo>
                      <a:pt x="68" y="206"/>
                    </a:lnTo>
                    <a:lnTo>
                      <a:pt x="68" y="212"/>
                    </a:lnTo>
                    <a:lnTo>
                      <a:pt x="70" y="216"/>
                    </a:lnTo>
                    <a:lnTo>
                      <a:pt x="76" y="220"/>
                    </a:lnTo>
                    <a:lnTo>
                      <a:pt x="84" y="224"/>
                    </a:lnTo>
                    <a:lnTo>
                      <a:pt x="86" y="228"/>
                    </a:lnTo>
                    <a:lnTo>
                      <a:pt x="104" y="238"/>
                    </a:lnTo>
                    <a:lnTo>
                      <a:pt x="112" y="244"/>
                    </a:lnTo>
                    <a:lnTo>
                      <a:pt x="118" y="250"/>
                    </a:lnTo>
                    <a:lnTo>
                      <a:pt x="120" y="252"/>
                    </a:lnTo>
                    <a:lnTo>
                      <a:pt x="120" y="250"/>
                    </a:lnTo>
                    <a:lnTo>
                      <a:pt x="122" y="246"/>
                    </a:lnTo>
                    <a:lnTo>
                      <a:pt x="126" y="242"/>
                    </a:lnTo>
                    <a:lnTo>
                      <a:pt x="130" y="240"/>
                    </a:lnTo>
                    <a:lnTo>
                      <a:pt x="136" y="230"/>
                    </a:lnTo>
                    <a:lnTo>
                      <a:pt x="136" y="226"/>
                    </a:lnTo>
                    <a:lnTo>
                      <a:pt x="136" y="224"/>
                    </a:lnTo>
                    <a:lnTo>
                      <a:pt x="128" y="222"/>
                    </a:lnTo>
                    <a:lnTo>
                      <a:pt x="130" y="218"/>
                    </a:lnTo>
                    <a:lnTo>
                      <a:pt x="128" y="216"/>
                    </a:lnTo>
                    <a:lnTo>
                      <a:pt x="128" y="214"/>
                    </a:lnTo>
                    <a:lnTo>
                      <a:pt x="130" y="214"/>
                    </a:lnTo>
                    <a:lnTo>
                      <a:pt x="134" y="218"/>
                    </a:lnTo>
                    <a:lnTo>
                      <a:pt x="132" y="214"/>
                    </a:lnTo>
                    <a:lnTo>
                      <a:pt x="132" y="212"/>
                    </a:lnTo>
                    <a:lnTo>
                      <a:pt x="134" y="210"/>
                    </a:lnTo>
                    <a:lnTo>
                      <a:pt x="130" y="202"/>
                    </a:lnTo>
                    <a:lnTo>
                      <a:pt x="130" y="196"/>
                    </a:lnTo>
                    <a:lnTo>
                      <a:pt x="132" y="194"/>
                    </a:lnTo>
                    <a:lnTo>
                      <a:pt x="134" y="184"/>
                    </a:lnTo>
                    <a:lnTo>
                      <a:pt x="128" y="170"/>
                    </a:lnTo>
                    <a:lnTo>
                      <a:pt x="114" y="166"/>
                    </a:lnTo>
                    <a:lnTo>
                      <a:pt x="116" y="132"/>
                    </a:lnTo>
                    <a:lnTo>
                      <a:pt x="116" y="130"/>
                    </a:lnTo>
                    <a:lnTo>
                      <a:pt x="116" y="128"/>
                    </a:lnTo>
                    <a:lnTo>
                      <a:pt x="116" y="130"/>
                    </a:lnTo>
                    <a:lnTo>
                      <a:pt x="106" y="134"/>
                    </a:lnTo>
                    <a:lnTo>
                      <a:pt x="96" y="134"/>
                    </a:lnTo>
                    <a:lnTo>
                      <a:pt x="94" y="134"/>
                    </a:lnTo>
                    <a:lnTo>
                      <a:pt x="94" y="130"/>
                    </a:lnTo>
                    <a:lnTo>
                      <a:pt x="92" y="128"/>
                    </a:lnTo>
                    <a:lnTo>
                      <a:pt x="90" y="126"/>
                    </a:lnTo>
                    <a:lnTo>
                      <a:pt x="88" y="124"/>
                    </a:lnTo>
                    <a:lnTo>
                      <a:pt x="86" y="122"/>
                    </a:lnTo>
                    <a:lnTo>
                      <a:pt x="82" y="118"/>
                    </a:lnTo>
                    <a:lnTo>
                      <a:pt x="80" y="116"/>
                    </a:lnTo>
                    <a:lnTo>
                      <a:pt x="80" y="110"/>
                    </a:lnTo>
                    <a:lnTo>
                      <a:pt x="80" y="108"/>
                    </a:lnTo>
                    <a:lnTo>
                      <a:pt x="80" y="106"/>
                    </a:lnTo>
                    <a:lnTo>
                      <a:pt x="78" y="102"/>
                    </a:lnTo>
                    <a:lnTo>
                      <a:pt x="76" y="96"/>
                    </a:lnTo>
                    <a:lnTo>
                      <a:pt x="78" y="96"/>
                    </a:lnTo>
                    <a:lnTo>
                      <a:pt x="80" y="96"/>
                    </a:lnTo>
                    <a:lnTo>
                      <a:pt x="82" y="96"/>
                    </a:lnTo>
                    <a:lnTo>
                      <a:pt x="82" y="90"/>
                    </a:lnTo>
                    <a:lnTo>
                      <a:pt x="84" y="88"/>
                    </a:lnTo>
                    <a:lnTo>
                      <a:pt x="86" y="84"/>
                    </a:lnTo>
                    <a:lnTo>
                      <a:pt x="88" y="78"/>
                    </a:lnTo>
                    <a:lnTo>
                      <a:pt x="88" y="74"/>
                    </a:lnTo>
                    <a:lnTo>
                      <a:pt x="92" y="70"/>
                    </a:lnTo>
                    <a:lnTo>
                      <a:pt x="98" y="66"/>
                    </a:lnTo>
                    <a:lnTo>
                      <a:pt x="102" y="64"/>
                    </a:lnTo>
                    <a:lnTo>
                      <a:pt x="108" y="62"/>
                    </a:lnTo>
                    <a:lnTo>
                      <a:pt x="116" y="60"/>
                    </a:lnTo>
                    <a:lnTo>
                      <a:pt x="118" y="60"/>
                    </a:lnTo>
                    <a:lnTo>
                      <a:pt x="120" y="58"/>
                    </a:lnTo>
                    <a:lnTo>
                      <a:pt x="120" y="56"/>
                    </a:lnTo>
                    <a:lnTo>
                      <a:pt x="116" y="54"/>
                    </a:lnTo>
                    <a:lnTo>
                      <a:pt x="112" y="54"/>
                    </a:lnTo>
                    <a:lnTo>
                      <a:pt x="122" y="32"/>
                    </a:lnTo>
                    <a:lnTo>
                      <a:pt x="122" y="30"/>
                    </a:lnTo>
                    <a:lnTo>
                      <a:pt x="118" y="30"/>
                    </a:lnTo>
                    <a:lnTo>
                      <a:pt x="112" y="28"/>
                    </a:lnTo>
                    <a:lnTo>
                      <a:pt x="108" y="26"/>
                    </a:lnTo>
                    <a:lnTo>
                      <a:pt x="104" y="26"/>
                    </a:lnTo>
                    <a:lnTo>
                      <a:pt x="100" y="26"/>
                    </a:lnTo>
                    <a:lnTo>
                      <a:pt x="100" y="28"/>
                    </a:lnTo>
                    <a:lnTo>
                      <a:pt x="94" y="26"/>
                    </a:lnTo>
                    <a:lnTo>
                      <a:pt x="90" y="24"/>
                    </a:lnTo>
                    <a:lnTo>
                      <a:pt x="90" y="22"/>
                    </a:lnTo>
                    <a:lnTo>
                      <a:pt x="90" y="18"/>
                    </a:lnTo>
                    <a:lnTo>
                      <a:pt x="82" y="18"/>
                    </a:lnTo>
                    <a:lnTo>
                      <a:pt x="80" y="16"/>
                    </a:lnTo>
                    <a:lnTo>
                      <a:pt x="78" y="14"/>
                    </a:lnTo>
                    <a:lnTo>
                      <a:pt x="76" y="10"/>
                    </a:lnTo>
                    <a:lnTo>
                      <a:pt x="72" y="6"/>
                    </a:lnTo>
                    <a:lnTo>
                      <a:pt x="70" y="4"/>
                    </a:lnTo>
                    <a:lnTo>
                      <a:pt x="70" y="0"/>
                    </a:lnTo>
                    <a:lnTo>
                      <a:pt x="62" y="0"/>
                    </a:lnTo>
                    <a:close/>
                  </a:path>
                </a:pathLst>
              </a:custGeom>
              <a:grpFill/>
              <a:ln w="3175">
                <a:noFill/>
                <a:round/>
                <a:headEnd/>
                <a:tailEnd/>
              </a:ln>
            </p:spPr>
            <p:txBody>
              <a:bodyPr/>
              <a:lstStyle/>
              <a:p>
                <a:pPr>
                  <a:defRPr/>
                </a:pPr>
                <a:endParaRPr lang="en-GB" dirty="0">
                  <a:latin typeface="Calibri" pitchFamily="34" charset="0"/>
                </a:endParaRPr>
              </a:p>
            </p:txBody>
          </p:sp>
          <p:sp>
            <p:nvSpPr>
              <p:cNvPr id="653" name="Freeform 58"/>
              <p:cNvSpPr>
                <a:spLocks/>
              </p:cNvSpPr>
              <p:nvPr/>
            </p:nvSpPr>
            <p:spPr bwMode="auto">
              <a:xfrm>
                <a:off x="3113880" y="5003732"/>
                <a:ext cx="205796" cy="272419"/>
              </a:xfrm>
              <a:custGeom>
                <a:avLst/>
                <a:gdLst>
                  <a:gd name="T0" fmla="*/ 17 w 90"/>
                  <a:gd name="T1" fmla="*/ 2 h 120"/>
                  <a:gd name="T2" fmla="*/ 7 w 90"/>
                  <a:gd name="T3" fmla="*/ 2 h 120"/>
                  <a:gd name="T4" fmla="*/ 6 w 90"/>
                  <a:gd name="T5" fmla="*/ 2 h 120"/>
                  <a:gd name="T6" fmla="*/ 5 w 90"/>
                  <a:gd name="T7" fmla="*/ 4 h 120"/>
                  <a:gd name="T8" fmla="*/ 3 w 90"/>
                  <a:gd name="T9" fmla="*/ 8 h 120"/>
                  <a:gd name="T10" fmla="*/ 0 w 90"/>
                  <a:gd name="T11" fmla="*/ 15 h 120"/>
                  <a:gd name="T12" fmla="*/ 3 w 90"/>
                  <a:gd name="T13" fmla="*/ 16 h 120"/>
                  <a:gd name="T14" fmla="*/ 4 w 90"/>
                  <a:gd name="T15" fmla="*/ 19 h 120"/>
                  <a:gd name="T16" fmla="*/ 6 w 90"/>
                  <a:gd name="T17" fmla="*/ 20 h 120"/>
                  <a:gd name="T18" fmla="*/ 7 w 90"/>
                  <a:gd name="T19" fmla="*/ 21 h 120"/>
                  <a:gd name="T20" fmla="*/ 8 w 90"/>
                  <a:gd name="T21" fmla="*/ 23 h 120"/>
                  <a:gd name="T22" fmla="*/ 8 w 90"/>
                  <a:gd name="T23" fmla="*/ 25 h 120"/>
                  <a:gd name="T24" fmla="*/ 9 w 90"/>
                  <a:gd name="T25" fmla="*/ 26 h 120"/>
                  <a:gd name="T26" fmla="*/ 13 w 90"/>
                  <a:gd name="T27" fmla="*/ 27 h 120"/>
                  <a:gd name="T28" fmla="*/ 13 w 90"/>
                  <a:gd name="T29" fmla="*/ 29 h 120"/>
                  <a:gd name="T30" fmla="*/ 15 w 90"/>
                  <a:gd name="T31" fmla="*/ 29 h 120"/>
                  <a:gd name="T32" fmla="*/ 15 w 90"/>
                  <a:gd name="T33" fmla="*/ 29 h 120"/>
                  <a:gd name="T34" fmla="*/ 17 w 90"/>
                  <a:gd name="T35" fmla="*/ 30 h 120"/>
                  <a:gd name="T36" fmla="*/ 19 w 90"/>
                  <a:gd name="T37" fmla="*/ 33 h 120"/>
                  <a:gd name="T38" fmla="*/ 20 w 90"/>
                  <a:gd name="T39" fmla="*/ 34 h 120"/>
                  <a:gd name="T40" fmla="*/ 20 w 90"/>
                  <a:gd name="T41" fmla="*/ 37 h 120"/>
                  <a:gd name="T42" fmla="*/ 19 w 90"/>
                  <a:gd name="T43" fmla="*/ 38 h 120"/>
                  <a:gd name="T44" fmla="*/ 17 w 90"/>
                  <a:gd name="T45" fmla="*/ 41 h 120"/>
                  <a:gd name="T46" fmla="*/ 17 w 90"/>
                  <a:gd name="T47" fmla="*/ 44 h 120"/>
                  <a:gd name="T48" fmla="*/ 17 w 90"/>
                  <a:gd name="T49" fmla="*/ 44 h 120"/>
                  <a:gd name="T50" fmla="*/ 19 w 90"/>
                  <a:gd name="T51" fmla="*/ 44 h 120"/>
                  <a:gd name="T52" fmla="*/ 21 w 90"/>
                  <a:gd name="T53" fmla="*/ 44 h 120"/>
                  <a:gd name="T54" fmla="*/ 24 w 90"/>
                  <a:gd name="T55" fmla="*/ 45 h 120"/>
                  <a:gd name="T56" fmla="*/ 28 w 90"/>
                  <a:gd name="T57" fmla="*/ 45 h 120"/>
                  <a:gd name="T58" fmla="*/ 29 w 90"/>
                  <a:gd name="T59" fmla="*/ 45 h 120"/>
                  <a:gd name="T60" fmla="*/ 31 w 90"/>
                  <a:gd name="T61" fmla="*/ 45 h 120"/>
                  <a:gd name="T62" fmla="*/ 31 w 90"/>
                  <a:gd name="T63" fmla="*/ 44 h 120"/>
                  <a:gd name="T64" fmla="*/ 32 w 90"/>
                  <a:gd name="T65" fmla="*/ 41 h 120"/>
                  <a:gd name="T66" fmla="*/ 34 w 90"/>
                  <a:gd name="T67" fmla="*/ 40 h 120"/>
                  <a:gd name="T68" fmla="*/ 34 w 90"/>
                  <a:gd name="T69" fmla="*/ 38 h 120"/>
                  <a:gd name="T70" fmla="*/ 34 w 90"/>
                  <a:gd name="T71" fmla="*/ 35 h 120"/>
                  <a:gd name="T72" fmla="*/ 34 w 90"/>
                  <a:gd name="T73" fmla="*/ 33 h 120"/>
                  <a:gd name="T74" fmla="*/ 34 w 90"/>
                  <a:gd name="T75" fmla="*/ 30 h 120"/>
                  <a:gd name="T76" fmla="*/ 35 w 90"/>
                  <a:gd name="T77" fmla="*/ 26 h 120"/>
                  <a:gd name="T78" fmla="*/ 35 w 90"/>
                  <a:gd name="T79" fmla="*/ 26 h 120"/>
                  <a:gd name="T80" fmla="*/ 32 w 90"/>
                  <a:gd name="T81" fmla="*/ 27 h 120"/>
                  <a:gd name="T82" fmla="*/ 32 w 90"/>
                  <a:gd name="T83" fmla="*/ 27 h 120"/>
                  <a:gd name="T84" fmla="*/ 32 w 90"/>
                  <a:gd name="T85" fmla="*/ 24 h 120"/>
                  <a:gd name="T86" fmla="*/ 32 w 90"/>
                  <a:gd name="T87" fmla="*/ 19 h 120"/>
                  <a:gd name="T88" fmla="*/ 31 w 90"/>
                  <a:gd name="T89" fmla="*/ 17 h 120"/>
                  <a:gd name="T90" fmla="*/ 29 w 90"/>
                  <a:gd name="T91" fmla="*/ 16 h 120"/>
                  <a:gd name="T92" fmla="*/ 28 w 90"/>
                  <a:gd name="T93" fmla="*/ 16 h 120"/>
                  <a:gd name="T94" fmla="*/ 27 w 90"/>
                  <a:gd name="T95" fmla="*/ 15 h 120"/>
                  <a:gd name="T96" fmla="*/ 27 w 90"/>
                  <a:gd name="T97" fmla="*/ 15 h 120"/>
                  <a:gd name="T98" fmla="*/ 22 w 90"/>
                  <a:gd name="T99" fmla="*/ 15 h 120"/>
                  <a:gd name="T100" fmla="*/ 21 w 90"/>
                  <a:gd name="T101" fmla="*/ 13 h 120"/>
                  <a:gd name="T102" fmla="*/ 20 w 90"/>
                  <a:gd name="T103" fmla="*/ 10 h 120"/>
                  <a:gd name="T104" fmla="*/ 21 w 90"/>
                  <a:gd name="T105" fmla="*/ 8 h 120"/>
                  <a:gd name="T106" fmla="*/ 20 w 90"/>
                  <a:gd name="T107" fmla="*/ 6 h 120"/>
                  <a:gd name="T108" fmla="*/ 17 w 90"/>
                  <a:gd name="T109" fmla="*/ 3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0" h="120">
                    <a:moveTo>
                      <a:pt x="46" y="8"/>
                    </a:moveTo>
                    <a:lnTo>
                      <a:pt x="42" y="2"/>
                    </a:lnTo>
                    <a:lnTo>
                      <a:pt x="32" y="0"/>
                    </a:lnTo>
                    <a:lnTo>
                      <a:pt x="18" y="2"/>
                    </a:lnTo>
                    <a:lnTo>
                      <a:pt x="14" y="6"/>
                    </a:lnTo>
                    <a:lnTo>
                      <a:pt x="12" y="12"/>
                    </a:lnTo>
                    <a:lnTo>
                      <a:pt x="10" y="16"/>
                    </a:lnTo>
                    <a:lnTo>
                      <a:pt x="8" y="20"/>
                    </a:lnTo>
                    <a:lnTo>
                      <a:pt x="8" y="24"/>
                    </a:lnTo>
                    <a:lnTo>
                      <a:pt x="0" y="40"/>
                    </a:lnTo>
                    <a:lnTo>
                      <a:pt x="8" y="44"/>
                    </a:lnTo>
                    <a:lnTo>
                      <a:pt x="10" y="50"/>
                    </a:lnTo>
                    <a:lnTo>
                      <a:pt x="12" y="52"/>
                    </a:lnTo>
                    <a:lnTo>
                      <a:pt x="14" y="54"/>
                    </a:lnTo>
                    <a:lnTo>
                      <a:pt x="18" y="56"/>
                    </a:lnTo>
                    <a:lnTo>
                      <a:pt x="20" y="60"/>
                    </a:lnTo>
                    <a:lnTo>
                      <a:pt x="22" y="64"/>
                    </a:lnTo>
                    <a:lnTo>
                      <a:pt x="22" y="66"/>
                    </a:lnTo>
                    <a:lnTo>
                      <a:pt x="24" y="68"/>
                    </a:lnTo>
                    <a:lnTo>
                      <a:pt x="28" y="70"/>
                    </a:lnTo>
                    <a:lnTo>
                      <a:pt x="32" y="74"/>
                    </a:lnTo>
                    <a:lnTo>
                      <a:pt x="34" y="76"/>
                    </a:lnTo>
                    <a:lnTo>
                      <a:pt x="36" y="76"/>
                    </a:lnTo>
                    <a:lnTo>
                      <a:pt x="38" y="76"/>
                    </a:lnTo>
                    <a:lnTo>
                      <a:pt x="44" y="80"/>
                    </a:lnTo>
                    <a:lnTo>
                      <a:pt x="46" y="84"/>
                    </a:lnTo>
                    <a:lnTo>
                      <a:pt x="50" y="88"/>
                    </a:lnTo>
                    <a:lnTo>
                      <a:pt x="52" y="90"/>
                    </a:lnTo>
                    <a:lnTo>
                      <a:pt x="52" y="92"/>
                    </a:lnTo>
                    <a:lnTo>
                      <a:pt x="52" y="98"/>
                    </a:lnTo>
                    <a:lnTo>
                      <a:pt x="50" y="104"/>
                    </a:lnTo>
                    <a:lnTo>
                      <a:pt x="46" y="108"/>
                    </a:lnTo>
                    <a:lnTo>
                      <a:pt x="42" y="116"/>
                    </a:lnTo>
                    <a:lnTo>
                      <a:pt x="42" y="118"/>
                    </a:lnTo>
                    <a:lnTo>
                      <a:pt x="46" y="118"/>
                    </a:lnTo>
                    <a:lnTo>
                      <a:pt x="50" y="118"/>
                    </a:lnTo>
                    <a:lnTo>
                      <a:pt x="54" y="118"/>
                    </a:lnTo>
                    <a:lnTo>
                      <a:pt x="58" y="120"/>
                    </a:lnTo>
                    <a:lnTo>
                      <a:pt x="62" y="120"/>
                    </a:lnTo>
                    <a:lnTo>
                      <a:pt x="72" y="120"/>
                    </a:lnTo>
                    <a:lnTo>
                      <a:pt x="76" y="120"/>
                    </a:lnTo>
                    <a:lnTo>
                      <a:pt x="78" y="120"/>
                    </a:lnTo>
                    <a:lnTo>
                      <a:pt x="80" y="118"/>
                    </a:lnTo>
                    <a:lnTo>
                      <a:pt x="82" y="114"/>
                    </a:lnTo>
                    <a:lnTo>
                      <a:pt x="84" y="110"/>
                    </a:lnTo>
                    <a:lnTo>
                      <a:pt x="86" y="106"/>
                    </a:lnTo>
                    <a:lnTo>
                      <a:pt x="86" y="100"/>
                    </a:lnTo>
                    <a:lnTo>
                      <a:pt x="86" y="96"/>
                    </a:lnTo>
                    <a:lnTo>
                      <a:pt x="88" y="94"/>
                    </a:lnTo>
                    <a:lnTo>
                      <a:pt x="88" y="88"/>
                    </a:lnTo>
                    <a:lnTo>
                      <a:pt x="88" y="80"/>
                    </a:lnTo>
                    <a:lnTo>
                      <a:pt x="90" y="74"/>
                    </a:lnTo>
                    <a:lnTo>
                      <a:pt x="90" y="68"/>
                    </a:lnTo>
                    <a:lnTo>
                      <a:pt x="88" y="68"/>
                    </a:lnTo>
                    <a:lnTo>
                      <a:pt x="84" y="70"/>
                    </a:lnTo>
                    <a:lnTo>
                      <a:pt x="82" y="70"/>
                    </a:lnTo>
                    <a:lnTo>
                      <a:pt x="82" y="68"/>
                    </a:lnTo>
                    <a:lnTo>
                      <a:pt x="82" y="64"/>
                    </a:lnTo>
                    <a:lnTo>
                      <a:pt x="82" y="50"/>
                    </a:lnTo>
                    <a:lnTo>
                      <a:pt x="80" y="46"/>
                    </a:lnTo>
                    <a:lnTo>
                      <a:pt x="76" y="44"/>
                    </a:lnTo>
                    <a:lnTo>
                      <a:pt x="74" y="44"/>
                    </a:lnTo>
                    <a:lnTo>
                      <a:pt x="72" y="42"/>
                    </a:lnTo>
                    <a:lnTo>
                      <a:pt x="72" y="40"/>
                    </a:lnTo>
                    <a:lnTo>
                      <a:pt x="70" y="38"/>
                    </a:lnTo>
                    <a:lnTo>
                      <a:pt x="68" y="40"/>
                    </a:lnTo>
                    <a:lnTo>
                      <a:pt x="60" y="40"/>
                    </a:lnTo>
                    <a:lnTo>
                      <a:pt x="56" y="38"/>
                    </a:lnTo>
                    <a:lnTo>
                      <a:pt x="54" y="36"/>
                    </a:lnTo>
                    <a:lnTo>
                      <a:pt x="54" y="32"/>
                    </a:lnTo>
                    <a:lnTo>
                      <a:pt x="52" y="26"/>
                    </a:lnTo>
                    <a:lnTo>
                      <a:pt x="54" y="20"/>
                    </a:lnTo>
                    <a:lnTo>
                      <a:pt x="52" y="16"/>
                    </a:lnTo>
                    <a:lnTo>
                      <a:pt x="50" y="12"/>
                    </a:lnTo>
                    <a:lnTo>
                      <a:pt x="46" y="8"/>
                    </a:lnTo>
                    <a:close/>
                  </a:path>
                </a:pathLst>
              </a:custGeom>
              <a:grpFill/>
              <a:ln w="3175">
                <a:noFill/>
                <a:round/>
                <a:headEnd/>
                <a:tailEnd/>
              </a:ln>
            </p:spPr>
            <p:txBody>
              <a:bodyPr/>
              <a:lstStyle/>
              <a:p>
                <a:pPr>
                  <a:defRPr/>
                </a:pPr>
                <a:endParaRPr lang="en-GB" dirty="0">
                  <a:latin typeface="Calibri" pitchFamily="34" charset="0"/>
                </a:endParaRPr>
              </a:p>
            </p:txBody>
          </p:sp>
          <p:sp>
            <p:nvSpPr>
              <p:cNvPr id="654" name="Freeform 59"/>
              <p:cNvSpPr>
                <a:spLocks noEditPoints="1"/>
              </p:cNvSpPr>
              <p:nvPr/>
            </p:nvSpPr>
            <p:spPr bwMode="auto">
              <a:xfrm>
                <a:off x="8345735" y="4464691"/>
                <a:ext cx="391302" cy="275317"/>
              </a:xfrm>
              <a:custGeom>
                <a:avLst/>
                <a:gdLst>
                  <a:gd name="T0" fmla="*/ 10 w 172"/>
                  <a:gd name="T1" fmla="*/ 38 h 120"/>
                  <a:gd name="T2" fmla="*/ 13 w 172"/>
                  <a:gd name="T3" fmla="*/ 34 h 120"/>
                  <a:gd name="T4" fmla="*/ 22 w 172"/>
                  <a:gd name="T5" fmla="*/ 34 h 120"/>
                  <a:gd name="T6" fmla="*/ 25 w 172"/>
                  <a:gd name="T7" fmla="*/ 39 h 120"/>
                  <a:gd name="T8" fmla="*/ 28 w 172"/>
                  <a:gd name="T9" fmla="*/ 40 h 120"/>
                  <a:gd name="T10" fmla="*/ 36 w 172"/>
                  <a:gd name="T11" fmla="*/ 46 h 120"/>
                  <a:gd name="T12" fmla="*/ 42 w 172"/>
                  <a:gd name="T13" fmla="*/ 44 h 120"/>
                  <a:gd name="T14" fmla="*/ 39 w 172"/>
                  <a:gd name="T15" fmla="*/ 44 h 120"/>
                  <a:gd name="T16" fmla="*/ 36 w 172"/>
                  <a:gd name="T17" fmla="*/ 42 h 120"/>
                  <a:gd name="T18" fmla="*/ 36 w 172"/>
                  <a:gd name="T19" fmla="*/ 39 h 120"/>
                  <a:gd name="T20" fmla="*/ 33 w 172"/>
                  <a:gd name="T21" fmla="*/ 39 h 120"/>
                  <a:gd name="T22" fmla="*/ 32 w 172"/>
                  <a:gd name="T23" fmla="*/ 33 h 120"/>
                  <a:gd name="T24" fmla="*/ 30 w 172"/>
                  <a:gd name="T25" fmla="*/ 33 h 120"/>
                  <a:gd name="T26" fmla="*/ 27 w 172"/>
                  <a:gd name="T27" fmla="*/ 27 h 120"/>
                  <a:gd name="T28" fmla="*/ 30 w 172"/>
                  <a:gd name="T29" fmla="*/ 21 h 120"/>
                  <a:gd name="T30" fmla="*/ 26 w 172"/>
                  <a:gd name="T31" fmla="*/ 20 h 120"/>
                  <a:gd name="T32" fmla="*/ 22 w 172"/>
                  <a:gd name="T33" fmla="*/ 18 h 120"/>
                  <a:gd name="T34" fmla="*/ 21 w 172"/>
                  <a:gd name="T35" fmla="*/ 15 h 120"/>
                  <a:gd name="T36" fmla="*/ 19 w 172"/>
                  <a:gd name="T37" fmla="*/ 10 h 120"/>
                  <a:gd name="T38" fmla="*/ 15 w 172"/>
                  <a:gd name="T39" fmla="*/ 8 h 120"/>
                  <a:gd name="T40" fmla="*/ 4 w 172"/>
                  <a:gd name="T41" fmla="*/ 6 h 120"/>
                  <a:gd name="T42" fmla="*/ 0 w 172"/>
                  <a:gd name="T43" fmla="*/ 25 h 120"/>
                  <a:gd name="T44" fmla="*/ 42 w 172"/>
                  <a:gd name="T45" fmla="*/ 43 h 120"/>
                  <a:gd name="T46" fmla="*/ 42 w 172"/>
                  <a:gd name="T47" fmla="*/ 40 h 120"/>
                  <a:gd name="T48" fmla="*/ 60 w 172"/>
                  <a:gd name="T49" fmla="*/ 22 h 120"/>
                  <a:gd name="T50" fmla="*/ 64 w 172"/>
                  <a:gd name="T51" fmla="*/ 25 h 120"/>
                  <a:gd name="T52" fmla="*/ 65 w 172"/>
                  <a:gd name="T53" fmla="*/ 25 h 120"/>
                  <a:gd name="T54" fmla="*/ 59 w 172"/>
                  <a:gd name="T55" fmla="*/ 16 h 120"/>
                  <a:gd name="T56" fmla="*/ 46 w 172"/>
                  <a:gd name="T57" fmla="*/ 13 h 120"/>
                  <a:gd name="T58" fmla="*/ 46 w 172"/>
                  <a:gd name="T59" fmla="*/ 15 h 120"/>
                  <a:gd name="T60" fmla="*/ 45 w 172"/>
                  <a:gd name="T61" fmla="*/ 18 h 120"/>
                  <a:gd name="T62" fmla="*/ 42 w 172"/>
                  <a:gd name="T63" fmla="*/ 18 h 120"/>
                  <a:gd name="T64" fmla="*/ 42 w 172"/>
                  <a:gd name="T65" fmla="*/ 17 h 120"/>
                  <a:gd name="T66" fmla="*/ 35 w 172"/>
                  <a:gd name="T67" fmla="*/ 19 h 120"/>
                  <a:gd name="T68" fmla="*/ 37 w 172"/>
                  <a:gd name="T69" fmla="*/ 23 h 120"/>
                  <a:gd name="T70" fmla="*/ 45 w 172"/>
                  <a:gd name="T71" fmla="*/ 21 h 120"/>
                  <a:gd name="T72" fmla="*/ 47 w 172"/>
                  <a:gd name="T73" fmla="*/ 17 h 120"/>
                  <a:gd name="T74" fmla="*/ 49 w 172"/>
                  <a:gd name="T75" fmla="*/ 16 h 120"/>
                  <a:gd name="T76" fmla="*/ 48 w 172"/>
                  <a:gd name="T77" fmla="*/ 7 h 120"/>
                  <a:gd name="T78" fmla="*/ 52 w 172"/>
                  <a:gd name="T79" fmla="*/ 13 h 120"/>
                  <a:gd name="T80" fmla="*/ 53 w 172"/>
                  <a:gd name="T81" fmla="*/ 13 h 120"/>
                  <a:gd name="T82" fmla="*/ 48 w 172"/>
                  <a:gd name="T83" fmla="*/ 7 h 120"/>
                  <a:gd name="T84" fmla="*/ 43 w 172"/>
                  <a:gd name="T85" fmla="*/ 6 h 120"/>
                  <a:gd name="T86" fmla="*/ 48 w 172"/>
                  <a:gd name="T87" fmla="*/ 7 h 120"/>
                  <a:gd name="T88" fmla="*/ 43 w 172"/>
                  <a:gd name="T89" fmla="*/ 4 h 120"/>
                  <a:gd name="T90" fmla="*/ 42 w 172"/>
                  <a:gd name="T91" fmla="*/ 5 h 120"/>
                  <a:gd name="T92" fmla="*/ 42 w 172"/>
                  <a:gd name="T93" fmla="*/ 3 h 120"/>
                  <a:gd name="T94" fmla="*/ 25 w 172"/>
                  <a:gd name="T95" fmla="*/ 0 h 120"/>
                  <a:gd name="T96" fmla="*/ 27 w 172"/>
                  <a:gd name="T97" fmla="*/ 2 h 120"/>
                  <a:gd name="T98" fmla="*/ 25 w 172"/>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2" h="120">
                    <a:moveTo>
                      <a:pt x="2" y="98"/>
                    </a:moveTo>
                    <a:lnTo>
                      <a:pt x="2" y="98"/>
                    </a:lnTo>
                    <a:lnTo>
                      <a:pt x="20" y="98"/>
                    </a:lnTo>
                    <a:lnTo>
                      <a:pt x="28" y="96"/>
                    </a:lnTo>
                    <a:lnTo>
                      <a:pt x="30" y="94"/>
                    </a:lnTo>
                    <a:lnTo>
                      <a:pt x="32" y="90"/>
                    </a:lnTo>
                    <a:lnTo>
                      <a:pt x="32" y="86"/>
                    </a:lnTo>
                    <a:lnTo>
                      <a:pt x="32" y="82"/>
                    </a:lnTo>
                    <a:lnTo>
                      <a:pt x="48" y="82"/>
                    </a:lnTo>
                    <a:lnTo>
                      <a:pt x="58" y="86"/>
                    </a:lnTo>
                    <a:lnTo>
                      <a:pt x="64" y="90"/>
                    </a:lnTo>
                    <a:lnTo>
                      <a:pt x="64" y="96"/>
                    </a:lnTo>
                    <a:lnTo>
                      <a:pt x="66" y="98"/>
                    </a:lnTo>
                    <a:lnTo>
                      <a:pt x="66" y="100"/>
                    </a:lnTo>
                    <a:lnTo>
                      <a:pt x="70" y="102"/>
                    </a:lnTo>
                    <a:lnTo>
                      <a:pt x="74" y="102"/>
                    </a:lnTo>
                    <a:lnTo>
                      <a:pt x="80" y="112"/>
                    </a:lnTo>
                    <a:lnTo>
                      <a:pt x="86" y="116"/>
                    </a:lnTo>
                    <a:lnTo>
                      <a:pt x="94" y="116"/>
                    </a:lnTo>
                    <a:lnTo>
                      <a:pt x="108" y="120"/>
                    </a:lnTo>
                    <a:lnTo>
                      <a:pt x="108" y="114"/>
                    </a:lnTo>
                    <a:lnTo>
                      <a:pt x="106" y="114"/>
                    </a:lnTo>
                    <a:lnTo>
                      <a:pt x="102" y="112"/>
                    </a:lnTo>
                    <a:lnTo>
                      <a:pt x="104" y="110"/>
                    </a:lnTo>
                    <a:lnTo>
                      <a:pt x="104" y="108"/>
                    </a:lnTo>
                    <a:lnTo>
                      <a:pt x="100" y="106"/>
                    </a:lnTo>
                    <a:lnTo>
                      <a:pt x="94" y="106"/>
                    </a:lnTo>
                    <a:lnTo>
                      <a:pt x="94" y="104"/>
                    </a:lnTo>
                    <a:lnTo>
                      <a:pt x="94" y="102"/>
                    </a:lnTo>
                    <a:lnTo>
                      <a:pt x="94" y="98"/>
                    </a:lnTo>
                    <a:lnTo>
                      <a:pt x="92" y="98"/>
                    </a:lnTo>
                    <a:lnTo>
                      <a:pt x="88" y="98"/>
                    </a:lnTo>
                    <a:lnTo>
                      <a:pt x="86" y="94"/>
                    </a:lnTo>
                    <a:lnTo>
                      <a:pt x="86" y="92"/>
                    </a:lnTo>
                    <a:lnTo>
                      <a:pt x="86" y="88"/>
                    </a:lnTo>
                    <a:lnTo>
                      <a:pt x="84" y="84"/>
                    </a:lnTo>
                    <a:lnTo>
                      <a:pt x="82" y="84"/>
                    </a:lnTo>
                    <a:lnTo>
                      <a:pt x="78" y="84"/>
                    </a:lnTo>
                    <a:lnTo>
                      <a:pt x="76" y="80"/>
                    </a:lnTo>
                    <a:lnTo>
                      <a:pt x="74" y="76"/>
                    </a:lnTo>
                    <a:lnTo>
                      <a:pt x="72" y="68"/>
                    </a:lnTo>
                    <a:lnTo>
                      <a:pt x="80" y="64"/>
                    </a:lnTo>
                    <a:lnTo>
                      <a:pt x="80" y="54"/>
                    </a:lnTo>
                    <a:lnTo>
                      <a:pt x="74" y="54"/>
                    </a:lnTo>
                    <a:lnTo>
                      <a:pt x="70" y="54"/>
                    </a:lnTo>
                    <a:lnTo>
                      <a:pt x="68" y="50"/>
                    </a:lnTo>
                    <a:lnTo>
                      <a:pt x="66" y="46"/>
                    </a:lnTo>
                    <a:lnTo>
                      <a:pt x="62" y="46"/>
                    </a:lnTo>
                    <a:lnTo>
                      <a:pt x="58" y="46"/>
                    </a:lnTo>
                    <a:lnTo>
                      <a:pt x="56" y="44"/>
                    </a:lnTo>
                    <a:lnTo>
                      <a:pt x="56" y="42"/>
                    </a:lnTo>
                    <a:lnTo>
                      <a:pt x="56" y="38"/>
                    </a:lnTo>
                    <a:lnTo>
                      <a:pt x="50" y="30"/>
                    </a:lnTo>
                    <a:lnTo>
                      <a:pt x="48" y="28"/>
                    </a:lnTo>
                    <a:lnTo>
                      <a:pt x="44" y="30"/>
                    </a:lnTo>
                    <a:lnTo>
                      <a:pt x="42" y="26"/>
                    </a:lnTo>
                    <a:lnTo>
                      <a:pt x="40" y="22"/>
                    </a:lnTo>
                    <a:lnTo>
                      <a:pt x="32" y="20"/>
                    </a:lnTo>
                    <a:lnTo>
                      <a:pt x="26" y="18"/>
                    </a:lnTo>
                    <a:lnTo>
                      <a:pt x="12" y="14"/>
                    </a:lnTo>
                    <a:lnTo>
                      <a:pt x="0" y="8"/>
                    </a:lnTo>
                    <a:lnTo>
                      <a:pt x="2" y="60"/>
                    </a:lnTo>
                    <a:lnTo>
                      <a:pt x="0" y="64"/>
                    </a:lnTo>
                    <a:lnTo>
                      <a:pt x="2" y="68"/>
                    </a:lnTo>
                    <a:lnTo>
                      <a:pt x="2" y="98"/>
                    </a:lnTo>
                    <a:close/>
                    <a:moveTo>
                      <a:pt x="110" y="104"/>
                    </a:moveTo>
                    <a:lnTo>
                      <a:pt x="112" y="108"/>
                    </a:lnTo>
                    <a:lnTo>
                      <a:pt x="114" y="108"/>
                    </a:lnTo>
                    <a:lnTo>
                      <a:pt x="114" y="106"/>
                    </a:lnTo>
                    <a:lnTo>
                      <a:pt x="110" y="104"/>
                    </a:lnTo>
                    <a:close/>
                    <a:moveTo>
                      <a:pt x="154" y="40"/>
                    </a:moveTo>
                    <a:lnTo>
                      <a:pt x="154" y="40"/>
                    </a:lnTo>
                    <a:lnTo>
                      <a:pt x="158" y="56"/>
                    </a:lnTo>
                    <a:lnTo>
                      <a:pt x="164" y="68"/>
                    </a:lnTo>
                    <a:lnTo>
                      <a:pt x="168" y="68"/>
                    </a:lnTo>
                    <a:lnTo>
                      <a:pt x="170" y="66"/>
                    </a:lnTo>
                    <a:lnTo>
                      <a:pt x="172" y="64"/>
                    </a:lnTo>
                    <a:lnTo>
                      <a:pt x="172" y="60"/>
                    </a:lnTo>
                    <a:lnTo>
                      <a:pt x="154" y="40"/>
                    </a:lnTo>
                    <a:close/>
                    <a:moveTo>
                      <a:pt x="126" y="30"/>
                    </a:moveTo>
                    <a:lnTo>
                      <a:pt x="126" y="30"/>
                    </a:lnTo>
                    <a:lnTo>
                      <a:pt x="126" y="32"/>
                    </a:lnTo>
                    <a:lnTo>
                      <a:pt x="122" y="32"/>
                    </a:lnTo>
                    <a:lnTo>
                      <a:pt x="124" y="34"/>
                    </a:lnTo>
                    <a:lnTo>
                      <a:pt x="124" y="38"/>
                    </a:lnTo>
                    <a:lnTo>
                      <a:pt x="122" y="38"/>
                    </a:lnTo>
                    <a:lnTo>
                      <a:pt x="120" y="44"/>
                    </a:lnTo>
                    <a:lnTo>
                      <a:pt x="118" y="44"/>
                    </a:lnTo>
                    <a:lnTo>
                      <a:pt x="118" y="46"/>
                    </a:lnTo>
                    <a:lnTo>
                      <a:pt x="114" y="46"/>
                    </a:lnTo>
                    <a:lnTo>
                      <a:pt x="108" y="46"/>
                    </a:lnTo>
                    <a:lnTo>
                      <a:pt x="108" y="44"/>
                    </a:lnTo>
                    <a:lnTo>
                      <a:pt x="106" y="46"/>
                    </a:lnTo>
                    <a:lnTo>
                      <a:pt x="106" y="48"/>
                    </a:lnTo>
                    <a:lnTo>
                      <a:pt x="90" y="48"/>
                    </a:lnTo>
                    <a:lnTo>
                      <a:pt x="92" y="52"/>
                    </a:lnTo>
                    <a:lnTo>
                      <a:pt x="96" y="56"/>
                    </a:lnTo>
                    <a:lnTo>
                      <a:pt x="98" y="58"/>
                    </a:lnTo>
                    <a:lnTo>
                      <a:pt x="104" y="58"/>
                    </a:lnTo>
                    <a:lnTo>
                      <a:pt x="112" y="56"/>
                    </a:lnTo>
                    <a:lnTo>
                      <a:pt x="118" y="54"/>
                    </a:lnTo>
                    <a:lnTo>
                      <a:pt x="122" y="50"/>
                    </a:lnTo>
                    <a:lnTo>
                      <a:pt x="124" y="48"/>
                    </a:lnTo>
                    <a:lnTo>
                      <a:pt x="124" y="44"/>
                    </a:lnTo>
                    <a:lnTo>
                      <a:pt x="130" y="44"/>
                    </a:lnTo>
                    <a:lnTo>
                      <a:pt x="130" y="40"/>
                    </a:lnTo>
                    <a:lnTo>
                      <a:pt x="132" y="32"/>
                    </a:lnTo>
                    <a:lnTo>
                      <a:pt x="126" y="30"/>
                    </a:lnTo>
                    <a:close/>
                    <a:moveTo>
                      <a:pt x="128" y="18"/>
                    </a:moveTo>
                    <a:lnTo>
                      <a:pt x="128" y="18"/>
                    </a:lnTo>
                    <a:lnTo>
                      <a:pt x="132" y="26"/>
                    </a:lnTo>
                    <a:lnTo>
                      <a:pt x="134" y="36"/>
                    </a:lnTo>
                    <a:lnTo>
                      <a:pt x="136" y="34"/>
                    </a:lnTo>
                    <a:lnTo>
                      <a:pt x="138" y="32"/>
                    </a:lnTo>
                    <a:lnTo>
                      <a:pt x="136" y="30"/>
                    </a:lnTo>
                    <a:lnTo>
                      <a:pt x="138" y="32"/>
                    </a:lnTo>
                    <a:lnTo>
                      <a:pt x="138" y="30"/>
                    </a:lnTo>
                    <a:lnTo>
                      <a:pt x="138" y="28"/>
                    </a:lnTo>
                    <a:lnTo>
                      <a:pt x="128" y="18"/>
                    </a:lnTo>
                    <a:close/>
                    <a:moveTo>
                      <a:pt x="114" y="10"/>
                    </a:moveTo>
                    <a:lnTo>
                      <a:pt x="114" y="14"/>
                    </a:lnTo>
                    <a:lnTo>
                      <a:pt x="122" y="18"/>
                    </a:lnTo>
                    <a:lnTo>
                      <a:pt x="126" y="20"/>
                    </a:lnTo>
                    <a:lnTo>
                      <a:pt x="126" y="18"/>
                    </a:lnTo>
                    <a:lnTo>
                      <a:pt x="126" y="16"/>
                    </a:lnTo>
                    <a:lnTo>
                      <a:pt x="114" y="10"/>
                    </a:lnTo>
                    <a:close/>
                    <a:moveTo>
                      <a:pt x="106" y="6"/>
                    </a:moveTo>
                    <a:lnTo>
                      <a:pt x="106" y="6"/>
                    </a:lnTo>
                    <a:lnTo>
                      <a:pt x="108" y="12"/>
                    </a:lnTo>
                    <a:lnTo>
                      <a:pt x="110" y="12"/>
                    </a:lnTo>
                    <a:lnTo>
                      <a:pt x="110" y="10"/>
                    </a:lnTo>
                    <a:lnTo>
                      <a:pt x="112" y="8"/>
                    </a:lnTo>
                    <a:lnTo>
                      <a:pt x="110" y="8"/>
                    </a:lnTo>
                    <a:lnTo>
                      <a:pt x="106" y="6"/>
                    </a:lnTo>
                    <a:close/>
                    <a:moveTo>
                      <a:pt x="66" y="0"/>
                    </a:moveTo>
                    <a:lnTo>
                      <a:pt x="66" y="2"/>
                    </a:lnTo>
                    <a:lnTo>
                      <a:pt x="72" y="2"/>
                    </a:lnTo>
                    <a:lnTo>
                      <a:pt x="74" y="2"/>
                    </a:lnTo>
                    <a:lnTo>
                      <a:pt x="70" y="2"/>
                    </a:lnTo>
                    <a:lnTo>
                      <a:pt x="66" y="0"/>
                    </a:lnTo>
                    <a:close/>
                  </a:path>
                </a:pathLst>
              </a:custGeom>
              <a:grpFill/>
              <a:ln w="3175">
                <a:noFill/>
                <a:round/>
                <a:headEnd/>
                <a:tailEnd/>
              </a:ln>
            </p:spPr>
            <p:txBody>
              <a:bodyPr/>
              <a:lstStyle/>
              <a:p>
                <a:pPr>
                  <a:defRPr/>
                </a:pPr>
                <a:endParaRPr lang="en-GB" dirty="0">
                  <a:latin typeface="Calibri" pitchFamily="34" charset="0"/>
                </a:endParaRPr>
              </a:p>
            </p:txBody>
          </p:sp>
          <p:sp>
            <p:nvSpPr>
              <p:cNvPr id="655" name="Freeform 60"/>
              <p:cNvSpPr>
                <a:spLocks noEditPoints="1"/>
              </p:cNvSpPr>
              <p:nvPr/>
            </p:nvSpPr>
            <p:spPr bwMode="auto">
              <a:xfrm>
                <a:off x="2586346" y="4073451"/>
                <a:ext cx="153622" cy="86942"/>
              </a:xfrm>
              <a:custGeom>
                <a:avLst/>
                <a:gdLst>
                  <a:gd name="T0" fmla="*/ 2 w 68"/>
                  <a:gd name="T1" fmla="*/ 0 h 38"/>
                  <a:gd name="T2" fmla="*/ 2 w 68"/>
                  <a:gd name="T3" fmla="*/ 0 h 38"/>
                  <a:gd name="T4" fmla="*/ 2 w 68"/>
                  <a:gd name="T5" fmla="*/ 2 h 38"/>
                  <a:gd name="T6" fmla="*/ 0 w 68"/>
                  <a:gd name="T7" fmla="*/ 3 h 38"/>
                  <a:gd name="T8" fmla="*/ 2 w 68"/>
                  <a:gd name="T9" fmla="*/ 6 h 38"/>
                  <a:gd name="T10" fmla="*/ 2 w 68"/>
                  <a:gd name="T11" fmla="*/ 8 h 38"/>
                  <a:gd name="T12" fmla="*/ 4 w 68"/>
                  <a:gd name="T13" fmla="*/ 8 h 38"/>
                  <a:gd name="T14" fmla="*/ 7 w 68"/>
                  <a:gd name="T15" fmla="*/ 8 h 38"/>
                  <a:gd name="T16" fmla="*/ 7 w 68"/>
                  <a:gd name="T17" fmla="*/ 10 h 38"/>
                  <a:gd name="T18" fmla="*/ 8 w 68"/>
                  <a:gd name="T19" fmla="*/ 10 h 38"/>
                  <a:gd name="T20" fmla="*/ 9 w 68"/>
                  <a:gd name="T21" fmla="*/ 12 h 38"/>
                  <a:gd name="T22" fmla="*/ 11 w 68"/>
                  <a:gd name="T23" fmla="*/ 13 h 38"/>
                  <a:gd name="T24" fmla="*/ 13 w 68"/>
                  <a:gd name="T25" fmla="*/ 13 h 38"/>
                  <a:gd name="T26" fmla="*/ 13 w 68"/>
                  <a:gd name="T27" fmla="*/ 12 h 38"/>
                  <a:gd name="T28" fmla="*/ 12 w 68"/>
                  <a:gd name="T29" fmla="*/ 12 h 38"/>
                  <a:gd name="T30" fmla="*/ 12 w 68"/>
                  <a:gd name="T31" fmla="*/ 12 h 38"/>
                  <a:gd name="T32" fmla="*/ 13 w 68"/>
                  <a:gd name="T33" fmla="*/ 10 h 38"/>
                  <a:gd name="T34" fmla="*/ 12 w 68"/>
                  <a:gd name="T35" fmla="*/ 9 h 38"/>
                  <a:gd name="T36" fmla="*/ 11 w 68"/>
                  <a:gd name="T37" fmla="*/ 8 h 38"/>
                  <a:gd name="T38" fmla="*/ 14 w 68"/>
                  <a:gd name="T39" fmla="*/ 6 h 38"/>
                  <a:gd name="T40" fmla="*/ 14 w 68"/>
                  <a:gd name="T41" fmla="*/ 6 h 38"/>
                  <a:gd name="T42" fmla="*/ 15 w 68"/>
                  <a:gd name="T43" fmla="*/ 4 h 38"/>
                  <a:gd name="T44" fmla="*/ 16 w 68"/>
                  <a:gd name="T45" fmla="*/ 4 h 38"/>
                  <a:gd name="T46" fmla="*/ 16 w 68"/>
                  <a:gd name="T47" fmla="*/ 4 h 38"/>
                  <a:gd name="T48" fmla="*/ 18 w 68"/>
                  <a:gd name="T49" fmla="*/ 8 h 38"/>
                  <a:gd name="T50" fmla="*/ 21 w 68"/>
                  <a:gd name="T51" fmla="*/ 8 h 38"/>
                  <a:gd name="T52" fmla="*/ 21 w 68"/>
                  <a:gd name="T53" fmla="*/ 9 h 38"/>
                  <a:gd name="T54" fmla="*/ 20 w 68"/>
                  <a:gd name="T55" fmla="*/ 13 h 38"/>
                  <a:gd name="T56" fmla="*/ 23 w 68"/>
                  <a:gd name="T57" fmla="*/ 15 h 38"/>
                  <a:gd name="T58" fmla="*/ 23 w 68"/>
                  <a:gd name="T59" fmla="*/ 15 h 38"/>
                  <a:gd name="T60" fmla="*/ 24 w 68"/>
                  <a:gd name="T61" fmla="*/ 13 h 38"/>
                  <a:gd name="T62" fmla="*/ 25 w 68"/>
                  <a:gd name="T63" fmla="*/ 12 h 38"/>
                  <a:gd name="T64" fmla="*/ 25 w 68"/>
                  <a:gd name="T65" fmla="*/ 10 h 38"/>
                  <a:gd name="T66" fmla="*/ 24 w 68"/>
                  <a:gd name="T67" fmla="*/ 8 h 38"/>
                  <a:gd name="T68" fmla="*/ 21 w 68"/>
                  <a:gd name="T69" fmla="*/ 5 h 38"/>
                  <a:gd name="T70" fmla="*/ 18 w 68"/>
                  <a:gd name="T71" fmla="*/ 2 h 38"/>
                  <a:gd name="T72" fmla="*/ 15 w 68"/>
                  <a:gd name="T73" fmla="*/ 0 h 38"/>
                  <a:gd name="T74" fmla="*/ 14 w 68"/>
                  <a:gd name="T75" fmla="*/ 2 h 38"/>
                  <a:gd name="T76" fmla="*/ 7 w 68"/>
                  <a:gd name="T77" fmla="*/ 4 h 38"/>
                  <a:gd name="T78" fmla="*/ 7 w 68"/>
                  <a:gd name="T79" fmla="*/ 3 h 38"/>
                  <a:gd name="T80" fmla="*/ 5 w 68"/>
                  <a:gd name="T81" fmla="*/ 3 h 38"/>
                  <a:gd name="T82" fmla="*/ 4 w 68"/>
                  <a:gd name="T83" fmla="*/ 4 h 38"/>
                  <a:gd name="T84" fmla="*/ 4 w 68"/>
                  <a:gd name="T85" fmla="*/ 4 h 38"/>
                  <a:gd name="T86" fmla="*/ 2 w 68"/>
                  <a:gd name="T87" fmla="*/ 0 h 38"/>
                  <a:gd name="T88" fmla="*/ 7 w 68"/>
                  <a:gd name="T89" fmla="*/ 13 h 38"/>
                  <a:gd name="T90" fmla="*/ 7 w 68"/>
                  <a:gd name="T91" fmla="*/ 13 h 38"/>
                  <a:gd name="T92" fmla="*/ 5 w 68"/>
                  <a:gd name="T93" fmla="*/ 12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 h="38">
                    <a:moveTo>
                      <a:pt x="6" y="0"/>
                    </a:moveTo>
                    <a:lnTo>
                      <a:pt x="4" y="0"/>
                    </a:lnTo>
                    <a:lnTo>
                      <a:pt x="2" y="0"/>
                    </a:lnTo>
                    <a:lnTo>
                      <a:pt x="2" y="2"/>
                    </a:lnTo>
                    <a:lnTo>
                      <a:pt x="2" y="6"/>
                    </a:lnTo>
                    <a:lnTo>
                      <a:pt x="0" y="8"/>
                    </a:lnTo>
                    <a:lnTo>
                      <a:pt x="2" y="10"/>
                    </a:lnTo>
                    <a:lnTo>
                      <a:pt x="4" y="14"/>
                    </a:lnTo>
                    <a:lnTo>
                      <a:pt x="2" y="20"/>
                    </a:lnTo>
                    <a:lnTo>
                      <a:pt x="10" y="20"/>
                    </a:lnTo>
                    <a:lnTo>
                      <a:pt x="14" y="20"/>
                    </a:lnTo>
                    <a:lnTo>
                      <a:pt x="18" y="22"/>
                    </a:lnTo>
                    <a:lnTo>
                      <a:pt x="18" y="26"/>
                    </a:lnTo>
                    <a:lnTo>
                      <a:pt x="22" y="26"/>
                    </a:lnTo>
                    <a:lnTo>
                      <a:pt x="24" y="26"/>
                    </a:lnTo>
                    <a:lnTo>
                      <a:pt x="24" y="30"/>
                    </a:lnTo>
                    <a:lnTo>
                      <a:pt x="30" y="32"/>
                    </a:lnTo>
                    <a:lnTo>
                      <a:pt x="36" y="32"/>
                    </a:lnTo>
                    <a:lnTo>
                      <a:pt x="38" y="32"/>
                    </a:lnTo>
                    <a:lnTo>
                      <a:pt x="36" y="30"/>
                    </a:lnTo>
                    <a:lnTo>
                      <a:pt x="34" y="30"/>
                    </a:lnTo>
                    <a:lnTo>
                      <a:pt x="32" y="32"/>
                    </a:lnTo>
                    <a:lnTo>
                      <a:pt x="32" y="30"/>
                    </a:lnTo>
                    <a:lnTo>
                      <a:pt x="36" y="28"/>
                    </a:lnTo>
                    <a:lnTo>
                      <a:pt x="34" y="24"/>
                    </a:lnTo>
                    <a:lnTo>
                      <a:pt x="30" y="24"/>
                    </a:lnTo>
                    <a:lnTo>
                      <a:pt x="30" y="20"/>
                    </a:lnTo>
                    <a:lnTo>
                      <a:pt x="38" y="14"/>
                    </a:lnTo>
                    <a:lnTo>
                      <a:pt x="40" y="10"/>
                    </a:lnTo>
                    <a:lnTo>
                      <a:pt x="42" y="10"/>
                    </a:lnTo>
                    <a:lnTo>
                      <a:pt x="44" y="10"/>
                    </a:lnTo>
                    <a:lnTo>
                      <a:pt x="50" y="22"/>
                    </a:lnTo>
                    <a:lnTo>
                      <a:pt x="58" y="20"/>
                    </a:lnTo>
                    <a:lnTo>
                      <a:pt x="56" y="24"/>
                    </a:lnTo>
                    <a:lnTo>
                      <a:pt x="54" y="34"/>
                    </a:lnTo>
                    <a:lnTo>
                      <a:pt x="56" y="36"/>
                    </a:lnTo>
                    <a:lnTo>
                      <a:pt x="60" y="38"/>
                    </a:lnTo>
                    <a:lnTo>
                      <a:pt x="64" y="38"/>
                    </a:lnTo>
                    <a:lnTo>
                      <a:pt x="66" y="36"/>
                    </a:lnTo>
                    <a:lnTo>
                      <a:pt x="68" y="34"/>
                    </a:lnTo>
                    <a:lnTo>
                      <a:pt x="68" y="30"/>
                    </a:lnTo>
                    <a:lnTo>
                      <a:pt x="68" y="26"/>
                    </a:lnTo>
                    <a:lnTo>
                      <a:pt x="66" y="24"/>
                    </a:lnTo>
                    <a:lnTo>
                      <a:pt x="66" y="20"/>
                    </a:lnTo>
                    <a:lnTo>
                      <a:pt x="58" y="12"/>
                    </a:lnTo>
                    <a:lnTo>
                      <a:pt x="50" y="2"/>
                    </a:lnTo>
                    <a:lnTo>
                      <a:pt x="40" y="0"/>
                    </a:lnTo>
                    <a:lnTo>
                      <a:pt x="38" y="6"/>
                    </a:lnTo>
                    <a:lnTo>
                      <a:pt x="28" y="8"/>
                    </a:lnTo>
                    <a:lnTo>
                      <a:pt x="20" y="10"/>
                    </a:lnTo>
                    <a:lnTo>
                      <a:pt x="18" y="8"/>
                    </a:lnTo>
                    <a:lnTo>
                      <a:pt x="16" y="8"/>
                    </a:lnTo>
                    <a:lnTo>
                      <a:pt x="14" y="8"/>
                    </a:lnTo>
                    <a:lnTo>
                      <a:pt x="12" y="10"/>
                    </a:lnTo>
                    <a:lnTo>
                      <a:pt x="10" y="10"/>
                    </a:lnTo>
                    <a:lnTo>
                      <a:pt x="6" y="0"/>
                    </a:lnTo>
                    <a:close/>
                    <a:moveTo>
                      <a:pt x="16" y="30"/>
                    </a:moveTo>
                    <a:lnTo>
                      <a:pt x="18" y="34"/>
                    </a:lnTo>
                    <a:lnTo>
                      <a:pt x="18" y="32"/>
                    </a:lnTo>
                    <a:lnTo>
                      <a:pt x="16" y="30"/>
                    </a:lnTo>
                    <a:close/>
                  </a:path>
                </a:pathLst>
              </a:custGeom>
              <a:grpFill/>
              <a:ln w="3175">
                <a:noFill/>
                <a:round/>
                <a:headEnd/>
                <a:tailEnd/>
              </a:ln>
            </p:spPr>
            <p:txBody>
              <a:bodyPr/>
              <a:lstStyle/>
              <a:p>
                <a:pPr>
                  <a:defRPr/>
                </a:pPr>
                <a:endParaRPr lang="en-GB" dirty="0">
                  <a:latin typeface="Calibri" pitchFamily="34" charset="0"/>
                </a:endParaRPr>
              </a:p>
            </p:txBody>
          </p:sp>
          <p:sp>
            <p:nvSpPr>
              <p:cNvPr id="656" name="Freeform 61"/>
              <p:cNvSpPr>
                <a:spLocks/>
              </p:cNvSpPr>
              <p:nvPr/>
            </p:nvSpPr>
            <p:spPr bwMode="auto">
              <a:xfrm>
                <a:off x="6313862" y="3175048"/>
                <a:ext cx="397099" cy="443405"/>
              </a:xfrm>
              <a:custGeom>
                <a:avLst/>
                <a:gdLst>
                  <a:gd name="T0" fmla="*/ 31 w 174"/>
                  <a:gd name="T1" fmla="*/ 73 h 194"/>
                  <a:gd name="T2" fmla="*/ 35 w 174"/>
                  <a:gd name="T3" fmla="*/ 71 h 194"/>
                  <a:gd name="T4" fmla="*/ 37 w 174"/>
                  <a:gd name="T5" fmla="*/ 66 h 194"/>
                  <a:gd name="T6" fmla="*/ 35 w 174"/>
                  <a:gd name="T7" fmla="*/ 63 h 194"/>
                  <a:gd name="T8" fmla="*/ 34 w 174"/>
                  <a:gd name="T9" fmla="*/ 58 h 194"/>
                  <a:gd name="T10" fmla="*/ 37 w 174"/>
                  <a:gd name="T11" fmla="*/ 54 h 194"/>
                  <a:gd name="T12" fmla="*/ 39 w 174"/>
                  <a:gd name="T13" fmla="*/ 54 h 194"/>
                  <a:gd name="T14" fmla="*/ 43 w 174"/>
                  <a:gd name="T15" fmla="*/ 51 h 194"/>
                  <a:gd name="T16" fmla="*/ 45 w 174"/>
                  <a:gd name="T17" fmla="*/ 47 h 194"/>
                  <a:gd name="T18" fmla="*/ 50 w 174"/>
                  <a:gd name="T19" fmla="*/ 44 h 194"/>
                  <a:gd name="T20" fmla="*/ 52 w 174"/>
                  <a:gd name="T21" fmla="*/ 40 h 194"/>
                  <a:gd name="T22" fmla="*/ 54 w 174"/>
                  <a:gd name="T23" fmla="*/ 35 h 194"/>
                  <a:gd name="T24" fmla="*/ 55 w 174"/>
                  <a:gd name="T25" fmla="*/ 31 h 194"/>
                  <a:gd name="T26" fmla="*/ 54 w 174"/>
                  <a:gd name="T27" fmla="*/ 27 h 194"/>
                  <a:gd name="T28" fmla="*/ 51 w 174"/>
                  <a:gd name="T29" fmla="*/ 24 h 194"/>
                  <a:gd name="T30" fmla="*/ 50 w 174"/>
                  <a:gd name="T31" fmla="*/ 19 h 194"/>
                  <a:gd name="T32" fmla="*/ 51 w 174"/>
                  <a:gd name="T33" fmla="*/ 17 h 194"/>
                  <a:gd name="T34" fmla="*/ 54 w 174"/>
                  <a:gd name="T35" fmla="*/ 17 h 194"/>
                  <a:gd name="T36" fmla="*/ 57 w 174"/>
                  <a:gd name="T37" fmla="*/ 15 h 194"/>
                  <a:gd name="T38" fmla="*/ 61 w 174"/>
                  <a:gd name="T39" fmla="*/ 13 h 194"/>
                  <a:gd name="T40" fmla="*/ 64 w 174"/>
                  <a:gd name="T41" fmla="*/ 10 h 194"/>
                  <a:gd name="T42" fmla="*/ 67 w 174"/>
                  <a:gd name="T43" fmla="*/ 6 h 194"/>
                  <a:gd name="T44" fmla="*/ 64 w 174"/>
                  <a:gd name="T45" fmla="*/ 3 h 194"/>
                  <a:gd name="T46" fmla="*/ 57 w 174"/>
                  <a:gd name="T47" fmla="*/ 0 h 194"/>
                  <a:gd name="T48" fmla="*/ 54 w 174"/>
                  <a:gd name="T49" fmla="*/ 2 h 194"/>
                  <a:gd name="T50" fmla="*/ 48 w 174"/>
                  <a:gd name="T51" fmla="*/ 2 h 194"/>
                  <a:gd name="T52" fmla="*/ 40 w 174"/>
                  <a:gd name="T53" fmla="*/ 6 h 194"/>
                  <a:gd name="T54" fmla="*/ 39 w 174"/>
                  <a:gd name="T55" fmla="*/ 9 h 194"/>
                  <a:gd name="T56" fmla="*/ 39 w 174"/>
                  <a:gd name="T57" fmla="*/ 13 h 194"/>
                  <a:gd name="T58" fmla="*/ 35 w 174"/>
                  <a:gd name="T59" fmla="*/ 13 h 194"/>
                  <a:gd name="T60" fmla="*/ 35 w 174"/>
                  <a:gd name="T61" fmla="*/ 17 h 194"/>
                  <a:gd name="T62" fmla="*/ 34 w 174"/>
                  <a:gd name="T63" fmla="*/ 21 h 194"/>
                  <a:gd name="T64" fmla="*/ 34 w 174"/>
                  <a:gd name="T65" fmla="*/ 24 h 194"/>
                  <a:gd name="T66" fmla="*/ 30 w 174"/>
                  <a:gd name="T67" fmla="*/ 24 h 194"/>
                  <a:gd name="T68" fmla="*/ 28 w 174"/>
                  <a:gd name="T69" fmla="*/ 24 h 194"/>
                  <a:gd name="T70" fmla="*/ 27 w 174"/>
                  <a:gd name="T71" fmla="*/ 28 h 194"/>
                  <a:gd name="T72" fmla="*/ 25 w 174"/>
                  <a:gd name="T73" fmla="*/ 31 h 194"/>
                  <a:gd name="T74" fmla="*/ 21 w 174"/>
                  <a:gd name="T75" fmla="*/ 34 h 194"/>
                  <a:gd name="T76" fmla="*/ 19 w 174"/>
                  <a:gd name="T77" fmla="*/ 36 h 194"/>
                  <a:gd name="T78" fmla="*/ 15 w 174"/>
                  <a:gd name="T79" fmla="*/ 39 h 194"/>
                  <a:gd name="T80" fmla="*/ 13 w 174"/>
                  <a:gd name="T81" fmla="*/ 40 h 194"/>
                  <a:gd name="T82" fmla="*/ 7 w 174"/>
                  <a:gd name="T83" fmla="*/ 40 h 194"/>
                  <a:gd name="T84" fmla="*/ 2 w 174"/>
                  <a:gd name="T85" fmla="*/ 38 h 194"/>
                  <a:gd name="T86" fmla="*/ 2 w 174"/>
                  <a:gd name="T87" fmla="*/ 44 h 194"/>
                  <a:gd name="T88" fmla="*/ 5 w 174"/>
                  <a:gd name="T89" fmla="*/ 48 h 194"/>
                  <a:gd name="T90" fmla="*/ 8 w 174"/>
                  <a:gd name="T91" fmla="*/ 51 h 194"/>
                  <a:gd name="T92" fmla="*/ 10 w 174"/>
                  <a:gd name="T93" fmla="*/ 54 h 194"/>
                  <a:gd name="T94" fmla="*/ 8 w 174"/>
                  <a:gd name="T95" fmla="*/ 58 h 194"/>
                  <a:gd name="T96" fmla="*/ 3 w 174"/>
                  <a:gd name="T97" fmla="*/ 59 h 194"/>
                  <a:gd name="T98" fmla="*/ 0 w 174"/>
                  <a:gd name="T99" fmla="*/ 67 h 194"/>
                  <a:gd name="T100" fmla="*/ 4 w 174"/>
                  <a:gd name="T101" fmla="*/ 67 h 194"/>
                  <a:gd name="T102" fmla="*/ 16 w 174"/>
                  <a:gd name="T103" fmla="*/ 65 h 194"/>
                  <a:gd name="T104" fmla="*/ 21 w 174"/>
                  <a:gd name="T105" fmla="*/ 66 h 194"/>
                  <a:gd name="T106" fmla="*/ 23 w 174"/>
                  <a:gd name="T107" fmla="*/ 69 h 194"/>
                  <a:gd name="T108" fmla="*/ 22 w 174"/>
                  <a:gd name="T109" fmla="*/ 69 h 194"/>
                  <a:gd name="T110" fmla="*/ 22 w 174"/>
                  <a:gd name="T111" fmla="*/ 71 h 194"/>
                  <a:gd name="T112" fmla="*/ 23 w 174"/>
                  <a:gd name="T113" fmla="*/ 71 h 194"/>
                  <a:gd name="T114" fmla="*/ 27 w 174"/>
                  <a:gd name="T115" fmla="*/ 71 h 194"/>
                  <a:gd name="T116" fmla="*/ 27 w 174"/>
                  <a:gd name="T117" fmla="*/ 73 h 194"/>
                  <a:gd name="T118" fmla="*/ 27 w 174"/>
                  <a:gd name="T119" fmla="*/ 74 h 194"/>
                  <a:gd name="T120" fmla="*/ 27 w 174"/>
                  <a:gd name="T121" fmla="*/ 74 h 1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4" h="194">
                    <a:moveTo>
                      <a:pt x="78" y="194"/>
                    </a:moveTo>
                    <a:lnTo>
                      <a:pt x="82" y="190"/>
                    </a:lnTo>
                    <a:lnTo>
                      <a:pt x="84" y="184"/>
                    </a:lnTo>
                    <a:lnTo>
                      <a:pt x="90" y="182"/>
                    </a:lnTo>
                    <a:lnTo>
                      <a:pt x="98" y="180"/>
                    </a:lnTo>
                    <a:lnTo>
                      <a:pt x="96" y="172"/>
                    </a:lnTo>
                    <a:lnTo>
                      <a:pt x="90" y="166"/>
                    </a:lnTo>
                    <a:lnTo>
                      <a:pt x="90" y="164"/>
                    </a:lnTo>
                    <a:lnTo>
                      <a:pt x="94" y="158"/>
                    </a:lnTo>
                    <a:lnTo>
                      <a:pt x="88" y="150"/>
                    </a:lnTo>
                    <a:lnTo>
                      <a:pt x="92" y="146"/>
                    </a:lnTo>
                    <a:lnTo>
                      <a:pt x="96" y="142"/>
                    </a:lnTo>
                    <a:lnTo>
                      <a:pt x="98" y="138"/>
                    </a:lnTo>
                    <a:lnTo>
                      <a:pt x="102" y="142"/>
                    </a:lnTo>
                    <a:lnTo>
                      <a:pt x="106" y="136"/>
                    </a:lnTo>
                    <a:lnTo>
                      <a:pt x="112" y="132"/>
                    </a:lnTo>
                    <a:lnTo>
                      <a:pt x="114" y="126"/>
                    </a:lnTo>
                    <a:lnTo>
                      <a:pt x="118" y="120"/>
                    </a:lnTo>
                    <a:lnTo>
                      <a:pt x="124" y="118"/>
                    </a:lnTo>
                    <a:lnTo>
                      <a:pt x="128" y="114"/>
                    </a:lnTo>
                    <a:lnTo>
                      <a:pt x="130" y="108"/>
                    </a:lnTo>
                    <a:lnTo>
                      <a:pt x="136" y="104"/>
                    </a:lnTo>
                    <a:lnTo>
                      <a:pt x="136" y="98"/>
                    </a:lnTo>
                    <a:lnTo>
                      <a:pt x="138" y="90"/>
                    </a:lnTo>
                    <a:lnTo>
                      <a:pt x="142" y="86"/>
                    </a:lnTo>
                    <a:lnTo>
                      <a:pt x="144" y="80"/>
                    </a:lnTo>
                    <a:lnTo>
                      <a:pt x="144" y="76"/>
                    </a:lnTo>
                    <a:lnTo>
                      <a:pt x="140" y="70"/>
                    </a:lnTo>
                    <a:lnTo>
                      <a:pt x="136" y="66"/>
                    </a:lnTo>
                    <a:lnTo>
                      <a:pt x="134" y="64"/>
                    </a:lnTo>
                    <a:lnTo>
                      <a:pt x="132" y="54"/>
                    </a:lnTo>
                    <a:lnTo>
                      <a:pt x="128" y="50"/>
                    </a:lnTo>
                    <a:lnTo>
                      <a:pt x="128" y="46"/>
                    </a:lnTo>
                    <a:lnTo>
                      <a:pt x="134" y="42"/>
                    </a:lnTo>
                    <a:lnTo>
                      <a:pt x="138" y="42"/>
                    </a:lnTo>
                    <a:lnTo>
                      <a:pt x="142" y="42"/>
                    </a:lnTo>
                    <a:lnTo>
                      <a:pt x="144" y="40"/>
                    </a:lnTo>
                    <a:lnTo>
                      <a:pt x="146" y="38"/>
                    </a:lnTo>
                    <a:lnTo>
                      <a:pt x="150" y="36"/>
                    </a:lnTo>
                    <a:lnTo>
                      <a:pt x="158" y="34"/>
                    </a:lnTo>
                    <a:lnTo>
                      <a:pt x="164" y="30"/>
                    </a:lnTo>
                    <a:lnTo>
                      <a:pt x="166" y="26"/>
                    </a:lnTo>
                    <a:lnTo>
                      <a:pt x="170" y="22"/>
                    </a:lnTo>
                    <a:lnTo>
                      <a:pt x="174" y="16"/>
                    </a:lnTo>
                    <a:lnTo>
                      <a:pt x="168" y="12"/>
                    </a:lnTo>
                    <a:lnTo>
                      <a:pt x="166" y="8"/>
                    </a:lnTo>
                    <a:lnTo>
                      <a:pt x="154" y="0"/>
                    </a:lnTo>
                    <a:lnTo>
                      <a:pt x="146" y="0"/>
                    </a:lnTo>
                    <a:lnTo>
                      <a:pt x="142" y="2"/>
                    </a:lnTo>
                    <a:lnTo>
                      <a:pt x="138" y="2"/>
                    </a:lnTo>
                    <a:lnTo>
                      <a:pt x="132" y="2"/>
                    </a:lnTo>
                    <a:lnTo>
                      <a:pt x="124" y="6"/>
                    </a:lnTo>
                    <a:lnTo>
                      <a:pt x="118" y="6"/>
                    </a:lnTo>
                    <a:lnTo>
                      <a:pt x="104" y="14"/>
                    </a:lnTo>
                    <a:lnTo>
                      <a:pt x="104" y="22"/>
                    </a:lnTo>
                    <a:lnTo>
                      <a:pt x="100" y="24"/>
                    </a:lnTo>
                    <a:lnTo>
                      <a:pt x="104" y="28"/>
                    </a:lnTo>
                    <a:lnTo>
                      <a:pt x="102" y="36"/>
                    </a:lnTo>
                    <a:lnTo>
                      <a:pt x="96" y="36"/>
                    </a:lnTo>
                    <a:lnTo>
                      <a:pt x="90" y="36"/>
                    </a:lnTo>
                    <a:lnTo>
                      <a:pt x="88" y="40"/>
                    </a:lnTo>
                    <a:lnTo>
                      <a:pt x="92" y="44"/>
                    </a:lnTo>
                    <a:lnTo>
                      <a:pt x="92" y="50"/>
                    </a:lnTo>
                    <a:lnTo>
                      <a:pt x="88" y="54"/>
                    </a:lnTo>
                    <a:lnTo>
                      <a:pt x="88" y="60"/>
                    </a:lnTo>
                    <a:lnTo>
                      <a:pt x="86" y="64"/>
                    </a:lnTo>
                    <a:lnTo>
                      <a:pt x="82" y="66"/>
                    </a:lnTo>
                    <a:lnTo>
                      <a:pt x="78" y="64"/>
                    </a:lnTo>
                    <a:lnTo>
                      <a:pt x="74" y="60"/>
                    </a:lnTo>
                    <a:lnTo>
                      <a:pt x="72" y="64"/>
                    </a:lnTo>
                    <a:lnTo>
                      <a:pt x="66" y="68"/>
                    </a:lnTo>
                    <a:lnTo>
                      <a:pt x="70" y="72"/>
                    </a:lnTo>
                    <a:lnTo>
                      <a:pt x="68" y="76"/>
                    </a:lnTo>
                    <a:lnTo>
                      <a:pt x="66" y="78"/>
                    </a:lnTo>
                    <a:lnTo>
                      <a:pt x="62" y="76"/>
                    </a:lnTo>
                    <a:lnTo>
                      <a:pt x="54" y="86"/>
                    </a:lnTo>
                    <a:lnTo>
                      <a:pt x="50" y="90"/>
                    </a:lnTo>
                    <a:lnTo>
                      <a:pt x="48" y="94"/>
                    </a:lnTo>
                    <a:lnTo>
                      <a:pt x="46" y="100"/>
                    </a:lnTo>
                    <a:lnTo>
                      <a:pt x="40" y="100"/>
                    </a:lnTo>
                    <a:lnTo>
                      <a:pt x="40" y="106"/>
                    </a:lnTo>
                    <a:lnTo>
                      <a:pt x="34" y="104"/>
                    </a:lnTo>
                    <a:lnTo>
                      <a:pt x="22" y="104"/>
                    </a:lnTo>
                    <a:lnTo>
                      <a:pt x="18" y="104"/>
                    </a:lnTo>
                    <a:lnTo>
                      <a:pt x="14" y="106"/>
                    </a:lnTo>
                    <a:lnTo>
                      <a:pt x="2" y="98"/>
                    </a:lnTo>
                    <a:lnTo>
                      <a:pt x="8" y="110"/>
                    </a:lnTo>
                    <a:lnTo>
                      <a:pt x="6" y="114"/>
                    </a:lnTo>
                    <a:lnTo>
                      <a:pt x="8" y="118"/>
                    </a:lnTo>
                    <a:lnTo>
                      <a:pt x="12" y="124"/>
                    </a:lnTo>
                    <a:lnTo>
                      <a:pt x="18" y="126"/>
                    </a:lnTo>
                    <a:lnTo>
                      <a:pt x="20" y="132"/>
                    </a:lnTo>
                    <a:lnTo>
                      <a:pt x="22" y="138"/>
                    </a:lnTo>
                    <a:lnTo>
                      <a:pt x="26" y="140"/>
                    </a:lnTo>
                    <a:lnTo>
                      <a:pt x="26" y="146"/>
                    </a:lnTo>
                    <a:lnTo>
                      <a:pt x="22" y="148"/>
                    </a:lnTo>
                    <a:lnTo>
                      <a:pt x="14" y="150"/>
                    </a:lnTo>
                    <a:lnTo>
                      <a:pt x="8" y="152"/>
                    </a:lnTo>
                    <a:lnTo>
                      <a:pt x="2" y="162"/>
                    </a:lnTo>
                    <a:lnTo>
                      <a:pt x="0" y="174"/>
                    </a:lnTo>
                    <a:lnTo>
                      <a:pt x="10" y="174"/>
                    </a:lnTo>
                    <a:lnTo>
                      <a:pt x="26" y="170"/>
                    </a:lnTo>
                    <a:lnTo>
                      <a:pt x="42" y="168"/>
                    </a:lnTo>
                    <a:lnTo>
                      <a:pt x="48" y="168"/>
                    </a:lnTo>
                    <a:lnTo>
                      <a:pt x="54" y="170"/>
                    </a:lnTo>
                    <a:lnTo>
                      <a:pt x="60" y="176"/>
                    </a:lnTo>
                    <a:lnTo>
                      <a:pt x="60" y="178"/>
                    </a:lnTo>
                    <a:lnTo>
                      <a:pt x="58" y="178"/>
                    </a:lnTo>
                    <a:lnTo>
                      <a:pt x="56" y="180"/>
                    </a:lnTo>
                    <a:lnTo>
                      <a:pt x="58" y="182"/>
                    </a:lnTo>
                    <a:lnTo>
                      <a:pt x="60" y="182"/>
                    </a:lnTo>
                    <a:lnTo>
                      <a:pt x="64" y="182"/>
                    </a:lnTo>
                    <a:lnTo>
                      <a:pt x="68" y="184"/>
                    </a:lnTo>
                    <a:lnTo>
                      <a:pt x="68" y="188"/>
                    </a:lnTo>
                    <a:lnTo>
                      <a:pt x="68" y="192"/>
                    </a:lnTo>
                    <a:lnTo>
                      <a:pt x="70" y="192"/>
                    </a:lnTo>
                    <a:lnTo>
                      <a:pt x="78" y="194"/>
                    </a:lnTo>
                    <a:close/>
                  </a:path>
                </a:pathLst>
              </a:custGeom>
              <a:grpFill/>
              <a:ln w="3175">
                <a:noFill/>
                <a:round/>
                <a:headEnd/>
                <a:tailEnd/>
              </a:ln>
            </p:spPr>
            <p:txBody>
              <a:bodyPr/>
              <a:lstStyle/>
              <a:p>
                <a:pPr>
                  <a:defRPr/>
                </a:pPr>
                <a:endParaRPr lang="en-GB" dirty="0">
                  <a:latin typeface="Calibri" pitchFamily="34" charset="0"/>
                </a:endParaRPr>
              </a:p>
            </p:txBody>
          </p:sp>
          <p:sp>
            <p:nvSpPr>
              <p:cNvPr id="657" name="Freeform 62"/>
              <p:cNvSpPr>
                <a:spLocks noEditPoints="1"/>
              </p:cNvSpPr>
              <p:nvPr/>
            </p:nvSpPr>
            <p:spPr bwMode="auto">
              <a:xfrm>
                <a:off x="6070385" y="3540205"/>
                <a:ext cx="197100" cy="304298"/>
              </a:xfrm>
              <a:custGeom>
                <a:avLst/>
                <a:gdLst>
                  <a:gd name="T0" fmla="*/ 17 w 86"/>
                  <a:gd name="T1" fmla="*/ 3 h 134"/>
                  <a:gd name="T2" fmla="*/ 17 w 86"/>
                  <a:gd name="T3" fmla="*/ 2 h 134"/>
                  <a:gd name="T4" fmla="*/ 17 w 86"/>
                  <a:gd name="T5" fmla="*/ 0 h 134"/>
                  <a:gd name="T6" fmla="*/ 20 w 86"/>
                  <a:gd name="T7" fmla="*/ 4 h 134"/>
                  <a:gd name="T8" fmla="*/ 6 w 86"/>
                  <a:gd name="T9" fmla="*/ 50 h 134"/>
                  <a:gd name="T10" fmla="*/ 8 w 86"/>
                  <a:gd name="T11" fmla="*/ 50 h 134"/>
                  <a:gd name="T12" fmla="*/ 10 w 86"/>
                  <a:gd name="T13" fmla="*/ 48 h 134"/>
                  <a:gd name="T14" fmla="*/ 10 w 86"/>
                  <a:gd name="T15" fmla="*/ 48 h 134"/>
                  <a:gd name="T16" fmla="*/ 13 w 86"/>
                  <a:gd name="T17" fmla="*/ 48 h 134"/>
                  <a:gd name="T18" fmla="*/ 13 w 86"/>
                  <a:gd name="T19" fmla="*/ 48 h 134"/>
                  <a:gd name="T20" fmla="*/ 13 w 86"/>
                  <a:gd name="T21" fmla="*/ 45 h 134"/>
                  <a:gd name="T22" fmla="*/ 15 w 86"/>
                  <a:gd name="T23" fmla="*/ 44 h 134"/>
                  <a:gd name="T24" fmla="*/ 19 w 86"/>
                  <a:gd name="T25" fmla="*/ 44 h 134"/>
                  <a:gd name="T26" fmla="*/ 20 w 86"/>
                  <a:gd name="T27" fmla="*/ 42 h 134"/>
                  <a:gd name="T28" fmla="*/ 25 w 86"/>
                  <a:gd name="T29" fmla="*/ 38 h 134"/>
                  <a:gd name="T30" fmla="*/ 25 w 86"/>
                  <a:gd name="T31" fmla="*/ 38 h 134"/>
                  <a:gd name="T32" fmla="*/ 27 w 86"/>
                  <a:gd name="T33" fmla="*/ 32 h 134"/>
                  <a:gd name="T34" fmla="*/ 28 w 86"/>
                  <a:gd name="T35" fmla="*/ 32 h 134"/>
                  <a:gd name="T36" fmla="*/ 29 w 86"/>
                  <a:gd name="T37" fmla="*/ 30 h 134"/>
                  <a:gd name="T38" fmla="*/ 29 w 86"/>
                  <a:gd name="T39" fmla="*/ 27 h 134"/>
                  <a:gd name="T40" fmla="*/ 34 w 86"/>
                  <a:gd name="T41" fmla="*/ 21 h 134"/>
                  <a:gd name="T42" fmla="*/ 34 w 86"/>
                  <a:gd name="T43" fmla="*/ 19 h 134"/>
                  <a:gd name="T44" fmla="*/ 32 w 86"/>
                  <a:gd name="T45" fmla="*/ 19 h 134"/>
                  <a:gd name="T46" fmla="*/ 32 w 86"/>
                  <a:gd name="T47" fmla="*/ 16 h 134"/>
                  <a:gd name="T48" fmla="*/ 29 w 86"/>
                  <a:gd name="T49" fmla="*/ 13 h 134"/>
                  <a:gd name="T50" fmla="*/ 27 w 86"/>
                  <a:gd name="T51" fmla="*/ 13 h 134"/>
                  <a:gd name="T52" fmla="*/ 25 w 86"/>
                  <a:gd name="T53" fmla="*/ 10 h 134"/>
                  <a:gd name="T54" fmla="*/ 20 w 86"/>
                  <a:gd name="T55" fmla="*/ 5 h 134"/>
                  <a:gd name="T56" fmla="*/ 19 w 86"/>
                  <a:gd name="T57" fmla="*/ 5 h 134"/>
                  <a:gd name="T58" fmla="*/ 17 w 86"/>
                  <a:gd name="T59" fmla="*/ 6 h 134"/>
                  <a:gd name="T60" fmla="*/ 17 w 86"/>
                  <a:gd name="T61" fmla="*/ 6 h 134"/>
                  <a:gd name="T62" fmla="*/ 17 w 86"/>
                  <a:gd name="T63" fmla="*/ 6 h 134"/>
                  <a:gd name="T64" fmla="*/ 17 w 86"/>
                  <a:gd name="T65" fmla="*/ 8 h 134"/>
                  <a:gd name="T66" fmla="*/ 17 w 86"/>
                  <a:gd name="T67" fmla="*/ 8 h 134"/>
                  <a:gd name="T68" fmla="*/ 16 w 86"/>
                  <a:gd name="T69" fmla="*/ 9 h 134"/>
                  <a:gd name="T70" fmla="*/ 16 w 86"/>
                  <a:gd name="T71" fmla="*/ 10 h 134"/>
                  <a:gd name="T72" fmla="*/ 17 w 86"/>
                  <a:gd name="T73" fmla="*/ 12 h 134"/>
                  <a:gd name="T74" fmla="*/ 16 w 86"/>
                  <a:gd name="T75" fmla="*/ 13 h 134"/>
                  <a:gd name="T76" fmla="*/ 13 w 86"/>
                  <a:gd name="T77" fmla="*/ 16 h 134"/>
                  <a:gd name="T78" fmla="*/ 17 w 86"/>
                  <a:gd name="T79" fmla="*/ 20 h 134"/>
                  <a:gd name="T80" fmla="*/ 15 w 86"/>
                  <a:gd name="T81" fmla="*/ 31 h 134"/>
                  <a:gd name="T82" fmla="*/ 13 w 86"/>
                  <a:gd name="T83" fmla="*/ 33 h 134"/>
                  <a:gd name="T84" fmla="*/ 0 w 86"/>
                  <a:gd name="T85" fmla="*/ 40 h 134"/>
                  <a:gd name="T86" fmla="*/ 6 w 86"/>
                  <a:gd name="T87" fmla="*/ 50 h 1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 h="134">
                    <a:moveTo>
                      <a:pt x="50" y="12"/>
                    </a:moveTo>
                    <a:lnTo>
                      <a:pt x="44" y="8"/>
                    </a:lnTo>
                    <a:lnTo>
                      <a:pt x="46" y="4"/>
                    </a:lnTo>
                    <a:lnTo>
                      <a:pt x="42" y="4"/>
                    </a:lnTo>
                    <a:lnTo>
                      <a:pt x="46" y="0"/>
                    </a:lnTo>
                    <a:lnTo>
                      <a:pt x="50" y="12"/>
                    </a:lnTo>
                    <a:close/>
                    <a:moveTo>
                      <a:pt x="16" y="134"/>
                    </a:moveTo>
                    <a:lnTo>
                      <a:pt x="16" y="134"/>
                    </a:lnTo>
                    <a:lnTo>
                      <a:pt x="20" y="134"/>
                    </a:lnTo>
                    <a:lnTo>
                      <a:pt x="26" y="128"/>
                    </a:lnTo>
                    <a:lnTo>
                      <a:pt x="28" y="128"/>
                    </a:lnTo>
                    <a:lnTo>
                      <a:pt x="30" y="130"/>
                    </a:lnTo>
                    <a:lnTo>
                      <a:pt x="32" y="128"/>
                    </a:lnTo>
                    <a:lnTo>
                      <a:pt x="34" y="126"/>
                    </a:lnTo>
                    <a:lnTo>
                      <a:pt x="34" y="122"/>
                    </a:lnTo>
                    <a:lnTo>
                      <a:pt x="36" y="120"/>
                    </a:lnTo>
                    <a:lnTo>
                      <a:pt x="38" y="118"/>
                    </a:lnTo>
                    <a:lnTo>
                      <a:pt x="42" y="118"/>
                    </a:lnTo>
                    <a:lnTo>
                      <a:pt x="48" y="118"/>
                    </a:lnTo>
                    <a:lnTo>
                      <a:pt x="52" y="112"/>
                    </a:lnTo>
                    <a:lnTo>
                      <a:pt x="54" y="108"/>
                    </a:lnTo>
                    <a:lnTo>
                      <a:pt x="66" y="104"/>
                    </a:lnTo>
                    <a:lnTo>
                      <a:pt x="64" y="100"/>
                    </a:lnTo>
                    <a:lnTo>
                      <a:pt x="66" y="94"/>
                    </a:lnTo>
                    <a:lnTo>
                      <a:pt x="68" y="84"/>
                    </a:lnTo>
                    <a:lnTo>
                      <a:pt x="72" y="84"/>
                    </a:lnTo>
                    <a:lnTo>
                      <a:pt x="74" y="78"/>
                    </a:lnTo>
                    <a:lnTo>
                      <a:pt x="76" y="70"/>
                    </a:lnTo>
                    <a:lnTo>
                      <a:pt x="84" y="62"/>
                    </a:lnTo>
                    <a:lnTo>
                      <a:pt x="86" y="56"/>
                    </a:lnTo>
                    <a:lnTo>
                      <a:pt x="86" y="50"/>
                    </a:lnTo>
                    <a:lnTo>
                      <a:pt x="84" y="48"/>
                    </a:lnTo>
                    <a:lnTo>
                      <a:pt x="82" y="48"/>
                    </a:lnTo>
                    <a:lnTo>
                      <a:pt x="80" y="42"/>
                    </a:lnTo>
                    <a:lnTo>
                      <a:pt x="76" y="34"/>
                    </a:lnTo>
                    <a:lnTo>
                      <a:pt x="74" y="32"/>
                    </a:lnTo>
                    <a:lnTo>
                      <a:pt x="70" y="32"/>
                    </a:lnTo>
                    <a:lnTo>
                      <a:pt x="62" y="28"/>
                    </a:lnTo>
                    <a:lnTo>
                      <a:pt x="56" y="22"/>
                    </a:lnTo>
                    <a:lnTo>
                      <a:pt x="50" y="14"/>
                    </a:lnTo>
                    <a:lnTo>
                      <a:pt x="48" y="14"/>
                    </a:lnTo>
                    <a:lnTo>
                      <a:pt x="46" y="16"/>
                    </a:lnTo>
                    <a:lnTo>
                      <a:pt x="46" y="18"/>
                    </a:lnTo>
                    <a:lnTo>
                      <a:pt x="44" y="16"/>
                    </a:lnTo>
                    <a:lnTo>
                      <a:pt x="42" y="16"/>
                    </a:lnTo>
                    <a:lnTo>
                      <a:pt x="42" y="20"/>
                    </a:lnTo>
                    <a:lnTo>
                      <a:pt x="44" y="20"/>
                    </a:lnTo>
                    <a:lnTo>
                      <a:pt x="40" y="24"/>
                    </a:lnTo>
                    <a:lnTo>
                      <a:pt x="38" y="26"/>
                    </a:lnTo>
                    <a:lnTo>
                      <a:pt x="40" y="26"/>
                    </a:lnTo>
                    <a:lnTo>
                      <a:pt x="42" y="30"/>
                    </a:lnTo>
                    <a:lnTo>
                      <a:pt x="40" y="36"/>
                    </a:lnTo>
                    <a:lnTo>
                      <a:pt x="36" y="42"/>
                    </a:lnTo>
                    <a:lnTo>
                      <a:pt x="36" y="44"/>
                    </a:lnTo>
                    <a:lnTo>
                      <a:pt x="44" y="54"/>
                    </a:lnTo>
                    <a:lnTo>
                      <a:pt x="42" y="70"/>
                    </a:lnTo>
                    <a:lnTo>
                      <a:pt x="38" y="82"/>
                    </a:lnTo>
                    <a:lnTo>
                      <a:pt x="36" y="88"/>
                    </a:lnTo>
                    <a:lnTo>
                      <a:pt x="0" y="104"/>
                    </a:lnTo>
                    <a:lnTo>
                      <a:pt x="0" y="106"/>
                    </a:lnTo>
                    <a:lnTo>
                      <a:pt x="10" y="128"/>
                    </a:lnTo>
                    <a:lnTo>
                      <a:pt x="16" y="134"/>
                    </a:lnTo>
                    <a:close/>
                  </a:path>
                </a:pathLst>
              </a:custGeom>
              <a:grpFill/>
              <a:ln w="3175">
                <a:noFill/>
                <a:round/>
                <a:headEnd/>
                <a:tailEnd/>
              </a:ln>
            </p:spPr>
            <p:txBody>
              <a:bodyPr/>
              <a:lstStyle/>
              <a:p>
                <a:pPr>
                  <a:defRPr/>
                </a:pPr>
                <a:endParaRPr lang="en-GB" dirty="0">
                  <a:latin typeface="Calibri" pitchFamily="34" charset="0"/>
                </a:endParaRPr>
              </a:p>
            </p:txBody>
          </p:sp>
          <p:sp>
            <p:nvSpPr>
              <p:cNvPr id="658" name="Freeform 63"/>
              <p:cNvSpPr>
                <a:spLocks/>
              </p:cNvSpPr>
              <p:nvPr/>
            </p:nvSpPr>
            <p:spPr bwMode="auto">
              <a:xfrm>
                <a:off x="4858798" y="1743399"/>
                <a:ext cx="681156" cy="620188"/>
              </a:xfrm>
              <a:custGeom>
                <a:avLst/>
                <a:gdLst>
                  <a:gd name="T0" fmla="*/ 31 w 298"/>
                  <a:gd name="T1" fmla="*/ 94 h 272"/>
                  <a:gd name="T2" fmla="*/ 32 w 298"/>
                  <a:gd name="T3" fmla="*/ 89 h 272"/>
                  <a:gd name="T4" fmla="*/ 32 w 298"/>
                  <a:gd name="T5" fmla="*/ 81 h 272"/>
                  <a:gd name="T6" fmla="*/ 32 w 298"/>
                  <a:gd name="T7" fmla="*/ 76 h 272"/>
                  <a:gd name="T8" fmla="*/ 32 w 298"/>
                  <a:gd name="T9" fmla="*/ 65 h 272"/>
                  <a:gd name="T10" fmla="*/ 36 w 298"/>
                  <a:gd name="T11" fmla="*/ 58 h 272"/>
                  <a:gd name="T12" fmla="*/ 43 w 298"/>
                  <a:gd name="T13" fmla="*/ 55 h 272"/>
                  <a:gd name="T14" fmla="*/ 46 w 298"/>
                  <a:gd name="T15" fmla="*/ 48 h 272"/>
                  <a:gd name="T16" fmla="*/ 50 w 298"/>
                  <a:gd name="T17" fmla="*/ 38 h 272"/>
                  <a:gd name="T18" fmla="*/ 56 w 298"/>
                  <a:gd name="T19" fmla="*/ 32 h 272"/>
                  <a:gd name="T20" fmla="*/ 62 w 298"/>
                  <a:gd name="T21" fmla="*/ 30 h 272"/>
                  <a:gd name="T22" fmla="*/ 64 w 298"/>
                  <a:gd name="T23" fmla="*/ 26 h 272"/>
                  <a:gd name="T24" fmla="*/ 72 w 298"/>
                  <a:gd name="T25" fmla="*/ 19 h 272"/>
                  <a:gd name="T26" fmla="*/ 84 w 298"/>
                  <a:gd name="T27" fmla="*/ 23 h 272"/>
                  <a:gd name="T28" fmla="*/ 90 w 298"/>
                  <a:gd name="T29" fmla="*/ 24 h 272"/>
                  <a:gd name="T30" fmla="*/ 92 w 298"/>
                  <a:gd name="T31" fmla="*/ 17 h 272"/>
                  <a:gd name="T32" fmla="*/ 96 w 298"/>
                  <a:gd name="T33" fmla="*/ 13 h 272"/>
                  <a:gd name="T34" fmla="*/ 105 w 298"/>
                  <a:gd name="T35" fmla="*/ 15 h 272"/>
                  <a:gd name="T36" fmla="*/ 110 w 298"/>
                  <a:gd name="T37" fmla="*/ 19 h 272"/>
                  <a:gd name="T38" fmla="*/ 114 w 298"/>
                  <a:gd name="T39" fmla="*/ 13 h 272"/>
                  <a:gd name="T40" fmla="*/ 109 w 298"/>
                  <a:gd name="T41" fmla="*/ 13 h 272"/>
                  <a:gd name="T42" fmla="*/ 113 w 298"/>
                  <a:gd name="T43" fmla="*/ 9 h 272"/>
                  <a:gd name="T44" fmla="*/ 113 w 298"/>
                  <a:gd name="T45" fmla="*/ 6 h 272"/>
                  <a:gd name="T46" fmla="*/ 111 w 298"/>
                  <a:gd name="T47" fmla="*/ 6 h 272"/>
                  <a:gd name="T48" fmla="*/ 108 w 298"/>
                  <a:gd name="T49" fmla="*/ 3 h 272"/>
                  <a:gd name="T50" fmla="*/ 103 w 298"/>
                  <a:gd name="T51" fmla="*/ 3 h 272"/>
                  <a:gd name="T52" fmla="*/ 101 w 298"/>
                  <a:gd name="T53" fmla="*/ 5 h 272"/>
                  <a:gd name="T54" fmla="*/ 98 w 298"/>
                  <a:gd name="T55" fmla="*/ 5 h 272"/>
                  <a:gd name="T56" fmla="*/ 92 w 298"/>
                  <a:gd name="T57" fmla="*/ 8 h 272"/>
                  <a:gd name="T58" fmla="*/ 92 w 298"/>
                  <a:gd name="T59" fmla="*/ 7 h 272"/>
                  <a:gd name="T60" fmla="*/ 90 w 298"/>
                  <a:gd name="T61" fmla="*/ 3 h 272"/>
                  <a:gd name="T62" fmla="*/ 86 w 298"/>
                  <a:gd name="T63" fmla="*/ 6 h 272"/>
                  <a:gd name="T64" fmla="*/ 80 w 298"/>
                  <a:gd name="T65" fmla="*/ 9 h 272"/>
                  <a:gd name="T66" fmla="*/ 75 w 298"/>
                  <a:gd name="T67" fmla="*/ 10 h 272"/>
                  <a:gd name="T68" fmla="*/ 71 w 298"/>
                  <a:gd name="T69" fmla="*/ 9 h 272"/>
                  <a:gd name="T70" fmla="*/ 65 w 298"/>
                  <a:gd name="T71" fmla="*/ 13 h 272"/>
                  <a:gd name="T72" fmla="*/ 63 w 298"/>
                  <a:gd name="T73" fmla="*/ 15 h 272"/>
                  <a:gd name="T74" fmla="*/ 62 w 298"/>
                  <a:gd name="T75" fmla="*/ 17 h 272"/>
                  <a:gd name="T76" fmla="*/ 58 w 298"/>
                  <a:gd name="T77" fmla="*/ 13 h 272"/>
                  <a:gd name="T78" fmla="*/ 57 w 298"/>
                  <a:gd name="T79" fmla="*/ 23 h 272"/>
                  <a:gd name="T80" fmla="*/ 50 w 298"/>
                  <a:gd name="T81" fmla="*/ 28 h 272"/>
                  <a:gd name="T82" fmla="*/ 49 w 298"/>
                  <a:gd name="T83" fmla="*/ 36 h 272"/>
                  <a:gd name="T84" fmla="*/ 43 w 298"/>
                  <a:gd name="T85" fmla="*/ 40 h 272"/>
                  <a:gd name="T86" fmla="*/ 42 w 298"/>
                  <a:gd name="T87" fmla="*/ 44 h 272"/>
                  <a:gd name="T88" fmla="*/ 35 w 298"/>
                  <a:gd name="T89" fmla="*/ 51 h 272"/>
                  <a:gd name="T90" fmla="*/ 27 w 298"/>
                  <a:gd name="T91" fmla="*/ 57 h 272"/>
                  <a:gd name="T92" fmla="*/ 28 w 298"/>
                  <a:gd name="T93" fmla="*/ 58 h 272"/>
                  <a:gd name="T94" fmla="*/ 23 w 298"/>
                  <a:gd name="T95" fmla="*/ 62 h 272"/>
                  <a:gd name="T96" fmla="*/ 17 w 298"/>
                  <a:gd name="T97" fmla="*/ 59 h 272"/>
                  <a:gd name="T98" fmla="*/ 19 w 298"/>
                  <a:gd name="T99" fmla="*/ 62 h 272"/>
                  <a:gd name="T100" fmla="*/ 10 w 298"/>
                  <a:gd name="T101" fmla="*/ 67 h 272"/>
                  <a:gd name="T102" fmla="*/ 10 w 298"/>
                  <a:gd name="T103" fmla="*/ 71 h 272"/>
                  <a:gd name="T104" fmla="*/ 6 w 298"/>
                  <a:gd name="T105" fmla="*/ 74 h 272"/>
                  <a:gd name="T106" fmla="*/ 0 w 298"/>
                  <a:gd name="T107" fmla="*/ 77 h 272"/>
                  <a:gd name="T108" fmla="*/ 2 w 298"/>
                  <a:gd name="T109" fmla="*/ 84 h 272"/>
                  <a:gd name="T110" fmla="*/ 2 w 298"/>
                  <a:gd name="T111" fmla="*/ 87 h 272"/>
                  <a:gd name="T112" fmla="*/ 8 w 298"/>
                  <a:gd name="T113" fmla="*/ 87 h 272"/>
                  <a:gd name="T114" fmla="*/ 2 w 298"/>
                  <a:gd name="T115" fmla="*/ 94 h 272"/>
                  <a:gd name="T116" fmla="*/ 6 w 298"/>
                  <a:gd name="T117" fmla="*/ 96 h 272"/>
                  <a:gd name="T118" fmla="*/ 6 w 298"/>
                  <a:gd name="T119" fmla="*/ 101 h 272"/>
                  <a:gd name="T120" fmla="*/ 9 w 298"/>
                  <a:gd name="T121" fmla="*/ 104 h 272"/>
                  <a:gd name="T122" fmla="*/ 22 w 298"/>
                  <a:gd name="T123" fmla="*/ 99 h 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8" h="272">
                    <a:moveTo>
                      <a:pt x="74" y="254"/>
                    </a:moveTo>
                    <a:lnTo>
                      <a:pt x="74" y="254"/>
                    </a:lnTo>
                    <a:lnTo>
                      <a:pt x="78" y="254"/>
                    </a:lnTo>
                    <a:lnTo>
                      <a:pt x="80" y="252"/>
                    </a:lnTo>
                    <a:lnTo>
                      <a:pt x="80" y="248"/>
                    </a:lnTo>
                    <a:lnTo>
                      <a:pt x="78" y="244"/>
                    </a:lnTo>
                    <a:lnTo>
                      <a:pt x="78" y="240"/>
                    </a:lnTo>
                    <a:lnTo>
                      <a:pt x="76" y="238"/>
                    </a:lnTo>
                    <a:lnTo>
                      <a:pt x="78" y="236"/>
                    </a:lnTo>
                    <a:lnTo>
                      <a:pt x="80" y="236"/>
                    </a:lnTo>
                    <a:lnTo>
                      <a:pt x="80" y="234"/>
                    </a:lnTo>
                    <a:lnTo>
                      <a:pt x="82" y="232"/>
                    </a:lnTo>
                    <a:lnTo>
                      <a:pt x="84" y="230"/>
                    </a:lnTo>
                    <a:lnTo>
                      <a:pt x="82" y="226"/>
                    </a:lnTo>
                    <a:lnTo>
                      <a:pt x="80" y="224"/>
                    </a:lnTo>
                    <a:lnTo>
                      <a:pt x="82" y="220"/>
                    </a:lnTo>
                    <a:lnTo>
                      <a:pt x="82" y="212"/>
                    </a:lnTo>
                    <a:lnTo>
                      <a:pt x="86" y="212"/>
                    </a:lnTo>
                    <a:lnTo>
                      <a:pt x="88" y="208"/>
                    </a:lnTo>
                    <a:lnTo>
                      <a:pt x="86" y="204"/>
                    </a:lnTo>
                    <a:lnTo>
                      <a:pt x="86" y="200"/>
                    </a:lnTo>
                    <a:lnTo>
                      <a:pt x="84" y="198"/>
                    </a:lnTo>
                    <a:lnTo>
                      <a:pt x="82" y="196"/>
                    </a:lnTo>
                    <a:lnTo>
                      <a:pt x="84" y="192"/>
                    </a:lnTo>
                    <a:lnTo>
                      <a:pt x="84" y="186"/>
                    </a:lnTo>
                    <a:lnTo>
                      <a:pt x="84" y="182"/>
                    </a:lnTo>
                    <a:lnTo>
                      <a:pt x="84" y="176"/>
                    </a:lnTo>
                    <a:lnTo>
                      <a:pt x="84" y="172"/>
                    </a:lnTo>
                    <a:lnTo>
                      <a:pt x="84" y="168"/>
                    </a:lnTo>
                    <a:lnTo>
                      <a:pt x="82" y="164"/>
                    </a:lnTo>
                    <a:lnTo>
                      <a:pt x="84" y="162"/>
                    </a:lnTo>
                    <a:lnTo>
                      <a:pt x="86" y="160"/>
                    </a:lnTo>
                    <a:lnTo>
                      <a:pt x="88" y="158"/>
                    </a:lnTo>
                    <a:lnTo>
                      <a:pt x="88" y="156"/>
                    </a:lnTo>
                    <a:lnTo>
                      <a:pt x="92" y="152"/>
                    </a:lnTo>
                    <a:lnTo>
                      <a:pt x="94" y="146"/>
                    </a:lnTo>
                    <a:lnTo>
                      <a:pt x="96" y="144"/>
                    </a:lnTo>
                    <a:lnTo>
                      <a:pt x="98" y="142"/>
                    </a:lnTo>
                    <a:lnTo>
                      <a:pt x="104" y="140"/>
                    </a:lnTo>
                    <a:lnTo>
                      <a:pt x="106" y="140"/>
                    </a:lnTo>
                    <a:lnTo>
                      <a:pt x="108" y="140"/>
                    </a:lnTo>
                    <a:lnTo>
                      <a:pt x="112" y="144"/>
                    </a:lnTo>
                    <a:lnTo>
                      <a:pt x="114" y="144"/>
                    </a:lnTo>
                    <a:lnTo>
                      <a:pt x="116" y="138"/>
                    </a:lnTo>
                    <a:lnTo>
                      <a:pt x="116" y="132"/>
                    </a:lnTo>
                    <a:lnTo>
                      <a:pt x="114" y="126"/>
                    </a:lnTo>
                    <a:lnTo>
                      <a:pt x="118" y="124"/>
                    </a:lnTo>
                    <a:lnTo>
                      <a:pt x="122" y="120"/>
                    </a:lnTo>
                    <a:lnTo>
                      <a:pt x="126" y="114"/>
                    </a:lnTo>
                    <a:lnTo>
                      <a:pt x="128" y="106"/>
                    </a:lnTo>
                    <a:lnTo>
                      <a:pt x="128" y="100"/>
                    </a:lnTo>
                    <a:lnTo>
                      <a:pt x="128" y="98"/>
                    </a:lnTo>
                    <a:lnTo>
                      <a:pt x="130" y="98"/>
                    </a:lnTo>
                    <a:lnTo>
                      <a:pt x="134" y="98"/>
                    </a:lnTo>
                    <a:lnTo>
                      <a:pt x="136" y="96"/>
                    </a:lnTo>
                    <a:lnTo>
                      <a:pt x="138" y="92"/>
                    </a:lnTo>
                    <a:lnTo>
                      <a:pt x="140" y="90"/>
                    </a:lnTo>
                    <a:lnTo>
                      <a:pt x="144" y="88"/>
                    </a:lnTo>
                    <a:lnTo>
                      <a:pt x="144" y="84"/>
                    </a:lnTo>
                    <a:lnTo>
                      <a:pt x="146" y="76"/>
                    </a:lnTo>
                    <a:lnTo>
                      <a:pt x="150" y="72"/>
                    </a:lnTo>
                    <a:lnTo>
                      <a:pt x="150" y="70"/>
                    </a:lnTo>
                    <a:lnTo>
                      <a:pt x="156" y="76"/>
                    </a:lnTo>
                    <a:lnTo>
                      <a:pt x="160" y="78"/>
                    </a:lnTo>
                    <a:lnTo>
                      <a:pt x="160" y="74"/>
                    </a:lnTo>
                    <a:lnTo>
                      <a:pt x="160" y="70"/>
                    </a:lnTo>
                    <a:lnTo>
                      <a:pt x="160" y="68"/>
                    </a:lnTo>
                    <a:lnTo>
                      <a:pt x="164" y="68"/>
                    </a:lnTo>
                    <a:lnTo>
                      <a:pt x="166" y="68"/>
                    </a:lnTo>
                    <a:lnTo>
                      <a:pt x="172" y="70"/>
                    </a:lnTo>
                    <a:lnTo>
                      <a:pt x="174" y="68"/>
                    </a:lnTo>
                    <a:lnTo>
                      <a:pt x="176" y="64"/>
                    </a:lnTo>
                    <a:lnTo>
                      <a:pt x="178" y="58"/>
                    </a:lnTo>
                    <a:lnTo>
                      <a:pt x="174" y="52"/>
                    </a:lnTo>
                    <a:lnTo>
                      <a:pt x="180" y="54"/>
                    </a:lnTo>
                    <a:lnTo>
                      <a:pt x="186" y="50"/>
                    </a:lnTo>
                    <a:lnTo>
                      <a:pt x="186" y="48"/>
                    </a:lnTo>
                    <a:lnTo>
                      <a:pt x="188" y="46"/>
                    </a:lnTo>
                    <a:lnTo>
                      <a:pt x="192" y="46"/>
                    </a:lnTo>
                    <a:lnTo>
                      <a:pt x="204" y="60"/>
                    </a:lnTo>
                    <a:lnTo>
                      <a:pt x="210" y="60"/>
                    </a:lnTo>
                    <a:lnTo>
                      <a:pt x="216" y="60"/>
                    </a:lnTo>
                    <a:lnTo>
                      <a:pt x="218" y="60"/>
                    </a:lnTo>
                    <a:lnTo>
                      <a:pt x="220" y="60"/>
                    </a:lnTo>
                    <a:lnTo>
                      <a:pt x="220" y="58"/>
                    </a:lnTo>
                    <a:lnTo>
                      <a:pt x="222" y="58"/>
                    </a:lnTo>
                    <a:lnTo>
                      <a:pt x="224" y="60"/>
                    </a:lnTo>
                    <a:lnTo>
                      <a:pt x="232" y="64"/>
                    </a:lnTo>
                    <a:lnTo>
                      <a:pt x="234" y="60"/>
                    </a:lnTo>
                    <a:lnTo>
                      <a:pt x="238" y="58"/>
                    </a:lnTo>
                    <a:lnTo>
                      <a:pt x="240" y="52"/>
                    </a:lnTo>
                    <a:lnTo>
                      <a:pt x="238" y="50"/>
                    </a:lnTo>
                    <a:lnTo>
                      <a:pt x="238" y="46"/>
                    </a:lnTo>
                    <a:lnTo>
                      <a:pt x="238" y="44"/>
                    </a:lnTo>
                    <a:lnTo>
                      <a:pt x="240" y="42"/>
                    </a:lnTo>
                    <a:lnTo>
                      <a:pt x="242" y="40"/>
                    </a:lnTo>
                    <a:lnTo>
                      <a:pt x="246" y="38"/>
                    </a:lnTo>
                    <a:lnTo>
                      <a:pt x="248" y="36"/>
                    </a:lnTo>
                    <a:lnTo>
                      <a:pt x="248" y="32"/>
                    </a:lnTo>
                    <a:lnTo>
                      <a:pt x="256" y="34"/>
                    </a:lnTo>
                    <a:lnTo>
                      <a:pt x="258" y="34"/>
                    </a:lnTo>
                    <a:lnTo>
                      <a:pt x="262" y="32"/>
                    </a:lnTo>
                    <a:lnTo>
                      <a:pt x="266" y="30"/>
                    </a:lnTo>
                    <a:lnTo>
                      <a:pt x="268" y="34"/>
                    </a:lnTo>
                    <a:lnTo>
                      <a:pt x="272" y="40"/>
                    </a:lnTo>
                    <a:lnTo>
                      <a:pt x="280" y="44"/>
                    </a:lnTo>
                    <a:lnTo>
                      <a:pt x="282" y="46"/>
                    </a:lnTo>
                    <a:lnTo>
                      <a:pt x="284" y="46"/>
                    </a:lnTo>
                    <a:lnTo>
                      <a:pt x="284" y="48"/>
                    </a:lnTo>
                    <a:lnTo>
                      <a:pt x="284" y="50"/>
                    </a:lnTo>
                    <a:lnTo>
                      <a:pt x="286" y="50"/>
                    </a:lnTo>
                    <a:lnTo>
                      <a:pt x="288" y="46"/>
                    </a:lnTo>
                    <a:lnTo>
                      <a:pt x="288" y="40"/>
                    </a:lnTo>
                    <a:lnTo>
                      <a:pt x="288" y="38"/>
                    </a:lnTo>
                    <a:lnTo>
                      <a:pt x="290" y="38"/>
                    </a:lnTo>
                    <a:lnTo>
                      <a:pt x="294" y="36"/>
                    </a:lnTo>
                    <a:lnTo>
                      <a:pt x="296" y="32"/>
                    </a:lnTo>
                    <a:lnTo>
                      <a:pt x="298" y="30"/>
                    </a:lnTo>
                    <a:lnTo>
                      <a:pt x="292" y="30"/>
                    </a:lnTo>
                    <a:lnTo>
                      <a:pt x="290" y="34"/>
                    </a:lnTo>
                    <a:lnTo>
                      <a:pt x="288" y="34"/>
                    </a:lnTo>
                    <a:lnTo>
                      <a:pt x="282" y="36"/>
                    </a:lnTo>
                    <a:lnTo>
                      <a:pt x="280" y="32"/>
                    </a:lnTo>
                    <a:lnTo>
                      <a:pt x="278" y="28"/>
                    </a:lnTo>
                    <a:lnTo>
                      <a:pt x="282" y="28"/>
                    </a:lnTo>
                    <a:lnTo>
                      <a:pt x="288" y="28"/>
                    </a:lnTo>
                    <a:lnTo>
                      <a:pt x="290" y="24"/>
                    </a:lnTo>
                    <a:lnTo>
                      <a:pt x="294" y="22"/>
                    </a:lnTo>
                    <a:lnTo>
                      <a:pt x="294" y="24"/>
                    </a:lnTo>
                    <a:lnTo>
                      <a:pt x="296" y="24"/>
                    </a:lnTo>
                    <a:lnTo>
                      <a:pt x="298" y="24"/>
                    </a:lnTo>
                    <a:lnTo>
                      <a:pt x="296" y="20"/>
                    </a:lnTo>
                    <a:lnTo>
                      <a:pt x="294" y="16"/>
                    </a:lnTo>
                    <a:lnTo>
                      <a:pt x="292" y="16"/>
                    </a:lnTo>
                    <a:lnTo>
                      <a:pt x="292" y="18"/>
                    </a:lnTo>
                    <a:lnTo>
                      <a:pt x="288" y="18"/>
                    </a:lnTo>
                    <a:lnTo>
                      <a:pt x="290" y="14"/>
                    </a:lnTo>
                    <a:lnTo>
                      <a:pt x="290" y="12"/>
                    </a:lnTo>
                    <a:lnTo>
                      <a:pt x="288" y="14"/>
                    </a:lnTo>
                    <a:lnTo>
                      <a:pt x="284" y="16"/>
                    </a:lnTo>
                    <a:lnTo>
                      <a:pt x="284" y="12"/>
                    </a:lnTo>
                    <a:lnTo>
                      <a:pt x="280" y="12"/>
                    </a:lnTo>
                    <a:lnTo>
                      <a:pt x="282" y="10"/>
                    </a:lnTo>
                    <a:lnTo>
                      <a:pt x="280" y="10"/>
                    </a:lnTo>
                    <a:lnTo>
                      <a:pt x="280" y="8"/>
                    </a:lnTo>
                    <a:lnTo>
                      <a:pt x="276" y="8"/>
                    </a:lnTo>
                    <a:lnTo>
                      <a:pt x="276" y="10"/>
                    </a:lnTo>
                    <a:lnTo>
                      <a:pt x="276" y="12"/>
                    </a:lnTo>
                    <a:lnTo>
                      <a:pt x="268" y="14"/>
                    </a:lnTo>
                    <a:lnTo>
                      <a:pt x="268" y="8"/>
                    </a:lnTo>
                    <a:lnTo>
                      <a:pt x="272" y="6"/>
                    </a:lnTo>
                    <a:lnTo>
                      <a:pt x="270" y="4"/>
                    </a:lnTo>
                    <a:lnTo>
                      <a:pt x="262" y="0"/>
                    </a:lnTo>
                    <a:lnTo>
                      <a:pt x="262" y="6"/>
                    </a:lnTo>
                    <a:lnTo>
                      <a:pt x="258" y="8"/>
                    </a:lnTo>
                    <a:lnTo>
                      <a:pt x="260" y="12"/>
                    </a:lnTo>
                    <a:lnTo>
                      <a:pt x="252" y="18"/>
                    </a:lnTo>
                    <a:lnTo>
                      <a:pt x="252" y="20"/>
                    </a:lnTo>
                    <a:lnTo>
                      <a:pt x="250" y="20"/>
                    </a:lnTo>
                    <a:lnTo>
                      <a:pt x="250" y="18"/>
                    </a:lnTo>
                    <a:lnTo>
                      <a:pt x="250" y="12"/>
                    </a:lnTo>
                    <a:lnTo>
                      <a:pt x="252" y="12"/>
                    </a:lnTo>
                    <a:lnTo>
                      <a:pt x="252" y="10"/>
                    </a:lnTo>
                    <a:lnTo>
                      <a:pt x="250" y="8"/>
                    </a:lnTo>
                    <a:lnTo>
                      <a:pt x="248" y="10"/>
                    </a:lnTo>
                    <a:lnTo>
                      <a:pt x="246" y="12"/>
                    </a:lnTo>
                    <a:lnTo>
                      <a:pt x="248" y="12"/>
                    </a:lnTo>
                    <a:lnTo>
                      <a:pt x="242" y="16"/>
                    </a:lnTo>
                    <a:lnTo>
                      <a:pt x="238" y="22"/>
                    </a:lnTo>
                    <a:lnTo>
                      <a:pt x="238" y="24"/>
                    </a:lnTo>
                    <a:lnTo>
                      <a:pt x="238" y="26"/>
                    </a:lnTo>
                    <a:lnTo>
                      <a:pt x="234" y="30"/>
                    </a:lnTo>
                    <a:lnTo>
                      <a:pt x="236" y="18"/>
                    </a:lnTo>
                    <a:lnTo>
                      <a:pt x="238" y="18"/>
                    </a:lnTo>
                    <a:lnTo>
                      <a:pt x="240" y="16"/>
                    </a:lnTo>
                    <a:lnTo>
                      <a:pt x="236" y="8"/>
                    </a:lnTo>
                    <a:lnTo>
                      <a:pt x="234" y="10"/>
                    </a:lnTo>
                    <a:lnTo>
                      <a:pt x="236" y="10"/>
                    </a:lnTo>
                    <a:lnTo>
                      <a:pt x="232" y="10"/>
                    </a:lnTo>
                    <a:lnTo>
                      <a:pt x="232" y="8"/>
                    </a:lnTo>
                    <a:lnTo>
                      <a:pt x="230" y="8"/>
                    </a:lnTo>
                    <a:lnTo>
                      <a:pt x="228" y="8"/>
                    </a:lnTo>
                    <a:lnTo>
                      <a:pt x="226" y="6"/>
                    </a:lnTo>
                    <a:lnTo>
                      <a:pt x="226" y="12"/>
                    </a:lnTo>
                    <a:lnTo>
                      <a:pt x="226" y="16"/>
                    </a:lnTo>
                    <a:lnTo>
                      <a:pt x="222" y="14"/>
                    </a:lnTo>
                    <a:lnTo>
                      <a:pt x="224" y="12"/>
                    </a:lnTo>
                    <a:lnTo>
                      <a:pt x="222" y="12"/>
                    </a:lnTo>
                    <a:lnTo>
                      <a:pt x="220" y="10"/>
                    </a:lnTo>
                    <a:lnTo>
                      <a:pt x="220" y="14"/>
                    </a:lnTo>
                    <a:lnTo>
                      <a:pt x="220" y="16"/>
                    </a:lnTo>
                    <a:lnTo>
                      <a:pt x="208" y="24"/>
                    </a:lnTo>
                    <a:lnTo>
                      <a:pt x="200" y="20"/>
                    </a:lnTo>
                    <a:lnTo>
                      <a:pt x="196" y="16"/>
                    </a:lnTo>
                    <a:lnTo>
                      <a:pt x="192" y="16"/>
                    </a:lnTo>
                    <a:lnTo>
                      <a:pt x="188" y="22"/>
                    </a:lnTo>
                    <a:lnTo>
                      <a:pt x="194" y="22"/>
                    </a:lnTo>
                    <a:lnTo>
                      <a:pt x="194" y="26"/>
                    </a:lnTo>
                    <a:lnTo>
                      <a:pt x="194" y="28"/>
                    </a:lnTo>
                    <a:lnTo>
                      <a:pt x="186" y="24"/>
                    </a:lnTo>
                    <a:lnTo>
                      <a:pt x="188" y="32"/>
                    </a:lnTo>
                    <a:lnTo>
                      <a:pt x="182" y="32"/>
                    </a:lnTo>
                    <a:lnTo>
                      <a:pt x="184" y="28"/>
                    </a:lnTo>
                    <a:lnTo>
                      <a:pt x="182" y="24"/>
                    </a:lnTo>
                    <a:lnTo>
                      <a:pt x="178" y="32"/>
                    </a:lnTo>
                    <a:lnTo>
                      <a:pt x="176" y="24"/>
                    </a:lnTo>
                    <a:lnTo>
                      <a:pt x="174" y="28"/>
                    </a:lnTo>
                    <a:lnTo>
                      <a:pt x="174" y="32"/>
                    </a:lnTo>
                    <a:lnTo>
                      <a:pt x="168" y="36"/>
                    </a:lnTo>
                    <a:lnTo>
                      <a:pt x="166" y="34"/>
                    </a:lnTo>
                    <a:lnTo>
                      <a:pt x="166" y="32"/>
                    </a:lnTo>
                    <a:lnTo>
                      <a:pt x="164" y="30"/>
                    </a:lnTo>
                    <a:lnTo>
                      <a:pt x="162" y="36"/>
                    </a:lnTo>
                    <a:lnTo>
                      <a:pt x="164" y="38"/>
                    </a:lnTo>
                    <a:lnTo>
                      <a:pt x="166" y="38"/>
                    </a:lnTo>
                    <a:lnTo>
                      <a:pt x="164" y="38"/>
                    </a:lnTo>
                    <a:lnTo>
                      <a:pt x="160" y="40"/>
                    </a:lnTo>
                    <a:lnTo>
                      <a:pt x="158" y="40"/>
                    </a:lnTo>
                    <a:lnTo>
                      <a:pt x="160" y="40"/>
                    </a:lnTo>
                    <a:lnTo>
                      <a:pt x="160" y="44"/>
                    </a:lnTo>
                    <a:lnTo>
                      <a:pt x="158" y="44"/>
                    </a:lnTo>
                    <a:lnTo>
                      <a:pt x="156" y="44"/>
                    </a:lnTo>
                    <a:lnTo>
                      <a:pt x="156" y="42"/>
                    </a:lnTo>
                    <a:lnTo>
                      <a:pt x="154" y="42"/>
                    </a:lnTo>
                    <a:lnTo>
                      <a:pt x="154" y="48"/>
                    </a:lnTo>
                    <a:lnTo>
                      <a:pt x="150" y="46"/>
                    </a:lnTo>
                    <a:lnTo>
                      <a:pt x="150" y="40"/>
                    </a:lnTo>
                    <a:lnTo>
                      <a:pt x="150" y="36"/>
                    </a:lnTo>
                    <a:lnTo>
                      <a:pt x="146" y="36"/>
                    </a:lnTo>
                    <a:lnTo>
                      <a:pt x="140" y="40"/>
                    </a:lnTo>
                    <a:lnTo>
                      <a:pt x="142" y="50"/>
                    </a:lnTo>
                    <a:lnTo>
                      <a:pt x="150" y="48"/>
                    </a:lnTo>
                    <a:lnTo>
                      <a:pt x="146" y="60"/>
                    </a:lnTo>
                    <a:lnTo>
                      <a:pt x="142" y="64"/>
                    </a:lnTo>
                    <a:lnTo>
                      <a:pt x="136" y="66"/>
                    </a:lnTo>
                    <a:lnTo>
                      <a:pt x="136" y="70"/>
                    </a:lnTo>
                    <a:lnTo>
                      <a:pt x="140" y="70"/>
                    </a:lnTo>
                    <a:lnTo>
                      <a:pt x="140" y="78"/>
                    </a:lnTo>
                    <a:lnTo>
                      <a:pt x="128" y="72"/>
                    </a:lnTo>
                    <a:lnTo>
                      <a:pt x="132" y="80"/>
                    </a:lnTo>
                    <a:lnTo>
                      <a:pt x="136" y="88"/>
                    </a:lnTo>
                    <a:lnTo>
                      <a:pt x="132" y="88"/>
                    </a:lnTo>
                    <a:lnTo>
                      <a:pt x="126" y="88"/>
                    </a:lnTo>
                    <a:lnTo>
                      <a:pt x="126" y="94"/>
                    </a:lnTo>
                    <a:lnTo>
                      <a:pt x="122" y="98"/>
                    </a:lnTo>
                    <a:lnTo>
                      <a:pt x="116" y="100"/>
                    </a:lnTo>
                    <a:lnTo>
                      <a:pt x="116" y="98"/>
                    </a:lnTo>
                    <a:lnTo>
                      <a:pt x="114" y="98"/>
                    </a:lnTo>
                    <a:lnTo>
                      <a:pt x="112" y="102"/>
                    </a:lnTo>
                    <a:lnTo>
                      <a:pt x="112" y="106"/>
                    </a:lnTo>
                    <a:lnTo>
                      <a:pt x="108" y="104"/>
                    </a:lnTo>
                    <a:lnTo>
                      <a:pt x="106" y="106"/>
                    </a:lnTo>
                    <a:lnTo>
                      <a:pt x="106" y="108"/>
                    </a:lnTo>
                    <a:lnTo>
                      <a:pt x="110" y="108"/>
                    </a:lnTo>
                    <a:lnTo>
                      <a:pt x="106" y="110"/>
                    </a:lnTo>
                    <a:lnTo>
                      <a:pt x="108" y="112"/>
                    </a:lnTo>
                    <a:lnTo>
                      <a:pt x="108" y="114"/>
                    </a:lnTo>
                    <a:lnTo>
                      <a:pt x="108" y="118"/>
                    </a:lnTo>
                    <a:lnTo>
                      <a:pt x="106" y="118"/>
                    </a:lnTo>
                    <a:lnTo>
                      <a:pt x="102" y="118"/>
                    </a:lnTo>
                    <a:lnTo>
                      <a:pt x="94" y="124"/>
                    </a:lnTo>
                    <a:lnTo>
                      <a:pt x="92" y="128"/>
                    </a:lnTo>
                    <a:lnTo>
                      <a:pt x="90" y="134"/>
                    </a:lnTo>
                    <a:lnTo>
                      <a:pt x="86" y="134"/>
                    </a:lnTo>
                    <a:lnTo>
                      <a:pt x="84" y="132"/>
                    </a:lnTo>
                    <a:lnTo>
                      <a:pt x="74" y="144"/>
                    </a:lnTo>
                    <a:lnTo>
                      <a:pt x="72" y="144"/>
                    </a:lnTo>
                    <a:lnTo>
                      <a:pt x="70" y="146"/>
                    </a:lnTo>
                    <a:lnTo>
                      <a:pt x="68" y="150"/>
                    </a:lnTo>
                    <a:lnTo>
                      <a:pt x="66" y="154"/>
                    </a:lnTo>
                    <a:lnTo>
                      <a:pt x="62" y="154"/>
                    </a:lnTo>
                    <a:lnTo>
                      <a:pt x="62" y="156"/>
                    </a:lnTo>
                    <a:lnTo>
                      <a:pt x="64" y="158"/>
                    </a:lnTo>
                    <a:lnTo>
                      <a:pt x="68" y="158"/>
                    </a:lnTo>
                    <a:lnTo>
                      <a:pt x="72" y="152"/>
                    </a:lnTo>
                    <a:lnTo>
                      <a:pt x="76" y="152"/>
                    </a:lnTo>
                    <a:lnTo>
                      <a:pt x="78" y="154"/>
                    </a:lnTo>
                    <a:lnTo>
                      <a:pt x="76" y="156"/>
                    </a:lnTo>
                    <a:lnTo>
                      <a:pt x="70" y="160"/>
                    </a:lnTo>
                    <a:lnTo>
                      <a:pt x="70" y="162"/>
                    </a:lnTo>
                    <a:lnTo>
                      <a:pt x="64" y="162"/>
                    </a:lnTo>
                    <a:lnTo>
                      <a:pt x="60" y="162"/>
                    </a:lnTo>
                    <a:lnTo>
                      <a:pt x="60" y="158"/>
                    </a:lnTo>
                    <a:lnTo>
                      <a:pt x="58" y="156"/>
                    </a:lnTo>
                    <a:lnTo>
                      <a:pt x="56" y="156"/>
                    </a:lnTo>
                    <a:lnTo>
                      <a:pt x="56" y="160"/>
                    </a:lnTo>
                    <a:lnTo>
                      <a:pt x="46" y="154"/>
                    </a:lnTo>
                    <a:lnTo>
                      <a:pt x="44" y="160"/>
                    </a:lnTo>
                    <a:lnTo>
                      <a:pt x="46" y="158"/>
                    </a:lnTo>
                    <a:lnTo>
                      <a:pt x="48" y="158"/>
                    </a:lnTo>
                    <a:lnTo>
                      <a:pt x="48" y="162"/>
                    </a:lnTo>
                    <a:lnTo>
                      <a:pt x="50" y="164"/>
                    </a:lnTo>
                    <a:lnTo>
                      <a:pt x="48" y="166"/>
                    </a:lnTo>
                    <a:lnTo>
                      <a:pt x="48" y="168"/>
                    </a:lnTo>
                    <a:lnTo>
                      <a:pt x="44" y="168"/>
                    </a:lnTo>
                    <a:lnTo>
                      <a:pt x="40" y="174"/>
                    </a:lnTo>
                    <a:lnTo>
                      <a:pt x="34" y="176"/>
                    </a:lnTo>
                    <a:lnTo>
                      <a:pt x="28" y="174"/>
                    </a:lnTo>
                    <a:lnTo>
                      <a:pt x="28" y="178"/>
                    </a:lnTo>
                    <a:lnTo>
                      <a:pt x="30" y="178"/>
                    </a:lnTo>
                    <a:lnTo>
                      <a:pt x="30" y="182"/>
                    </a:lnTo>
                    <a:lnTo>
                      <a:pt x="28" y="184"/>
                    </a:lnTo>
                    <a:lnTo>
                      <a:pt x="26" y="184"/>
                    </a:lnTo>
                    <a:lnTo>
                      <a:pt x="18" y="184"/>
                    </a:lnTo>
                    <a:lnTo>
                      <a:pt x="18" y="188"/>
                    </a:lnTo>
                    <a:lnTo>
                      <a:pt x="24" y="188"/>
                    </a:lnTo>
                    <a:lnTo>
                      <a:pt x="20" y="190"/>
                    </a:lnTo>
                    <a:lnTo>
                      <a:pt x="14" y="192"/>
                    </a:lnTo>
                    <a:lnTo>
                      <a:pt x="4" y="194"/>
                    </a:lnTo>
                    <a:lnTo>
                      <a:pt x="4" y="198"/>
                    </a:lnTo>
                    <a:lnTo>
                      <a:pt x="12" y="200"/>
                    </a:lnTo>
                    <a:lnTo>
                      <a:pt x="16" y="200"/>
                    </a:lnTo>
                    <a:lnTo>
                      <a:pt x="14" y="200"/>
                    </a:lnTo>
                    <a:lnTo>
                      <a:pt x="4" y="200"/>
                    </a:lnTo>
                    <a:lnTo>
                      <a:pt x="0" y="202"/>
                    </a:lnTo>
                    <a:lnTo>
                      <a:pt x="2" y="208"/>
                    </a:lnTo>
                    <a:lnTo>
                      <a:pt x="2" y="210"/>
                    </a:lnTo>
                    <a:lnTo>
                      <a:pt x="10" y="210"/>
                    </a:lnTo>
                    <a:lnTo>
                      <a:pt x="2" y="214"/>
                    </a:lnTo>
                    <a:lnTo>
                      <a:pt x="4" y="216"/>
                    </a:lnTo>
                    <a:lnTo>
                      <a:pt x="6" y="216"/>
                    </a:lnTo>
                    <a:lnTo>
                      <a:pt x="6" y="220"/>
                    </a:lnTo>
                    <a:lnTo>
                      <a:pt x="2" y="222"/>
                    </a:lnTo>
                    <a:lnTo>
                      <a:pt x="6" y="224"/>
                    </a:lnTo>
                    <a:lnTo>
                      <a:pt x="8" y="224"/>
                    </a:lnTo>
                    <a:lnTo>
                      <a:pt x="8" y="226"/>
                    </a:lnTo>
                    <a:lnTo>
                      <a:pt x="6" y="228"/>
                    </a:lnTo>
                    <a:lnTo>
                      <a:pt x="10" y="230"/>
                    </a:lnTo>
                    <a:lnTo>
                      <a:pt x="12" y="232"/>
                    </a:lnTo>
                    <a:lnTo>
                      <a:pt x="14" y="230"/>
                    </a:lnTo>
                    <a:lnTo>
                      <a:pt x="18" y="226"/>
                    </a:lnTo>
                    <a:lnTo>
                      <a:pt x="20" y="226"/>
                    </a:lnTo>
                    <a:lnTo>
                      <a:pt x="22" y="226"/>
                    </a:lnTo>
                    <a:lnTo>
                      <a:pt x="22" y="228"/>
                    </a:lnTo>
                    <a:lnTo>
                      <a:pt x="18" y="228"/>
                    </a:lnTo>
                    <a:lnTo>
                      <a:pt x="12" y="242"/>
                    </a:lnTo>
                    <a:lnTo>
                      <a:pt x="4" y="242"/>
                    </a:lnTo>
                    <a:lnTo>
                      <a:pt x="4" y="244"/>
                    </a:lnTo>
                    <a:lnTo>
                      <a:pt x="4" y="246"/>
                    </a:lnTo>
                    <a:lnTo>
                      <a:pt x="10" y="250"/>
                    </a:lnTo>
                    <a:lnTo>
                      <a:pt x="12" y="246"/>
                    </a:lnTo>
                    <a:lnTo>
                      <a:pt x="16" y="246"/>
                    </a:lnTo>
                    <a:lnTo>
                      <a:pt x="16" y="250"/>
                    </a:lnTo>
                    <a:lnTo>
                      <a:pt x="16" y="252"/>
                    </a:lnTo>
                    <a:lnTo>
                      <a:pt x="12" y="256"/>
                    </a:lnTo>
                    <a:lnTo>
                      <a:pt x="10" y="256"/>
                    </a:lnTo>
                    <a:lnTo>
                      <a:pt x="10" y="260"/>
                    </a:lnTo>
                    <a:lnTo>
                      <a:pt x="10" y="264"/>
                    </a:lnTo>
                    <a:lnTo>
                      <a:pt x="14" y="264"/>
                    </a:lnTo>
                    <a:lnTo>
                      <a:pt x="16" y="268"/>
                    </a:lnTo>
                    <a:lnTo>
                      <a:pt x="20" y="268"/>
                    </a:lnTo>
                    <a:lnTo>
                      <a:pt x="22" y="268"/>
                    </a:lnTo>
                    <a:lnTo>
                      <a:pt x="24" y="268"/>
                    </a:lnTo>
                    <a:lnTo>
                      <a:pt x="24" y="272"/>
                    </a:lnTo>
                    <a:lnTo>
                      <a:pt x="30" y="272"/>
                    </a:lnTo>
                    <a:lnTo>
                      <a:pt x="38" y="270"/>
                    </a:lnTo>
                    <a:lnTo>
                      <a:pt x="48" y="264"/>
                    </a:lnTo>
                    <a:lnTo>
                      <a:pt x="50" y="262"/>
                    </a:lnTo>
                    <a:lnTo>
                      <a:pt x="52" y="258"/>
                    </a:lnTo>
                    <a:lnTo>
                      <a:pt x="56" y="258"/>
                    </a:lnTo>
                    <a:lnTo>
                      <a:pt x="58" y="258"/>
                    </a:lnTo>
                    <a:lnTo>
                      <a:pt x="66" y="254"/>
                    </a:lnTo>
                    <a:lnTo>
                      <a:pt x="72" y="250"/>
                    </a:lnTo>
                    <a:lnTo>
                      <a:pt x="74" y="254"/>
                    </a:lnTo>
                    <a:close/>
                  </a:path>
                </a:pathLst>
              </a:custGeom>
              <a:grpFill/>
              <a:ln w="3175">
                <a:noFill/>
                <a:round/>
                <a:headEnd/>
                <a:tailEnd/>
              </a:ln>
            </p:spPr>
            <p:txBody>
              <a:bodyPr/>
              <a:lstStyle/>
              <a:p>
                <a:pPr>
                  <a:defRPr/>
                </a:pPr>
                <a:endParaRPr lang="en-GB" dirty="0">
                  <a:latin typeface="Calibri" pitchFamily="34" charset="0"/>
                </a:endParaRPr>
              </a:p>
            </p:txBody>
          </p:sp>
          <p:sp>
            <p:nvSpPr>
              <p:cNvPr id="659" name="Freeform 64"/>
              <p:cNvSpPr>
                <a:spLocks/>
              </p:cNvSpPr>
              <p:nvPr/>
            </p:nvSpPr>
            <p:spPr bwMode="auto">
              <a:xfrm>
                <a:off x="4879087" y="2267950"/>
                <a:ext cx="2899" cy="8694"/>
              </a:xfrm>
              <a:custGeom>
                <a:avLst/>
                <a:gdLst>
                  <a:gd name="T0" fmla="*/ 0 w 2"/>
                  <a:gd name="T1" fmla="*/ 0 h 4"/>
                  <a:gd name="T2" fmla="*/ 1 w 2"/>
                  <a:gd name="T3" fmla="*/ 2 h 4"/>
                  <a:gd name="T4" fmla="*/ 1 w 2"/>
                  <a:gd name="T5" fmla="*/ 2 h 4"/>
                  <a:gd name="T6" fmla="*/ 1 w 2"/>
                  <a:gd name="T7" fmla="*/ 2 h 4"/>
                  <a:gd name="T8" fmla="*/ 0 w 2"/>
                  <a:gd name="T9" fmla="*/ 0 h 4"/>
                  <a:gd name="T10" fmla="*/ 0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0" y="0"/>
                    </a:moveTo>
                    <a:lnTo>
                      <a:pt x="2" y="4"/>
                    </a:lnTo>
                    <a:lnTo>
                      <a:pt x="2"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60" name="Freeform 65"/>
              <p:cNvSpPr>
                <a:spLocks/>
              </p:cNvSpPr>
              <p:nvPr/>
            </p:nvSpPr>
            <p:spPr bwMode="auto">
              <a:xfrm>
                <a:off x="4913870" y="2218683"/>
                <a:ext cx="5797" cy="8694"/>
              </a:xfrm>
              <a:custGeom>
                <a:avLst/>
                <a:gdLst>
                  <a:gd name="T0" fmla="*/ 2 w 2"/>
                  <a:gd name="T1" fmla="*/ 0 h 4"/>
                  <a:gd name="T2" fmla="*/ 2 w 2"/>
                  <a:gd name="T3" fmla="*/ 0 h 4"/>
                  <a:gd name="T4" fmla="*/ 2 w 2"/>
                  <a:gd name="T5" fmla="*/ 2 h 4"/>
                  <a:gd name="T6" fmla="*/ 2 w 2"/>
                  <a:gd name="T7" fmla="*/ 2 h 4"/>
                  <a:gd name="T8" fmla="*/ 0 w 2"/>
                  <a:gd name="T9" fmla="*/ 2 h 4"/>
                  <a:gd name="T10" fmla="*/ 0 w 2"/>
                  <a:gd name="T11" fmla="*/ 2 h 4"/>
                  <a:gd name="T12" fmla="*/ 0 w 2"/>
                  <a:gd name="T13" fmla="*/ 0 h 4"/>
                  <a:gd name="T14" fmla="*/ 0 w 2"/>
                  <a:gd name="T15" fmla="*/ 0 h 4"/>
                  <a:gd name="T16" fmla="*/ 2 w 2"/>
                  <a:gd name="T17" fmla="*/ 0 h 4"/>
                  <a:gd name="T18" fmla="*/ 2 w 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2" y="0"/>
                    </a:moveTo>
                    <a:lnTo>
                      <a:pt x="2" y="0"/>
                    </a:lnTo>
                    <a:lnTo>
                      <a:pt x="2" y="2"/>
                    </a:lnTo>
                    <a:lnTo>
                      <a:pt x="0" y="4"/>
                    </a:lnTo>
                    <a:lnTo>
                      <a:pt x="0" y="0"/>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661" name="Freeform 66"/>
              <p:cNvSpPr>
                <a:spLocks/>
              </p:cNvSpPr>
              <p:nvPr/>
            </p:nvSpPr>
            <p:spPr bwMode="auto">
              <a:xfrm>
                <a:off x="4881986" y="2218683"/>
                <a:ext cx="23188" cy="14490"/>
              </a:xfrm>
              <a:custGeom>
                <a:avLst/>
                <a:gdLst>
                  <a:gd name="T0" fmla="*/ 3 w 10"/>
                  <a:gd name="T1" fmla="*/ 0 h 6"/>
                  <a:gd name="T2" fmla="*/ 3 w 10"/>
                  <a:gd name="T3" fmla="*/ 0 h 6"/>
                  <a:gd name="T4" fmla="*/ 4 w 10"/>
                  <a:gd name="T5" fmla="*/ 0 h 6"/>
                  <a:gd name="T6" fmla="*/ 4 w 10"/>
                  <a:gd name="T7" fmla="*/ 3 h 6"/>
                  <a:gd name="T8" fmla="*/ 4 w 10"/>
                  <a:gd name="T9" fmla="*/ 3 h 6"/>
                  <a:gd name="T10" fmla="*/ 4 w 10"/>
                  <a:gd name="T11" fmla="*/ 3 h 6"/>
                  <a:gd name="T12" fmla="*/ 2 w 10"/>
                  <a:gd name="T13" fmla="*/ 3 h 6"/>
                  <a:gd name="T14" fmla="*/ 0 w 10"/>
                  <a:gd name="T15" fmla="*/ 2 h 6"/>
                  <a:gd name="T16" fmla="*/ 2 w 10"/>
                  <a:gd name="T17" fmla="*/ 3 h 6"/>
                  <a:gd name="T18" fmla="*/ 2 w 10"/>
                  <a:gd name="T19" fmla="*/ 3 h 6"/>
                  <a:gd name="T20" fmla="*/ 2 w 10"/>
                  <a:gd name="T21" fmla="*/ 0 h 6"/>
                  <a:gd name="T22" fmla="*/ 3 w 10"/>
                  <a:gd name="T23" fmla="*/ 0 h 6"/>
                  <a:gd name="T24" fmla="*/ 3 w 10"/>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6">
                    <a:moveTo>
                      <a:pt x="8" y="0"/>
                    </a:moveTo>
                    <a:lnTo>
                      <a:pt x="8" y="0"/>
                    </a:lnTo>
                    <a:lnTo>
                      <a:pt x="10" y="0"/>
                    </a:lnTo>
                    <a:lnTo>
                      <a:pt x="10" y="4"/>
                    </a:lnTo>
                    <a:lnTo>
                      <a:pt x="10" y="6"/>
                    </a:lnTo>
                    <a:lnTo>
                      <a:pt x="2" y="4"/>
                    </a:lnTo>
                    <a:lnTo>
                      <a:pt x="0" y="2"/>
                    </a:lnTo>
                    <a:lnTo>
                      <a:pt x="6" y="4"/>
                    </a:lnTo>
                    <a:lnTo>
                      <a:pt x="6" y="0"/>
                    </a:lnTo>
                    <a:lnTo>
                      <a:pt x="8" y="0"/>
                    </a:lnTo>
                    <a:close/>
                  </a:path>
                </a:pathLst>
              </a:custGeom>
              <a:grpFill/>
              <a:ln w="3175">
                <a:noFill/>
                <a:round/>
                <a:headEnd/>
                <a:tailEnd/>
              </a:ln>
            </p:spPr>
            <p:txBody>
              <a:bodyPr/>
              <a:lstStyle/>
              <a:p>
                <a:pPr>
                  <a:defRPr/>
                </a:pPr>
                <a:endParaRPr lang="en-GB" dirty="0">
                  <a:latin typeface="Calibri" pitchFamily="34" charset="0"/>
                </a:endParaRPr>
              </a:p>
            </p:txBody>
          </p:sp>
          <p:sp>
            <p:nvSpPr>
              <p:cNvPr id="662" name="Freeform 67"/>
              <p:cNvSpPr>
                <a:spLocks/>
              </p:cNvSpPr>
              <p:nvPr/>
            </p:nvSpPr>
            <p:spPr bwMode="auto">
              <a:xfrm>
                <a:off x="4919667" y="2178110"/>
                <a:ext cx="2899" cy="8694"/>
              </a:xfrm>
              <a:custGeom>
                <a:avLst/>
                <a:gdLst>
                  <a:gd name="T0" fmla="*/ 1 w 2"/>
                  <a:gd name="T1" fmla="*/ 0 h 4"/>
                  <a:gd name="T2" fmla="*/ 1 w 2"/>
                  <a:gd name="T3" fmla="*/ 0 h 4"/>
                  <a:gd name="T4" fmla="*/ 1 w 2"/>
                  <a:gd name="T5" fmla="*/ 2 h 4"/>
                  <a:gd name="T6" fmla="*/ 1 w 2"/>
                  <a:gd name="T7" fmla="*/ 2 h 4"/>
                  <a:gd name="T8" fmla="*/ 0 w 2"/>
                  <a:gd name="T9" fmla="*/ 2 h 4"/>
                  <a:gd name="T10" fmla="*/ 0 w 2"/>
                  <a:gd name="T11" fmla="*/ 2 h 4"/>
                  <a:gd name="T12" fmla="*/ 0 w 2"/>
                  <a:gd name="T13" fmla="*/ 2 h 4"/>
                  <a:gd name="T14" fmla="*/ 0 w 2"/>
                  <a:gd name="T15" fmla="*/ 0 h 4"/>
                  <a:gd name="T16" fmla="*/ 1 w 2"/>
                  <a:gd name="T17" fmla="*/ 0 h 4"/>
                  <a:gd name="T18" fmla="*/ 1 w 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2" y="0"/>
                    </a:moveTo>
                    <a:lnTo>
                      <a:pt x="2" y="0"/>
                    </a:lnTo>
                    <a:lnTo>
                      <a:pt x="2" y="2"/>
                    </a:lnTo>
                    <a:lnTo>
                      <a:pt x="0" y="4"/>
                    </a:lnTo>
                    <a:lnTo>
                      <a:pt x="0" y="2"/>
                    </a:lnTo>
                    <a:lnTo>
                      <a:pt x="0" y="0"/>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663" name="Freeform 68"/>
              <p:cNvSpPr>
                <a:spLocks/>
              </p:cNvSpPr>
              <p:nvPr/>
            </p:nvSpPr>
            <p:spPr bwMode="auto">
              <a:xfrm>
                <a:off x="5090680" y="1899895"/>
                <a:ext cx="11594" cy="8694"/>
              </a:xfrm>
              <a:custGeom>
                <a:avLst/>
                <a:gdLst>
                  <a:gd name="T0" fmla="*/ 0 w 4"/>
                  <a:gd name="T1" fmla="*/ 0 h 4"/>
                  <a:gd name="T2" fmla="*/ 0 w 4"/>
                  <a:gd name="T3" fmla="*/ 2 h 4"/>
                  <a:gd name="T4" fmla="*/ 0 w 4"/>
                  <a:gd name="T5" fmla="*/ 2 h 4"/>
                  <a:gd name="T6" fmla="*/ 4 w 4"/>
                  <a:gd name="T7" fmla="*/ 2 h 4"/>
                  <a:gd name="T8" fmla="*/ 4 w 4"/>
                  <a:gd name="T9" fmla="*/ 2 h 4"/>
                  <a:gd name="T10" fmla="*/ 0 w 4"/>
                  <a:gd name="T11" fmla="*/ 0 h 4"/>
                  <a:gd name="T12" fmla="*/ 0 w 4"/>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
                    <a:moveTo>
                      <a:pt x="0" y="0"/>
                    </a:moveTo>
                    <a:lnTo>
                      <a:pt x="0" y="4"/>
                    </a:lnTo>
                    <a:lnTo>
                      <a:pt x="4" y="4"/>
                    </a:lnTo>
                    <a:lnTo>
                      <a:pt x="4"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64" name="Freeform 69"/>
              <p:cNvSpPr>
                <a:spLocks/>
              </p:cNvSpPr>
              <p:nvPr/>
            </p:nvSpPr>
            <p:spPr bwMode="auto">
              <a:xfrm>
                <a:off x="5177636" y="1894099"/>
                <a:ext cx="14493" cy="8694"/>
              </a:xfrm>
              <a:custGeom>
                <a:avLst/>
                <a:gdLst>
                  <a:gd name="T0" fmla="*/ 3 w 6"/>
                  <a:gd name="T1" fmla="*/ 0 h 4"/>
                  <a:gd name="T2" fmla="*/ 3 w 6"/>
                  <a:gd name="T3" fmla="*/ 0 h 4"/>
                  <a:gd name="T4" fmla="*/ 3 w 6"/>
                  <a:gd name="T5" fmla="*/ 0 h 4"/>
                  <a:gd name="T6" fmla="*/ 3 w 6"/>
                  <a:gd name="T7" fmla="*/ 2 h 4"/>
                  <a:gd name="T8" fmla="*/ 3 w 6"/>
                  <a:gd name="T9" fmla="*/ 2 h 4"/>
                  <a:gd name="T10" fmla="*/ 3 w 6"/>
                  <a:gd name="T11" fmla="*/ 2 h 4"/>
                  <a:gd name="T12" fmla="*/ 2 w 6"/>
                  <a:gd name="T13" fmla="*/ 2 h 4"/>
                  <a:gd name="T14" fmla="*/ 0 w 6"/>
                  <a:gd name="T15" fmla="*/ 2 h 4"/>
                  <a:gd name="T16" fmla="*/ 0 w 6"/>
                  <a:gd name="T17" fmla="*/ 2 h 4"/>
                  <a:gd name="T18" fmla="*/ 3 w 6"/>
                  <a:gd name="T19" fmla="*/ 0 h 4"/>
                  <a:gd name="T20" fmla="*/ 3 w 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
                    <a:moveTo>
                      <a:pt x="4" y="0"/>
                    </a:moveTo>
                    <a:lnTo>
                      <a:pt x="4" y="0"/>
                    </a:lnTo>
                    <a:lnTo>
                      <a:pt x="6" y="0"/>
                    </a:lnTo>
                    <a:lnTo>
                      <a:pt x="6" y="2"/>
                    </a:lnTo>
                    <a:lnTo>
                      <a:pt x="6" y="4"/>
                    </a:lnTo>
                    <a:lnTo>
                      <a:pt x="2" y="4"/>
                    </a:lnTo>
                    <a:lnTo>
                      <a:pt x="0" y="2"/>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665" name="Freeform 70"/>
              <p:cNvSpPr>
                <a:spLocks/>
              </p:cNvSpPr>
              <p:nvPr/>
            </p:nvSpPr>
            <p:spPr bwMode="auto">
              <a:xfrm>
                <a:off x="5110970" y="1885405"/>
                <a:ext cx="11594" cy="14490"/>
              </a:xfrm>
              <a:custGeom>
                <a:avLst/>
                <a:gdLst>
                  <a:gd name="T0" fmla="*/ 1 w 6"/>
                  <a:gd name="T1" fmla="*/ 2 h 6"/>
                  <a:gd name="T2" fmla="*/ 1 w 6"/>
                  <a:gd name="T3" fmla="*/ 2 h 6"/>
                  <a:gd name="T4" fmla="*/ 0 w 6"/>
                  <a:gd name="T5" fmla="*/ 3 h 6"/>
                  <a:gd name="T6" fmla="*/ 1 w 6"/>
                  <a:gd name="T7" fmla="*/ 3 h 6"/>
                  <a:gd name="T8" fmla="*/ 1 w 6"/>
                  <a:gd name="T9" fmla="*/ 3 h 6"/>
                  <a:gd name="T10" fmla="*/ 1 w 6"/>
                  <a:gd name="T11" fmla="*/ 3 h 6"/>
                  <a:gd name="T12" fmla="*/ 1 w 6"/>
                  <a:gd name="T13" fmla="*/ 2 h 6"/>
                  <a:gd name="T14" fmla="*/ 1 w 6"/>
                  <a:gd name="T15" fmla="*/ 0 h 6"/>
                  <a:gd name="T16" fmla="*/ 1 w 6"/>
                  <a:gd name="T17" fmla="*/ 2 h 6"/>
                  <a:gd name="T18" fmla="*/ 1 w 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6">
                    <a:moveTo>
                      <a:pt x="4" y="2"/>
                    </a:moveTo>
                    <a:lnTo>
                      <a:pt x="4" y="2"/>
                    </a:lnTo>
                    <a:lnTo>
                      <a:pt x="0" y="6"/>
                    </a:lnTo>
                    <a:lnTo>
                      <a:pt x="2" y="6"/>
                    </a:lnTo>
                    <a:lnTo>
                      <a:pt x="6" y="4"/>
                    </a:lnTo>
                    <a:lnTo>
                      <a:pt x="6" y="2"/>
                    </a:lnTo>
                    <a:lnTo>
                      <a:pt x="6" y="0"/>
                    </a:lnTo>
                    <a:lnTo>
                      <a:pt x="4" y="2"/>
                    </a:lnTo>
                    <a:close/>
                  </a:path>
                </a:pathLst>
              </a:custGeom>
              <a:grpFill/>
              <a:ln w="3175">
                <a:noFill/>
                <a:round/>
                <a:headEnd/>
                <a:tailEnd/>
              </a:ln>
            </p:spPr>
            <p:txBody>
              <a:bodyPr/>
              <a:lstStyle/>
              <a:p>
                <a:pPr>
                  <a:defRPr/>
                </a:pPr>
                <a:endParaRPr lang="en-GB" dirty="0">
                  <a:latin typeface="Calibri" pitchFamily="34" charset="0"/>
                </a:endParaRPr>
              </a:p>
            </p:txBody>
          </p:sp>
          <p:sp>
            <p:nvSpPr>
              <p:cNvPr id="666" name="Freeform 71"/>
              <p:cNvSpPr>
                <a:spLocks/>
              </p:cNvSpPr>
              <p:nvPr/>
            </p:nvSpPr>
            <p:spPr bwMode="auto">
              <a:xfrm>
                <a:off x="5122564" y="1862220"/>
                <a:ext cx="14493" cy="14490"/>
              </a:xfrm>
              <a:custGeom>
                <a:avLst/>
                <a:gdLst>
                  <a:gd name="T0" fmla="*/ 2 w 6"/>
                  <a:gd name="T1" fmla="*/ 0 h 6"/>
                  <a:gd name="T2" fmla="*/ 2 w 6"/>
                  <a:gd name="T3" fmla="*/ 0 h 6"/>
                  <a:gd name="T4" fmla="*/ 0 w 6"/>
                  <a:gd name="T5" fmla="*/ 2 h 6"/>
                  <a:gd name="T6" fmla="*/ 0 w 6"/>
                  <a:gd name="T7" fmla="*/ 3 h 6"/>
                  <a:gd name="T8" fmla="*/ 3 w 6"/>
                  <a:gd name="T9" fmla="*/ 3 h 6"/>
                  <a:gd name="T10" fmla="*/ 3 w 6"/>
                  <a:gd name="T11" fmla="*/ 3 h 6"/>
                  <a:gd name="T12" fmla="*/ 3 w 6"/>
                  <a:gd name="T13" fmla="*/ 2 h 6"/>
                  <a:gd name="T14" fmla="*/ 3 w 6"/>
                  <a:gd name="T15" fmla="*/ 0 h 6"/>
                  <a:gd name="T16" fmla="*/ 2 w 6"/>
                  <a:gd name="T17" fmla="*/ 0 h 6"/>
                  <a:gd name="T18" fmla="*/ 2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6">
                    <a:moveTo>
                      <a:pt x="2" y="0"/>
                    </a:moveTo>
                    <a:lnTo>
                      <a:pt x="2" y="0"/>
                    </a:lnTo>
                    <a:lnTo>
                      <a:pt x="0" y="2"/>
                    </a:lnTo>
                    <a:lnTo>
                      <a:pt x="0" y="4"/>
                    </a:lnTo>
                    <a:lnTo>
                      <a:pt x="4" y="6"/>
                    </a:lnTo>
                    <a:lnTo>
                      <a:pt x="6" y="2"/>
                    </a:lnTo>
                    <a:lnTo>
                      <a:pt x="6" y="0"/>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667" name="Freeform 72"/>
              <p:cNvSpPr>
                <a:spLocks/>
              </p:cNvSpPr>
              <p:nvPr/>
            </p:nvSpPr>
            <p:spPr bwMode="auto">
              <a:xfrm>
                <a:off x="5134158" y="1859322"/>
                <a:ext cx="40579" cy="40573"/>
              </a:xfrm>
              <a:custGeom>
                <a:avLst/>
                <a:gdLst>
                  <a:gd name="T0" fmla="*/ 2 w 18"/>
                  <a:gd name="T1" fmla="*/ 0 h 18"/>
                  <a:gd name="T2" fmla="*/ 2 w 18"/>
                  <a:gd name="T3" fmla="*/ 0 h 18"/>
                  <a:gd name="T4" fmla="*/ 2 w 18"/>
                  <a:gd name="T5" fmla="*/ 4 h 18"/>
                  <a:gd name="T6" fmla="*/ 0 w 18"/>
                  <a:gd name="T7" fmla="*/ 4 h 18"/>
                  <a:gd name="T8" fmla="*/ 0 w 18"/>
                  <a:gd name="T9" fmla="*/ 4 h 18"/>
                  <a:gd name="T10" fmla="*/ 2 w 18"/>
                  <a:gd name="T11" fmla="*/ 7 h 18"/>
                  <a:gd name="T12" fmla="*/ 2 w 18"/>
                  <a:gd name="T13" fmla="*/ 7 h 18"/>
                  <a:gd name="T14" fmla="*/ 4 w 18"/>
                  <a:gd name="T15" fmla="*/ 5 h 18"/>
                  <a:gd name="T16" fmla="*/ 5 w 18"/>
                  <a:gd name="T17" fmla="*/ 4 h 18"/>
                  <a:gd name="T18" fmla="*/ 5 w 18"/>
                  <a:gd name="T19" fmla="*/ 2 h 18"/>
                  <a:gd name="T20" fmla="*/ 5 w 18"/>
                  <a:gd name="T21" fmla="*/ 2 h 18"/>
                  <a:gd name="T22" fmla="*/ 7 w 18"/>
                  <a:gd name="T23" fmla="*/ 2 h 18"/>
                  <a:gd name="T24" fmla="*/ 5 w 18"/>
                  <a:gd name="T25" fmla="*/ 2 h 18"/>
                  <a:gd name="T26" fmla="*/ 3 w 18"/>
                  <a:gd name="T27" fmla="*/ 2 h 18"/>
                  <a:gd name="T28" fmla="*/ 3 w 18"/>
                  <a:gd name="T29" fmla="*/ 2 h 18"/>
                  <a:gd name="T30" fmla="*/ 3 w 18"/>
                  <a:gd name="T31" fmla="*/ 2 h 18"/>
                  <a:gd name="T32" fmla="*/ 3 w 18"/>
                  <a:gd name="T33" fmla="*/ 2 h 18"/>
                  <a:gd name="T34" fmla="*/ 2 w 18"/>
                  <a:gd name="T35" fmla="*/ 0 h 18"/>
                  <a:gd name="T36" fmla="*/ 2 w 18"/>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18">
                    <a:moveTo>
                      <a:pt x="6" y="0"/>
                    </a:moveTo>
                    <a:lnTo>
                      <a:pt x="6" y="0"/>
                    </a:lnTo>
                    <a:lnTo>
                      <a:pt x="4" y="10"/>
                    </a:lnTo>
                    <a:lnTo>
                      <a:pt x="0" y="10"/>
                    </a:lnTo>
                    <a:lnTo>
                      <a:pt x="4" y="18"/>
                    </a:lnTo>
                    <a:lnTo>
                      <a:pt x="10" y="14"/>
                    </a:lnTo>
                    <a:lnTo>
                      <a:pt x="16" y="10"/>
                    </a:lnTo>
                    <a:lnTo>
                      <a:pt x="16" y="6"/>
                    </a:lnTo>
                    <a:lnTo>
                      <a:pt x="18" y="4"/>
                    </a:lnTo>
                    <a:lnTo>
                      <a:pt x="16" y="4"/>
                    </a:lnTo>
                    <a:lnTo>
                      <a:pt x="8" y="6"/>
                    </a:lnTo>
                    <a:lnTo>
                      <a:pt x="8" y="2"/>
                    </a:lnTo>
                    <a:lnTo>
                      <a:pt x="6" y="0"/>
                    </a:lnTo>
                    <a:close/>
                  </a:path>
                </a:pathLst>
              </a:custGeom>
              <a:grpFill/>
              <a:ln w="3175">
                <a:noFill/>
                <a:round/>
                <a:headEnd/>
                <a:tailEnd/>
              </a:ln>
            </p:spPr>
            <p:txBody>
              <a:bodyPr/>
              <a:lstStyle/>
              <a:p>
                <a:pPr>
                  <a:defRPr/>
                </a:pPr>
                <a:endParaRPr lang="en-GB" dirty="0">
                  <a:latin typeface="Calibri" pitchFamily="34" charset="0"/>
                </a:endParaRPr>
              </a:p>
            </p:txBody>
          </p:sp>
          <p:sp>
            <p:nvSpPr>
              <p:cNvPr id="668" name="Freeform 73"/>
              <p:cNvSpPr>
                <a:spLocks/>
              </p:cNvSpPr>
              <p:nvPr/>
            </p:nvSpPr>
            <p:spPr bwMode="auto">
              <a:xfrm>
                <a:off x="5166042" y="1844832"/>
                <a:ext cx="8696" cy="8694"/>
              </a:xfrm>
              <a:custGeom>
                <a:avLst/>
                <a:gdLst>
                  <a:gd name="T0" fmla="*/ 2 w 4"/>
                  <a:gd name="T1" fmla="*/ 0 h 4"/>
                  <a:gd name="T2" fmla="*/ 2 w 4"/>
                  <a:gd name="T3" fmla="*/ 0 h 4"/>
                  <a:gd name="T4" fmla="*/ 0 w 4"/>
                  <a:gd name="T5" fmla="*/ 2 h 4"/>
                  <a:gd name="T6" fmla="*/ 0 w 4"/>
                  <a:gd name="T7" fmla="*/ 2 h 4"/>
                  <a:gd name="T8" fmla="*/ 2 w 4"/>
                  <a:gd name="T9" fmla="*/ 2 h 4"/>
                  <a:gd name="T10" fmla="*/ 2 w 4"/>
                  <a:gd name="T11" fmla="*/ 2 h 4"/>
                  <a:gd name="T12" fmla="*/ 2 w 4"/>
                  <a:gd name="T13" fmla="*/ 0 h 4"/>
                  <a:gd name="T14" fmla="*/ 2 w 4"/>
                  <a:gd name="T15" fmla="*/ 0 h 4"/>
                  <a:gd name="T16" fmla="*/ 2 w 4"/>
                  <a:gd name="T17" fmla="*/ 0 h 4"/>
                  <a:gd name="T18" fmla="*/ 2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4">
                    <a:moveTo>
                      <a:pt x="2" y="0"/>
                    </a:moveTo>
                    <a:lnTo>
                      <a:pt x="2" y="0"/>
                    </a:lnTo>
                    <a:lnTo>
                      <a:pt x="0" y="2"/>
                    </a:lnTo>
                    <a:lnTo>
                      <a:pt x="0" y="4"/>
                    </a:lnTo>
                    <a:lnTo>
                      <a:pt x="2" y="4"/>
                    </a:lnTo>
                    <a:lnTo>
                      <a:pt x="4" y="0"/>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669" name="Freeform 74"/>
              <p:cNvSpPr>
                <a:spLocks/>
              </p:cNvSpPr>
              <p:nvPr/>
            </p:nvSpPr>
            <p:spPr bwMode="auto">
              <a:xfrm>
                <a:off x="5209520" y="1804259"/>
                <a:ext cx="14493" cy="17388"/>
              </a:xfrm>
              <a:custGeom>
                <a:avLst/>
                <a:gdLst>
                  <a:gd name="T0" fmla="*/ 0 w 6"/>
                  <a:gd name="T1" fmla="*/ 0 h 8"/>
                  <a:gd name="T2" fmla="*/ 0 w 6"/>
                  <a:gd name="T3" fmla="*/ 0 h 8"/>
                  <a:gd name="T4" fmla="*/ 0 w 6"/>
                  <a:gd name="T5" fmla="*/ 3 h 8"/>
                  <a:gd name="T6" fmla="*/ 0 w 6"/>
                  <a:gd name="T7" fmla="*/ 3 h 8"/>
                  <a:gd name="T8" fmla="*/ 2 w 6"/>
                  <a:gd name="T9" fmla="*/ 2 h 8"/>
                  <a:gd name="T10" fmla="*/ 3 w 6"/>
                  <a:gd name="T11" fmla="*/ 2 h 8"/>
                  <a:gd name="T12" fmla="*/ 3 w 6"/>
                  <a:gd name="T13" fmla="*/ 2 h 8"/>
                  <a:gd name="T14" fmla="*/ 3 w 6"/>
                  <a:gd name="T15" fmla="*/ 2 h 8"/>
                  <a:gd name="T16" fmla="*/ 3 w 6"/>
                  <a:gd name="T17" fmla="*/ 2 h 8"/>
                  <a:gd name="T18" fmla="*/ 3 w 6"/>
                  <a:gd name="T19" fmla="*/ 0 h 8"/>
                  <a:gd name="T20" fmla="*/ 0 w 6"/>
                  <a:gd name="T21" fmla="*/ 0 h 8"/>
                  <a:gd name="T22" fmla="*/ 0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8">
                    <a:moveTo>
                      <a:pt x="0" y="0"/>
                    </a:moveTo>
                    <a:lnTo>
                      <a:pt x="0" y="0"/>
                    </a:lnTo>
                    <a:lnTo>
                      <a:pt x="0" y="8"/>
                    </a:lnTo>
                    <a:lnTo>
                      <a:pt x="2" y="6"/>
                    </a:lnTo>
                    <a:lnTo>
                      <a:pt x="6" y="6"/>
                    </a:lnTo>
                    <a:lnTo>
                      <a:pt x="6" y="4"/>
                    </a:lnTo>
                    <a:lnTo>
                      <a:pt x="6" y="2"/>
                    </a:lnTo>
                    <a:lnTo>
                      <a:pt x="4" y="0"/>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70" name="Freeform 75"/>
              <p:cNvSpPr>
                <a:spLocks/>
              </p:cNvSpPr>
              <p:nvPr/>
            </p:nvSpPr>
            <p:spPr bwMode="auto">
              <a:xfrm>
                <a:off x="5224013" y="1789768"/>
                <a:ext cx="14493" cy="14490"/>
              </a:xfrm>
              <a:custGeom>
                <a:avLst/>
                <a:gdLst>
                  <a:gd name="T0" fmla="*/ 0 w 6"/>
                  <a:gd name="T1" fmla="*/ 0 h 6"/>
                  <a:gd name="T2" fmla="*/ 0 w 6"/>
                  <a:gd name="T3" fmla="*/ 0 h 6"/>
                  <a:gd name="T4" fmla="*/ 2 w 6"/>
                  <a:gd name="T5" fmla="*/ 3 h 6"/>
                  <a:gd name="T6" fmla="*/ 2 w 6"/>
                  <a:gd name="T7" fmla="*/ 3 h 6"/>
                  <a:gd name="T8" fmla="*/ 3 w 6"/>
                  <a:gd name="T9" fmla="*/ 3 h 6"/>
                  <a:gd name="T10" fmla="*/ 3 w 6"/>
                  <a:gd name="T11" fmla="*/ 3 h 6"/>
                  <a:gd name="T12" fmla="*/ 3 w 6"/>
                  <a:gd name="T13" fmla="*/ 2 h 6"/>
                  <a:gd name="T14" fmla="*/ 0 w 6"/>
                  <a:gd name="T15" fmla="*/ 0 h 6"/>
                  <a:gd name="T16" fmla="*/ 0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0" y="0"/>
                    </a:moveTo>
                    <a:lnTo>
                      <a:pt x="0" y="0"/>
                    </a:lnTo>
                    <a:lnTo>
                      <a:pt x="2" y="6"/>
                    </a:lnTo>
                    <a:lnTo>
                      <a:pt x="4" y="6"/>
                    </a:lnTo>
                    <a:lnTo>
                      <a:pt x="6" y="4"/>
                    </a:lnTo>
                    <a:lnTo>
                      <a:pt x="4"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71" name="Freeform 76"/>
              <p:cNvSpPr>
                <a:spLocks/>
              </p:cNvSpPr>
              <p:nvPr/>
            </p:nvSpPr>
            <p:spPr bwMode="auto">
              <a:xfrm>
                <a:off x="5264592" y="1781074"/>
                <a:ext cx="5797" cy="8694"/>
              </a:xfrm>
              <a:custGeom>
                <a:avLst/>
                <a:gdLst>
                  <a:gd name="T0" fmla="*/ 0 w 2"/>
                  <a:gd name="T1" fmla="*/ 0 h 4"/>
                  <a:gd name="T2" fmla="*/ 2 w 2"/>
                  <a:gd name="T3" fmla="*/ 2 h 4"/>
                  <a:gd name="T4" fmla="*/ 2 w 2"/>
                  <a:gd name="T5" fmla="*/ 2 h 4"/>
                  <a:gd name="T6" fmla="*/ 2 w 2"/>
                  <a:gd name="T7" fmla="*/ 0 h 4"/>
                  <a:gd name="T8" fmla="*/ 0 w 2"/>
                  <a:gd name="T9" fmla="*/ 0 h 4"/>
                  <a:gd name="T10" fmla="*/ 0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0" y="0"/>
                    </a:moveTo>
                    <a:lnTo>
                      <a:pt x="2" y="4"/>
                    </a:lnTo>
                    <a:lnTo>
                      <a:pt x="2" y="0"/>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72" name="Freeform 77"/>
              <p:cNvSpPr>
                <a:spLocks/>
              </p:cNvSpPr>
              <p:nvPr/>
            </p:nvSpPr>
            <p:spPr bwMode="auto">
              <a:xfrm>
                <a:off x="5241404" y="1775278"/>
                <a:ext cx="8696" cy="14490"/>
              </a:xfrm>
              <a:custGeom>
                <a:avLst/>
                <a:gdLst>
                  <a:gd name="T0" fmla="*/ 0 w 4"/>
                  <a:gd name="T1" fmla="*/ 0 h 6"/>
                  <a:gd name="T2" fmla="*/ 0 w 4"/>
                  <a:gd name="T3" fmla="*/ 0 h 6"/>
                  <a:gd name="T4" fmla="*/ 2 w 4"/>
                  <a:gd name="T5" fmla="*/ 3 h 6"/>
                  <a:gd name="T6" fmla="*/ 2 w 4"/>
                  <a:gd name="T7" fmla="*/ 3 h 6"/>
                  <a:gd name="T8" fmla="*/ 2 w 4"/>
                  <a:gd name="T9" fmla="*/ 3 h 6"/>
                  <a:gd name="T10" fmla="*/ 2 w 4"/>
                  <a:gd name="T11" fmla="*/ 3 h 6"/>
                  <a:gd name="T12" fmla="*/ 2 w 4"/>
                  <a:gd name="T13" fmla="*/ 2 h 6"/>
                  <a:gd name="T14" fmla="*/ 0 w 4"/>
                  <a:gd name="T15" fmla="*/ 0 h 6"/>
                  <a:gd name="T16" fmla="*/ 0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0" y="0"/>
                    </a:moveTo>
                    <a:lnTo>
                      <a:pt x="0" y="0"/>
                    </a:lnTo>
                    <a:lnTo>
                      <a:pt x="2" y="6"/>
                    </a:lnTo>
                    <a:lnTo>
                      <a:pt x="4" y="6"/>
                    </a:lnTo>
                    <a:lnTo>
                      <a:pt x="4" y="4"/>
                    </a:lnTo>
                    <a:lnTo>
                      <a:pt x="4"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73" name="Freeform 78"/>
              <p:cNvSpPr>
                <a:spLocks/>
              </p:cNvSpPr>
              <p:nvPr/>
            </p:nvSpPr>
            <p:spPr bwMode="auto">
              <a:xfrm>
                <a:off x="5479084" y="1772380"/>
                <a:ext cx="8696" cy="17388"/>
              </a:xfrm>
              <a:custGeom>
                <a:avLst/>
                <a:gdLst>
                  <a:gd name="T0" fmla="*/ 2 w 4"/>
                  <a:gd name="T1" fmla="*/ 0 h 8"/>
                  <a:gd name="T2" fmla="*/ 2 w 4"/>
                  <a:gd name="T3" fmla="*/ 0 h 8"/>
                  <a:gd name="T4" fmla="*/ 2 w 4"/>
                  <a:gd name="T5" fmla="*/ 2 h 8"/>
                  <a:gd name="T6" fmla="*/ 2 w 4"/>
                  <a:gd name="T7" fmla="*/ 2 h 8"/>
                  <a:gd name="T8" fmla="*/ 2 w 4"/>
                  <a:gd name="T9" fmla="*/ 2 h 8"/>
                  <a:gd name="T10" fmla="*/ 0 w 4"/>
                  <a:gd name="T11" fmla="*/ 3 h 8"/>
                  <a:gd name="T12" fmla="*/ 0 w 4"/>
                  <a:gd name="T13" fmla="*/ 3 h 8"/>
                  <a:gd name="T14" fmla="*/ 0 w 4"/>
                  <a:gd name="T15" fmla="*/ 2 h 8"/>
                  <a:gd name="T16" fmla="*/ 0 w 4"/>
                  <a:gd name="T17" fmla="*/ 2 h 8"/>
                  <a:gd name="T18" fmla="*/ 2 w 4"/>
                  <a:gd name="T19" fmla="*/ 0 h 8"/>
                  <a:gd name="T20" fmla="*/ 2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2" y="0"/>
                    </a:moveTo>
                    <a:lnTo>
                      <a:pt x="2" y="0"/>
                    </a:lnTo>
                    <a:lnTo>
                      <a:pt x="4" y="6"/>
                    </a:lnTo>
                    <a:lnTo>
                      <a:pt x="2" y="6"/>
                    </a:lnTo>
                    <a:lnTo>
                      <a:pt x="0" y="8"/>
                    </a:lnTo>
                    <a:lnTo>
                      <a:pt x="0" y="4"/>
                    </a:lnTo>
                    <a:lnTo>
                      <a:pt x="0" y="2"/>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674" name="Freeform 79"/>
              <p:cNvSpPr>
                <a:spLocks/>
              </p:cNvSpPr>
              <p:nvPr/>
            </p:nvSpPr>
            <p:spPr bwMode="auto">
              <a:xfrm>
                <a:off x="5310969" y="1772380"/>
                <a:ext cx="8696" cy="8694"/>
              </a:xfrm>
              <a:custGeom>
                <a:avLst/>
                <a:gdLst>
                  <a:gd name="T0" fmla="*/ 0 w 4"/>
                  <a:gd name="T1" fmla="*/ 0 h 4"/>
                  <a:gd name="T2" fmla="*/ 0 w 4"/>
                  <a:gd name="T3" fmla="*/ 2 h 4"/>
                  <a:gd name="T4" fmla="*/ 2 w 4"/>
                  <a:gd name="T5" fmla="*/ 2 h 4"/>
                  <a:gd name="T6" fmla="*/ 2 w 4"/>
                  <a:gd name="T7" fmla="*/ 2 h 4"/>
                  <a:gd name="T8" fmla="*/ 2 w 4"/>
                  <a:gd name="T9" fmla="*/ 2 h 4"/>
                  <a:gd name="T10" fmla="*/ 2 w 4"/>
                  <a:gd name="T11" fmla="*/ 2 h 4"/>
                  <a:gd name="T12" fmla="*/ 2 w 4"/>
                  <a:gd name="T13" fmla="*/ 0 h 4"/>
                  <a:gd name="T14" fmla="*/ 0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0" y="0"/>
                    </a:moveTo>
                    <a:lnTo>
                      <a:pt x="0" y="4"/>
                    </a:lnTo>
                    <a:lnTo>
                      <a:pt x="4" y="4"/>
                    </a:lnTo>
                    <a:lnTo>
                      <a:pt x="4" y="2"/>
                    </a:lnTo>
                    <a:lnTo>
                      <a:pt x="2" y="0"/>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75" name="Freeform 80"/>
              <p:cNvSpPr>
                <a:spLocks/>
              </p:cNvSpPr>
              <p:nvPr/>
            </p:nvSpPr>
            <p:spPr bwMode="auto">
              <a:xfrm>
                <a:off x="5328360" y="1766584"/>
                <a:ext cx="14493" cy="17388"/>
              </a:xfrm>
              <a:custGeom>
                <a:avLst/>
                <a:gdLst>
                  <a:gd name="T0" fmla="*/ 3 w 6"/>
                  <a:gd name="T1" fmla="*/ 0 h 8"/>
                  <a:gd name="T2" fmla="*/ 3 w 6"/>
                  <a:gd name="T3" fmla="*/ 0 h 8"/>
                  <a:gd name="T4" fmla="*/ 2 w 6"/>
                  <a:gd name="T5" fmla="*/ 0 h 8"/>
                  <a:gd name="T6" fmla="*/ 0 w 6"/>
                  <a:gd name="T7" fmla="*/ 2 h 8"/>
                  <a:gd name="T8" fmla="*/ 0 w 6"/>
                  <a:gd name="T9" fmla="*/ 2 h 8"/>
                  <a:gd name="T10" fmla="*/ 3 w 6"/>
                  <a:gd name="T11" fmla="*/ 3 h 8"/>
                  <a:gd name="T12" fmla="*/ 3 w 6"/>
                  <a:gd name="T13" fmla="*/ 3 h 8"/>
                  <a:gd name="T14" fmla="*/ 3 w 6"/>
                  <a:gd name="T15" fmla="*/ 2 h 8"/>
                  <a:gd name="T16" fmla="*/ 3 w 6"/>
                  <a:gd name="T17" fmla="*/ 0 h 8"/>
                  <a:gd name="T18" fmla="*/ 3 w 6"/>
                  <a:gd name="T19" fmla="*/ 0 h 8"/>
                  <a:gd name="T20" fmla="*/ 3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8">
                    <a:moveTo>
                      <a:pt x="4" y="0"/>
                    </a:moveTo>
                    <a:lnTo>
                      <a:pt x="4" y="0"/>
                    </a:lnTo>
                    <a:lnTo>
                      <a:pt x="2" y="0"/>
                    </a:lnTo>
                    <a:lnTo>
                      <a:pt x="0" y="4"/>
                    </a:lnTo>
                    <a:lnTo>
                      <a:pt x="0" y="6"/>
                    </a:lnTo>
                    <a:lnTo>
                      <a:pt x="4" y="8"/>
                    </a:lnTo>
                    <a:lnTo>
                      <a:pt x="6" y="2"/>
                    </a:lnTo>
                    <a:lnTo>
                      <a:pt x="6" y="0"/>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676" name="Freeform 81"/>
              <p:cNvSpPr>
                <a:spLocks/>
              </p:cNvSpPr>
              <p:nvPr/>
            </p:nvSpPr>
            <p:spPr bwMode="auto">
              <a:xfrm>
                <a:off x="5357346" y="1743399"/>
                <a:ext cx="2899" cy="8694"/>
              </a:xfrm>
              <a:custGeom>
                <a:avLst/>
                <a:gdLst>
                  <a:gd name="T0" fmla="*/ 0 w 2"/>
                  <a:gd name="T1" fmla="*/ 0 h 4"/>
                  <a:gd name="T2" fmla="*/ 1 w 2"/>
                  <a:gd name="T3" fmla="*/ 2 h 4"/>
                  <a:gd name="T4" fmla="*/ 1 w 2"/>
                  <a:gd name="T5" fmla="*/ 2 h 4"/>
                  <a:gd name="T6" fmla="*/ 1 w 2"/>
                  <a:gd name="T7" fmla="*/ 2 h 4"/>
                  <a:gd name="T8" fmla="*/ 0 w 2"/>
                  <a:gd name="T9" fmla="*/ 0 h 4"/>
                  <a:gd name="T10" fmla="*/ 0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0" y="0"/>
                    </a:moveTo>
                    <a:lnTo>
                      <a:pt x="2" y="4"/>
                    </a:lnTo>
                    <a:lnTo>
                      <a:pt x="2"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77" name="Freeform 82"/>
              <p:cNvSpPr>
                <a:spLocks/>
              </p:cNvSpPr>
              <p:nvPr/>
            </p:nvSpPr>
            <p:spPr bwMode="auto">
              <a:xfrm>
                <a:off x="5296476" y="1743399"/>
                <a:ext cx="37681" cy="28981"/>
              </a:xfrm>
              <a:custGeom>
                <a:avLst/>
                <a:gdLst>
                  <a:gd name="T0" fmla="*/ 6 w 16"/>
                  <a:gd name="T1" fmla="*/ 0 h 12"/>
                  <a:gd name="T2" fmla="*/ 6 w 16"/>
                  <a:gd name="T3" fmla="*/ 0 h 12"/>
                  <a:gd name="T4" fmla="*/ 4 w 16"/>
                  <a:gd name="T5" fmla="*/ 3 h 12"/>
                  <a:gd name="T6" fmla="*/ 4 w 16"/>
                  <a:gd name="T7" fmla="*/ 3 h 12"/>
                  <a:gd name="T8" fmla="*/ 0 w 16"/>
                  <a:gd name="T9" fmla="*/ 4 h 12"/>
                  <a:gd name="T10" fmla="*/ 0 w 16"/>
                  <a:gd name="T11" fmla="*/ 4 h 12"/>
                  <a:gd name="T12" fmla="*/ 0 w 16"/>
                  <a:gd name="T13" fmla="*/ 6 h 12"/>
                  <a:gd name="T14" fmla="*/ 2 w 16"/>
                  <a:gd name="T15" fmla="*/ 6 h 12"/>
                  <a:gd name="T16" fmla="*/ 2 w 16"/>
                  <a:gd name="T17" fmla="*/ 6 h 12"/>
                  <a:gd name="T18" fmla="*/ 2 w 16"/>
                  <a:gd name="T19" fmla="*/ 5 h 12"/>
                  <a:gd name="T20" fmla="*/ 6 w 16"/>
                  <a:gd name="T21" fmla="*/ 3 h 12"/>
                  <a:gd name="T22" fmla="*/ 7 w 16"/>
                  <a:gd name="T23" fmla="*/ 0 h 12"/>
                  <a:gd name="T24" fmla="*/ 6 w 16"/>
                  <a:gd name="T25" fmla="*/ 0 h 12"/>
                  <a:gd name="T26" fmla="*/ 6 w 16"/>
                  <a:gd name="T27" fmla="*/ 0 h 12"/>
                  <a:gd name="T28" fmla="*/ 6 w 16"/>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12">
                    <a:moveTo>
                      <a:pt x="12" y="0"/>
                    </a:moveTo>
                    <a:lnTo>
                      <a:pt x="12" y="0"/>
                    </a:lnTo>
                    <a:lnTo>
                      <a:pt x="8" y="6"/>
                    </a:lnTo>
                    <a:lnTo>
                      <a:pt x="0" y="8"/>
                    </a:lnTo>
                    <a:lnTo>
                      <a:pt x="0" y="12"/>
                    </a:lnTo>
                    <a:lnTo>
                      <a:pt x="2" y="12"/>
                    </a:lnTo>
                    <a:lnTo>
                      <a:pt x="6" y="10"/>
                    </a:lnTo>
                    <a:lnTo>
                      <a:pt x="12" y="4"/>
                    </a:lnTo>
                    <a:lnTo>
                      <a:pt x="16" y="0"/>
                    </a:lnTo>
                    <a:lnTo>
                      <a:pt x="14" y="0"/>
                    </a:lnTo>
                    <a:lnTo>
                      <a:pt x="12" y="0"/>
                    </a:lnTo>
                    <a:close/>
                  </a:path>
                </a:pathLst>
              </a:custGeom>
              <a:grpFill/>
              <a:ln w="3175">
                <a:noFill/>
                <a:round/>
                <a:headEnd/>
                <a:tailEnd/>
              </a:ln>
            </p:spPr>
            <p:txBody>
              <a:bodyPr/>
              <a:lstStyle/>
              <a:p>
                <a:pPr>
                  <a:defRPr/>
                </a:pPr>
                <a:endParaRPr lang="en-GB" dirty="0">
                  <a:latin typeface="Calibri" pitchFamily="34" charset="0"/>
                </a:endParaRPr>
              </a:p>
            </p:txBody>
          </p:sp>
          <p:sp>
            <p:nvSpPr>
              <p:cNvPr id="678" name="Freeform 83"/>
              <p:cNvSpPr>
                <a:spLocks/>
              </p:cNvSpPr>
              <p:nvPr/>
            </p:nvSpPr>
            <p:spPr bwMode="auto">
              <a:xfrm>
                <a:off x="5397925" y="1740501"/>
                <a:ext cx="14493" cy="17388"/>
              </a:xfrm>
              <a:custGeom>
                <a:avLst/>
                <a:gdLst>
                  <a:gd name="T0" fmla="*/ 0 w 6"/>
                  <a:gd name="T1" fmla="*/ 0 h 8"/>
                  <a:gd name="T2" fmla="*/ 0 w 6"/>
                  <a:gd name="T3" fmla="*/ 3 h 8"/>
                  <a:gd name="T4" fmla="*/ 0 w 6"/>
                  <a:gd name="T5" fmla="*/ 3 h 8"/>
                  <a:gd name="T6" fmla="*/ 3 w 6"/>
                  <a:gd name="T7" fmla="*/ 2 h 8"/>
                  <a:gd name="T8" fmla="*/ 3 w 6"/>
                  <a:gd name="T9" fmla="*/ 2 h 8"/>
                  <a:gd name="T10" fmla="*/ 3 w 6"/>
                  <a:gd name="T11" fmla="*/ 2 h 8"/>
                  <a:gd name="T12" fmla="*/ 0 w 6"/>
                  <a:gd name="T13" fmla="*/ 0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8">
                    <a:moveTo>
                      <a:pt x="0" y="0"/>
                    </a:moveTo>
                    <a:lnTo>
                      <a:pt x="0" y="8"/>
                    </a:lnTo>
                    <a:lnTo>
                      <a:pt x="4" y="6"/>
                    </a:lnTo>
                    <a:lnTo>
                      <a:pt x="6" y="4"/>
                    </a:lnTo>
                    <a:lnTo>
                      <a:pt x="4"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679" name="Freeform 84"/>
              <p:cNvSpPr>
                <a:spLocks/>
              </p:cNvSpPr>
              <p:nvPr/>
            </p:nvSpPr>
            <p:spPr bwMode="auto">
              <a:xfrm>
                <a:off x="7945737" y="2928711"/>
                <a:ext cx="159419" cy="214457"/>
              </a:xfrm>
              <a:custGeom>
                <a:avLst/>
                <a:gdLst>
                  <a:gd name="T0" fmla="*/ 27 w 70"/>
                  <a:gd name="T1" fmla="*/ 5 h 94"/>
                  <a:gd name="T2" fmla="*/ 20 w 70"/>
                  <a:gd name="T3" fmla="*/ 10 h 94"/>
                  <a:gd name="T4" fmla="*/ 20 w 70"/>
                  <a:gd name="T5" fmla="*/ 13 h 94"/>
                  <a:gd name="T6" fmla="*/ 20 w 70"/>
                  <a:gd name="T7" fmla="*/ 13 h 94"/>
                  <a:gd name="T8" fmla="*/ 22 w 70"/>
                  <a:gd name="T9" fmla="*/ 13 h 94"/>
                  <a:gd name="T10" fmla="*/ 22 w 70"/>
                  <a:gd name="T11" fmla="*/ 17 h 94"/>
                  <a:gd name="T12" fmla="*/ 20 w 70"/>
                  <a:gd name="T13" fmla="*/ 19 h 94"/>
                  <a:gd name="T14" fmla="*/ 17 w 70"/>
                  <a:gd name="T15" fmla="*/ 19 h 94"/>
                  <a:gd name="T16" fmla="*/ 16 w 70"/>
                  <a:gd name="T17" fmla="*/ 22 h 94"/>
                  <a:gd name="T18" fmla="*/ 15 w 70"/>
                  <a:gd name="T19" fmla="*/ 22 h 94"/>
                  <a:gd name="T20" fmla="*/ 13 w 70"/>
                  <a:gd name="T21" fmla="*/ 23 h 94"/>
                  <a:gd name="T22" fmla="*/ 12 w 70"/>
                  <a:gd name="T23" fmla="*/ 28 h 94"/>
                  <a:gd name="T24" fmla="*/ 15 w 70"/>
                  <a:gd name="T25" fmla="*/ 28 h 94"/>
                  <a:gd name="T26" fmla="*/ 16 w 70"/>
                  <a:gd name="T27" fmla="*/ 29 h 94"/>
                  <a:gd name="T28" fmla="*/ 15 w 70"/>
                  <a:gd name="T29" fmla="*/ 31 h 94"/>
                  <a:gd name="T30" fmla="*/ 16 w 70"/>
                  <a:gd name="T31" fmla="*/ 32 h 94"/>
                  <a:gd name="T32" fmla="*/ 15 w 70"/>
                  <a:gd name="T33" fmla="*/ 34 h 94"/>
                  <a:gd name="T34" fmla="*/ 13 w 70"/>
                  <a:gd name="T35" fmla="*/ 32 h 94"/>
                  <a:gd name="T36" fmla="*/ 8 w 70"/>
                  <a:gd name="T37" fmla="*/ 35 h 94"/>
                  <a:gd name="T38" fmla="*/ 5 w 70"/>
                  <a:gd name="T39" fmla="*/ 35 h 94"/>
                  <a:gd name="T40" fmla="*/ 5 w 70"/>
                  <a:gd name="T41" fmla="*/ 36 h 94"/>
                  <a:gd name="T42" fmla="*/ 2 w 70"/>
                  <a:gd name="T43" fmla="*/ 35 h 94"/>
                  <a:gd name="T44" fmla="*/ 3 w 70"/>
                  <a:gd name="T45" fmla="*/ 34 h 94"/>
                  <a:gd name="T46" fmla="*/ 2 w 70"/>
                  <a:gd name="T47" fmla="*/ 34 h 94"/>
                  <a:gd name="T48" fmla="*/ 0 w 70"/>
                  <a:gd name="T49" fmla="*/ 34 h 94"/>
                  <a:gd name="T50" fmla="*/ 0 w 70"/>
                  <a:gd name="T51" fmla="*/ 31 h 94"/>
                  <a:gd name="T52" fmla="*/ 2 w 70"/>
                  <a:gd name="T53" fmla="*/ 31 h 94"/>
                  <a:gd name="T54" fmla="*/ 2 w 70"/>
                  <a:gd name="T55" fmla="*/ 29 h 94"/>
                  <a:gd name="T56" fmla="*/ 4 w 70"/>
                  <a:gd name="T57" fmla="*/ 29 h 94"/>
                  <a:gd name="T58" fmla="*/ 2 w 70"/>
                  <a:gd name="T59" fmla="*/ 28 h 94"/>
                  <a:gd name="T60" fmla="*/ 3 w 70"/>
                  <a:gd name="T61" fmla="*/ 27 h 94"/>
                  <a:gd name="T62" fmla="*/ 3 w 70"/>
                  <a:gd name="T63" fmla="*/ 24 h 94"/>
                  <a:gd name="T64" fmla="*/ 2 w 70"/>
                  <a:gd name="T65" fmla="*/ 24 h 94"/>
                  <a:gd name="T66" fmla="*/ 2 w 70"/>
                  <a:gd name="T67" fmla="*/ 20 h 94"/>
                  <a:gd name="T68" fmla="*/ 6 w 70"/>
                  <a:gd name="T69" fmla="*/ 15 h 94"/>
                  <a:gd name="T70" fmla="*/ 10 w 70"/>
                  <a:gd name="T71" fmla="*/ 10 h 94"/>
                  <a:gd name="T72" fmla="*/ 12 w 70"/>
                  <a:gd name="T73" fmla="*/ 8 h 94"/>
                  <a:gd name="T74" fmla="*/ 15 w 70"/>
                  <a:gd name="T75" fmla="*/ 10 h 94"/>
                  <a:gd name="T76" fmla="*/ 17 w 70"/>
                  <a:gd name="T77" fmla="*/ 8 h 94"/>
                  <a:gd name="T78" fmla="*/ 19 w 70"/>
                  <a:gd name="T79" fmla="*/ 6 h 94"/>
                  <a:gd name="T80" fmla="*/ 22 w 70"/>
                  <a:gd name="T81" fmla="*/ 6 h 94"/>
                  <a:gd name="T82" fmla="*/ 23 w 70"/>
                  <a:gd name="T83" fmla="*/ 4 h 94"/>
                  <a:gd name="T84" fmla="*/ 27 w 70"/>
                  <a:gd name="T85" fmla="*/ 5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 h="94">
                    <a:moveTo>
                      <a:pt x="70" y="12"/>
                    </a:moveTo>
                    <a:lnTo>
                      <a:pt x="70" y="12"/>
                    </a:lnTo>
                    <a:lnTo>
                      <a:pt x="52" y="26"/>
                    </a:lnTo>
                    <a:lnTo>
                      <a:pt x="52" y="28"/>
                    </a:lnTo>
                    <a:lnTo>
                      <a:pt x="52" y="32"/>
                    </a:lnTo>
                    <a:lnTo>
                      <a:pt x="54" y="32"/>
                    </a:lnTo>
                    <a:lnTo>
                      <a:pt x="58" y="34"/>
                    </a:lnTo>
                    <a:lnTo>
                      <a:pt x="56" y="42"/>
                    </a:lnTo>
                    <a:lnTo>
                      <a:pt x="56" y="44"/>
                    </a:lnTo>
                    <a:lnTo>
                      <a:pt x="54" y="48"/>
                    </a:lnTo>
                    <a:lnTo>
                      <a:pt x="50" y="48"/>
                    </a:lnTo>
                    <a:lnTo>
                      <a:pt x="46" y="48"/>
                    </a:lnTo>
                    <a:lnTo>
                      <a:pt x="42" y="56"/>
                    </a:lnTo>
                    <a:lnTo>
                      <a:pt x="38" y="58"/>
                    </a:lnTo>
                    <a:lnTo>
                      <a:pt x="34" y="60"/>
                    </a:lnTo>
                    <a:lnTo>
                      <a:pt x="30" y="72"/>
                    </a:lnTo>
                    <a:lnTo>
                      <a:pt x="36" y="74"/>
                    </a:lnTo>
                    <a:lnTo>
                      <a:pt x="40" y="74"/>
                    </a:lnTo>
                    <a:lnTo>
                      <a:pt x="42" y="76"/>
                    </a:lnTo>
                    <a:lnTo>
                      <a:pt x="42" y="78"/>
                    </a:lnTo>
                    <a:lnTo>
                      <a:pt x="40" y="82"/>
                    </a:lnTo>
                    <a:lnTo>
                      <a:pt x="42" y="84"/>
                    </a:lnTo>
                    <a:lnTo>
                      <a:pt x="38" y="88"/>
                    </a:lnTo>
                    <a:lnTo>
                      <a:pt x="32" y="84"/>
                    </a:lnTo>
                    <a:lnTo>
                      <a:pt x="28" y="86"/>
                    </a:lnTo>
                    <a:lnTo>
                      <a:pt x="20" y="92"/>
                    </a:lnTo>
                    <a:lnTo>
                      <a:pt x="12" y="92"/>
                    </a:lnTo>
                    <a:lnTo>
                      <a:pt x="12" y="94"/>
                    </a:lnTo>
                    <a:lnTo>
                      <a:pt x="10" y="94"/>
                    </a:lnTo>
                    <a:lnTo>
                      <a:pt x="6" y="92"/>
                    </a:lnTo>
                    <a:lnTo>
                      <a:pt x="8" y="88"/>
                    </a:lnTo>
                    <a:lnTo>
                      <a:pt x="4" y="86"/>
                    </a:lnTo>
                    <a:lnTo>
                      <a:pt x="0" y="86"/>
                    </a:lnTo>
                    <a:lnTo>
                      <a:pt x="0" y="80"/>
                    </a:lnTo>
                    <a:lnTo>
                      <a:pt x="2" y="80"/>
                    </a:lnTo>
                    <a:lnTo>
                      <a:pt x="4" y="76"/>
                    </a:lnTo>
                    <a:lnTo>
                      <a:pt x="10" y="76"/>
                    </a:lnTo>
                    <a:lnTo>
                      <a:pt x="8" y="74"/>
                    </a:lnTo>
                    <a:lnTo>
                      <a:pt x="6" y="72"/>
                    </a:lnTo>
                    <a:lnTo>
                      <a:pt x="8" y="68"/>
                    </a:lnTo>
                    <a:lnTo>
                      <a:pt x="8" y="66"/>
                    </a:lnTo>
                    <a:lnTo>
                      <a:pt x="8" y="64"/>
                    </a:lnTo>
                    <a:lnTo>
                      <a:pt x="4" y="62"/>
                    </a:lnTo>
                    <a:lnTo>
                      <a:pt x="2" y="60"/>
                    </a:lnTo>
                    <a:lnTo>
                      <a:pt x="6" y="52"/>
                    </a:lnTo>
                    <a:lnTo>
                      <a:pt x="10" y="48"/>
                    </a:lnTo>
                    <a:lnTo>
                      <a:pt x="14" y="40"/>
                    </a:lnTo>
                    <a:lnTo>
                      <a:pt x="18" y="34"/>
                    </a:lnTo>
                    <a:lnTo>
                      <a:pt x="26" y="28"/>
                    </a:lnTo>
                    <a:lnTo>
                      <a:pt x="24" y="22"/>
                    </a:lnTo>
                    <a:lnTo>
                      <a:pt x="30" y="20"/>
                    </a:lnTo>
                    <a:lnTo>
                      <a:pt x="32" y="24"/>
                    </a:lnTo>
                    <a:lnTo>
                      <a:pt x="38" y="26"/>
                    </a:lnTo>
                    <a:lnTo>
                      <a:pt x="44" y="28"/>
                    </a:lnTo>
                    <a:lnTo>
                      <a:pt x="44" y="22"/>
                    </a:lnTo>
                    <a:lnTo>
                      <a:pt x="44" y="20"/>
                    </a:lnTo>
                    <a:lnTo>
                      <a:pt x="48" y="16"/>
                    </a:lnTo>
                    <a:lnTo>
                      <a:pt x="52" y="16"/>
                    </a:lnTo>
                    <a:lnTo>
                      <a:pt x="56" y="14"/>
                    </a:lnTo>
                    <a:lnTo>
                      <a:pt x="54" y="12"/>
                    </a:lnTo>
                    <a:lnTo>
                      <a:pt x="60" y="10"/>
                    </a:lnTo>
                    <a:lnTo>
                      <a:pt x="62" y="0"/>
                    </a:lnTo>
                    <a:lnTo>
                      <a:pt x="70" y="12"/>
                    </a:lnTo>
                    <a:close/>
                  </a:path>
                </a:pathLst>
              </a:custGeom>
              <a:grpFill/>
              <a:ln w="3175">
                <a:noFill/>
                <a:round/>
                <a:headEnd/>
                <a:tailEnd/>
              </a:ln>
            </p:spPr>
            <p:txBody>
              <a:bodyPr/>
              <a:lstStyle/>
              <a:p>
                <a:pPr>
                  <a:defRPr/>
                </a:pPr>
                <a:endParaRPr lang="en-GB" dirty="0">
                  <a:latin typeface="Calibri" pitchFamily="34" charset="0"/>
                </a:endParaRPr>
              </a:p>
            </p:txBody>
          </p:sp>
          <p:sp>
            <p:nvSpPr>
              <p:cNvPr id="680" name="Freeform 85"/>
              <p:cNvSpPr>
                <a:spLocks/>
              </p:cNvSpPr>
              <p:nvPr/>
            </p:nvSpPr>
            <p:spPr bwMode="auto">
              <a:xfrm>
                <a:off x="4795030" y="3928547"/>
                <a:ext cx="310143" cy="321686"/>
              </a:xfrm>
              <a:custGeom>
                <a:avLst/>
                <a:gdLst>
                  <a:gd name="T0" fmla="*/ 51 w 136"/>
                  <a:gd name="T1" fmla="*/ 8 h 142"/>
                  <a:gd name="T2" fmla="*/ 52 w 136"/>
                  <a:gd name="T3" fmla="*/ 9 h 142"/>
                  <a:gd name="T4" fmla="*/ 51 w 136"/>
                  <a:gd name="T5" fmla="*/ 13 h 142"/>
                  <a:gd name="T6" fmla="*/ 50 w 136"/>
                  <a:gd name="T7" fmla="*/ 14 h 142"/>
                  <a:gd name="T8" fmla="*/ 48 w 136"/>
                  <a:gd name="T9" fmla="*/ 16 h 142"/>
                  <a:gd name="T10" fmla="*/ 48 w 136"/>
                  <a:gd name="T11" fmla="*/ 18 h 142"/>
                  <a:gd name="T12" fmla="*/ 46 w 136"/>
                  <a:gd name="T13" fmla="*/ 20 h 142"/>
                  <a:gd name="T14" fmla="*/ 46 w 136"/>
                  <a:gd name="T15" fmla="*/ 23 h 142"/>
                  <a:gd name="T16" fmla="*/ 46 w 136"/>
                  <a:gd name="T17" fmla="*/ 25 h 142"/>
                  <a:gd name="T18" fmla="*/ 42 w 136"/>
                  <a:gd name="T19" fmla="*/ 27 h 142"/>
                  <a:gd name="T20" fmla="*/ 42 w 136"/>
                  <a:gd name="T21" fmla="*/ 27 h 142"/>
                  <a:gd name="T22" fmla="*/ 40 w 136"/>
                  <a:gd name="T23" fmla="*/ 30 h 142"/>
                  <a:gd name="T24" fmla="*/ 39 w 136"/>
                  <a:gd name="T25" fmla="*/ 33 h 142"/>
                  <a:gd name="T26" fmla="*/ 38 w 136"/>
                  <a:gd name="T27" fmla="*/ 35 h 142"/>
                  <a:gd name="T28" fmla="*/ 37 w 136"/>
                  <a:gd name="T29" fmla="*/ 38 h 142"/>
                  <a:gd name="T30" fmla="*/ 36 w 136"/>
                  <a:gd name="T31" fmla="*/ 40 h 142"/>
                  <a:gd name="T32" fmla="*/ 33 w 136"/>
                  <a:gd name="T33" fmla="*/ 43 h 142"/>
                  <a:gd name="T34" fmla="*/ 33 w 136"/>
                  <a:gd name="T35" fmla="*/ 41 h 142"/>
                  <a:gd name="T36" fmla="*/ 31 w 136"/>
                  <a:gd name="T37" fmla="*/ 38 h 142"/>
                  <a:gd name="T38" fmla="*/ 30 w 136"/>
                  <a:gd name="T39" fmla="*/ 40 h 142"/>
                  <a:gd name="T40" fmla="*/ 27 w 136"/>
                  <a:gd name="T41" fmla="*/ 41 h 142"/>
                  <a:gd name="T42" fmla="*/ 26 w 136"/>
                  <a:gd name="T43" fmla="*/ 44 h 142"/>
                  <a:gd name="T44" fmla="*/ 25 w 136"/>
                  <a:gd name="T45" fmla="*/ 45 h 142"/>
                  <a:gd name="T46" fmla="*/ 25 w 136"/>
                  <a:gd name="T47" fmla="*/ 46 h 142"/>
                  <a:gd name="T48" fmla="*/ 25 w 136"/>
                  <a:gd name="T49" fmla="*/ 52 h 142"/>
                  <a:gd name="T50" fmla="*/ 24 w 136"/>
                  <a:gd name="T51" fmla="*/ 51 h 142"/>
                  <a:gd name="T52" fmla="*/ 23 w 136"/>
                  <a:gd name="T53" fmla="*/ 52 h 142"/>
                  <a:gd name="T54" fmla="*/ 22 w 136"/>
                  <a:gd name="T55" fmla="*/ 51 h 142"/>
                  <a:gd name="T56" fmla="*/ 15 w 136"/>
                  <a:gd name="T57" fmla="*/ 53 h 142"/>
                  <a:gd name="T58" fmla="*/ 13 w 136"/>
                  <a:gd name="T59" fmla="*/ 50 h 142"/>
                  <a:gd name="T60" fmla="*/ 13 w 136"/>
                  <a:gd name="T61" fmla="*/ 49 h 142"/>
                  <a:gd name="T62" fmla="*/ 13 w 136"/>
                  <a:gd name="T63" fmla="*/ 46 h 142"/>
                  <a:gd name="T64" fmla="*/ 7 w 136"/>
                  <a:gd name="T65" fmla="*/ 42 h 142"/>
                  <a:gd name="T66" fmla="*/ 2 w 136"/>
                  <a:gd name="T67" fmla="*/ 41 h 142"/>
                  <a:gd name="T68" fmla="*/ 2 w 136"/>
                  <a:gd name="T69" fmla="*/ 36 h 142"/>
                  <a:gd name="T70" fmla="*/ 0 w 136"/>
                  <a:gd name="T71" fmla="*/ 34 h 142"/>
                  <a:gd name="T72" fmla="*/ 2 w 136"/>
                  <a:gd name="T73" fmla="*/ 30 h 142"/>
                  <a:gd name="T74" fmla="*/ 2 w 136"/>
                  <a:gd name="T75" fmla="*/ 27 h 142"/>
                  <a:gd name="T76" fmla="*/ 2 w 136"/>
                  <a:gd name="T77" fmla="*/ 27 h 142"/>
                  <a:gd name="T78" fmla="*/ 2 w 136"/>
                  <a:gd name="T79" fmla="*/ 27 h 142"/>
                  <a:gd name="T80" fmla="*/ 2 w 136"/>
                  <a:gd name="T81" fmla="*/ 23 h 142"/>
                  <a:gd name="T82" fmla="*/ 3 w 136"/>
                  <a:gd name="T83" fmla="*/ 21 h 142"/>
                  <a:gd name="T84" fmla="*/ 4 w 136"/>
                  <a:gd name="T85" fmla="*/ 20 h 142"/>
                  <a:gd name="T86" fmla="*/ 4 w 136"/>
                  <a:gd name="T87" fmla="*/ 18 h 142"/>
                  <a:gd name="T88" fmla="*/ 5 w 136"/>
                  <a:gd name="T89" fmla="*/ 16 h 142"/>
                  <a:gd name="T90" fmla="*/ 3 w 136"/>
                  <a:gd name="T91" fmla="*/ 14 h 142"/>
                  <a:gd name="T92" fmla="*/ 3 w 136"/>
                  <a:gd name="T93" fmla="*/ 11 h 142"/>
                  <a:gd name="T94" fmla="*/ 5 w 136"/>
                  <a:gd name="T95" fmla="*/ 8 h 142"/>
                  <a:gd name="T96" fmla="*/ 6 w 136"/>
                  <a:gd name="T97" fmla="*/ 4 h 142"/>
                  <a:gd name="T98" fmla="*/ 12 w 136"/>
                  <a:gd name="T99" fmla="*/ 0 h 142"/>
                  <a:gd name="T100" fmla="*/ 15 w 136"/>
                  <a:gd name="T101" fmla="*/ 0 h 142"/>
                  <a:gd name="T102" fmla="*/ 17 w 136"/>
                  <a:gd name="T103" fmla="*/ 2 h 142"/>
                  <a:gd name="T104" fmla="*/ 19 w 136"/>
                  <a:gd name="T105" fmla="*/ 3 h 142"/>
                  <a:gd name="T106" fmla="*/ 22 w 136"/>
                  <a:gd name="T107" fmla="*/ 3 h 142"/>
                  <a:gd name="T108" fmla="*/ 24 w 136"/>
                  <a:gd name="T109" fmla="*/ 2 h 142"/>
                  <a:gd name="T110" fmla="*/ 25 w 136"/>
                  <a:gd name="T111" fmla="*/ 4 h 142"/>
                  <a:gd name="T112" fmla="*/ 30 w 136"/>
                  <a:gd name="T113" fmla="*/ 4 h 142"/>
                  <a:gd name="T114" fmla="*/ 33 w 136"/>
                  <a:gd name="T115" fmla="*/ 2 h 142"/>
                  <a:gd name="T116" fmla="*/ 36 w 136"/>
                  <a:gd name="T117" fmla="*/ 2 h 142"/>
                  <a:gd name="T118" fmla="*/ 42 w 136"/>
                  <a:gd name="T119" fmla="*/ 2 h 142"/>
                  <a:gd name="T120" fmla="*/ 45 w 136"/>
                  <a:gd name="T121" fmla="*/ 2 h 142"/>
                  <a:gd name="T122" fmla="*/ 49 w 136"/>
                  <a:gd name="T123" fmla="*/ 0 h 142"/>
                  <a:gd name="T124" fmla="*/ 51 w 136"/>
                  <a:gd name="T125" fmla="*/ 4 h 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6" h="142">
                    <a:moveTo>
                      <a:pt x="134" y="10"/>
                    </a:moveTo>
                    <a:lnTo>
                      <a:pt x="134" y="22"/>
                    </a:lnTo>
                    <a:lnTo>
                      <a:pt x="136" y="22"/>
                    </a:lnTo>
                    <a:lnTo>
                      <a:pt x="136" y="24"/>
                    </a:lnTo>
                    <a:lnTo>
                      <a:pt x="136" y="30"/>
                    </a:lnTo>
                    <a:lnTo>
                      <a:pt x="134" y="34"/>
                    </a:lnTo>
                    <a:lnTo>
                      <a:pt x="132" y="34"/>
                    </a:lnTo>
                    <a:lnTo>
                      <a:pt x="130" y="36"/>
                    </a:lnTo>
                    <a:lnTo>
                      <a:pt x="130" y="38"/>
                    </a:lnTo>
                    <a:lnTo>
                      <a:pt x="128" y="40"/>
                    </a:lnTo>
                    <a:lnTo>
                      <a:pt x="124" y="44"/>
                    </a:lnTo>
                    <a:lnTo>
                      <a:pt x="124" y="46"/>
                    </a:lnTo>
                    <a:lnTo>
                      <a:pt x="124" y="50"/>
                    </a:lnTo>
                    <a:lnTo>
                      <a:pt x="122" y="54"/>
                    </a:lnTo>
                    <a:lnTo>
                      <a:pt x="120" y="54"/>
                    </a:lnTo>
                    <a:lnTo>
                      <a:pt x="120" y="58"/>
                    </a:lnTo>
                    <a:lnTo>
                      <a:pt x="120" y="60"/>
                    </a:lnTo>
                    <a:lnTo>
                      <a:pt x="120" y="62"/>
                    </a:lnTo>
                    <a:lnTo>
                      <a:pt x="120" y="66"/>
                    </a:lnTo>
                    <a:lnTo>
                      <a:pt x="110" y="70"/>
                    </a:lnTo>
                    <a:lnTo>
                      <a:pt x="108" y="72"/>
                    </a:lnTo>
                    <a:lnTo>
                      <a:pt x="108" y="74"/>
                    </a:lnTo>
                    <a:lnTo>
                      <a:pt x="106" y="78"/>
                    </a:lnTo>
                    <a:lnTo>
                      <a:pt x="106" y="82"/>
                    </a:lnTo>
                    <a:lnTo>
                      <a:pt x="104" y="84"/>
                    </a:lnTo>
                    <a:lnTo>
                      <a:pt x="102" y="88"/>
                    </a:lnTo>
                    <a:lnTo>
                      <a:pt x="100" y="90"/>
                    </a:lnTo>
                    <a:lnTo>
                      <a:pt x="98" y="94"/>
                    </a:lnTo>
                    <a:lnTo>
                      <a:pt x="94" y="100"/>
                    </a:lnTo>
                    <a:lnTo>
                      <a:pt x="96" y="104"/>
                    </a:lnTo>
                    <a:lnTo>
                      <a:pt x="96" y="106"/>
                    </a:lnTo>
                    <a:lnTo>
                      <a:pt x="94" y="106"/>
                    </a:lnTo>
                    <a:lnTo>
                      <a:pt x="92" y="112"/>
                    </a:lnTo>
                    <a:lnTo>
                      <a:pt x="90" y="114"/>
                    </a:lnTo>
                    <a:lnTo>
                      <a:pt x="86" y="114"/>
                    </a:lnTo>
                    <a:lnTo>
                      <a:pt x="88" y="110"/>
                    </a:lnTo>
                    <a:lnTo>
                      <a:pt x="88" y="108"/>
                    </a:lnTo>
                    <a:lnTo>
                      <a:pt x="86" y="106"/>
                    </a:lnTo>
                    <a:lnTo>
                      <a:pt x="82" y="104"/>
                    </a:lnTo>
                    <a:lnTo>
                      <a:pt x="80" y="104"/>
                    </a:lnTo>
                    <a:lnTo>
                      <a:pt x="78" y="106"/>
                    </a:lnTo>
                    <a:lnTo>
                      <a:pt x="74" y="108"/>
                    </a:lnTo>
                    <a:lnTo>
                      <a:pt x="70" y="108"/>
                    </a:lnTo>
                    <a:lnTo>
                      <a:pt x="70" y="110"/>
                    </a:lnTo>
                    <a:lnTo>
                      <a:pt x="68" y="116"/>
                    </a:lnTo>
                    <a:lnTo>
                      <a:pt x="66" y="118"/>
                    </a:lnTo>
                    <a:lnTo>
                      <a:pt x="66" y="120"/>
                    </a:lnTo>
                    <a:lnTo>
                      <a:pt x="66" y="122"/>
                    </a:lnTo>
                    <a:lnTo>
                      <a:pt x="66" y="124"/>
                    </a:lnTo>
                    <a:lnTo>
                      <a:pt x="68" y="124"/>
                    </a:lnTo>
                    <a:lnTo>
                      <a:pt x="66" y="130"/>
                    </a:lnTo>
                    <a:lnTo>
                      <a:pt x="66" y="140"/>
                    </a:lnTo>
                    <a:lnTo>
                      <a:pt x="64" y="136"/>
                    </a:lnTo>
                    <a:lnTo>
                      <a:pt x="62" y="138"/>
                    </a:lnTo>
                    <a:lnTo>
                      <a:pt x="60" y="140"/>
                    </a:lnTo>
                    <a:lnTo>
                      <a:pt x="60" y="138"/>
                    </a:lnTo>
                    <a:lnTo>
                      <a:pt x="58" y="136"/>
                    </a:lnTo>
                    <a:lnTo>
                      <a:pt x="56" y="136"/>
                    </a:lnTo>
                    <a:lnTo>
                      <a:pt x="56" y="140"/>
                    </a:lnTo>
                    <a:lnTo>
                      <a:pt x="38" y="142"/>
                    </a:lnTo>
                    <a:lnTo>
                      <a:pt x="34" y="138"/>
                    </a:lnTo>
                    <a:lnTo>
                      <a:pt x="32" y="134"/>
                    </a:lnTo>
                    <a:lnTo>
                      <a:pt x="30" y="132"/>
                    </a:lnTo>
                    <a:lnTo>
                      <a:pt x="32" y="130"/>
                    </a:lnTo>
                    <a:lnTo>
                      <a:pt x="32" y="128"/>
                    </a:lnTo>
                    <a:lnTo>
                      <a:pt x="32" y="124"/>
                    </a:lnTo>
                    <a:lnTo>
                      <a:pt x="26" y="118"/>
                    </a:lnTo>
                    <a:lnTo>
                      <a:pt x="18" y="112"/>
                    </a:lnTo>
                    <a:lnTo>
                      <a:pt x="10" y="110"/>
                    </a:lnTo>
                    <a:lnTo>
                      <a:pt x="2" y="110"/>
                    </a:lnTo>
                    <a:lnTo>
                      <a:pt x="2" y="100"/>
                    </a:lnTo>
                    <a:lnTo>
                      <a:pt x="2" y="96"/>
                    </a:lnTo>
                    <a:lnTo>
                      <a:pt x="2" y="92"/>
                    </a:lnTo>
                    <a:lnTo>
                      <a:pt x="0" y="90"/>
                    </a:lnTo>
                    <a:lnTo>
                      <a:pt x="2" y="84"/>
                    </a:lnTo>
                    <a:lnTo>
                      <a:pt x="2" y="80"/>
                    </a:lnTo>
                    <a:lnTo>
                      <a:pt x="2" y="78"/>
                    </a:lnTo>
                    <a:lnTo>
                      <a:pt x="2" y="74"/>
                    </a:lnTo>
                    <a:lnTo>
                      <a:pt x="2" y="72"/>
                    </a:lnTo>
                    <a:lnTo>
                      <a:pt x="4" y="74"/>
                    </a:lnTo>
                    <a:lnTo>
                      <a:pt x="6" y="72"/>
                    </a:lnTo>
                    <a:lnTo>
                      <a:pt x="6" y="70"/>
                    </a:lnTo>
                    <a:lnTo>
                      <a:pt x="4" y="66"/>
                    </a:lnTo>
                    <a:lnTo>
                      <a:pt x="6" y="64"/>
                    </a:lnTo>
                    <a:lnTo>
                      <a:pt x="8" y="60"/>
                    </a:lnTo>
                    <a:lnTo>
                      <a:pt x="8" y="56"/>
                    </a:lnTo>
                    <a:lnTo>
                      <a:pt x="8" y="54"/>
                    </a:lnTo>
                    <a:lnTo>
                      <a:pt x="10" y="52"/>
                    </a:lnTo>
                    <a:lnTo>
                      <a:pt x="12" y="52"/>
                    </a:lnTo>
                    <a:lnTo>
                      <a:pt x="10" y="50"/>
                    </a:lnTo>
                    <a:lnTo>
                      <a:pt x="10" y="48"/>
                    </a:lnTo>
                    <a:lnTo>
                      <a:pt x="10" y="46"/>
                    </a:lnTo>
                    <a:lnTo>
                      <a:pt x="12" y="42"/>
                    </a:lnTo>
                    <a:lnTo>
                      <a:pt x="10" y="40"/>
                    </a:lnTo>
                    <a:lnTo>
                      <a:pt x="8" y="38"/>
                    </a:lnTo>
                    <a:lnTo>
                      <a:pt x="8" y="34"/>
                    </a:lnTo>
                    <a:lnTo>
                      <a:pt x="8" y="30"/>
                    </a:lnTo>
                    <a:lnTo>
                      <a:pt x="8" y="28"/>
                    </a:lnTo>
                    <a:lnTo>
                      <a:pt x="12" y="20"/>
                    </a:lnTo>
                    <a:lnTo>
                      <a:pt x="14" y="16"/>
                    </a:lnTo>
                    <a:lnTo>
                      <a:pt x="16" y="12"/>
                    </a:lnTo>
                    <a:lnTo>
                      <a:pt x="18" y="6"/>
                    </a:lnTo>
                    <a:lnTo>
                      <a:pt x="30" y="0"/>
                    </a:lnTo>
                    <a:lnTo>
                      <a:pt x="34" y="0"/>
                    </a:lnTo>
                    <a:lnTo>
                      <a:pt x="38" y="0"/>
                    </a:lnTo>
                    <a:lnTo>
                      <a:pt x="42" y="0"/>
                    </a:lnTo>
                    <a:lnTo>
                      <a:pt x="44" y="2"/>
                    </a:lnTo>
                    <a:lnTo>
                      <a:pt x="48" y="6"/>
                    </a:lnTo>
                    <a:lnTo>
                      <a:pt x="50" y="8"/>
                    </a:lnTo>
                    <a:lnTo>
                      <a:pt x="52" y="8"/>
                    </a:lnTo>
                    <a:lnTo>
                      <a:pt x="56" y="8"/>
                    </a:lnTo>
                    <a:lnTo>
                      <a:pt x="62" y="6"/>
                    </a:lnTo>
                    <a:lnTo>
                      <a:pt x="64" y="6"/>
                    </a:lnTo>
                    <a:lnTo>
                      <a:pt x="66" y="6"/>
                    </a:lnTo>
                    <a:lnTo>
                      <a:pt x="66" y="10"/>
                    </a:lnTo>
                    <a:lnTo>
                      <a:pt x="72" y="10"/>
                    </a:lnTo>
                    <a:lnTo>
                      <a:pt x="78" y="10"/>
                    </a:lnTo>
                    <a:lnTo>
                      <a:pt x="82" y="10"/>
                    </a:lnTo>
                    <a:lnTo>
                      <a:pt x="86" y="6"/>
                    </a:lnTo>
                    <a:lnTo>
                      <a:pt x="90" y="6"/>
                    </a:lnTo>
                    <a:lnTo>
                      <a:pt x="94" y="6"/>
                    </a:lnTo>
                    <a:lnTo>
                      <a:pt x="102" y="6"/>
                    </a:lnTo>
                    <a:lnTo>
                      <a:pt x="108" y="6"/>
                    </a:lnTo>
                    <a:lnTo>
                      <a:pt x="114" y="6"/>
                    </a:lnTo>
                    <a:lnTo>
                      <a:pt x="118" y="6"/>
                    </a:lnTo>
                    <a:lnTo>
                      <a:pt x="118" y="4"/>
                    </a:lnTo>
                    <a:lnTo>
                      <a:pt x="120" y="2"/>
                    </a:lnTo>
                    <a:lnTo>
                      <a:pt x="128" y="0"/>
                    </a:lnTo>
                    <a:lnTo>
                      <a:pt x="132" y="8"/>
                    </a:lnTo>
                    <a:lnTo>
                      <a:pt x="134" y="8"/>
                    </a:lnTo>
                    <a:lnTo>
                      <a:pt x="134" y="10"/>
                    </a:lnTo>
                    <a:close/>
                  </a:path>
                </a:pathLst>
              </a:custGeom>
              <a:grpFill/>
              <a:ln w="3175">
                <a:noFill/>
                <a:round/>
                <a:headEnd/>
                <a:tailEnd/>
              </a:ln>
            </p:spPr>
            <p:txBody>
              <a:bodyPr/>
              <a:lstStyle/>
              <a:p>
                <a:pPr>
                  <a:defRPr/>
                </a:pPr>
                <a:endParaRPr lang="en-GB" dirty="0">
                  <a:latin typeface="Calibri" pitchFamily="34" charset="0"/>
                </a:endParaRPr>
              </a:p>
            </p:txBody>
          </p:sp>
          <p:sp>
            <p:nvSpPr>
              <p:cNvPr id="681" name="Freeform 86"/>
              <p:cNvSpPr>
                <a:spLocks/>
              </p:cNvSpPr>
              <p:nvPr/>
            </p:nvSpPr>
            <p:spPr bwMode="auto">
              <a:xfrm>
                <a:off x="4722566" y="3618453"/>
                <a:ext cx="411592" cy="373852"/>
              </a:xfrm>
              <a:custGeom>
                <a:avLst/>
                <a:gdLst>
                  <a:gd name="T0" fmla="*/ 59 w 180"/>
                  <a:gd name="T1" fmla="*/ 53 h 164"/>
                  <a:gd name="T2" fmla="*/ 58 w 180"/>
                  <a:gd name="T3" fmla="*/ 53 h 164"/>
                  <a:gd name="T4" fmla="*/ 57 w 180"/>
                  <a:gd name="T5" fmla="*/ 54 h 164"/>
                  <a:gd name="T6" fmla="*/ 54 w 180"/>
                  <a:gd name="T7" fmla="*/ 54 h 164"/>
                  <a:gd name="T8" fmla="*/ 52 w 180"/>
                  <a:gd name="T9" fmla="*/ 54 h 164"/>
                  <a:gd name="T10" fmla="*/ 47 w 180"/>
                  <a:gd name="T11" fmla="*/ 54 h 164"/>
                  <a:gd name="T12" fmla="*/ 46 w 180"/>
                  <a:gd name="T13" fmla="*/ 54 h 164"/>
                  <a:gd name="T14" fmla="*/ 44 w 180"/>
                  <a:gd name="T15" fmla="*/ 56 h 164"/>
                  <a:gd name="T16" fmla="*/ 40 w 180"/>
                  <a:gd name="T17" fmla="*/ 56 h 164"/>
                  <a:gd name="T18" fmla="*/ 38 w 180"/>
                  <a:gd name="T19" fmla="*/ 56 h 164"/>
                  <a:gd name="T20" fmla="*/ 38 w 180"/>
                  <a:gd name="T21" fmla="*/ 54 h 164"/>
                  <a:gd name="T22" fmla="*/ 36 w 180"/>
                  <a:gd name="T23" fmla="*/ 54 h 164"/>
                  <a:gd name="T24" fmla="*/ 34 w 180"/>
                  <a:gd name="T25" fmla="*/ 55 h 164"/>
                  <a:gd name="T26" fmla="*/ 32 w 180"/>
                  <a:gd name="T27" fmla="*/ 55 h 164"/>
                  <a:gd name="T28" fmla="*/ 31 w 180"/>
                  <a:gd name="T29" fmla="*/ 54 h 164"/>
                  <a:gd name="T30" fmla="*/ 29 w 180"/>
                  <a:gd name="T31" fmla="*/ 53 h 164"/>
                  <a:gd name="T32" fmla="*/ 27 w 180"/>
                  <a:gd name="T33" fmla="*/ 52 h 164"/>
                  <a:gd name="T34" fmla="*/ 25 w 180"/>
                  <a:gd name="T35" fmla="*/ 52 h 164"/>
                  <a:gd name="T36" fmla="*/ 24 w 180"/>
                  <a:gd name="T37" fmla="*/ 52 h 164"/>
                  <a:gd name="T38" fmla="*/ 19 w 180"/>
                  <a:gd name="T39" fmla="*/ 54 h 164"/>
                  <a:gd name="T40" fmla="*/ 19 w 180"/>
                  <a:gd name="T41" fmla="*/ 57 h 164"/>
                  <a:gd name="T42" fmla="*/ 17 w 180"/>
                  <a:gd name="T43" fmla="*/ 60 h 164"/>
                  <a:gd name="T44" fmla="*/ 13 w 180"/>
                  <a:gd name="T45" fmla="*/ 62 h 164"/>
                  <a:gd name="T46" fmla="*/ 13 w 180"/>
                  <a:gd name="T47" fmla="*/ 61 h 164"/>
                  <a:gd name="T48" fmla="*/ 13 w 180"/>
                  <a:gd name="T49" fmla="*/ 61 h 164"/>
                  <a:gd name="T50" fmla="*/ 10 w 180"/>
                  <a:gd name="T51" fmla="*/ 60 h 164"/>
                  <a:gd name="T52" fmla="*/ 8 w 180"/>
                  <a:gd name="T53" fmla="*/ 58 h 164"/>
                  <a:gd name="T54" fmla="*/ 8 w 180"/>
                  <a:gd name="T55" fmla="*/ 57 h 164"/>
                  <a:gd name="T56" fmla="*/ 8 w 180"/>
                  <a:gd name="T57" fmla="*/ 56 h 164"/>
                  <a:gd name="T58" fmla="*/ 7 w 180"/>
                  <a:gd name="T59" fmla="*/ 56 h 164"/>
                  <a:gd name="T60" fmla="*/ 5 w 180"/>
                  <a:gd name="T61" fmla="*/ 52 h 164"/>
                  <a:gd name="T62" fmla="*/ 2 w 180"/>
                  <a:gd name="T63" fmla="*/ 48 h 164"/>
                  <a:gd name="T64" fmla="*/ 2 w 180"/>
                  <a:gd name="T65" fmla="*/ 45 h 164"/>
                  <a:gd name="T66" fmla="*/ 2 w 180"/>
                  <a:gd name="T67" fmla="*/ 44 h 164"/>
                  <a:gd name="T68" fmla="*/ 3 w 180"/>
                  <a:gd name="T69" fmla="*/ 44 h 164"/>
                  <a:gd name="T70" fmla="*/ 5 w 180"/>
                  <a:gd name="T71" fmla="*/ 44 h 164"/>
                  <a:gd name="T72" fmla="*/ 9 w 180"/>
                  <a:gd name="T73" fmla="*/ 42 h 164"/>
                  <a:gd name="T74" fmla="*/ 13 w 180"/>
                  <a:gd name="T75" fmla="*/ 42 h 164"/>
                  <a:gd name="T76" fmla="*/ 17 w 180"/>
                  <a:gd name="T77" fmla="*/ 40 h 164"/>
                  <a:gd name="T78" fmla="*/ 17 w 180"/>
                  <a:gd name="T79" fmla="*/ 39 h 164"/>
                  <a:gd name="T80" fmla="*/ 19 w 180"/>
                  <a:gd name="T81" fmla="*/ 37 h 164"/>
                  <a:gd name="T82" fmla="*/ 19 w 180"/>
                  <a:gd name="T83" fmla="*/ 24 h 164"/>
                  <a:gd name="T84" fmla="*/ 28 w 180"/>
                  <a:gd name="T85" fmla="*/ 17 h 164"/>
                  <a:gd name="T86" fmla="*/ 62 w 180"/>
                  <a:gd name="T87" fmla="*/ 6 h 164"/>
                  <a:gd name="T88" fmla="*/ 66 w 180"/>
                  <a:gd name="T89" fmla="*/ 3 h 164"/>
                  <a:gd name="T90" fmla="*/ 69 w 180"/>
                  <a:gd name="T91" fmla="*/ 13 h 164"/>
                  <a:gd name="T92" fmla="*/ 69 w 180"/>
                  <a:gd name="T93" fmla="*/ 17 h 164"/>
                  <a:gd name="T94" fmla="*/ 69 w 180"/>
                  <a:gd name="T95" fmla="*/ 19 h 164"/>
                  <a:gd name="T96" fmla="*/ 69 w 180"/>
                  <a:gd name="T97" fmla="*/ 23 h 164"/>
                  <a:gd name="T98" fmla="*/ 69 w 180"/>
                  <a:gd name="T99" fmla="*/ 33 h 164"/>
                  <a:gd name="T100" fmla="*/ 62 w 180"/>
                  <a:gd name="T101" fmla="*/ 47 h 164"/>
                  <a:gd name="T102" fmla="*/ 62 w 180"/>
                  <a:gd name="T103" fmla="*/ 51 h 164"/>
                  <a:gd name="T104" fmla="*/ 62 w 180"/>
                  <a:gd name="T105" fmla="*/ 51 h 164"/>
                  <a:gd name="T106" fmla="*/ 62 w 180"/>
                  <a:gd name="T107" fmla="*/ 52 h 1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0" h="164">
                    <a:moveTo>
                      <a:pt x="160" y="136"/>
                    </a:moveTo>
                    <a:lnTo>
                      <a:pt x="152" y="138"/>
                    </a:lnTo>
                    <a:lnTo>
                      <a:pt x="150" y="140"/>
                    </a:lnTo>
                    <a:lnTo>
                      <a:pt x="150" y="142"/>
                    </a:lnTo>
                    <a:lnTo>
                      <a:pt x="146" y="142"/>
                    </a:lnTo>
                    <a:lnTo>
                      <a:pt x="140" y="142"/>
                    </a:lnTo>
                    <a:lnTo>
                      <a:pt x="134" y="142"/>
                    </a:lnTo>
                    <a:lnTo>
                      <a:pt x="126" y="142"/>
                    </a:lnTo>
                    <a:lnTo>
                      <a:pt x="122" y="142"/>
                    </a:lnTo>
                    <a:lnTo>
                      <a:pt x="118" y="142"/>
                    </a:lnTo>
                    <a:lnTo>
                      <a:pt x="114" y="146"/>
                    </a:lnTo>
                    <a:lnTo>
                      <a:pt x="110" y="146"/>
                    </a:lnTo>
                    <a:lnTo>
                      <a:pt x="104" y="146"/>
                    </a:lnTo>
                    <a:lnTo>
                      <a:pt x="98" y="146"/>
                    </a:lnTo>
                    <a:lnTo>
                      <a:pt x="98" y="142"/>
                    </a:lnTo>
                    <a:lnTo>
                      <a:pt x="96" y="142"/>
                    </a:lnTo>
                    <a:lnTo>
                      <a:pt x="94" y="142"/>
                    </a:lnTo>
                    <a:lnTo>
                      <a:pt x="88" y="144"/>
                    </a:lnTo>
                    <a:lnTo>
                      <a:pt x="84" y="144"/>
                    </a:lnTo>
                    <a:lnTo>
                      <a:pt x="82" y="144"/>
                    </a:lnTo>
                    <a:lnTo>
                      <a:pt x="80" y="142"/>
                    </a:lnTo>
                    <a:lnTo>
                      <a:pt x="76" y="138"/>
                    </a:lnTo>
                    <a:lnTo>
                      <a:pt x="74" y="136"/>
                    </a:lnTo>
                    <a:lnTo>
                      <a:pt x="70" y="136"/>
                    </a:lnTo>
                    <a:lnTo>
                      <a:pt x="66" y="136"/>
                    </a:lnTo>
                    <a:lnTo>
                      <a:pt x="62" y="136"/>
                    </a:lnTo>
                    <a:lnTo>
                      <a:pt x="50" y="142"/>
                    </a:lnTo>
                    <a:lnTo>
                      <a:pt x="48" y="148"/>
                    </a:lnTo>
                    <a:lnTo>
                      <a:pt x="46" y="152"/>
                    </a:lnTo>
                    <a:lnTo>
                      <a:pt x="44" y="156"/>
                    </a:lnTo>
                    <a:lnTo>
                      <a:pt x="40" y="164"/>
                    </a:lnTo>
                    <a:lnTo>
                      <a:pt x="34" y="162"/>
                    </a:lnTo>
                    <a:lnTo>
                      <a:pt x="34" y="160"/>
                    </a:lnTo>
                    <a:lnTo>
                      <a:pt x="32" y="158"/>
                    </a:lnTo>
                    <a:lnTo>
                      <a:pt x="28" y="156"/>
                    </a:lnTo>
                    <a:lnTo>
                      <a:pt x="22" y="162"/>
                    </a:lnTo>
                    <a:lnTo>
                      <a:pt x="20" y="152"/>
                    </a:lnTo>
                    <a:lnTo>
                      <a:pt x="20" y="150"/>
                    </a:lnTo>
                    <a:lnTo>
                      <a:pt x="20" y="146"/>
                    </a:lnTo>
                    <a:lnTo>
                      <a:pt x="18" y="146"/>
                    </a:lnTo>
                    <a:lnTo>
                      <a:pt x="16" y="146"/>
                    </a:lnTo>
                    <a:lnTo>
                      <a:pt x="12" y="136"/>
                    </a:lnTo>
                    <a:lnTo>
                      <a:pt x="12" y="132"/>
                    </a:lnTo>
                    <a:lnTo>
                      <a:pt x="4" y="126"/>
                    </a:lnTo>
                    <a:lnTo>
                      <a:pt x="0" y="120"/>
                    </a:lnTo>
                    <a:lnTo>
                      <a:pt x="2" y="116"/>
                    </a:lnTo>
                    <a:lnTo>
                      <a:pt x="4" y="116"/>
                    </a:lnTo>
                    <a:lnTo>
                      <a:pt x="6" y="114"/>
                    </a:lnTo>
                    <a:lnTo>
                      <a:pt x="8" y="114"/>
                    </a:lnTo>
                    <a:lnTo>
                      <a:pt x="12" y="114"/>
                    </a:lnTo>
                    <a:lnTo>
                      <a:pt x="18" y="112"/>
                    </a:lnTo>
                    <a:lnTo>
                      <a:pt x="24" y="112"/>
                    </a:lnTo>
                    <a:lnTo>
                      <a:pt x="32" y="108"/>
                    </a:lnTo>
                    <a:lnTo>
                      <a:pt x="38" y="106"/>
                    </a:lnTo>
                    <a:lnTo>
                      <a:pt x="46" y="106"/>
                    </a:lnTo>
                    <a:lnTo>
                      <a:pt x="46" y="102"/>
                    </a:lnTo>
                    <a:lnTo>
                      <a:pt x="48" y="96"/>
                    </a:lnTo>
                    <a:lnTo>
                      <a:pt x="52" y="94"/>
                    </a:lnTo>
                    <a:lnTo>
                      <a:pt x="50" y="62"/>
                    </a:lnTo>
                    <a:lnTo>
                      <a:pt x="66" y="58"/>
                    </a:lnTo>
                    <a:lnTo>
                      <a:pt x="72" y="46"/>
                    </a:lnTo>
                    <a:lnTo>
                      <a:pt x="132" y="0"/>
                    </a:lnTo>
                    <a:lnTo>
                      <a:pt x="160" y="16"/>
                    </a:lnTo>
                    <a:lnTo>
                      <a:pt x="162" y="14"/>
                    </a:lnTo>
                    <a:lnTo>
                      <a:pt x="170" y="8"/>
                    </a:lnTo>
                    <a:lnTo>
                      <a:pt x="176" y="36"/>
                    </a:lnTo>
                    <a:lnTo>
                      <a:pt x="180" y="40"/>
                    </a:lnTo>
                    <a:lnTo>
                      <a:pt x="180" y="46"/>
                    </a:lnTo>
                    <a:lnTo>
                      <a:pt x="180" y="48"/>
                    </a:lnTo>
                    <a:lnTo>
                      <a:pt x="178" y="54"/>
                    </a:lnTo>
                    <a:lnTo>
                      <a:pt x="176" y="60"/>
                    </a:lnTo>
                    <a:lnTo>
                      <a:pt x="176" y="86"/>
                    </a:lnTo>
                    <a:lnTo>
                      <a:pt x="176" y="106"/>
                    </a:lnTo>
                    <a:lnTo>
                      <a:pt x="160" y="122"/>
                    </a:lnTo>
                    <a:lnTo>
                      <a:pt x="160" y="132"/>
                    </a:lnTo>
                    <a:lnTo>
                      <a:pt x="158" y="132"/>
                    </a:lnTo>
                    <a:lnTo>
                      <a:pt x="160" y="136"/>
                    </a:lnTo>
                    <a:close/>
                  </a:path>
                </a:pathLst>
              </a:custGeom>
              <a:grpFill/>
              <a:ln w="3175">
                <a:noFill/>
                <a:round/>
                <a:headEnd/>
                <a:tailEnd/>
              </a:ln>
            </p:spPr>
            <p:txBody>
              <a:bodyPr/>
              <a:lstStyle/>
              <a:p>
                <a:pPr>
                  <a:defRPr/>
                </a:pPr>
                <a:endParaRPr lang="en-GB" dirty="0">
                  <a:latin typeface="Calibri" pitchFamily="34" charset="0"/>
                </a:endParaRPr>
              </a:p>
            </p:txBody>
          </p:sp>
          <p:sp>
            <p:nvSpPr>
              <p:cNvPr id="682" name="Freeform 87"/>
              <p:cNvSpPr>
                <a:spLocks noEditPoints="1"/>
              </p:cNvSpPr>
              <p:nvPr/>
            </p:nvSpPr>
            <p:spPr bwMode="auto">
              <a:xfrm>
                <a:off x="2481999" y="3905362"/>
                <a:ext cx="104347" cy="121719"/>
              </a:xfrm>
              <a:custGeom>
                <a:avLst/>
                <a:gdLst>
                  <a:gd name="T0" fmla="*/ 7 w 46"/>
                  <a:gd name="T1" fmla="*/ 18 h 54"/>
                  <a:gd name="T2" fmla="*/ 6 w 46"/>
                  <a:gd name="T3" fmla="*/ 15 h 54"/>
                  <a:gd name="T4" fmla="*/ 7 w 46"/>
                  <a:gd name="T5" fmla="*/ 15 h 54"/>
                  <a:gd name="T6" fmla="*/ 9 w 46"/>
                  <a:gd name="T7" fmla="*/ 16 h 54"/>
                  <a:gd name="T8" fmla="*/ 10 w 46"/>
                  <a:gd name="T9" fmla="*/ 19 h 54"/>
                  <a:gd name="T10" fmla="*/ 13 w 46"/>
                  <a:gd name="T11" fmla="*/ 19 h 54"/>
                  <a:gd name="T12" fmla="*/ 13 w 46"/>
                  <a:gd name="T13" fmla="*/ 20 h 54"/>
                  <a:gd name="T14" fmla="*/ 14 w 46"/>
                  <a:gd name="T15" fmla="*/ 20 h 54"/>
                  <a:gd name="T16" fmla="*/ 14 w 46"/>
                  <a:gd name="T17" fmla="*/ 19 h 54"/>
                  <a:gd name="T18" fmla="*/ 14 w 46"/>
                  <a:gd name="T19" fmla="*/ 2 h 54"/>
                  <a:gd name="T20" fmla="*/ 13 w 46"/>
                  <a:gd name="T21" fmla="*/ 2 h 54"/>
                  <a:gd name="T22" fmla="*/ 13 w 46"/>
                  <a:gd name="T23" fmla="*/ 2 h 54"/>
                  <a:gd name="T24" fmla="*/ 9 w 46"/>
                  <a:gd name="T25" fmla="*/ 4 h 54"/>
                  <a:gd name="T26" fmla="*/ 8 w 46"/>
                  <a:gd name="T27" fmla="*/ 4 h 54"/>
                  <a:gd name="T28" fmla="*/ 7 w 46"/>
                  <a:gd name="T29" fmla="*/ 4 h 54"/>
                  <a:gd name="T30" fmla="*/ 4 w 46"/>
                  <a:gd name="T31" fmla="*/ 3 h 54"/>
                  <a:gd name="T32" fmla="*/ 2 w 46"/>
                  <a:gd name="T33" fmla="*/ 4 h 54"/>
                  <a:gd name="T34" fmla="*/ 2 w 46"/>
                  <a:gd name="T35" fmla="*/ 5 h 54"/>
                  <a:gd name="T36" fmla="*/ 2 w 46"/>
                  <a:gd name="T37" fmla="*/ 8 h 54"/>
                  <a:gd name="T38" fmla="*/ 0 w 46"/>
                  <a:gd name="T39" fmla="*/ 9 h 54"/>
                  <a:gd name="T40" fmla="*/ 0 w 46"/>
                  <a:gd name="T41" fmla="*/ 9 h 54"/>
                  <a:gd name="T42" fmla="*/ 0 w 46"/>
                  <a:gd name="T43" fmla="*/ 11 h 54"/>
                  <a:gd name="T44" fmla="*/ 2 w 46"/>
                  <a:gd name="T45" fmla="*/ 12 h 54"/>
                  <a:gd name="T46" fmla="*/ 3 w 46"/>
                  <a:gd name="T47" fmla="*/ 15 h 54"/>
                  <a:gd name="T48" fmla="*/ 4 w 46"/>
                  <a:gd name="T49" fmla="*/ 16 h 54"/>
                  <a:gd name="T50" fmla="*/ 5 w 46"/>
                  <a:gd name="T51" fmla="*/ 18 h 54"/>
                  <a:gd name="T52" fmla="*/ 7 w 46"/>
                  <a:gd name="T53" fmla="*/ 18 h 54"/>
                  <a:gd name="T54" fmla="*/ 4 w 46"/>
                  <a:gd name="T55" fmla="*/ 12 h 54"/>
                  <a:gd name="T56" fmla="*/ 4 w 46"/>
                  <a:gd name="T57" fmla="*/ 12 h 54"/>
                  <a:gd name="T58" fmla="*/ 4 w 46"/>
                  <a:gd name="T59" fmla="*/ 13 h 54"/>
                  <a:gd name="T60" fmla="*/ 4 w 46"/>
                  <a:gd name="T61" fmla="*/ 13 h 54"/>
                  <a:gd name="T62" fmla="*/ 3 w 46"/>
                  <a:gd name="T63" fmla="*/ 12 h 54"/>
                  <a:gd name="T64" fmla="*/ 4 w 46"/>
                  <a:gd name="T65" fmla="*/ 12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54">
                    <a:moveTo>
                      <a:pt x="18" y="48"/>
                    </a:moveTo>
                    <a:lnTo>
                      <a:pt x="18" y="48"/>
                    </a:lnTo>
                    <a:lnTo>
                      <a:pt x="16" y="42"/>
                    </a:lnTo>
                    <a:lnTo>
                      <a:pt x="16" y="40"/>
                    </a:lnTo>
                    <a:lnTo>
                      <a:pt x="18" y="40"/>
                    </a:lnTo>
                    <a:lnTo>
                      <a:pt x="22" y="42"/>
                    </a:lnTo>
                    <a:lnTo>
                      <a:pt x="24" y="44"/>
                    </a:lnTo>
                    <a:lnTo>
                      <a:pt x="28" y="52"/>
                    </a:lnTo>
                    <a:lnTo>
                      <a:pt x="32" y="52"/>
                    </a:lnTo>
                    <a:lnTo>
                      <a:pt x="34" y="54"/>
                    </a:lnTo>
                    <a:lnTo>
                      <a:pt x="36" y="54"/>
                    </a:lnTo>
                    <a:lnTo>
                      <a:pt x="38" y="54"/>
                    </a:lnTo>
                    <a:lnTo>
                      <a:pt x="38" y="52"/>
                    </a:lnTo>
                    <a:lnTo>
                      <a:pt x="46" y="0"/>
                    </a:lnTo>
                    <a:lnTo>
                      <a:pt x="38" y="2"/>
                    </a:lnTo>
                    <a:lnTo>
                      <a:pt x="34" y="4"/>
                    </a:lnTo>
                    <a:lnTo>
                      <a:pt x="32" y="6"/>
                    </a:lnTo>
                    <a:lnTo>
                      <a:pt x="30" y="8"/>
                    </a:lnTo>
                    <a:lnTo>
                      <a:pt x="24" y="10"/>
                    </a:lnTo>
                    <a:lnTo>
                      <a:pt x="22" y="10"/>
                    </a:lnTo>
                    <a:lnTo>
                      <a:pt x="18" y="10"/>
                    </a:lnTo>
                    <a:lnTo>
                      <a:pt x="16" y="8"/>
                    </a:lnTo>
                    <a:lnTo>
                      <a:pt x="12" y="8"/>
                    </a:lnTo>
                    <a:lnTo>
                      <a:pt x="4" y="12"/>
                    </a:lnTo>
                    <a:lnTo>
                      <a:pt x="4" y="16"/>
                    </a:lnTo>
                    <a:lnTo>
                      <a:pt x="4" y="22"/>
                    </a:lnTo>
                    <a:lnTo>
                      <a:pt x="2" y="24"/>
                    </a:lnTo>
                    <a:lnTo>
                      <a:pt x="0" y="24"/>
                    </a:lnTo>
                    <a:lnTo>
                      <a:pt x="0" y="26"/>
                    </a:lnTo>
                    <a:lnTo>
                      <a:pt x="0" y="30"/>
                    </a:lnTo>
                    <a:lnTo>
                      <a:pt x="2" y="32"/>
                    </a:lnTo>
                    <a:lnTo>
                      <a:pt x="6" y="34"/>
                    </a:lnTo>
                    <a:lnTo>
                      <a:pt x="8" y="40"/>
                    </a:lnTo>
                    <a:lnTo>
                      <a:pt x="10" y="44"/>
                    </a:lnTo>
                    <a:lnTo>
                      <a:pt x="12" y="46"/>
                    </a:lnTo>
                    <a:lnTo>
                      <a:pt x="14" y="48"/>
                    </a:lnTo>
                    <a:lnTo>
                      <a:pt x="18" y="48"/>
                    </a:lnTo>
                    <a:close/>
                    <a:moveTo>
                      <a:pt x="10" y="32"/>
                    </a:moveTo>
                    <a:lnTo>
                      <a:pt x="10" y="32"/>
                    </a:lnTo>
                    <a:lnTo>
                      <a:pt x="12" y="34"/>
                    </a:lnTo>
                    <a:lnTo>
                      <a:pt x="14" y="34"/>
                    </a:lnTo>
                    <a:lnTo>
                      <a:pt x="12" y="36"/>
                    </a:lnTo>
                    <a:lnTo>
                      <a:pt x="10" y="36"/>
                    </a:lnTo>
                    <a:lnTo>
                      <a:pt x="8" y="34"/>
                    </a:lnTo>
                    <a:lnTo>
                      <a:pt x="10" y="32"/>
                    </a:lnTo>
                    <a:close/>
                  </a:path>
                </a:pathLst>
              </a:custGeom>
              <a:grpFill/>
              <a:ln w="3175">
                <a:noFill/>
                <a:round/>
                <a:headEnd/>
                <a:tailEnd/>
              </a:ln>
            </p:spPr>
            <p:txBody>
              <a:bodyPr/>
              <a:lstStyle/>
              <a:p>
                <a:pPr>
                  <a:defRPr/>
                </a:pPr>
                <a:endParaRPr lang="en-GB" dirty="0">
                  <a:latin typeface="Calibri" pitchFamily="34" charset="0"/>
                </a:endParaRPr>
              </a:p>
            </p:txBody>
          </p:sp>
          <p:sp>
            <p:nvSpPr>
              <p:cNvPr id="683" name="Freeform 88"/>
              <p:cNvSpPr>
                <a:spLocks noEditPoints="1"/>
              </p:cNvSpPr>
              <p:nvPr/>
            </p:nvSpPr>
            <p:spPr bwMode="auto">
              <a:xfrm>
                <a:off x="9000804" y="5536978"/>
                <a:ext cx="315940" cy="469488"/>
              </a:xfrm>
              <a:custGeom>
                <a:avLst/>
                <a:gdLst>
                  <a:gd name="T0" fmla="*/ 4 w 138"/>
                  <a:gd name="T1" fmla="*/ 79 h 206"/>
                  <a:gd name="T2" fmla="*/ 8 w 138"/>
                  <a:gd name="T3" fmla="*/ 77 h 206"/>
                  <a:gd name="T4" fmla="*/ 5 w 138"/>
                  <a:gd name="T5" fmla="*/ 75 h 206"/>
                  <a:gd name="T6" fmla="*/ 25 w 138"/>
                  <a:gd name="T7" fmla="*/ 39 h 206"/>
                  <a:gd name="T8" fmla="*/ 22 w 138"/>
                  <a:gd name="T9" fmla="*/ 45 h 206"/>
                  <a:gd name="T10" fmla="*/ 22 w 138"/>
                  <a:gd name="T11" fmla="*/ 46 h 206"/>
                  <a:gd name="T12" fmla="*/ 17 w 138"/>
                  <a:gd name="T13" fmla="*/ 55 h 206"/>
                  <a:gd name="T14" fmla="*/ 9 w 138"/>
                  <a:gd name="T15" fmla="*/ 59 h 206"/>
                  <a:gd name="T16" fmla="*/ 7 w 138"/>
                  <a:gd name="T17" fmla="*/ 61 h 206"/>
                  <a:gd name="T18" fmla="*/ 5 w 138"/>
                  <a:gd name="T19" fmla="*/ 62 h 206"/>
                  <a:gd name="T20" fmla="*/ 3 w 138"/>
                  <a:gd name="T21" fmla="*/ 65 h 206"/>
                  <a:gd name="T22" fmla="*/ 2 w 138"/>
                  <a:gd name="T23" fmla="*/ 69 h 206"/>
                  <a:gd name="T24" fmla="*/ 2 w 138"/>
                  <a:gd name="T25" fmla="*/ 72 h 206"/>
                  <a:gd name="T26" fmla="*/ 6 w 138"/>
                  <a:gd name="T27" fmla="*/ 72 h 206"/>
                  <a:gd name="T28" fmla="*/ 13 w 138"/>
                  <a:gd name="T29" fmla="*/ 75 h 206"/>
                  <a:gd name="T30" fmla="*/ 20 w 138"/>
                  <a:gd name="T31" fmla="*/ 64 h 206"/>
                  <a:gd name="T32" fmla="*/ 20 w 138"/>
                  <a:gd name="T33" fmla="*/ 61 h 206"/>
                  <a:gd name="T34" fmla="*/ 28 w 138"/>
                  <a:gd name="T35" fmla="*/ 58 h 206"/>
                  <a:gd name="T36" fmla="*/ 31 w 138"/>
                  <a:gd name="T37" fmla="*/ 50 h 206"/>
                  <a:gd name="T38" fmla="*/ 35 w 138"/>
                  <a:gd name="T39" fmla="*/ 40 h 206"/>
                  <a:gd name="T40" fmla="*/ 34 w 138"/>
                  <a:gd name="T41" fmla="*/ 42 h 206"/>
                  <a:gd name="T42" fmla="*/ 31 w 138"/>
                  <a:gd name="T43" fmla="*/ 40 h 206"/>
                  <a:gd name="T44" fmla="*/ 29 w 138"/>
                  <a:gd name="T45" fmla="*/ 42 h 206"/>
                  <a:gd name="T46" fmla="*/ 27 w 138"/>
                  <a:gd name="T47" fmla="*/ 36 h 206"/>
                  <a:gd name="T48" fmla="*/ 28 w 138"/>
                  <a:gd name="T49" fmla="*/ 2 h 206"/>
                  <a:gd name="T50" fmla="*/ 27 w 138"/>
                  <a:gd name="T51" fmla="*/ 2 h 206"/>
                  <a:gd name="T52" fmla="*/ 31 w 138"/>
                  <a:gd name="T53" fmla="*/ 8 h 206"/>
                  <a:gd name="T54" fmla="*/ 34 w 138"/>
                  <a:gd name="T55" fmla="*/ 13 h 206"/>
                  <a:gd name="T56" fmla="*/ 35 w 138"/>
                  <a:gd name="T57" fmla="*/ 13 h 206"/>
                  <a:gd name="T58" fmla="*/ 36 w 138"/>
                  <a:gd name="T59" fmla="*/ 16 h 206"/>
                  <a:gd name="T60" fmla="*/ 36 w 138"/>
                  <a:gd name="T61" fmla="*/ 19 h 206"/>
                  <a:gd name="T62" fmla="*/ 36 w 138"/>
                  <a:gd name="T63" fmla="*/ 26 h 206"/>
                  <a:gd name="T64" fmla="*/ 36 w 138"/>
                  <a:gd name="T65" fmla="*/ 33 h 206"/>
                  <a:gd name="T66" fmla="*/ 37 w 138"/>
                  <a:gd name="T67" fmla="*/ 39 h 206"/>
                  <a:gd name="T68" fmla="*/ 41 w 138"/>
                  <a:gd name="T69" fmla="*/ 42 h 206"/>
                  <a:gd name="T70" fmla="*/ 46 w 138"/>
                  <a:gd name="T71" fmla="*/ 36 h 206"/>
                  <a:gd name="T72" fmla="*/ 47 w 138"/>
                  <a:gd name="T73" fmla="*/ 33 h 206"/>
                  <a:gd name="T74" fmla="*/ 47 w 138"/>
                  <a:gd name="T75" fmla="*/ 31 h 206"/>
                  <a:gd name="T76" fmla="*/ 51 w 138"/>
                  <a:gd name="T77" fmla="*/ 31 h 206"/>
                  <a:gd name="T78" fmla="*/ 54 w 138"/>
                  <a:gd name="T79" fmla="*/ 24 h 206"/>
                  <a:gd name="T80" fmla="*/ 53 w 138"/>
                  <a:gd name="T81" fmla="*/ 22 h 206"/>
                  <a:gd name="T82" fmla="*/ 51 w 138"/>
                  <a:gd name="T83" fmla="*/ 20 h 206"/>
                  <a:gd name="T84" fmla="*/ 48 w 138"/>
                  <a:gd name="T85" fmla="*/ 23 h 206"/>
                  <a:gd name="T86" fmla="*/ 43 w 138"/>
                  <a:gd name="T87" fmla="*/ 16 h 206"/>
                  <a:gd name="T88" fmla="*/ 42 w 138"/>
                  <a:gd name="T89" fmla="*/ 15 h 206"/>
                  <a:gd name="T90" fmla="*/ 40 w 138"/>
                  <a:gd name="T91" fmla="*/ 17 h 206"/>
                  <a:gd name="T92" fmla="*/ 37 w 138"/>
                  <a:gd name="T93" fmla="*/ 13 h 206"/>
                  <a:gd name="T94" fmla="*/ 35 w 138"/>
                  <a:gd name="T95" fmla="*/ 7 h 206"/>
                  <a:gd name="T96" fmla="*/ 32 w 138"/>
                  <a:gd name="T97" fmla="*/ 3 h 206"/>
                  <a:gd name="T98" fmla="*/ 31 w 138"/>
                  <a:gd name="T99" fmla="*/ 4 h 206"/>
                  <a:gd name="T100" fmla="*/ 29 w 138"/>
                  <a:gd name="T101" fmla="*/ 0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8" h="206">
                    <a:moveTo>
                      <a:pt x="12" y="196"/>
                    </a:moveTo>
                    <a:lnTo>
                      <a:pt x="12" y="196"/>
                    </a:lnTo>
                    <a:lnTo>
                      <a:pt x="10" y="206"/>
                    </a:lnTo>
                    <a:lnTo>
                      <a:pt x="18" y="206"/>
                    </a:lnTo>
                    <a:lnTo>
                      <a:pt x="22" y="206"/>
                    </a:lnTo>
                    <a:lnTo>
                      <a:pt x="20" y="202"/>
                    </a:lnTo>
                    <a:lnTo>
                      <a:pt x="18" y="198"/>
                    </a:lnTo>
                    <a:lnTo>
                      <a:pt x="12" y="196"/>
                    </a:lnTo>
                    <a:close/>
                    <a:moveTo>
                      <a:pt x="68" y="96"/>
                    </a:moveTo>
                    <a:lnTo>
                      <a:pt x="68" y="96"/>
                    </a:lnTo>
                    <a:lnTo>
                      <a:pt x="64" y="102"/>
                    </a:lnTo>
                    <a:lnTo>
                      <a:pt x="64" y="108"/>
                    </a:lnTo>
                    <a:lnTo>
                      <a:pt x="64" y="114"/>
                    </a:lnTo>
                    <a:lnTo>
                      <a:pt x="58" y="118"/>
                    </a:lnTo>
                    <a:lnTo>
                      <a:pt x="58" y="120"/>
                    </a:lnTo>
                    <a:lnTo>
                      <a:pt x="58" y="122"/>
                    </a:lnTo>
                    <a:lnTo>
                      <a:pt x="54" y="124"/>
                    </a:lnTo>
                    <a:lnTo>
                      <a:pt x="48" y="138"/>
                    </a:lnTo>
                    <a:lnTo>
                      <a:pt x="44" y="144"/>
                    </a:lnTo>
                    <a:lnTo>
                      <a:pt x="38" y="148"/>
                    </a:lnTo>
                    <a:lnTo>
                      <a:pt x="30" y="152"/>
                    </a:lnTo>
                    <a:lnTo>
                      <a:pt x="24" y="154"/>
                    </a:lnTo>
                    <a:lnTo>
                      <a:pt x="22" y="156"/>
                    </a:lnTo>
                    <a:lnTo>
                      <a:pt x="22" y="160"/>
                    </a:lnTo>
                    <a:lnTo>
                      <a:pt x="18" y="160"/>
                    </a:lnTo>
                    <a:lnTo>
                      <a:pt x="18" y="162"/>
                    </a:lnTo>
                    <a:lnTo>
                      <a:pt x="16" y="162"/>
                    </a:lnTo>
                    <a:lnTo>
                      <a:pt x="12" y="162"/>
                    </a:lnTo>
                    <a:lnTo>
                      <a:pt x="10" y="164"/>
                    </a:lnTo>
                    <a:lnTo>
                      <a:pt x="10" y="166"/>
                    </a:lnTo>
                    <a:lnTo>
                      <a:pt x="8" y="172"/>
                    </a:lnTo>
                    <a:lnTo>
                      <a:pt x="4" y="172"/>
                    </a:lnTo>
                    <a:lnTo>
                      <a:pt x="2" y="182"/>
                    </a:lnTo>
                    <a:lnTo>
                      <a:pt x="0" y="184"/>
                    </a:lnTo>
                    <a:lnTo>
                      <a:pt x="2" y="188"/>
                    </a:lnTo>
                    <a:lnTo>
                      <a:pt x="6" y="190"/>
                    </a:lnTo>
                    <a:lnTo>
                      <a:pt x="8" y="190"/>
                    </a:lnTo>
                    <a:lnTo>
                      <a:pt x="12" y="188"/>
                    </a:lnTo>
                    <a:lnTo>
                      <a:pt x="14" y="188"/>
                    </a:lnTo>
                    <a:lnTo>
                      <a:pt x="16" y="194"/>
                    </a:lnTo>
                    <a:lnTo>
                      <a:pt x="22" y="196"/>
                    </a:lnTo>
                    <a:lnTo>
                      <a:pt x="34" y="196"/>
                    </a:lnTo>
                    <a:lnTo>
                      <a:pt x="38" y="192"/>
                    </a:lnTo>
                    <a:lnTo>
                      <a:pt x="44" y="184"/>
                    </a:lnTo>
                    <a:lnTo>
                      <a:pt x="52" y="168"/>
                    </a:lnTo>
                    <a:lnTo>
                      <a:pt x="52" y="164"/>
                    </a:lnTo>
                    <a:lnTo>
                      <a:pt x="52" y="160"/>
                    </a:lnTo>
                    <a:lnTo>
                      <a:pt x="56" y="158"/>
                    </a:lnTo>
                    <a:lnTo>
                      <a:pt x="62" y="156"/>
                    </a:lnTo>
                    <a:lnTo>
                      <a:pt x="72" y="152"/>
                    </a:lnTo>
                    <a:lnTo>
                      <a:pt x="72" y="146"/>
                    </a:lnTo>
                    <a:lnTo>
                      <a:pt x="70" y="144"/>
                    </a:lnTo>
                    <a:lnTo>
                      <a:pt x="80" y="132"/>
                    </a:lnTo>
                    <a:lnTo>
                      <a:pt x="90" y="120"/>
                    </a:lnTo>
                    <a:lnTo>
                      <a:pt x="90" y="106"/>
                    </a:lnTo>
                    <a:lnTo>
                      <a:pt x="88" y="104"/>
                    </a:lnTo>
                    <a:lnTo>
                      <a:pt x="88" y="106"/>
                    </a:lnTo>
                    <a:lnTo>
                      <a:pt x="88" y="108"/>
                    </a:lnTo>
                    <a:lnTo>
                      <a:pt x="84" y="106"/>
                    </a:lnTo>
                    <a:lnTo>
                      <a:pt x="82" y="104"/>
                    </a:lnTo>
                    <a:lnTo>
                      <a:pt x="80" y="106"/>
                    </a:lnTo>
                    <a:lnTo>
                      <a:pt x="80" y="108"/>
                    </a:lnTo>
                    <a:lnTo>
                      <a:pt x="76" y="108"/>
                    </a:lnTo>
                    <a:lnTo>
                      <a:pt x="74" y="96"/>
                    </a:lnTo>
                    <a:lnTo>
                      <a:pt x="68" y="96"/>
                    </a:lnTo>
                    <a:close/>
                    <a:moveTo>
                      <a:pt x="72" y="0"/>
                    </a:moveTo>
                    <a:lnTo>
                      <a:pt x="72" y="0"/>
                    </a:lnTo>
                    <a:lnTo>
                      <a:pt x="72" y="2"/>
                    </a:lnTo>
                    <a:lnTo>
                      <a:pt x="70" y="2"/>
                    </a:lnTo>
                    <a:lnTo>
                      <a:pt x="70" y="4"/>
                    </a:lnTo>
                    <a:lnTo>
                      <a:pt x="74" y="8"/>
                    </a:lnTo>
                    <a:lnTo>
                      <a:pt x="76" y="12"/>
                    </a:lnTo>
                    <a:lnTo>
                      <a:pt x="80" y="22"/>
                    </a:lnTo>
                    <a:lnTo>
                      <a:pt x="84" y="26"/>
                    </a:lnTo>
                    <a:lnTo>
                      <a:pt x="86" y="28"/>
                    </a:lnTo>
                    <a:lnTo>
                      <a:pt x="88" y="30"/>
                    </a:lnTo>
                    <a:lnTo>
                      <a:pt x="88" y="32"/>
                    </a:lnTo>
                    <a:lnTo>
                      <a:pt x="92" y="32"/>
                    </a:lnTo>
                    <a:lnTo>
                      <a:pt x="92" y="34"/>
                    </a:lnTo>
                    <a:lnTo>
                      <a:pt x="90" y="36"/>
                    </a:lnTo>
                    <a:lnTo>
                      <a:pt x="90" y="38"/>
                    </a:lnTo>
                    <a:lnTo>
                      <a:pt x="90" y="40"/>
                    </a:lnTo>
                    <a:lnTo>
                      <a:pt x="92" y="42"/>
                    </a:lnTo>
                    <a:lnTo>
                      <a:pt x="94" y="44"/>
                    </a:lnTo>
                    <a:lnTo>
                      <a:pt x="94" y="48"/>
                    </a:lnTo>
                    <a:lnTo>
                      <a:pt x="92" y="50"/>
                    </a:lnTo>
                    <a:lnTo>
                      <a:pt x="94" y="54"/>
                    </a:lnTo>
                    <a:lnTo>
                      <a:pt x="94" y="60"/>
                    </a:lnTo>
                    <a:lnTo>
                      <a:pt x="94" y="68"/>
                    </a:lnTo>
                    <a:lnTo>
                      <a:pt x="92" y="74"/>
                    </a:lnTo>
                    <a:lnTo>
                      <a:pt x="82" y="78"/>
                    </a:lnTo>
                    <a:lnTo>
                      <a:pt x="94" y="86"/>
                    </a:lnTo>
                    <a:lnTo>
                      <a:pt x="100" y="92"/>
                    </a:lnTo>
                    <a:lnTo>
                      <a:pt x="100" y="96"/>
                    </a:lnTo>
                    <a:lnTo>
                      <a:pt x="100" y="100"/>
                    </a:lnTo>
                    <a:lnTo>
                      <a:pt x="96" y="104"/>
                    </a:lnTo>
                    <a:lnTo>
                      <a:pt x="96" y="110"/>
                    </a:lnTo>
                    <a:lnTo>
                      <a:pt x="106" y="112"/>
                    </a:lnTo>
                    <a:lnTo>
                      <a:pt x="108" y="112"/>
                    </a:lnTo>
                    <a:lnTo>
                      <a:pt x="110" y="110"/>
                    </a:lnTo>
                    <a:lnTo>
                      <a:pt x="112" y="106"/>
                    </a:lnTo>
                    <a:lnTo>
                      <a:pt x="116" y="96"/>
                    </a:lnTo>
                    <a:lnTo>
                      <a:pt x="120" y="94"/>
                    </a:lnTo>
                    <a:lnTo>
                      <a:pt x="122" y="92"/>
                    </a:lnTo>
                    <a:lnTo>
                      <a:pt x="122" y="88"/>
                    </a:lnTo>
                    <a:lnTo>
                      <a:pt x="122" y="84"/>
                    </a:lnTo>
                    <a:lnTo>
                      <a:pt x="120" y="82"/>
                    </a:lnTo>
                    <a:lnTo>
                      <a:pt x="124" y="80"/>
                    </a:lnTo>
                    <a:lnTo>
                      <a:pt x="130" y="78"/>
                    </a:lnTo>
                    <a:lnTo>
                      <a:pt x="132" y="80"/>
                    </a:lnTo>
                    <a:lnTo>
                      <a:pt x="132" y="76"/>
                    </a:lnTo>
                    <a:lnTo>
                      <a:pt x="132" y="74"/>
                    </a:lnTo>
                    <a:lnTo>
                      <a:pt x="138" y="64"/>
                    </a:lnTo>
                    <a:lnTo>
                      <a:pt x="138" y="56"/>
                    </a:lnTo>
                    <a:lnTo>
                      <a:pt x="136" y="56"/>
                    </a:lnTo>
                    <a:lnTo>
                      <a:pt x="134" y="54"/>
                    </a:lnTo>
                    <a:lnTo>
                      <a:pt x="132" y="54"/>
                    </a:lnTo>
                    <a:lnTo>
                      <a:pt x="130" y="56"/>
                    </a:lnTo>
                    <a:lnTo>
                      <a:pt x="128" y="60"/>
                    </a:lnTo>
                    <a:lnTo>
                      <a:pt x="124" y="60"/>
                    </a:lnTo>
                    <a:lnTo>
                      <a:pt x="118" y="60"/>
                    </a:lnTo>
                    <a:lnTo>
                      <a:pt x="110" y="54"/>
                    </a:lnTo>
                    <a:lnTo>
                      <a:pt x="110" y="42"/>
                    </a:lnTo>
                    <a:lnTo>
                      <a:pt x="108" y="42"/>
                    </a:lnTo>
                    <a:lnTo>
                      <a:pt x="108" y="40"/>
                    </a:lnTo>
                    <a:lnTo>
                      <a:pt x="108" y="38"/>
                    </a:lnTo>
                    <a:lnTo>
                      <a:pt x="106" y="38"/>
                    </a:lnTo>
                    <a:lnTo>
                      <a:pt x="104" y="42"/>
                    </a:lnTo>
                    <a:lnTo>
                      <a:pt x="102" y="44"/>
                    </a:lnTo>
                    <a:lnTo>
                      <a:pt x="98" y="44"/>
                    </a:lnTo>
                    <a:lnTo>
                      <a:pt x="98" y="42"/>
                    </a:lnTo>
                    <a:lnTo>
                      <a:pt x="96" y="34"/>
                    </a:lnTo>
                    <a:lnTo>
                      <a:pt x="96" y="26"/>
                    </a:lnTo>
                    <a:lnTo>
                      <a:pt x="94" y="18"/>
                    </a:lnTo>
                    <a:lnTo>
                      <a:pt x="90" y="18"/>
                    </a:lnTo>
                    <a:lnTo>
                      <a:pt x="92" y="14"/>
                    </a:lnTo>
                    <a:lnTo>
                      <a:pt x="82" y="8"/>
                    </a:lnTo>
                    <a:lnTo>
                      <a:pt x="80" y="10"/>
                    </a:lnTo>
                    <a:lnTo>
                      <a:pt x="78" y="10"/>
                    </a:lnTo>
                    <a:lnTo>
                      <a:pt x="74" y="4"/>
                    </a:lnTo>
                    <a:lnTo>
                      <a:pt x="74" y="2"/>
                    </a:lnTo>
                    <a:lnTo>
                      <a:pt x="76" y="0"/>
                    </a:lnTo>
                    <a:lnTo>
                      <a:pt x="72" y="0"/>
                    </a:lnTo>
                    <a:close/>
                  </a:path>
                </a:pathLst>
              </a:custGeom>
              <a:grpFill/>
              <a:ln w="3175">
                <a:noFill/>
                <a:round/>
                <a:headEnd/>
                <a:tailEnd/>
              </a:ln>
            </p:spPr>
            <p:txBody>
              <a:bodyPr/>
              <a:lstStyle/>
              <a:p>
                <a:pPr>
                  <a:defRPr/>
                </a:pPr>
                <a:endParaRPr lang="en-GB" dirty="0">
                  <a:latin typeface="Calibri" pitchFamily="34" charset="0"/>
                </a:endParaRPr>
              </a:p>
            </p:txBody>
          </p:sp>
          <p:sp>
            <p:nvSpPr>
              <p:cNvPr id="684" name="Freeform 89"/>
              <p:cNvSpPr>
                <a:spLocks/>
              </p:cNvSpPr>
              <p:nvPr/>
            </p:nvSpPr>
            <p:spPr bwMode="auto">
              <a:xfrm>
                <a:off x="4824015" y="2560656"/>
                <a:ext cx="104347" cy="86942"/>
              </a:xfrm>
              <a:custGeom>
                <a:avLst/>
                <a:gdLst>
                  <a:gd name="T0" fmla="*/ 16 w 46"/>
                  <a:gd name="T1" fmla="*/ 2 h 38"/>
                  <a:gd name="T2" fmla="*/ 16 w 46"/>
                  <a:gd name="T3" fmla="*/ 2 h 38"/>
                  <a:gd name="T4" fmla="*/ 16 w 46"/>
                  <a:gd name="T5" fmla="*/ 2 h 38"/>
                  <a:gd name="T6" fmla="*/ 16 w 46"/>
                  <a:gd name="T7" fmla="*/ 2 h 38"/>
                  <a:gd name="T8" fmla="*/ 16 w 46"/>
                  <a:gd name="T9" fmla="*/ 2 h 38"/>
                  <a:gd name="T10" fmla="*/ 16 w 46"/>
                  <a:gd name="T11" fmla="*/ 2 h 38"/>
                  <a:gd name="T12" fmla="*/ 13 w 46"/>
                  <a:gd name="T13" fmla="*/ 0 h 38"/>
                  <a:gd name="T14" fmla="*/ 11 w 46"/>
                  <a:gd name="T15" fmla="*/ 0 h 38"/>
                  <a:gd name="T16" fmla="*/ 9 w 46"/>
                  <a:gd name="T17" fmla="*/ 0 h 38"/>
                  <a:gd name="T18" fmla="*/ 9 w 46"/>
                  <a:gd name="T19" fmla="*/ 0 h 38"/>
                  <a:gd name="T20" fmla="*/ 8 w 46"/>
                  <a:gd name="T21" fmla="*/ 2 h 38"/>
                  <a:gd name="T22" fmla="*/ 8 w 46"/>
                  <a:gd name="T23" fmla="*/ 2 h 38"/>
                  <a:gd name="T24" fmla="*/ 8 w 46"/>
                  <a:gd name="T25" fmla="*/ 2 h 38"/>
                  <a:gd name="T26" fmla="*/ 6 w 46"/>
                  <a:gd name="T27" fmla="*/ 2 h 38"/>
                  <a:gd name="T28" fmla="*/ 6 w 46"/>
                  <a:gd name="T29" fmla="*/ 2 h 38"/>
                  <a:gd name="T30" fmla="*/ 4 w 46"/>
                  <a:gd name="T31" fmla="*/ 4 h 38"/>
                  <a:gd name="T32" fmla="*/ 4 w 46"/>
                  <a:gd name="T33" fmla="*/ 7 h 38"/>
                  <a:gd name="T34" fmla="*/ 4 w 46"/>
                  <a:gd name="T35" fmla="*/ 12 h 38"/>
                  <a:gd name="T36" fmla="*/ 4 w 46"/>
                  <a:gd name="T37" fmla="*/ 12 h 38"/>
                  <a:gd name="T38" fmla="*/ 0 w 46"/>
                  <a:gd name="T39" fmla="*/ 12 h 38"/>
                  <a:gd name="T40" fmla="*/ 0 w 46"/>
                  <a:gd name="T41" fmla="*/ 12 h 38"/>
                  <a:gd name="T42" fmla="*/ 0 w 46"/>
                  <a:gd name="T43" fmla="*/ 13 h 38"/>
                  <a:gd name="T44" fmla="*/ 2 w 46"/>
                  <a:gd name="T45" fmla="*/ 13 h 38"/>
                  <a:gd name="T46" fmla="*/ 2 w 46"/>
                  <a:gd name="T47" fmla="*/ 13 h 38"/>
                  <a:gd name="T48" fmla="*/ 2 w 46"/>
                  <a:gd name="T49" fmla="*/ 13 h 38"/>
                  <a:gd name="T50" fmla="*/ 4 w 46"/>
                  <a:gd name="T51" fmla="*/ 13 h 38"/>
                  <a:gd name="T52" fmla="*/ 5 w 46"/>
                  <a:gd name="T53" fmla="*/ 13 h 38"/>
                  <a:gd name="T54" fmla="*/ 5 w 46"/>
                  <a:gd name="T55" fmla="*/ 13 h 38"/>
                  <a:gd name="T56" fmla="*/ 7 w 46"/>
                  <a:gd name="T57" fmla="*/ 13 h 38"/>
                  <a:gd name="T58" fmla="*/ 7 w 46"/>
                  <a:gd name="T59" fmla="*/ 13 h 38"/>
                  <a:gd name="T60" fmla="*/ 7 w 46"/>
                  <a:gd name="T61" fmla="*/ 13 h 38"/>
                  <a:gd name="T62" fmla="*/ 7 w 46"/>
                  <a:gd name="T63" fmla="*/ 13 h 38"/>
                  <a:gd name="T64" fmla="*/ 8 w 46"/>
                  <a:gd name="T65" fmla="*/ 13 h 38"/>
                  <a:gd name="T66" fmla="*/ 8 w 46"/>
                  <a:gd name="T67" fmla="*/ 15 h 38"/>
                  <a:gd name="T68" fmla="*/ 9 w 46"/>
                  <a:gd name="T69" fmla="*/ 15 h 38"/>
                  <a:gd name="T70" fmla="*/ 9 w 46"/>
                  <a:gd name="T71" fmla="*/ 15 h 38"/>
                  <a:gd name="T72" fmla="*/ 10 w 46"/>
                  <a:gd name="T73" fmla="*/ 10 h 38"/>
                  <a:gd name="T74" fmla="*/ 10 w 46"/>
                  <a:gd name="T75" fmla="*/ 10 h 38"/>
                  <a:gd name="T76" fmla="*/ 11 w 46"/>
                  <a:gd name="T77" fmla="*/ 8 h 38"/>
                  <a:gd name="T78" fmla="*/ 11 w 46"/>
                  <a:gd name="T79" fmla="*/ 8 h 38"/>
                  <a:gd name="T80" fmla="*/ 13 w 46"/>
                  <a:gd name="T81" fmla="*/ 9 h 38"/>
                  <a:gd name="T82" fmla="*/ 13 w 46"/>
                  <a:gd name="T83" fmla="*/ 9 h 38"/>
                  <a:gd name="T84" fmla="*/ 13 w 46"/>
                  <a:gd name="T85" fmla="*/ 9 h 38"/>
                  <a:gd name="T86" fmla="*/ 14 w 46"/>
                  <a:gd name="T87" fmla="*/ 8 h 38"/>
                  <a:gd name="T88" fmla="*/ 15 w 46"/>
                  <a:gd name="T89" fmla="*/ 8 h 38"/>
                  <a:gd name="T90" fmla="*/ 15 w 46"/>
                  <a:gd name="T91" fmla="*/ 8 h 38"/>
                  <a:gd name="T92" fmla="*/ 16 w 46"/>
                  <a:gd name="T93" fmla="*/ 8 h 38"/>
                  <a:gd name="T94" fmla="*/ 16 w 46"/>
                  <a:gd name="T95" fmla="*/ 7 h 38"/>
                  <a:gd name="T96" fmla="*/ 16 w 46"/>
                  <a:gd name="T97" fmla="*/ 7 h 38"/>
                  <a:gd name="T98" fmla="*/ 16 w 46"/>
                  <a:gd name="T99" fmla="*/ 7 h 38"/>
                  <a:gd name="T100" fmla="*/ 16 w 46"/>
                  <a:gd name="T101" fmla="*/ 6 h 38"/>
                  <a:gd name="T102" fmla="*/ 16 w 46"/>
                  <a:gd name="T103" fmla="*/ 6 h 38"/>
                  <a:gd name="T104" fmla="*/ 16 w 46"/>
                  <a:gd name="T105" fmla="*/ 6 h 38"/>
                  <a:gd name="T106" fmla="*/ 16 w 46"/>
                  <a:gd name="T107" fmla="*/ 6 h 38"/>
                  <a:gd name="T108" fmla="*/ 17 w 46"/>
                  <a:gd name="T109" fmla="*/ 5 h 38"/>
                  <a:gd name="T110" fmla="*/ 17 w 46"/>
                  <a:gd name="T111" fmla="*/ 4 h 38"/>
                  <a:gd name="T112" fmla="*/ 16 w 46"/>
                  <a:gd name="T113" fmla="*/ 2 h 38"/>
                  <a:gd name="T114" fmla="*/ 16 w 46"/>
                  <a:gd name="T115" fmla="*/ 2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 h="38">
                    <a:moveTo>
                      <a:pt x="44" y="4"/>
                    </a:moveTo>
                    <a:lnTo>
                      <a:pt x="44" y="4"/>
                    </a:lnTo>
                    <a:lnTo>
                      <a:pt x="44" y="6"/>
                    </a:lnTo>
                    <a:lnTo>
                      <a:pt x="44" y="2"/>
                    </a:lnTo>
                    <a:lnTo>
                      <a:pt x="34" y="0"/>
                    </a:lnTo>
                    <a:lnTo>
                      <a:pt x="30" y="0"/>
                    </a:lnTo>
                    <a:lnTo>
                      <a:pt x="24" y="0"/>
                    </a:lnTo>
                    <a:lnTo>
                      <a:pt x="22" y="6"/>
                    </a:lnTo>
                    <a:lnTo>
                      <a:pt x="20" y="6"/>
                    </a:lnTo>
                    <a:lnTo>
                      <a:pt x="16" y="6"/>
                    </a:lnTo>
                    <a:lnTo>
                      <a:pt x="12" y="10"/>
                    </a:lnTo>
                    <a:lnTo>
                      <a:pt x="12" y="18"/>
                    </a:lnTo>
                    <a:lnTo>
                      <a:pt x="10" y="30"/>
                    </a:lnTo>
                    <a:lnTo>
                      <a:pt x="0" y="30"/>
                    </a:lnTo>
                    <a:lnTo>
                      <a:pt x="0" y="32"/>
                    </a:lnTo>
                    <a:lnTo>
                      <a:pt x="2" y="34"/>
                    </a:lnTo>
                    <a:lnTo>
                      <a:pt x="6" y="36"/>
                    </a:lnTo>
                    <a:lnTo>
                      <a:pt x="10" y="34"/>
                    </a:lnTo>
                    <a:lnTo>
                      <a:pt x="14" y="34"/>
                    </a:lnTo>
                    <a:lnTo>
                      <a:pt x="18" y="34"/>
                    </a:lnTo>
                    <a:lnTo>
                      <a:pt x="20" y="36"/>
                    </a:lnTo>
                    <a:lnTo>
                      <a:pt x="22" y="38"/>
                    </a:lnTo>
                    <a:lnTo>
                      <a:pt x="24" y="38"/>
                    </a:lnTo>
                    <a:lnTo>
                      <a:pt x="28" y="26"/>
                    </a:lnTo>
                    <a:lnTo>
                      <a:pt x="30" y="22"/>
                    </a:lnTo>
                    <a:lnTo>
                      <a:pt x="34" y="24"/>
                    </a:lnTo>
                    <a:lnTo>
                      <a:pt x="36" y="24"/>
                    </a:lnTo>
                    <a:lnTo>
                      <a:pt x="38" y="22"/>
                    </a:lnTo>
                    <a:lnTo>
                      <a:pt x="40" y="20"/>
                    </a:lnTo>
                    <a:lnTo>
                      <a:pt x="42" y="20"/>
                    </a:lnTo>
                    <a:lnTo>
                      <a:pt x="44" y="18"/>
                    </a:lnTo>
                    <a:lnTo>
                      <a:pt x="42" y="14"/>
                    </a:lnTo>
                    <a:lnTo>
                      <a:pt x="44" y="14"/>
                    </a:lnTo>
                    <a:lnTo>
                      <a:pt x="46" y="12"/>
                    </a:lnTo>
                    <a:lnTo>
                      <a:pt x="46" y="10"/>
                    </a:lnTo>
                    <a:lnTo>
                      <a:pt x="44" y="4"/>
                    </a:lnTo>
                    <a:close/>
                  </a:path>
                </a:pathLst>
              </a:custGeom>
              <a:grpFill/>
              <a:ln w="3175">
                <a:noFill/>
                <a:round/>
                <a:headEnd/>
                <a:tailEnd/>
              </a:ln>
            </p:spPr>
            <p:txBody>
              <a:bodyPr/>
              <a:lstStyle/>
              <a:p>
                <a:pPr>
                  <a:defRPr/>
                </a:pPr>
                <a:endParaRPr lang="en-GB" dirty="0">
                  <a:latin typeface="Calibri" pitchFamily="34" charset="0"/>
                </a:endParaRPr>
              </a:p>
            </p:txBody>
          </p:sp>
          <p:sp>
            <p:nvSpPr>
              <p:cNvPr id="685" name="Freeform 90"/>
              <p:cNvSpPr>
                <a:spLocks/>
              </p:cNvSpPr>
              <p:nvPr/>
            </p:nvSpPr>
            <p:spPr bwMode="auto">
              <a:xfrm>
                <a:off x="6795019" y="3406894"/>
                <a:ext cx="214492" cy="127515"/>
              </a:xfrm>
              <a:custGeom>
                <a:avLst/>
                <a:gdLst>
                  <a:gd name="T0" fmla="*/ 35 w 94"/>
                  <a:gd name="T1" fmla="*/ 13 h 56"/>
                  <a:gd name="T2" fmla="*/ 32 w 94"/>
                  <a:gd name="T3" fmla="*/ 13 h 56"/>
                  <a:gd name="T4" fmla="*/ 28 w 94"/>
                  <a:gd name="T5" fmla="*/ 13 h 56"/>
                  <a:gd name="T6" fmla="*/ 27 w 94"/>
                  <a:gd name="T7" fmla="*/ 12 h 56"/>
                  <a:gd name="T8" fmla="*/ 24 w 94"/>
                  <a:gd name="T9" fmla="*/ 12 h 56"/>
                  <a:gd name="T10" fmla="*/ 23 w 94"/>
                  <a:gd name="T11" fmla="*/ 10 h 56"/>
                  <a:gd name="T12" fmla="*/ 22 w 94"/>
                  <a:gd name="T13" fmla="*/ 8 h 56"/>
                  <a:gd name="T14" fmla="*/ 19 w 94"/>
                  <a:gd name="T15" fmla="*/ 7 h 56"/>
                  <a:gd name="T16" fmla="*/ 19 w 94"/>
                  <a:gd name="T17" fmla="*/ 5 h 56"/>
                  <a:gd name="T18" fmla="*/ 17 w 94"/>
                  <a:gd name="T19" fmla="*/ 4 h 56"/>
                  <a:gd name="T20" fmla="*/ 15 w 94"/>
                  <a:gd name="T21" fmla="*/ 4 h 56"/>
                  <a:gd name="T22" fmla="*/ 13 w 94"/>
                  <a:gd name="T23" fmla="*/ 4 h 56"/>
                  <a:gd name="T24" fmla="*/ 12 w 94"/>
                  <a:gd name="T25" fmla="*/ 2 h 56"/>
                  <a:gd name="T26" fmla="*/ 10 w 94"/>
                  <a:gd name="T27" fmla="*/ 2 h 56"/>
                  <a:gd name="T28" fmla="*/ 7 w 94"/>
                  <a:gd name="T29" fmla="*/ 2 h 56"/>
                  <a:gd name="T30" fmla="*/ 6 w 94"/>
                  <a:gd name="T31" fmla="*/ 0 h 56"/>
                  <a:gd name="T32" fmla="*/ 5 w 94"/>
                  <a:gd name="T33" fmla="*/ 2 h 56"/>
                  <a:gd name="T34" fmla="*/ 2 w 94"/>
                  <a:gd name="T35" fmla="*/ 2 h 56"/>
                  <a:gd name="T36" fmla="*/ 0 w 94"/>
                  <a:gd name="T37" fmla="*/ 6 h 56"/>
                  <a:gd name="T38" fmla="*/ 2 w 94"/>
                  <a:gd name="T39" fmla="*/ 8 h 56"/>
                  <a:gd name="T40" fmla="*/ 3 w 94"/>
                  <a:gd name="T41" fmla="*/ 8 h 56"/>
                  <a:gd name="T42" fmla="*/ 4 w 94"/>
                  <a:gd name="T43" fmla="*/ 10 h 56"/>
                  <a:gd name="T44" fmla="*/ 6 w 94"/>
                  <a:gd name="T45" fmla="*/ 12 h 56"/>
                  <a:gd name="T46" fmla="*/ 8 w 94"/>
                  <a:gd name="T47" fmla="*/ 13 h 56"/>
                  <a:gd name="T48" fmla="*/ 12 w 94"/>
                  <a:gd name="T49" fmla="*/ 13 h 56"/>
                  <a:gd name="T50" fmla="*/ 13 w 94"/>
                  <a:gd name="T51" fmla="*/ 13 h 56"/>
                  <a:gd name="T52" fmla="*/ 16 w 94"/>
                  <a:gd name="T53" fmla="*/ 15 h 56"/>
                  <a:gd name="T54" fmla="*/ 17 w 94"/>
                  <a:gd name="T55" fmla="*/ 17 h 56"/>
                  <a:gd name="T56" fmla="*/ 19 w 94"/>
                  <a:gd name="T57" fmla="*/ 17 h 56"/>
                  <a:gd name="T58" fmla="*/ 21 w 94"/>
                  <a:gd name="T59" fmla="*/ 19 h 56"/>
                  <a:gd name="T60" fmla="*/ 24 w 94"/>
                  <a:gd name="T61" fmla="*/ 19 h 56"/>
                  <a:gd name="T62" fmla="*/ 28 w 94"/>
                  <a:gd name="T63" fmla="*/ 20 h 56"/>
                  <a:gd name="T64" fmla="*/ 31 w 94"/>
                  <a:gd name="T65" fmla="*/ 22 h 56"/>
                  <a:gd name="T66" fmla="*/ 34 w 94"/>
                  <a:gd name="T67" fmla="*/ 22 h 56"/>
                  <a:gd name="T68" fmla="*/ 35 w 94"/>
                  <a:gd name="T69" fmla="*/ 22 h 56"/>
                  <a:gd name="T70" fmla="*/ 35 w 94"/>
                  <a:gd name="T71" fmla="*/ 20 h 56"/>
                  <a:gd name="T72" fmla="*/ 36 w 94"/>
                  <a:gd name="T73" fmla="*/ 19 h 56"/>
                  <a:gd name="T74" fmla="*/ 35 w 94"/>
                  <a:gd name="T75" fmla="*/ 17 h 56"/>
                  <a:gd name="T76" fmla="*/ 35 w 94"/>
                  <a:gd name="T77" fmla="*/ 16 h 56"/>
                  <a:gd name="T78" fmla="*/ 35 w 94"/>
                  <a:gd name="T79" fmla="*/ 13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4" h="56">
                    <a:moveTo>
                      <a:pt x="92" y="36"/>
                    </a:moveTo>
                    <a:lnTo>
                      <a:pt x="84" y="34"/>
                    </a:lnTo>
                    <a:lnTo>
                      <a:pt x="74" y="34"/>
                    </a:lnTo>
                    <a:lnTo>
                      <a:pt x="68" y="30"/>
                    </a:lnTo>
                    <a:lnTo>
                      <a:pt x="64" y="30"/>
                    </a:lnTo>
                    <a:lnTo>
                      <a:pt x="60" y="26"/>
                    </a:lnTo>
                    <a:lnTo>
                      <a:pt x="56" y="20"/>
                    </a:lnTo>
                    <a:lnTo>
                      <a:pt x="50" y="18"/>
                    </a:lnTo>
                    <a:lnTo>
                      <a:pt x="50" y="12"/>
                    </a:lnTo>
                    <a:lnTo>
                      <a:pt x="46" y="10"/>
                    </a:lnTo>
                    <a:lnTo>
                      <a:pt x="40" y="10"/>
                    </a:lnTo>
                    <a:lnTo>
                      <a:pt x="34" y="10"/>
                    </a:lnTo>
                    <a:lnTo>
                      <a:pt x="30" y="2"/>
                    </a:lnTo>
                    <a:lnTo>
                      <a:pt x="26" y="2"/>
                    </a:lnTo>
                    <a:lnTo>
                      <a:pt x="18" y="2"/>
                    </a:lnTo>
                    <a:lnTo>
                      <a:pt x="14" y="0"/>
                    </a:lnTo>
                    <a:lnTo>
                      <a:pt x="12" y="2"/>
                    </a:lnTo>
                    <a:lnTo>
                      <a:pt x="4" y="6"/>
                    </a:lnTo>
                    <a:lnTo>
                      <a:pt x="0" y="14"/>
                    </a:lnTo>
                    <a:lnTo>
                      <a:pt x="2" y="20"/>
                    </a:lnTo>
                    <a:lnTo>
                      <a:pt x="8" y="22"/>
                    </a:lnTo>
                    <a:lnTo>
                      <a:pt x="10" y="28"/>
                    </a:lnTo>
                    <a:lnTo>
                      <a:pt x="16" y="30"/>
                    </a:lnTo>
                    <a:lnTo>
                      <a:pt x="22" y="32"/>
                    </a:lnTo>
                    <a:lnTo>
                      <a:pt x="30" y="36"/>
                    </a:lnTo>
                    <a:lnTo>
                      <a:pt x="36" y="36"/>
                    </a:lnTo>
                    <a:lnTo>
                      <a:pt x="42" y="40"/>
                    </a:lnTo>
                    <a:lnTo>
                      <a:pt x="44" y="44"/>
                    </a:lnTo>
                    <a:lnTo>
                      <a:pt x="50" y="44"/>
                    </a:lnTo>
                    <a:lnTo>
                      <a:pt x="54" y="50"/>
                    </a:lnTo>
                    <a:lnTo>
                      <a:pt x="64" y="50"/>
                    </a:lnTo>
                    <a:lnTo>
                      <a:pt x="74" y="54"/>
                    </a:lnTo>
                    <a:lnTo>
                      <a:pt x="80" y="56"/>
                    </a:lnTo>
                    <a:lnTo>
                      <a:pt x="86" y="56"/>
                    </a:lnTo>
                    <a:lnTo>
                      <a:pt x="90" y="56"/>
                    </a:lnTo>
                    <a:lnTo>
                      <a:pt x="92" y="52"/>
                    </a:lnTo>
                    <a:lnTo>
                      <a:pt x="94" y="50"/>
                    </a:lnTo>
                    <a:lnTo>
                      <a:pt x="90" y="46"/>
                    </a:lnTo>
                    <a:lnTo>
                      <a:pt x="92" y="42"/>
                    </a:lnTo>
                    <a:lnTo>
                      <a:pt x="92" y="36"/>
                    </a:lnTo>
                    <a:close/>
                  </a:path>
                </a:pathLst>
              </a:custGeom>
              <a:grpFill/>
              <a:ln w="3175">
                <a:noFill/>
                <a:round/>
                <a:headEnd/>
                <a:tailEnd/>
              </a:ln>
            </p:spPr>
            <p:txBody>
              <a:bodyPr/>
              <a:lstStyle/>
              <a:p>
                <a:pPr>
                  <a:defRPr/>
                </a:pPr>
                <a:endParaRPr lang="en-GB" dirty="0">
                  <a:latin typeface="Calibri" pitchFamily="34" charset="0"/>
                </a:endParaRPr>
              </a:p>
            </p:txBody>
          </p:sp>
          <p:sp>
            <p:nvSpPr>
              <p:cNvPr id="686" name="Freeform 91"/>
              <p:cNvSpPr>
                <a:spLocks noEditPoints="1"/>
              </p:cNvSpPr>
              <p:nvPr/>
            </p:nvSpPr>
            <p:spPr bwMode="auto">
              <a:xfrm>
                <a:off x="5024014" y="4931280"/>
                <a:ext cx="356520" cy="397036"/>
              </a:xfrm>
              <a:custGeom>
                <a:avLst/>
                <a:gdLst>
                  <a:gd name="T0" fmla="*/ 24 w 156"/>
                  <a:gd name="T1" fmla="*/ 64 h 174"/>
                  <a:gd name="T2" fmla="*/ 27 w 156"/>
                  <a:gd name="T3" fmla="*/ 64 h 174"/>
                  <a:gd name="T4" fmla="*/ 27 w 156"/>
                  <a:gd name="T5" fmla="*/ 64 h 174"/>
                  <a:gd name="T6" fmla="*/ 27 w 156"/>
                  <a:gd name="T7" fmla="*/ 65 h 174"/>
                  <a:gd name="T8" fmla="*/ 31 w 156"/>
                  <a:gd name="T9" fmla="*/ 67 h 174"/>
                  <a:gd name="T10" fmla="*/ 32 w 156"/>
                  <a:gd name="T11" fmla="*/ 65 h 174"/>
                  <a:gd name="T12" fmla="*/ 34 w 156"/>
                  <a:gd name="T13" fmla="*/ 64 h 174"/>
                  <a:gd name="T14" fmla="*/ 36 w 156"/>
                  <a:gd name="T15" fmla="*/ 47 h 174"/>
                  <a:gd name="T16" fmla="*/ 41 w 156"/>
                  <a:gd name="T17" fmla="*/ 9 h 174"/>
                  <a:gd name="T18" fmla="*/ 54 w 156"/>
                  <a:gd name="T19" fmla="*/ 8 h 174"/>
                  <a:gd name="T20" fmla="*/ 56 w 156"/>
                  <a:gd name="T21" fmla="*/ 7 h 174"/>
                  <a:gd name="T22" fmla="*/ 58 w 156"/>
                  <a:gd name="T23" fmla="*/ 7 h 174"/>
                  <a:gd name="T24" fmla="*/ 58 w 156"/>
                  <a:gd name="T25" fmla="*/ 7 h 174"/>
                  <a:gd name="T26" fmla="*/ 60 w 156"/>
                  <a:gd name="T27" fmla="*/ 6 h 174"/>
                  <a:gd name="T28" fmla="*/ 59 w 156"/>
                  <a:gd name="T29" fmla="*/ 5 h 174"/>
                  <a:gd name="T30" fmla="*/ 58 w 156"/>
                  <a:gd name="T31" fmla="*/ 4 h 174"/>
                  <a:gd name="T32" fmla="*/ 42 w 156"/>
                  <a:gd name="T33" fmla="*/ 6 h 174"/>
                  <a:gd name="T34" fmla="*/ 39 w 156"/>
                  <a:gd name="T35" fmla="*/ 6 h 174"/>
                  <a:gd name="T36" fmla="*/ 37 w 156"/>
                  <a:gd name="T37" fmla="*/ 6 h 174"/>
                  <a:gd name="T38" fmla="*/ 35 w 156"/>
                  <a:gd name="T39" fmla="*/ 5 h 174"/>
                  <a:gd name="T40" fmla="*/ 32 w 156"/>
                  <a:gd name="T41" fmla="*/ 5 h 174"/>
                  <a:gd name="T42" fmla="*/ 32 w 156"/>
                  <a:gd name="T43" fmla="*/ 4 h 174"/>
                  <a:gd name="T44" fmla="*/ 29 w 156"/>
                  <a:gd name="T45" fmla="*/ 2 h 174"/>
                  <a:gd name="T46" fmla="*/ 9 w 156"/>
                  <a:gd name="T47" fmla="*/ 2 h 174"/>
                  <a:gd name="T48" fmla="*/ 7 w 156"/>
                  <a:gd name="T49" fmla="*/ 2 h 174"/>
                  <a:gd name="T50" fmla="*/ 6 w 156"/>
                  <a:gd name="T51" fmla="*/ 2 h 174"/>
                  <a:gd name="T52" fmla="*/ 0 w 156"/>
                  <a:gd name="T53" fmla="*/ 2 h 174"/>
                  <a:gd name="T54" fmla="*/ 2 w 156"/>
                  <a:gd name="T55" fmla="*/ 8 h 174"/>
                  <a:gd name="T56" fmla="*/ 7 w 156"/>
                  <a:gd name="T57" fmla="*/ 15 h 174"/>
                  <a:gd name="T58" fmla="*/ 7 w 156"/>
                  <a:gd name="T59" fmla="*/ 21 h 174"/>
                  <a:gd name="T60" fmla="*/ 10 w 156"/>
                  <a:gd name="T61" fmla="*/ 24 h 174"/>
                  <a:gd name="T62" fmla="*/ 10 w 156"/>
                  <a:gd name="T63" fmla="*/ 28 h 174"/>
                  <a:gd name="T64" fmla="*/ 13 w 156"/>
                  <a:gd name="T65" fmla="*/ 31 h 174"/>
                  <a:gd name="T66" fmla="*/ 13 w 156"/>
                  <a:gd name="T67" fmla="*/ 35 h 174"/>
                  <a:gd name="T68" fmla="*/ 15 w 156"/>
                  <a:gd name="T69" fmla="*/ 44 h 174"/>
                  <a:gd name="T70" fmla="*/ 15 w 156"/>
                  <a:gd name="T71" fmla="*/ 51 h 174"/>
                  <a:gd name="T72" fmla="*/ 16 w 156"/>
                  <a:gd name="T73" fmla="*/ 59 h 174"/>
                  <a:gd name="T74" fmla="*/ 19 w 156"/>
                  <a:gd name="T75" fmla="*/ 64 h 174"/>
                  <a:gd name="T76" fmla="*/ 21 w 156"/>
                  <a:gd name="T77" fmla="*/ 64 h 174"/>
                  <a:gd name="T78" fmla="*/ 22 w 156"/>
                  <a:gd name="T79" fmla="*/ 67 h 174"/>
                  <a:gd name="T80" fmla="*/ 13 w 156"/>
                  <a:gd name="T81" fmla="*/ 16 h 174"/>
                  <a:gd name="T82" fmla="*/ 13 w 156"/>
                  <a:gd name="T83" fmla="*/ 17 h 174"/>
                  <a:gd name="T84" fmla="*/ 13 w 156"/>
                  <a:gd name="T85" fmla="*/ 16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6" h="174">
                    <a:moveTo>
                      <a:pt x="56" y="174"/>
                    </a:moveTo>
                    <a:lnTo>
                      <a:pt x="56" y="174"/>
                    </a:lnTo>
                    <a:lnTo>
                      <a:pt x="62" y="166"/>
                    </a:lnTo>
                    <a:lnTo>
                      <a:pt x="64" y="166"/>
                    </a:lnTo>
                    <a:lnTo>
                      <a:pt x="68" y="166"/>
                    </a:lnTo>
                    <a:lnTo>
                      <a:pt x="68" y="170"/>
                    </a:lnTo>
                    <a:lnTo>
                      <a:pt x="70" y="172"/>
                    </a:lnTo>
                    <a:lnTo>
                      <a:pt x="74" y="174"/>
                    </a:lnTo>
                    <a:lnTo>
                      <a:pt x="78" y="174"/>
                    </a:lnTo>
                    <a:lnTo>
                      <a:pt x="80" y="174"/>
                    </a:lnTo>
                    <a:lnTo>
                      <a:pt x="84" y="172"/>
                    </a:lnTo>
                    <a:lnTo>
                      <a:pt x="86" y="168"/>
                    </a:lnTo>
                    <a:lnTo>
                      <a:pt x="86" y="166"/>
                    </a:lnTo>
                    <a:lnTo>
                      <a:pt x="90" y="166"/>
                    </a:lnTo>
                    <a:lnTo>
                      <a:pt x="92" y="166"/>
                    </a:lnTo>
                    <a:lnTo>
                      <a:pt x="92" y="122"/>
                    </a:lnTo>
                    <a:lnTo>
                      <a:pt x="94" y="70"/>
                    </a:lnTo>
                    <a:lnTo>
                      <a:pt x="106" y="70"/>
                    </a:lnTo>
                    <a:lnTo>
                      <a:pt x="106" y="24"/>
                    </a:lnTo>
                    <a:lnTo>
                      <a:pt x="114" y="24"/>
                    </a:lnTo>
                    <a:lnTo>
                      <a:pt x="140" y="20"/>
                    </a:lnTo>
                    <a:lnTo>
                      <a:pt x="142" y="22"/>
                    </a:lnTo>
                    <a:lnTo>
                      <a:pt x="144" y="20"/>
                    </a:lnTo>
                    <a:lnTo>
                      <a:pt x="144" y="18"/>
                    </a:lnTo>
                    <a:lnTo>
                      <a:pt x="146" y="18"/>
                    </a:lnTo>
                    <a:lnTo>
                      <a:pt x="148" y="18"/>
                    </a:lnTo>
                    <a:lnTo>
                      <a:pt x="150" y="20"/>
                    </a:lnTo>
                    <a:lnTo>
                      <a:pt x="150" y="18"/>
                    </a:lnTo>
                    <a:lnTo>
                      <a:pt x="152" y="16"/>
                    </a:lnTo>
                    <a:lnTo>
                      <a:pt x="154" y="14"/>
                    </a:lnTo>
                    <a:lnTo>
                      <a:pt x="156" y="14"/>
                    </a:lnTo>
                    <a:lnTo>
                      <a:pt x="154" y="14"/>
                    </a:lnTo>
                    <a:lnTo>
                      <a:pt x="152" y="12"/>
                    </a:lnTo>
                    <a:lnTo>
                      <a:pt x="150" y="10"/>
                    </a:lnTo>
                    <a:lnTo>
                      <a:pt x="148" y="10"/>
                    </a:lnTo>
                    <a:lnTo>
                      <a:pt x="134" y="12"/>
                    </a:lnTo>
                    <a:lnTo>
                      <a:pt x="108" y="16"/>
                    </a:lnTo>
                    <a:lnTo>
                      <a:pt x="106" y="16"/>
                    </a:lnTo>
                    <a:lnTo>
                      <a:pt x="100" y="14"/>
                    </a:lnTo>
                    <a:lnTo>
                      <a:pt x="98" y="14"/>
                    </a:lnTo>
                    <a:lnTo>
                      <a:pt x="96" y="14"/>
                    </a:lnTo>
                    <a:lnTo>
                      <a:pt x="94" y="14"/>
                    </a:lnTo>
                    <a:lnTo>
                      <a:pt x="92" y="14"/>
                    </a:lnTo>
                    <a:lnTo>
                      <a:pt x="90" y="12"/>
                    </a:lnTo>
                    <a:lnTo>
                      <a:pt x="86" y="12"/>
                    </a:lnTo>
                    <a:lnTo>
                      <a:pt x="84" y="12"/>
                    </a:lnTo>
                    <a:lnTo>
                      <a:pt x="82" y="10"/>
                    </a:lnTo>
                    <a:lnTo>
                      <a:pt x="78" y="8"/>
                    </a:lnTo>
                    <a:lnTo>
                      <a:pt x="76" y="6"/>
                    </a:lnTo>
                    <a:lnTo>
                      <a:pt x="26" y="4"/>
                    </a:lnTo>
                    <a:lnTo>
                      <a:pt x="24" y="2"/>
                    </a:lnTo>
                    <a:lnTo>
                      <a:pt x="20" y="0"/>
                    </a:lnTo>
                    <a:lnTo>
                      <a:pt x="18" y="2"/>
                    </a:lnTo>
                    <a:lnTo>
                      <a:pt x="16" y="4"/>
                    </a:lnTo>
                    <a:lnTo>
                      <a:pt x="14" y="4"/>
                    </a:lnTo>
                    <a:lnTo>
                      <a:pt x="6" y="4"/>
                    </a:lnTo>
                    <a:lnTo>
                      <a:pt x="0" y="6"/>
                    </a:lnTo>
                    <a:lnTo>
                      <a:pt x="2" y="22"/>
                    </a:lnTo>
                    <a:lnTo>
                      <a:pt x="6" y="22"/>
                    </a:lnTo>
                    <a:lnTo>
                      <a:pt x="16" y="34"/>
                    </a:lnTo>
                    <a:lnTo>
                      <a:pt x="18" y="40"/>
                    </a:lnTo>
                    <a:lnTo>
                      <a:pt x="18" y="44"/>
                    </a:lnTo>
                    <a:lnTo>
                      <a:pt x="18" y="48"/>
                    </a:lnTo>
                    <a:lnTo>
                      <a:pt x="18" y="54"/>
                    </a:lnTo>
                    <a:lnTo>
                      <a:pt x="22" y="58"/>
                    </a:lnTo>
                    <a:lnTo>
                      <a:pt x="28" y="64"/>
                    </a:lnTo>
                    <a:lnTo>
                      <a:pt x="26" y="68"/>
                    </a:lnTo>
                    <a:lnTo>
                      <a:pt x="28" y="72"/>
                    </a:lnTo>
                    <a:lnTo>
                      <a:pt x="30" y="76"/>
                    </a:lnTo>
                    <a:lnTo>
                      <a:pt x="34" y="80"/>
                    </a:lnTo>
                    <a:lnTo>
                      <a:pt x="34" y="84"/>
                    </a:lnTo>
                    <a:lnTo>
                      <a:pt x="34" y="90"/>
                    </a:lnTo>
                    <a:lnTo>
                      <a:pt x="32" y="100"/>
                    </a:lnTo>
                    <a:lnTo>
                      <a:pt x="38" y="114"/>
                    </a:lnTo>
                    <a:lnTo>
                      <a:pt x="38" y="126"/>
                    </a:lnTo>
                    <a:lnTo>
                      <a:pt x="38" y="134"/>
                    </a:lnTo>
                    <a:lnTo>
                      <a:pt x="38" y="144"/>
                    </a:lnTo>
                    <a:lnTo>
                      <a:pt x="40" y="154"/>
                    </a:lnTo>
                    <a:lnTo>
                      <a:pt x="44" y="160"/>
                    </a:lnTo>
                    <a:lnTo>
                      <a:pt x="48" y="166"/>
                    </a:lnTo>
                    <a:lnTo>
                      <a:pt x="50" y="166"/>
                    </a:lnTo>
                    <a:lnTo>
                      <a:pt x="54" y="166"/>
                    </a:lnTo>
                    <a:lnTo>
                      <a:pt x="54" y="170"/>
                    </a:lnTo>
                    <a:lnTo>
                      <a:pt x="54" y="174"/>
                    </a:lnTo>
                    <a:lnTo>
                      <a:pt x="56" y="174"/>
                    </a:lnTo>
                    <a:close/>
                    <a:moveTo>
                      <a:pt x="36" y="42"/>
                    </a:moveTo>
                    <a:lnTo>
                      <a:pt x="36" y="42"/>
                    </a:lnTo>
                    <a:lnTo>
                      <a:pt x="36" y="44"/>
                    </a:lnTo>
                    <a:lnTo>
                      <a:pt x="34" y="44"/>
                    </a:lnTo>
                    <a:lnTo>
                      <a:pt x="34" y="42"/>
                    </a:lnTo>
                    <a:lnTo>
                      <a:pt x="36" y="42"/>
                    </a:lnTo>
                    <a:close/>
                  </a:path>
                </a:pathLst>
              </a:custGeom>
              <a:grpFill/>
              <a:ln w="3175">
                <a:noFill/>
                <a:round/>
                <a:headEnd/>
                <a:tailEnd/>
              </a:ln>
            </p:spPr>
            <p:txBody>
              <a:bodyPr/>
              <a:lstStyle/>
              <a:p>
                <a:pPr>
                  <a:defRPr/>
                </a:pPr>
                <a:endParaRPr lang="en-GB" dirty="0">
                  <a:latin typeface="Calibri" pitchFamily="34" charset="0"/>
                </a:endParaRPr>
              </a:p>
            </p:txBody>
          </p:sp>
          <p:sp>
            <p:nvSpPr>
              <p:cNvPr id="687" name="Freeform 92"/>
              <p:cNvSpPr>
                <a:spLocks/>
              </p:cNvSpPr>
              <p:nvPr/>
            </p:nvSpPr>
            <p:spPr bwMode="auto">
              <a:xfrm>
                <a:off x="5939951" y="3030144"/>
                <a:ext cx="26087" cy="31879"/>
              </a:xfrm>
              <a:custGeom>
                <a:avLst/>
                <a:gdLst>
                  <a:gd name="T0" fmla="*/ 3 w 12"/>
                  <a:gd name="T1" fmla="*/ 6 h 14"/>
                  <a:gd name="T2" fmla="*/ 3 w 12"/>
                  <a:gd name="T3" fmla="*/ 6 h 14"/>
                  <a:gd name="T4" fmla="*/ 2 w 12"/>
                  <a:gd name="T5" fmla="*/ 3 h 14"/>
                  <a:gd name="T6" fmla="*/ 0 w 12"/>
                  <a:gd name="T7" fmla="*/ 2 h 14"/>
                  <a:gd name="T8" fmla="*/ 0 w 12"/>
                  <a:gd name="T9" fmla="*/ 2 h 14"/>
                  <a:gd name="T10" fmla="*/ 2 w 12"/>
                  <a:gd name="T11" fmla="*/ 0 h 14"/>
                  <a:gd name="T12" fmla="*/ 3 w 12"/>
                  <a:gd name="T13" fmla="*/ 2 h 14"/>
                  <a:gd name="T14" fmla="*/ 2 w 12"/>
                  <a:gd name="T15" fmla="*/ 2 h 14"/>
                  <a:gd name="T16" fmla="*/ 2 w 12"/>
                  <a:gd name="T17" fmla="*/ 3 h 14"/>
                  <a:gd name="T18" fmla="*/ 2 w 12"/>
                  <a:gd name="T19" fmla="*/ 3 h 14"/>
                  <a:gd name="T20" fmla="*/ 4 w 12"/>
                  <a:gd name="T21" fmla="*/ 3 h 14"/>
                  <a:gd name="T22" fmla="*/ 4 w 12"/>
                  <a:gd name="T23" fmla="*/ 5 h 14"/>
                  <a:gd name="T24" fmla="*/ 4 w 12"/>
                  <a:gd name="T25" fmla="*/ 5 h 14"/>
                  <a:gd name="T26" fmla="*/ 4 w 12"/>
                  <a:gd name="T27" fmla="*/ 6 h 14"/>
                  <a:gd name="T28" fmla="*/ 3 w 12"/>
                  <a:gd name="T29" fmla="*/ 6 h 14"/>
                  <a:gd name="T30" fmla="*/ 3 w 12"/>
                  <a:gd name="T31" fmla="*/ 6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 h="14">
                    <a:moveTo>
                      <a:pt x="8" y="14"/>
                    </a:moveTo>
                    <a:lnTo>
                      <a:pt x="8" y="14"/>
                    </a:lnTo>
                    <a:lnTo>
                      <a:pt x="4" y="8"/>
                    </a:lnTo>
                    <a:lnTo>
                      <a:pt x="0" y="4"/>
                    </a:lnTo>
                    <a:lnTo>
                      <a:pt x="0" y="2"/>
                    </a:lnTo>
                    <a:lnTo>
                      <a:pt x="6" y="0"/>
                    </a:lnTo>
                    <a:lnTo>
                      <a:pt x="8" y="4"/>
                    </a:lnTo>
                    <a:lnTo>
                      <a:pt x="6" y="4"/>
                    </a:lnTo>
                    <a:lnTo>
                      <a:pt x="6" y="8"/>
                    </a:lnTo>
                    <a:lnTo>
                      <a:pt x="10" y="8"/>
                    </a:lnTo>
                    <a:lnTo>
                      <a:pt x="12" y="12"/>
                    </a:lnTo>
                    <a:lnTo>
                      <a:pt x="10" y="14"/>
                    </a:lnTo>
                    <a:lnTo>
                      <a:pt x="8" y="14"/>
                    </a:lnTo>
                    <a:close/>
                  </a:path>
                </a:pathLst>
              </a:custGeom>
              <a:grpFill/>
              <a:ln w="3175">
                <a:noFill/>
                <a:round/>
                <a:headEnd/>
                <a:tailEnd/>
              </a:ln>
            </p:spPr>
            <p:txBody>
              <a:bodyPr/>
              <a:lstStyle/>
              <a:p>
                <a:pPr>
                  <a:defRPr/>
                </a:pPr>
                <a:endParaRPr lang="en-GB" dirty="0">
                  <a:latin typeface="Calibri" pitchFamily="34" charset="0"/>
                </a:endParaRPr>
              </a:p>
            </p:txBody>
          </p:sp>
          <p:sp>
            <p:nvSpPr>
              <p:cNvPr id="688" name="Freeform 93"/>
              <p:cNvSpPr>
                <a:spLocks/>
              </p:cNvSpPr>
              <p:nvPr/>
            </p:nvSpPr>
            <p:spPr bwMode="auto">
              <a:xfrm>
                <a:off x="5502272" y="4742906"/>
                <a:ext cx="263767" cy="507163"/>
              </a:xfrm>
              <a:custGeom>
                <a:avLst/>
                <a:gdLst>
                  <a:gd name="T0" fmla="*/ 20 w 116"/>
                  <a:gd name="T1" fmla="*/ 17 h 222"/>
                  <a:gd name="T2" fmla="*/ 23 w 116"/>
                  <a:gd name="T3" fmla="*/ 19 h 222"/>
                  <a:gd name="T4" fmla="*/ 24 w 116"/>
                  <a:gd name="T5" fmla="*/ 24 h 222"/>
                  <a:gd name="T6" fmla="*/ 23 w 116"/>
                  <a:gd name="T7" fmla="*/ 27 h 222"/>
                  <a:gd name="T8" fmla="*/ 21 w 116"/>
                  <a:gd name="T9" fmla="*/ 28 h 222"/>
                  <a:gd name="T10" fmla="*/ 22 w 116"/>
                  <a:gd name="T11" fmla="*/ 32 h 222"/>
                  <a:gd name="T12" fmla="*/ 20 w 116"/>
                  <a:gd name="T13" fmla="*/ 32 h 222"/>
                  <a:gd name="T14" fmla="*/ 19 w 116"/>
                  <a:gd name="T15" fmla="*/ 30 h 222"/>
                  <a:gd name="T16" fmla="*/ 16 w 116"/>
                  <a:gd name="T17" fmla="*/ 25 h 222"/>
                  <a:gd name="T18" fmla="*/ 16 w 116"/>
                  <a:gd name="T19" fmla="*/ 22 h 222"/>
                  <a:gd name="T20" fmla="*/ 13 w 116"/>
                  <a:gd name="T21" fmla="*/ 21 h 222"/>
                  <a:gd name="T22" fmla="*/ 13 w 116"/>
                  <a:gd name="T23" fmla="*/ 19 h 222"/>
                  <a:gd name="T24" fmla="*/ 0 w 116"/>
                  <a:gd name="T25" fmla="*/ 21 h 222"/>
                  <a:gd name="T26" fmla="*/ 2 w 116"/>
                  <a:gd name="T27" fmla="*/ 23 h 222"/>
                  <a:gd name="T28" fmla="*/ 3 w 116"/>
                  <a:gd name="T29" fmla="*/ 27 h 222"/>
                  <a:gd name="T30" fmla="*/ 8 w 116"/>
                  <a:gd name="T31" fmla="*/ 29 h 222"/>
                  <a:gd name="T32" fmla="*/ 12 w 116"/>
                  <a:gd name="T33" fmla="*/ 34 h 222"/>
                  <a:gd name="T34" fmla="*/ 10 w 116"/>
                  <a:gd name="T35" fmla="*/ 36 h 222"/>
                  <a:gd name="T36" fmla="*/ 13 w 116"/>
                  <a:gd name="T37" fmla="*/ 41 h 222"/>
                  <a:gd name="T38" fmla="*/ 10 w 116"/>
                  <a:gd name="T39" fmla="*/ 43 h 222"/>
                  <a:gd name="T40" fmla="*/ 10 w 116"/>
                  <a:gd name="T41" fmla="*/ 46 h 222"/>
                  <a:gd name="T42" fmla="*/ 10 w 116"/>
                  <a:gd name="T43" fmla="*/ 50 h 222"/>
                  <a:gd name="T44" fmla="*/ 10 w 116"/>
                  <a:gd name="T45" fmla="*/ 52 h 222"/>
                  <a:gd name="T46" fmla="*/ 10 w 116"/>
                  <a:gd name="T47" fmla="*/ 54 h 222"/>
                  <a:gd name="T48" fmla="*/ 12 w 116"/>
                  <a:gd name="T49" fmla="*/ 56 h 222"/>
                  <a:gd name="T50" fmla="*/ 6 w 116"/>
                  <a:gd name="T51" fmla="*/ 63 h 222"/>
                  <a:gd name="T52" fmla="*/ 5 w 116"/>
                  <a:gd name="T53" fmla="*/ 69 h 222"/>
                  <a:gd name="T54" fmla="*/ 6 w 116"/>
                  <a:gd name="T55" fmla="*/ 76 h 222"/>
                  <a:gd name="T56" fmla="*/ 6 w 116"/>
                  <a:gd name="T57" fmla="*/ 79 h 222"/>
                  <a:gd name="T58" fmla="*/ 8 w 116"/>
                  <a:gd name="T59" fmla="*/ 83 h 222"/>
                  <a:gd name="T60" fmla="*/ 10 w 116"/>
                  <a:gd name="T61" fmla="*/ 86 h 222"/>
                  <a:gd name="T62" fmla="*/ 8 w 116"/>
                  <a:gd name="T63" fmla="*/ 83 h 222"/>
                  <a:gd name="T64" fmla="*/ 19 w 116"/>
                  <a:gd name="T65" fmla="*/ 78 h 222"/>
                  <a:gd name="T66" fmla="*/ 22 w 116"/>
                  <a:gd name="T67" fmla="*/ 73 h 222"/>
                  <a:gd name="T68" fmla="*/ 19 w 116"/>
                  <a:gd name="T69" fmla="*/ 54 h 222"/>
                  <a:gd name="T70" fmla="*/ 19 w 116"/>
                  <a:gd name="T71" fmla="*/ 48 h 222"/>
                  <a:gd name="T72" fmla="*/ 22 w 116"/>
                  <a:gd name="T73" fmla="*/ 44 h 222"/>
                  <a:gd name="T74" fmla="*/ 24 w 116"/>
                  <a:gd name="T75" fmla="*/ 39 h 222"/>
                  <a:gd name="T76" fmla="*/ 29 w 116"/>
                  <a:gd name="T77" fmla="*/ 38 h 222"/>
                  <a:gd name="T78" fmla="*/ 33 w 116"/>
                  <a:gd name="T79" fmla="*/ 36 h 222"/>
                  <a:gd name="T80" fmla="*/ 40 w 116"/>
                  <a:gd name="T81" fmla="*/ 30 h 222"/>
                  <a:gd name="T82" fmla="*/ 43 w 116"/>
                  <a:gd name="T83" fmla="*/ 22 h 222"/>
                  <a:gd name="T84" fmla="*/ 44 w 116"/>
                  <a:gd name="T85" fmla="*/ 12 h 222"/>
                  <a:gd name="T86" fmla="*/ 43 w 116"/>
                  <a:gd name="T87" fmla="*/ 0 h 222"/>
                  <a:gd name="T88" fmla="*/ 40 w 116"/>
                  <a:gd name="T89" fmla="*/ 2 h 222"/>
                  <a:gd name="T90" fmla="*/ 36 w 116"/>
                  <a:gd name="T91" fmla="*/ 2 h 222"/>
                  <a:gd name="T92" fmla="*/ 33 w 116"/>
                  <a:gd name="T93" fmla="*/ 3 h 222"/>
                  <a:gd name="T94" fmla="*/ 31 w 116"/>
                  <a:gd name="T95" fmla="*/ 5 h 222"/>
                  <a:gd name="T96" fmla="*/ 25 w 116"/>
                  <a:gd name="T97" fmla="*/ 6 h 222"/>
                  <a:gd name="T98" fmla="*/ 24 w 116"/>
                  <a:gd name="T99" fmla="*/ 5 h 222"/>
                  <a:gd name="T100" fmla="*/ 21 w 116"/>
                  <a:gd name="T101" fmla="*/ 5 h 222"/>
                  <a:gd name="T102" fmla="*/ 17 w 116"/>
                  <a:gd name="T103" fmla="*/ 8 h 222"/>
                  <a:gd name="T104" fmla="*/ 20 w 116"/>
                  <a:gd name="T105" fmla="*/ 17 h 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6" h="222">
                    <a:moveTo>
                      <a:pt x="52" y="44"/>
                    </a:moveTo>
                    <a:lnTo>
                      <a:pt x="52" y="44"/>
                    </a:lnTo>
                    <a:lnTo>
                      <a:pt x="54" y="46"/>
                    </a:lnTo>
                    <a:lnTo>
                      <a:pt x="56" y="48"/>
                    </a:lnTo>
                    <a:lnTo>
                      <a:pt x="60" y="50"/>
                    </a:lnTo>
                    <a:lnTo>
                      <a:pt x="62" y="52"/>
                    </a:lnTo>
                    <a:lnTo>
                      <a:pt x="62" y="58"/>
                    </a:lnTo>
                    <a:lnTo>
                      <a:pt x="62" y="62"/>
                    </a:lnTo>
                    <a:lnTo>
                      <a:pt x="64" y="66"/>
                    </a:lnTo>
                    <a:lnTo>
                      <a:pt x="62" y="68"/>
                    </a:lnTo>
                    <a:lnTo>
                      <a:pt x="60" y="68"/>
                    </a:lnTo>
                    <a:lnTo>
                      <a:pt x="56" y="68"/>
                    </a:lnTo>
                    <a:lnTo>
                      <a:pt x="56" y="72"/>
                    </a:lnTo>
                    <a:lnTo>
                      <a:pt x="58" y="78"/>
                    </a:lnTo>
                    <a:lnTo>
                      <a:pt x="58" y="80"/>
                    </a:lnTo>
                    <a:lnTo>
                      <a:pt x="58" y="82"/>
                    </a:lnTo>
                    <a:lnTo>
                      <a:pt x="54" y="84"/>
                    </a:lnTo>
                    <a:lnTo>
                      <a:pt x="52" y="84"/>
                    </a:lnTo>
                    <a:lnTo>
                      <a:pt x="52" y="82"/>
                    </a:lnTo>
                    <a:lnTo>
                      <a:pt x="52" y="80"/>
                    </a:lnTo>
                    <a:lnTo>
                      <a:pt x="48" y="78"/>
                    </a:lnTo>
                    <a:lnTo>
                      <a:pt x="42" y="70"/>
                    </a:lnTo>
                    <a:lnTo>
                      <a:pt x="40" y="68"/>
                    </a:lnTo>
                    <a:lnTo>
                      <a:pt x="42" y="66"/>
                    </a:lnTo>
                    <a:lnTo>
                      <a:pt x="44" y="60"/>
                    </a:lnTo>
                    <a:lnTo>
                      <a:pt x="44" y="56"/>
                    </a:lnTo>
                    <a:lnTo>
                      <a:pt x="42" y="52"/>
                    </a:lnTo>
                    <a:lnTo>
                      <a:pt x="34" y="54"/>
                    </a:lnTo>
                    <a:lnTo>
                      <a:pt x="32" y="54"/>
                    </a:lnTo>
                    <a:lnTo>
                      <a:pt x="32" y="50"/>
                    </a:lnTo>
                    <a:lnTo>
                      <a:pt x="30" y="46"/>
                    </a:lnTo>
                    <a:lnTo>
                      <a:pt x="26" y="46"/>
                    </a:lnTo>
                    <a:lnTo>
                      <a:pt x="0" y="54"/>
                    </a:lnTo>
                    <a:lnTo>
                      <a:pt x="4" y="56"/>
                    </a:lnTo>
                    <a:lnTo>
                      <a:pt x="4" y="58"/>
                    </a:lnTo>
                    <a:lnTo>
                      <a:pt x="4" y="60"/>
                    </a:lnTo>
                    <a:lnTo>
                      <a:pt x="2" y="68"/>
                    </a:lnTo>
                    <a:lnTo>
                      <a:pt x="8" y="70"/>
                    </a:lnTo>
                    <a:lnTo>
                      <a:pt x="14" y="72"/>
                    </a:lnTo>
                    <a:lnTo>
                      <a:pt x="20" y="76"/>
                    </a:lnTo>
                    <a:lnTo>
                      <a:pt x="28" y="80"/>
                    </a:lnTo>
                    <a:lnTo>
                      <a:pt x="30" y="84"/>
                    </a:lnTo>
                    <a:lnTo>
                      <a:pt x="30" y="86"/>
                    </a:lnTo>
                    <a:lnTo>
                      <a:pt x="28" y="88"/>
                    </a:lnTo>
                    <a:lnTo>
                      <a:pt x="28" y="92"/>
                    </a:lnTo>
                    <a:lnTo>
                      <a:pt x="26" y="96"/>
                    </a:lnTo>
                    <a:lnTo>
                      <a:pt x="28" y="100"/>
                    </a:lnTo>
                    <a:lnTo>
                      <a:pt x="32" y="106"/>
                    </a:lnTo>
                    <a:lnTo>
                      <a:pt x="28" y="110"/>
                    </a:lnTo>
                    <a:lnTo>
                      <a:pt x="26" y="112"/>
                    </a:lnTo>
                    <a:lnTo>
                      <a:pt x="26" y="114"/>
                    </a:lnTo>
                    <a:lnTo>
                      <a:pt x="26" y="116"/>
                    </a:lnTo>
                    <a:lnTo>
                      <a:pt x="28" y="118"/>
                    </a:lnTo>
                    <a:lnTo>
                      <a:pt x="28" y="120"/>
                    </a:lnTo>
                    <a:lnTo>
                      <a:pt x="28" y="124"/>
                    </a:lnTo>
                    <a:lnTo>
                      <a:pt x="28" y="128"/>
                    </a:lnTo>
                    <a:lnTo>
                      <a:pt x="26" y="130"/>
                    </a:lnTo>
                    <a:lnTo>
                      <a:pt x="28" y="132"/>
                    </a:lnTo>
                    <a:lnTo>
                      <a:pt x="28" y="136"/>
                    </a:lnTo>
                    <a:lnTo>
                      <a:pt x="26" y="140"/>
                    </a:lnTo>
                    <a:lnTo>
                      <a:pt x="28" y="142"/>
                    </a:lnTo>
                    <a:lnTo>
                      <a:pt x="30" y="142"/>
                    </a:lnTo>
                    <a:lnTo>
                      <a:pt x="30" y="144"/>
                    </a:lnTo>
                    <a:lnTo>
                      <a:pt x="24" y="152"/>
                    </a:lnTo>
                    <a:lnTo>
                      <a:pt x="16" y="162"/>
                    </a:lnTo>
                    <a:lnTo>
                      <a:pt x="16" y="166"/>
                    </a:lnTo>
                    <a:lnTo>
                      <a:pt x="16" y="174"/>
                    </a:lnTo>
                    <a:lnTo>
                      <a:pt x="14" y="180"/>
                    </a:lnTo>
                    <a:lnTo>
                      <a:pt x="16" y="186"/>
                    </a:lnTo>
                    <a:lnTo>
                      <a:pt x="16" y="192"/>
                    </a:lnTo>
                    <a:lnTo>
                      <a:pt x="16" y="198"/>
                    </a:lnTo>
                    <a:lnTo>
                      <a:pt x="14" y="202"/>
                    </a:lnTo>
                    <a:lnTo>
                      <a:pt x="16" y="204"/>
                    </a:lnTo>
                    <a:lnTo>
                      <a:pt x="16" y="208"/>
                    </a:lnTo>
                    <a:lnTo>
                      <a:pt x="20" y="210"/>
                    </a:lnTo>
                    <a:lnTo>
                      <a:pt x="22" y="214"/>
                    </a:lnTo>
                    <a:lnTo>
                      <a:pt x="20" y="222"/>
                    </a:lnTo>
                    <a:lnTo>
                      <a:pt x="28" y="222"/>
                    </a:lnTo>
                    <a:lnTo>
                      <a:pt x="28" y="220"/>
                    </a:lnTo>
                    <a:lnTo>
                      <a:pt x="22" y="214"/>
                    </a:lnTo>
                    <a:lnTo>
                      <a:pt x="32" y="208"/>
                    </a:lnTo>
                    <a:lnTo>
                      <a:pt x="42" y="202"/>
                    </a:lnTo>
                    <a:lnTo>
                      <a:pt x="48" y="200"/>
                    </a:lnTo>
                    <a:lnTo>
                      <a:pt x="54" y="198"/>
                    </a:lnTo>
                    <a:lnTo>
                      <a:pt x="56" y="194"/>
                    </a:lnTo>
                    <a:lnTo>
                      <a:pt x="58" y="188"/>
                    </a:lnTo>
                    <a:lnTo>
                      <a:pt x="56" y="170"/>
                    </a:lnTo>
                    <a:lnTo>
                      <a:pt x="52" y="140"/>
                    </a:lnTo>
                    <a:lnTo>
                      <a:pt x="48" y="140"/>
                    </a:lnTo>
                    <a:lnTo>
                      <a:pt x="48" y="134"/>
                    </a:lnTo>
                    <a:lnTo>
                      <a:pt x="48" y="128"/>
                    </a:lnTo>
                    <a:lnTo>
                      <a:pt x="48" y="126"/>
                    </a:lnTo>
                    <a:lnTo>
                      <a:pt x="54" y="124"/>
                    </a:lnTo>
                    <a:lnTo>
                      <a:pt x="56" y="118"/>
                    </a:lnTo>
                    <a:lnTo>
                      <a:pt x="58" y="114"/>
                    </a:lnTo>
                    <a:lnTo>
                      <a:pt x="60" y="114"/>
                    </a:lnTo>
                    <a:lnTo>
                      <a:pt x="64" y="100"/>
                    </a:lnTo>
                    <a:lnTo>
                      <a:pt x="66" y="100"/>
                    </a:lnTo>
                    <a:lnTo>
                      <a:pt x="70" y="100"/>
                    </a:lnTo>
                    <a:lnTo>
                      <a:pt x="76" y="98"/>
                    </a:lnTo>
                    <a:lnTo>
                      <a:pt x="80" y="96"/>
                    </a:lnTo>
                    <a:lnTo>
                      <a:pt x="84" y="92"/>
                    </a:lnTo>
                    <a:lnTo>
                      <a:pt x="88" y="92"/>
                    </a:lnTo>
                    <a:lnTo>
                      <a:pt x="94" y="90"/>
                    </a:lnTo>
                    <a:lnTo>
                      <a:pt x="100" y="86"/>
                    </a:lnTo>
                    <a:lnTo>
                      <a:pt x="106" y="78"/>
                    </a:lnTo>
                    <a:lnTo>
                      <a:pt x="112" y="70"/>
                    </a:lnTo>
                    <a:lnTo>
                      <a:pt x="114" y="62"/>
                    </a:lnTo>
                    <a:lnTo>
                      <a:pt x="114" y="56"/>
                    </a:lnTo>
                    <a:lnTo>
                      <a:pt x="114" y="50"/>
                    </a:lnTo>
                    <a:lnTo>
                      <a:pt x="116" y="40"/>
                    </a:lnTo>
                    <a:lnTo>
                      <a:pt x="116" y="30"/>
                    </a:lnTo>
                    <a:lnTo>
                      <a:pt x="114" y="8"/>
                    </a:lnTo>
                    <a:lnTo>
                      <a:pt x="114" y="0"/>
                    </a:lnTo>
                    <a:lnTo>
                      <a:pt x="110" y="0"/>
                    </a:lnTo>
                    <a:lnTo>
                      <a:pt x="106" y="2"/>
                    </a:lnTo>
                    <a:lnTo>
                      <a:pt x="102" y="4"/>
                    </a:lnTo>
                    <a:lnTo>
                      <a:pt x="98" y="4"/>
                    </a:lnTo>
                    <a:lnTo>
                      <a:pt x="94" y="6"/>
                    </a:lnTo>
                    <a:lnTo>
                      <a:pt x="92" y="8"/>
                    </a:lnTo>
                    <a:lnTo>
                      <a:pt x="90" y="10"/>
                    </a:lnTo>
                    <a:lnTo>
                      <a:pt x="88" y="8"/>
                    </a:lnTo>
                    <a:lnTo>
                      <a:pt x="86" y="8"/>
                    </a:lnTo>
                    <a:lnTo>
                      <a:pt x="86" y="10"/>
                    </a:lnTo>
                    <a:lnTo>
                      <a:pt x="82" y="12"/>
                    </a:lnTo>
                    <a:lnTo>
                      <a:pt x="74" y="14"/>
                    </a:lnTo>
                    <a:lnTo>
                      <a:pt x="66" y="14"/>
                    </a:lnTo>
                    <a:lnTo>
                      <a:pt x="64" y="14"/>
                    </a:lnTo>
                    <a:lnTo>
                      <a:pt x="62" y="12"/>
                    </a:lnTo>
                    <a:lnTo>
                      <a:pt x="62" y="10"/>
                    </a:lnTo>
                    <a:lnTo>
                      <a:pt x="60" y="10"/>
                    </a:lnTo>
                    <a:lnTo>
                      <a:pt x="56" y="12"/>
                    </a:lnTo>
                    <a:lnTo>
                      <a:pt x="48" y="14"/>
                    </a:lnTo>
                    <a:lnTo>
                      <a:pt x="46" y="20"/>
                    </a:lnTo>
                    <a:lnTo>
                      <a:pt x="50" y="24"/>
                    </a:lnTo>
                    <a:lnTo>
                      <a:pt x="50" y="32"/>
                    </a:lnTo>
                    <a:lnTo>
                      <a:pt x="52" y="44"/>
                    </a:lnTo>
                    <a:close/>
                  </a:path>
                </a:pathLst>
              </a:custGeom>
              <a:grpFill/>
              <a:ln w="3175">
                <a:noFill/>
                <a:round/>
                <a:headEnd/>
                <a:tailEnd/>
              </a:ln>
            </p:spPr>
            <p:txBody>
              <a:bodyPr/>
              <a:lstStyle/>
              <a:p>
                <a:pPr>
                  <a:defRPr/>
                </a:pPr>
                <a:endParaRPr lang="en-GB" dirty="0">
                  <a:latin typeface="Calibri" pitchFamily="34" charset="0"/>
                </a:endParaRPr>
              </a:p>
            </p:txBody>
          </p:sp>
          <p:sp>
            <p:nvSpPr>
              <p:cNvPr id="689" name="Freeform 94"/>
              <p:cNvSpPr>
                <a:spLocks/>
              </p:cNvSpPr>
              <p:nvPr/>
            </p:nvSpPr>
            <p:spPr bwMode="auto">
              <a:xfrm>
                <a:off x="4412423" y="3204028"/>
                <a:ext cx="286955" cy="281113"/>
              </a:xfrm>
              <a:custGeom>
                <a:avLst/>
                <a:gdLst>
                  <a:gd name="T0" fmla="*/ 19 w 126"/>
                  <a:gd name="T1" fmla="*/ 46 h 124"/>
                  <a:gd name="T2" fmla="*/ 19 w 126"/>
                  <a:gd name="T3" fmla="*/ 42 h 124"/>
                  <a:gd name="T4" fmla="*/ 19 w 126"/>
                  <a:gd name="T5" fmla="*/ 41 h 124"/>
                  <a:gd name="T6" fmla="*/ 22 w 126"/>
                  <a:gd name="T7" fmla="*/ 38 h 124"/>
                  <a:gd name="T8" fmla="*/ 25 w 126"/>
                  <a:gd name="T9" fmla="*/ 37 h 124"/>
                  <a:gd name="T10" fmla="*/ 28 w 126"/>
                  <a:gd name="T11" fmla="*/ 36 h 124"/>
                  <a:gd name="T12" fmla="*/ 30 w 126"/>
                  <a:gd name="T13" fmla="*/ 34 h 124"/>
                  <a:gd name="T14" fmla="*/ 31 w 126"/>
                  <a:gd name="T15" fmla="*/ 34 h 124"/>
                  <a:gd name="T16" fmla="*/ 32 w 126"/>
                  <a:gd name="T17" fmla="*/ 34 h 124"/>
                  <a:gd name="T18" fmla="*/ 35 w 126"/>
                  <a:gd name="T19" fmla="*/ 32 h 124"/>
                  <a:gd name="T20" fmla="*/ 38 w 126"/>
                  <a:gd name="T21" fmla="*/ 30 h 124"/>
                  <a:gd name="T22" fmla="*/ 39 w 126"/>
                  <a:gd name="T23" fmla="*/ 27 h 124"/>
                  <a:gd name="T24" fmla="*/ 42 w 126"/>
                  <a:gd name="T25" fmla="*/ 27 h 124"/>
                  <a:gd name="T26" fmla="*/ 42 w 126"/>
                  <a:gd name="T27" fmla="*/ 25 h 124"/>
                  <a:gd name="T28" fmla="*/ 42 w 126"/>
                  <a:gd name="T29" fmla="*/ 23 h 124"/>
                  <a:gd name="T30" fmla="*/ 42 w 126"/>
                  <a:gd name="T31" fmla="*/ 23 h 124"/>
                  <a:gd name="T32" fmla="*/ 45 w 126"/>
                  <a:gd name="T33" fmla="*/ 21 h 124"/>
                  <a:gd name="T34" fmla="*/ 45 w 126"/>
                  <a:gd name="T35" fmla="*/ 20 h 124"/>
                  <a:gd name="T36" fmla="*/ 47 w 126"/>
                  <a:gd name="T37" fmla="*/ 18 h 124"/>
                  <a:gd name="T38" fmla="*/ 48 w 126"/>
                  <a:gd name="T39" fmla="*/ 18 h 124"/>
                  <a:gd name="T40" fmla="*/ 46 w 126"/>
                  <a:gd name="T41" fmla="*/ 16 h 124"/>
                  <a:gd name="T42" fmla="*/ 46 w 126"/>
                  <a:gd name="T43" fmla="*/ 14 h 124"/>
                  <a:gd name="T44" fmla="*/ 46 w 126"/>
                  <a:gd name="T45" fmla="*/ 13 h 124"/>
                  <a:gd name="T46" fmla="*/ 45 w 126"/>
                  <a:gd name="T47" fmla="*/ 11 h 124"/>
                  <a:gd name="T48" fmla="*/ 45 w 126"/>
                  <a:gd name="T49" fmla="*/ 10 h 124"/>
                  <a:gd name="T50" fmla="*/ 45 w 126"/>
                  <a:gd name="T51" fmla="*/ 7 h 124"/>
                  <a:gd name="T52" fmla="*/ 45 w 126"/>
                  <a:gd name="T53" fmla="*/ 5 h 124"/>
                  <a:gd name="T54" fmla="*/ 45 w 126"/>
                  <a:gd name="T55" fmla="*/ 4 h 124"/>
                  <a:gd name="T56" fmla="*/ 42 w 126"/>
                  <a:gd name="T57" fmla="*/ 3 h 124"/>
                  <a:gd name="T58" fmla="*/ 42 w 126"/>
                  <a:gd name="T59" fmla="*/ 2 h 124"/>
                  <a:gd name="T60" fmla="*/ 40 w 126"/>
                  <a:gd name="T61" fmla="*/ 3 h 124"/>
                  <a:gd name="T62" fmla="*/ 39 w 126"/>
                  <a:gd name="T63" fmla="*/ 4 h 124"/>
                  <a:gd name="T64" fmla="*/ 33 w 126"/>
                  <a:gd name="T65" fmla="*/ 4 h 124"/>
                  <a:gd name="T66" fmla="*/ 30 w 126"/>
                  <a:gd name="T67" fmla="*/ 0 h 124"/>
                  <a:gd name="T68" fmla="*/ 28 w 126"/>
                  <a:gd name="T69" fmla="*/ 2 h 124"/>
                  <a:gd name="T70" fmla="*/ 26 w 126"/>
                  <a:gd name="T71" fmla="*/ 6 h 124"/>
                  <a:gd name="T72" fmla="*/ 24 w 126"/>
                  <a:gd name="T73" fmla="*/ 11 h 124"/>
                  <a:gd name="T74" fmla="*/ 19 w 126"/>
                  <a:gd name="T75" fmla="*/ 14 h 124"/>
                  <a:gd name="T76" fmla="*/ 17 w 126"/>
                  <a:gd name="T77" fmla="*/ 14 h 124"/>
                  <a:gd name="T78" fmla="*/ 16 w 126"/>
                  <a:gd name="T79" fmla="*/ 14 h 124"/>
                  <a:gd name="T80" fmla="*/ 13 w 126"/>
                  <a:gd name="T81" fmla="*/ 20 h 124"/>
                  <a:gd name="T82" fmla="*/ 13 w 126"/>
                  <a:gd name="T83" fmla="*/ 20 h 124"/>
                  <a:gd name="T84" fmla="*/ 13 w 126"/>
                  <a:gd name="T85" fmla="*/ 21 h 124"/>
                  <a:gd name="T86" fmla="*/ 13 w 126"/>
                  <a:gd name="T87" fmla="*/ 21 h 124"/>
                  <a:gd name="T88" fmla="*/ 10 w 126"/>
                  <a:gd name="T89" fmla="*/ 25 h 124"/>
                  <a:gd name="T90" fmla="*/ 10 w 126"/>
                  <a:gd name="T91" fmla="*/ 27 h 124"/>
                  <a:gd name="T92" fmla="*/ 12 w 126"/>
                  <a:gd name="T93" fmla="*/ 30 h 124"/>
                  <a:gd name="T94" fmla="*/ 12 w 126"/>
                  <a:gd name="T95" fmla="*/ 34 h 124"/>
                  <a:gd name="T96" fmla="*/ 9 w 126"/>
                  <a:gd name="T97" fmla="*/ 38 h 124"/>
                  <a:gd name="T98" fmla="*/ 8 w 126"/>
                  <a:gd name="T99" fmla="*/ 41 h 124"/>
                  <a:gd name="T100" fmla="*/ 2 w 126"/>
                  <a:gd name="T101" fmla="*/ 45 h 124"/>
                  <a:gd name="T102" fmla="*/ 2 w 126"/>
                  <a:gd name="T103" fmla="*/ 46 h 124"/>
                  <a:gd name="T104" fmla="*/ 0 w 126"/>
                  <a:gd name="T105" fmla="*/ 46 h 1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6" h="124">
                    <a:moveTo>
                      <a:pt x="0" y="124"/>
                    </a:moveTo>
                    <a:lnTo>
                      <a:pt x="48" y="124"/>
                    </a:lnTo>
                    <a:lnTo>
                      <a:pt x="48" y="112"/>
                    </a:lnTo>
                    <a:lnTo>
                      <a:pt x="50" y="108"/>
                    </a:lnTo>
                    <a:lnTo>
                      <a:pt x="56" y="102"/>
                    </a:lnTo>
                    <a:lnTo>
                      <a:pt x="60" y="100"/>
                    </a:lnTo>
                    <a:lnTo>
                      <a:pt x="66" y="98"/>
                    </a:lnTo>
                    <a:lnTo>
                      <a:pt x="72" y="96"/>
                    </a:lnTo>
                    <a:lnTo>
                      <a:pt x="74" y="96"/>
                    </a:lnTo>
                    <a:lnTo>
                      <a:pt x="78" y="92"/>
                    </a:lnTo>
                    <a:lnTo>
                      <a:pt x="80" y="90"/>
                    </a:lnTo>
                    <a:lnTo>
                      <a:pt x="84" y="90"/>
                    </a:lnTo>
                    <a:lnTo>
                      <a:pt x="88" y="88"/>
                    </a:lnTo>
                    <a:lnTo>
                      <a:pt x="92" y="86"/>
                    </a:lnTo>
                    <a:lnTo>
                      <a:pt x="98" y="78"/>
                    </a:lnTo>
                    <a:lnTo>
                      <a:pt x="100" y="72"/>
                    </a:lnTo>
                    <a:lnTo>
                      <a:pt x="102" y="72"/>
                    </a:lnTo>
                    <a:lnTo>
                      <a:pt x="108" y="70"/>
                    </a:lnTo>
                    <a:lnTo>
                      <a:pt x="110" y="66"/>
                    </a:lnTo>
                    <a:lnTo>
                      <a:pt x="110" y="62"/>
                    </a:lnTo>
                    <a:lnTo>
                      <a:pt x="110" y="60"/>
                    </a:lnTo>
                    <a:lnTo>
                      <a:pt x="112" y="60"/>
                    </a:lnTo>
                    <a:lnTo>
                      <a:pt x="114" y="58"/>
                    </a:lnTo>
                    <a:lnTo>
                      <a:pt x="116" y="56"/>
                    </a:lnTo>
                    <a:lnTo>
                      <a:pt x="118" y="54"/>
                    </a:lnTo>
                    <a:lnTo>
                      <a:pt x="120" y="52"/>
                    </a:lnTo>
                    <a:lnTo>
                      <a:pt x="124" y="48"/>
                    </a:lnTo>
                    <a:lnTo>
                      <a:pt x="126" y="48"/>
                    </a:lnTo>
                    <a:lnTo>
                      <a:pt x="124" y="46"/>
                    </a:lnTo>
                    <a:lnTo>
                      <a:pt x="122" y="42"/>
                    </a:lnTo>
                    <a:lnTo>
                      <a:pt x="120" y="38"/>
                    </a:lnTo>
                    <a:lnTo>
                      <a:pt x="120" y="34"/>
                    </a:lnTo>
                    <a:lnTo>
                      <a:pt x="120" y="32"/>
                    </a:lnTo>
                    <a:lnTo>
                      <a:pt x="118" y="30"/>
                    </a:lnTo>
                    <a:lnTo>
                      <a:pt x="116" y="30"/>
                    </a:lnTo>
                    <a:lnTo>
                      <a:pt x="116" y="28"/>
                    </a:lnTo>
                    <a:lnTo>
                      <a:pt x="118" y="18"/>
                    </a:lnTo>
                    <a:lnTo>
                      <a:pt x="116" y="14"/>
                    </a:lnTo>
                    <a:lnTo>
                      <a:pt x="116" y="10"/>
                    </a:lnTo>
                    <a:lnTo>
                      <a:pt x="112" y="10"/>
                    </a:lnTo>
                    <a:lnTo>
                      <a:pt x="110" y="8"/>
                    </a:lnTo>
                    <a:lnTo>
                      <a:pt x="108" y="6"/>
                    </a:lnTo>
                    <a:lnTo>
                      <a:pt x="106" y="6"/>
                    </a:lnTo>
                    <a:lnTo>
                      <a:pt x="106" y="8"/>
                    </a:lnTo>
                    <a:lnTo>
                      <a:pt x="104" y="10"/>
                    </a:lnTo>
                    <a:lnTo>
                      <a:pt x="94" y="10"/>
                    </a:lnTo>
                    <a:lnTo>
                      <a:pt x="86" y="10"/>
                    </a:lnTo>
                    <a:lnTo>
                      <a:pt x="78" y="0"/>
                    </a:lnTo>
                    <a:lnTo>
                      <a:pt x="72" y="2"/>
                    </a:lnTo>
                    <a:lnTo>
                      <a:pt x="68" y="16"/>
                    </a:lnTo>
                    <a:lnTo>
                      <a:pt x="66" y="24"/>
                    </a:lnTo>
                    <a:lnTo>
                      <a:pt x="62" y="30"/>
                    </a:lnTo>
                    <a:lnTo>
                      <a:pt x="50" y="38"/>
                    </a:lnTo>
                    <a:lnTo>
                      <a:pt x="46" y="38"/>
                    </a:lnTo>
                    <a:lnTo>
                      <a:pt x="42" y="38"/>
                    </a:lnTo>
                    <a:lnTo>
                      <a:pt x="36" y="46"/>
                    </a:lnTo>
                    <a:lnTo>
                      <a:pt x="32" y="52"/>
                    </a:lnTo>
                    <a:lnTo>
                      <a:pt x="32" y="54"/>
                    </a:lnTo>
                    <a:lnTo>
                      <a:pt x="34" y="56"/>
                    </a:lnTo>
                    <a:lnTo>
                      <a:pt x="34" y="58"/>
                    </a:lnTo>
                    <a:lnTo>
                      <a:pt x="30" y="64"/>
                    </a:lnTo>
                    <a:lnTo>
                      <a:pt x="28" y="66"/>
                    </a:lnTo>
                    <a:lnTo>
                      <a:pt x="26" y="70"/>
                    </a:lnTo>
                    <a:lnTo>
                      <a:pt x="28" y="76"/>
                    </a:lnTo>
                    <a:lnTo>
                      <a:pt x="30" y="80"/>
                    </a:lnTo>
                    <a:lnTo>
                      <a:pt x="30" y="90"/>
                    </a:lnTo>
                    <a:lnTo>
                      <a:pt x="28" y="96"/>
                    </a:lnTo>
                    <a:lnTo>
                      <a:pt x="24" y="104"/>
                    </a:lnTo>
                    <a:lnTo>
                      <a:pt x="22" y="108"/>
                    </a:lnTo>
                    <a:lnTo>
                      <a:pt x="12" y="116"/>
                    </a:lnTo>
                    <a:lnTo>
                      <a:pt x="2" y="122"/>
                    </a:lnTo>
                    <a:lnTo>
                      <a:pt x="2" y="124"/>
                    </a:lnTo>
                    <a:lnTo>
                      <a:pt x="0" y="124"/>
                    </a:lnTo>
                    <a:close/>
                  </a:path>
                </a:pathLst>
              </a:custGeom>
              <a:grpFill/>
              <a:ln w="3175">
                <a:noFill/>
                <a:round/>
                <a:headEnd/>
                <a:tailEnd/>
              </a:ln>
            </p:spPr>
            <p:txBody>
              <a:bodyPr/>
              <a:lstStyle/>
              <a:p>
                <a:pPr>
                  <a:defRPr/>
                </a:pPr>
                <a:endParaRPr lang="en-GB" dirty="0">
                  <a:latin typeface="Calibri" pitchFamily="34" charset="0"/>
                </a:endParaRPr>
              </a:p>
            </p:txBody>
          </p:sp>
          <p:sp>
            <p:nvSpPr>
              <p:cNvPr id="690" name="Freeform 95"/>
              <p:cNvSpPr>
                <a:spLocks noEditPoints="1"/>
              </p:cNvSpPr>
              <p:nvPr/>
            </p:nvSpPr>
            <p:spPr bwMode="auto">
              <a:xfrm>
                <a:off x="7009510" y="2601229"/>
                <a:ext cx="811590" cy="397036"/>
              </a:xfrm>
              <a:custGeom>
                <a:avLst/>
                <a:gdLst>
                  <a:gd name="T0" fmla="*/ 22 w 356"/>
                  <a:gd name="T1" fmla="*/ 10 h 174"/>
                  <a:gd name="T2" fmla="*/ 29 w 356"/>
                  <a:gd name="T3" fmla="*/ 13 h 174"/>
                  <a:gd name="T4" fmla="*/ 39 w 356"/>
                  <a:gd name="T5" fmla="*/ 13 h 174"/>
                  <a:gd name="T6" fmla="*/ 42 w 356"/>
                  <a:gd name="T7" fmla="*/ 8 h 174"/>
                  <a:gd name="T8" fmla="*/ 40 w 356"/>
                  <a:gd name="T9" fmla="*/ 3 h 174"/>
                  <a:gd name="T10" fmla="*/ 45 w 356"/>
                  <a:gd name="T11" fmla="*/ 2 h 174"/>
                  <a:gd name="T12" fmla="*/ 52 w 356"/>
                  <a:gd name="T13" fmla="*/ 2 h 174"/>
                  <a:gd name="T14" fmla="*/ 61 w 356"/>
                  <a:gd name="T15" fmla="*/ 8 h 174"/>
                  <a:gd name="T16" fmla="*/ 68 w 356"/>
                  <a:gd name="T17" fmla="*/ 15 h 174"/>
                  <a:gd name="T18" fmla="*/ 74 w 356"/>
                  <a:gd name="T19" fmla="*/ 13 h 174"/>
                  <a:gd name="T20" fmla="*/ 82 w 356"/>
                  <a:gd name="T21" fmla="*/ 13 h 174"/>
                  <a:gd name="T22" fmla="*/ 86 w 356"/>
                  <a:gd name="T23" fmla="*/ 17 h 174"/>
                  <a:gd name="T24" fmla="*/ 91 w 356"/>
                  <a:gd name="T25" fmla="*/ 19 h 174"/>
                  <a:gd name="T26" fmla="*/ 98 w 356"/>
                  <a:gd name="T27" fmla="*/ 19 h 174"/>
                  <a:gd name="T28" fmla="*/ 107 w 356"/>
                  <a:gd name="T29" fmla="*/ 17 h 174"/>
                  <a:gd name="T30" fmla="*/ 116 w 356"/>
                  <a:gd name="T31" fmla="*/ 15 h 174"/>
                  <a:gd name="T32" fmla="*/ 120 w 356"/>
                  <a:gd name="T33" fmla="*/ 21 h 174"/>
                  <a:gd name="T34" fmla="*/ 120 w 356"/>
                  <a:gd name="T35" fmla="*/ 23 h 174"/>
                  <a:gd name="T36" fmla="*/ 119 w 356"/>
                  <a:gd name="T37" fmla="*/ 28 h 174"/>
                  <a:gd name="T38" fmla="*/ 127 w 356"/>
                  <a:gd name="T39" fmla="*/ 27 h 174"/>
                  <a:gd name="T40" fmla="*/ 132 w 356"/>
                  <a:gd name="T41" fmla="*/ 31 h 174"/>
                  <a:gd name="T42" fmla="*/ 135 w 356"/>
                  <a:gd name="T43" fmla="*/ 35 h 174"/>
                  <a:gd name="T44" fmla="*/ 132 w 356"/>
                  <a:gd name="T45" fmla="*/ 35 h 174"/>
                  <a:gd name="T46" fmla="*/ 130 w 356"/>
                  <a:gd name="T47" fmla="*/ 37 h 174"/>
                  <a:gd name="T48" fmla="*/ 123 w 356"/>
                  <a:gd name="T49" fmla="*/ 40 h 174"/>
                  <a:gd name="T50" fmla="*/ 120 w 356"/>
                  <a:gd name="T51" fmla="*/ 42 h 174"/>
                  <a:gd name="T52" fmla="*/ 111 w 356"/>
                  <a:gd name="T53" fmla="*/ 47 h 174"/>
                  <a:gd name="T54" fmla="*/ 103 w 356"/>
                  <a:gd name="T55" fmla="*/ 45 h 174"/>
                  <a:gd name="T56" fmla="*/ 98 w 356"/>
                  <a:gd name="T57" fmla="*/ 50 h 174"/>
                  <a:gd name="T58" fmla="*/ 99 w 356"/>
                  <a:gd name="T59" fmla="*/ 57 h 174"/>
                  <a:gd name="T60" fmla="*/ 92 w 356"/>
                  <a:gd name="T61" fmla="*/ 61 h 174"/>
                  <a:gd name="T62" fmla="*/ 82 w 356"/>
                  <a:gd name="T63" fmla="*/ 63 h 174"/>
                  <a:gd name="T64" fmla="*/ 75 w 356"/>
                  <a:gd name="T65" fmla="*/ 65 h 174"/>
                  <a:gd name="T66" fmla="*/ 64 w 356"/>
                  <a:gd name="T67" fmla="*/ 67 h 174"/>
                  <a:gd name="T68" fmla="*/ 59 w 356"/>
                  <a:gd name="T69" fmla="*/ 63 h 174"/>
                  <a:gd name="T70" fmla="*/ 45 w 356"/>
                  <a:gd name="T71" fmla="*/ 61 h 174"/>
                  <a:gd name="T72" fmla="*/ 37 w 356"/>
                  <a:gd name="T73" fmla="*/ 60 h 174"/>
                  <a:gd name="T74" fmla="*/ 31 w 356"/>
                  <a:gd name="T75" fmla="*/ 54 h 174"/>
                  <a:gd name="T76" fmla="*/ 25 w 356"/>
                  <a:gd name="T77" fmla="*/ 50 h 174"/>
                  <a:gd name="T78" fmla="*/ 19 w 356"/>
                  <a:gd name="T79" fmla="*/ 46 h 174"/>
                  <a:gd name="T80" fmla="*/ 16 w 356"/>
                  <a:gd name="T81" fmla="*/ 40 h 174"/>
                  <a:gd name="T82" fmla="*/ 13 w 356"/>
                  <a:gd name="T83" fmla="*/ 35 h 174"/>
                  <a:gd name="T84" fmla="*/ 8 w 356"/>
                  <a:gd name="T85" fmla="*/ 29 h 174"/>
                  <a:gd name="T86" fmla="*/ 2 w 356"/>
                  <a:gd name="T87" fmla="*/ 28 h 174"/>
                  <a:gd name="T88" fmla="*/ 0 w 356"/>
                  <a:gd name="T89" fmla="*/ 19 h 174"/>
                  <a:gd name="T90" fmla="*/ 6 w 356"/>
                  <a:gd name="T91" fmla="*/ 16 h 174"/>
                  <a:gd name="T92" fmla="*/ 8 w 356"/>
                  <a:gd name="T93" fmla="*/ 13 h 174"/>
                  <a:gd name="T94" fmla="*/ 15 w 356"/>
                  <a:gd name="T95" fmla="*/ 9 h 174"/>
                  <a:gd name="T96" fmla="*/ 20 w 356"/>
                  <a:gd name="T97" fmla="*/ 10 h 174"/>
                  <a:gd name="T98" fmla="*/ 53 w 356"/>
                  <a:gd name="T99" fmla="*/ 7 h 174"/>
                  <a:gd name="T100" fmla="*/ 53 w 356"/>
                  <a:gd name="T101" fmla="*/ 8 h 174"/>
                  <a:gd name="T102" fmla="*/ 53 w 356"/>
                  <a:gd name="T103" fmla="*/ 7 h 174"/>
                  <a:gd name="T104" fmla="*/ 53 w 356"/>
                  <a:gd name="T105" fmla="*/ 6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6" h="174">
                    <a:moveTo>
                      <a:pt x="54" y="26"/>
                    </a:moveTo>
                    <a:lnTo>
                      <a:pt x="54" y="26"/>
                    </a:lnTo>
                    <a:lnTo>
                      <a:pt x="56" y="26"/>
                    </a:lnTo>
                    <a:lnTo>
                      <a:pt x="60" y="24"/>
                    </a:lnTo>
                    <a:lnTo>
                      <a:pt x="70" y="28"/>
                    </a:lnTo>
                    <a:lnTo>
                      <a:pt x="76" y="32"/>
                    </a:lnTo>
                    <a:lnTo>
                      <a:pt x="82" y="34"/>
                    </a:lnTo>
                    <a:lnTo>
                      <a:pt x="90" y="34"/>
                    </a:lnTo>
                    <a:lnTo>
                      <a:pt x="100" y="32"/>
                    </a:lnTo>
                    <a:lnTo>
                      <a:pt x="110" y="34"/>
                    </a:lnTo>
                    <a:lnTo>
                      <a:pt x="112" y="30"/>
                    </a:lnTo>
                    <a:lnTo>
                      <a:pt x="112" y="22"/>
                    </a:lnTo>
                    <a:lnTo>
                      <a:pt x="108" y="18"/>
                    </a:lnTo>
                    <a:lnTo>
                      <a:pt x="104" y="14"/>
                    </a:lnTo>
                    <a:lnTo>
                      <a:pt x="106" y="8"/>
                    </a:lnTo>
                    <a:lnTo>
                      <a:pt x="108" y="4"/>
                    </a:lnTo>
                    <a:lnTo>
                      <a:pt x="110" y="0"/>
                    </a:lnTo>
                    <a:lnTo>
                      <a:pt x="118" y="2"/>
                    </a:lnTo>
                    <a:lnTo>
                      <a:pt x="124" y="2"/>
                    </a:lnTo>
                    <a:lnTo>
                      <a:pt x="132" y="2"/>
                    </a:lnTo>
                    <a:lnTo>
                      <a:pt x="136" y="6"/>
                    </a:lnTo>
                    <a:lnTo>
                      <a:pt x="144" y="8"/>
                    </a:lnTo>
                    <a:lnTo>
                      <a:pt x="154" y="16"/>
                    </a:lnTo>
                    <a:lnTo>
                      <a:pt x="160" y="22"/>
                    </a:lnTo>
                    <a:lnTo>
                      <a:pt x="164" y="28"/>
                    </a:lnTo>
                    <a:lnTo>
                      <a:pt x="168" y="32"/>
                    </a:lnTo>
                    <a:lnTo>
                      <a:pt x="176" y="38"/>
                    </a:lnTo>
                    <a:lnTo>
                      <a:pt x="182" y="36"/>
                    </a:lnTo>
                    <a:lnTo>
                      <a:pt x="186" y="36"/>
                    </a:lnTo>
                    <a:lnTo>
                      <a:pt x="192" y="34"/>
                    </a:lnTo>
                    <a:lnTo>
                      <a:pt x="196" y="30"/>
                    </a:lnTo>
                    <a:lnTo>
                      <a:pt x="204" y="34"/>
                    </a:lnTo>
                    <a:lnTo>
                      <a:pt x="214" y="36"/>
                    </a:lnTo>
                    <a:lnTo>
                      <a:pt x="218" y="38"/>
                    </a:lnTo>
                    <a:lnTo>
                      <a:pt x="218" y="42"/>
                    </a:lnTo>
                    <a:lnTo>
                      <a:pt x="222" y="44"/>
                    </a:lnTo>
                    <a:lnTo>
                      <a:pt x="228" y="44"/>
                    </a:lnTo>
                    <a:lnTo>
                      <a:pt x="234" y="48"/>
                    </a:lnTo>
                    <a:lnTo>
                      <a:pt x="238" y="48"/>
                    </a:lnTo>
                    <a:lnTo>
                      <a:pt x="244" y="46"/>
                    </a:lnTo>
                    <a:lnTo>
                      <a:pt x="250" y="48"/>
                    </a:lnTo>
                    <a:lnTo>
                      <a:pt x="256" y="50"/>
                    </a:lnTo>
                    <a:lnTo>
                      <a:pt x="266" y="48"/>
                    </a:lnTo>
                    <a:lnTo>
                      <a:pt x="270" y="44"/>
                    </a:lnTo>
                    <a:lnTo>
                      <a:pt x="280" y="44"/>
                    </a:lnTo>
                    <a:lnTo>
                      <a:pt x="292" y="36"/>
                    </a:lnTo>
                    <a:lnTo>
                      <a:pt x="294" y="34"/>
                    </a:lnTo>
                    <a:lnTo>
                      <a:pt x="302" y="40"/>
                    </a:lnTo>
                    <a:lnTo>
                      <a:pt x="308" y="40"/>
                    </a:lnTo>
                    <a:lnTo>
                      <a:pt x="316" y="42"/>
                    </a:lnTo>
                    <a:lnTo>
                      <a:pt x="312" y="54"/>
                    </a:lnTo>
                    <a:lnTo>
                      <a:pt x="314" y="60"/>
                    </a:lnTo>
                    <a:lnTo>
                      <a:pt x="312" y="66"/>
                    </a:lnTo>
                    <a:lnTo>
                      <a:pt x="310" y="68"/>
                    </a:lnTo>
                    <a:lnTo>
                      <a:pt x="310" y="74"/>
                    </a:lnTo>
                    <a:lnTo>
                      <a:pt x="318" y="78"/>
                    </a:lnTo>
                    <a:lnTo>
                      <a:pt x="326" y="76"/>
                    </a:lnTo>
                    <a:lnTo>
                      <a:pt x="332" y="70"/>
                    </a:lnTo>
                    <a:lnTo>
                      <a:pt x="336" y="70"/>
                    </a:lnTo>
                    <a:lnTo>
                      <a:pt x="338" y="74"/>
                    </a:lnTo>
                    <a:lnTo>
                      <a:pt x="344" y="80"/>
                    </a:lnTo>
                    <a:lnTo>
                      <a:pt x="352" y="82"/>
                    </a:lnTo>
                    <a:lnTo>
                      <a:pt x="356" y="86"/>
                    </a:lnTo>
                    <a:lnTo>
                      <a:pt x="354" y="92"/>
                    </a:lnTo>
                    <a:lnTo>
                      <a:pt x="350" y="92"/>
                    </a:lnTo>
                    <a:lnTo>
                      <a:pt x="344" y="92"/>
                    </a:lnTo>
                    <a:lnTo>
                      <a:pt x="342" y="94"/>
                    </a:lnTo>
                    <a:lnTo>
                      <a:pt x="340" y="96"/>
                    </a:lnTo>
                    <a:lnTo>
                      <a:pt x="336" y="98"/>
                    </a:lnTo>
                    <a:lnTo>
                      <a:pt x="330" y="98"/>
                    </a:lnTo>
                    <a:lnTo>
                      <a:pt x="320" y="104"/>
                    </a:lnTo>
                    <a:lnTo>
                      <a:pt x="318" y="100"/>
                    </a:lnTo>
                    <a:lnTo>
                      <a:pt x="314" y="102"/>
                    </a:lnTo>
                    <a:lnTo>
                      <a:pt x="312" y="108"/>
                    </a:lnTo>
                    <a:lnTo>
                      <a:pt x="308" y="110"/>
                    </a:lnTo>
                    <a:lnTo>
                      <a:pt x="292" y="114"/>
                    </a:lnTo>
                    <a:lnTo>
                      <a:pt x="290" y="122"/>
                    </a:lnTo>
                    <a:lnTo>
                      <a:pt x="282" y="128"/>
                    </a:lnTo>
                    <a:lnTo>
                      <a:pt x="274" y="126"/>
                    </a:lnTo>
                    <a:lnTo>
                      <a:pt x="270" y="118"/>
                    </a:lnTo>
                    <a:lnTo>
                      <a:pt x="264" y="118"/>
                    </a:lnTo>
                    <a:lnTo>
                      <a:pt x="260" y="122"/>
                    </a:lnTo>
                    <a:lnTo>
                      <a:pt x="256" y="128"/>
                    </a:lnTo>
                    <a:lnTo>
                      <a:pt x="256" y="134"/>
                    </a:lnTo>
                    <a:lnTo>
                      <a:pt x="258" y="140"/>
                    </a:lnTo>
                    <a:lnTo>
                      <a:pt x="260" y="146"/>
                    </a:lnTo>
                    <a:lnTo>
                      <a:pt x="256" y="152"/>
                    </a:lnTo>
                    <a:lnTo>
                      <a:pt x="250" y="154"/>
                    </a:lnTo>
                    <a:lnTo>
                      <a:pt x="242" y="158"/>
                    </a:lnTo>
                    <a:lnTo>
                      <a:pt x="230" y="160"/>
                    </a:lnTo>
                    <a:lnTo>
                      <a:pt x="220" y="160"/>
                    </a:lnTo>
                    <a:lnTo>
                      <a:pt x="214" y="162"/>
                    </a:lnTo>
                    <a:lnTo>
                      <a:pt x="210" y="162"/>
                    </a:lnTo>
                    <a:lnTo>
                      <a:pt x="204" y="168"/>
                    </a:lnTo>
                    <a:lnTo>
                      <a:pt x="196" y="172"/>
                    </a:lnTo>
                    <a:lnTo>
                      <a:pt x="188" y="172"/>
                    </a:lnTo>
                    <a:lnTo>
                      <a:pt x="180" y="174"/>
                    </a:lnTo>
                    <a:lnTo>
                      <a:pt x="168" y="174"/>
                    </a:lnTo>
                    <a:lnTo>
                      <a:pt x="162" y="170"/>
                    </a:lnTo>
                    <a:lnTo>
                      <a:pt x="156" y="164"/>
                    </a:lnTo>
                    <a:lnTo>
                      <a:pt x="154" y="162"/>
                    </a:lnTo>
                    <a:lnTo>
                      <a:pt x="136" y="162"/>
                    </a:lnTo>
                    <a:lnTo>
                      <a:pt x="126" y="160"/>
                    </a:lnTo>
                    <a:lnTo>
                      <a:pt x="118" y="160"/>
                    </a:lnTo>
                    <a:lnTo>
                      <a:pt x="108" y="160"/>
                    </a:lnTo>
                    <a:lnTo>
                      <a:pt x="102" y="160"/>
                    </a:lnTo>
                    <a:lnTo>
                      <a:pt x="96" y="156"/>
                    </a:lnTo>
                    <a:lnTo>
                      <a:pt x="90" y="150"/>
                    </a:lnTo>
                    <a:lnTo>
                      <a:pt x="84" y="144"/>
                    </a:lnTo>
                    <a:lnTo>
                      <a:pt x="80" y="142"/>
                    </a:lnTo>
                    <a:lnTo>
                      <a:pt x="76" y="134"/>
                    </a:lnTo>
                    <a:lnTo>
                      <a:pt x="72" y="130"/>
                    </a:lnTo>
                    <a:lnTo>
                      <a:pt x="66" y="128"/>
                    </a:lnTo>
                    <a:lnTo>
                      <a:pt x="62" y="124"/>
                    </a:lnTo>
                    <a:lnTo>
                      <a:pt x="56" y="120"/>
                    </a:lnTo>
                    <a:lnTo>
                      <a:pt x="48" y="120"/>
                    </a:lnTo>
                    <a:lnTo>
                      <a:pt x="42" y="118"/>
                    </a:lnTo>
                    <a:lnTo>
                      <a:pt x="40" y="114"/>
                    </a:lnTo>
                    <a:lnTo>
                      <a:pt x="42" y="106"/>
                    </a:lnTo>
                    <a:lnTo>
                      <a:pt x="44" y="102"/>
                    </a:lnTo>
                    <a:lnTo>
                      <a:pt x="40" y="94"/>
                    </a:lnTo>
                    <a:lnTo>
                      <a:pt x="34" y="92"/>
                    </a:lnTo>
                    <a:lnTo>
                      <a:pt x="34" y="88"/>
                    </a:lnTo>
                    <a:lnTo>
                      <a:pt x="26" y="80"/>
                    </a:lnTo>
                    <a:lnTo>
                      <a:pt x="20" y="76"/>
                    </a:lnTo>
                    <a:lnTo>
                      <a:pt x="12" y="78"/>
                    </a:lnTo>
                    <a:lnTo>
                      <a:pt x="6" y="76"/>
                    </a:lnTo>
                    <a:lnTo>
                      <a:pt x="2" y="72"/>
                    </a:lnTo>
                    <a:lnTo>
                      <a:pt x="2" y="68"/>
                    </a:lnTo>
                    <a:lnTo>
                      <a:pt x="0" y="60"/>
                    </a:lnTo>
                    <a:lnTo>
                      <a:pt x="0" y="48"/>
                    </a:lnTo>
                    <a:lnTo>
                      <a:pt x="6" y="48"/>
                    </a:lnTo>
                    <a:lnTo>
                      <a:pt x="10" y="44"/>
                    </a:lnTo>
                    <a:lnTo>
                      <a:pt x="14" y="42"/>
                    </a:lnTo>
                    <a:lnTo>
                      <a:pt x="14" y="38"/>
                    </a:lnTo>
                    <a:lnTo>
                      <a:pt x="16" y="34"/>
                    </a:lnTo>
                    <a:lnTo>
                      <a:pt x="20" y="32"/>
                    </a:lnTo>
                    <a:lnTo>
                      <a:pt x="26" y="28"/>
                    </a:lnTo>
                    <a:lnTo>
                      <a:pt x="34" y="26"/>
                    </a:lnTo>
                    <a:lnTo>
                      <a:pt x="38" y="24"/>
                    </a:lnTo>
                    <a:lnTo>
                      <a:pt x="46" y="22"/>
                    </a:lnTo>
                    <a:lnTo>
                      <a:pt x="52" y="24"/>
                    </a:lnTo>
                    <a:lnTo>
                      <a:pt x="54" y="26"/>
                    </a:lnTo>
                    <a:close/>
                    <a:moveTo>
                      <a:pt x="140" y="16"/>
                    </a:moveTo>
                    <a:lnTo>
                      <a:pt x="140" y="16"/>
                    </a:lnTo>
                    <a:lnTo>
                      <a:pt x="140" y="18"/>
                    </a:lnTo>
                    <a:lnTo>
                      <a:pt x="142" y="18"/>
                    </a:lnTo>
                    <a:lnTo>
                      <a:pt x="140" y="22"/>
                    </a:lnTo>
                    <a:lnTo>
                      <a:pt x="138" y="24"/>
                    </a:lnTo>
                    <a:lnTo>
                      <a:pt x="138" y="18"/>
                    </a:lnTo>
                    <a:lnTo>
                      <a:pt x="138" y="16"/>
                    </a:lnTo>
                    <a:lnTo>
                      <a:pt x="140" y="16"/>
                    </a:lnTo>
                    <a:close/>
                  </a:path>
                </a:pathLst>
              </a:custGeom>
              <a:grpFill/>
              <a:ln w="3175">
                <a:noFill/>
                <a:round/>
                <a:headEnd/>
                <a:tailEnd/>
              </a:ln>
            </p:spPr>
            <p:txBody>
              <a:bodyPr/>
              <a:lstStyle/>
              <a:p>
                <a:pPr>
                  <a:defRPr/>
                </a:pPr>
                <a:endParaRPr lang="en-GB" dirty="0">
                  <a:latin typeface="Calibri" pitchFamily="34" charset="0"/>
                </a:endParaRPr>
              </a:p>
            </p:txBody>
          </p:sp>
          <p:sp>
            <p:nvSpPr>
              <p:cNvPr id="691" name="Freeform 96"/>
              <p:cNvSpPr>
                <a:spLocks/>
              </p:cNvSpPr>
              <p:nvPr/>
            </p:nvSpPr>
            <p:spPr bwMode="auto">
              <a:xfrm>
                <a:off x="4899377" y="2920017"/>
                <a:ext cx="20290" cy="17388"/>
              </a:xfrm>
              <a:custGeom>
                <a:avLst/>
                <a:gdLst>
                  <a:gd name="T0" fmla="*/ 4 w 8"/>
                  <a:gd name="T1" fmla="*/ 2 h 8"/>
                  <a:gd name="T2" fmla="*/ 2 w 8"/>
                  <a:gd name="T3" fmla="*/ 0 h 8"/>
                  <a:gd name="T4" fmla="*/ 0 w 8"/>
                  <a:gd name="T5" fmla="*/ 2 h 8"/>
                  <a:gd name="T6" fmla="*/ 2 w 8"/>
                  <a:gd name="T7" fmla="*/ 3 h 8"/>
                  <a:gd name="T8" fmla="*/ 4 w 8"/>
                  <a:gd name="T9" fmla="*/ 2 h 8"/>
                  <a:gd name="T10" fmla="*/ 4 w 8"/>
                  <a:gd name="T11" fmla="*/ 2 h 8"/>
                  <a:gd name="T12" fmla="*/ 4 w 8"/>
                  <a:gd name="T13" fmla="*/ 2 h 8"/>
                  <a:gd name="T14" fmla="*/ 4 w 8"/>
                  <a:gd name="T15" fmla="*/ 2 h 8"/>
                  <a:gd name="T16" fmla="*/ 4 w 8"/>
                  <a:gd name="T17" fmla="*/ 2 h 8"/>
                  <a:gd name="T18" fmla="*/ 4 w 8"/>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8" y="2"/>
                    </a:moveTo>
                    <a:lnTo>
                      <a:pt x="2" y="0"/>
                    </a:lnTo>
                    <a:lnTo>
                      <a:pt x="0" y="2"/>
                    </a:lnTo>
                    <a:lnTo>
                      <a:pt x="2" y="8"/>
                    </a:lnTo>
                    <a:lnTo>
                      <a:pt x="4" y="6"/>
                    </a:lnTo>
                    <a:lnTo>
                      <a:pt x="6" y="2"/>
                    </a:lnTo>
                    <a:lnTo>
                      <a:pt x="8" y="2"/>
                    </a:lnTo>
                    <a:close/>
                  </a:path>
                </a:pathLst>
              </a:custGeom>
              <a:grpFill/>
              <a:ln w="3175">
                <a:noFill/>
                <a:round/>
                <a:headEnd/>
                <a:tailEnd/>
              </a:ln>
            </p:spPr>
            <p:txBody>
              <a:bodyPr/>
              <a:lstStyle/>
              <a:p>
                <a:pPr>
                  <a:defRPr/>
                </a:pPr>
                <a:endParaRPr lang="en-GB" dirty="0">
                  <a:latin typeface="Calibri" pitchFamily="34" charset="0"/>
                </a:endParaRPr>
              </a:p>
            </p:txBody>
          </p:sp>
          <p:sp>
            <p:nvSpPr>
              <p:cNvPr id="692" name="Freeform 97"/>
              <p:cNvSpPr>
                <a:spLocks/>
              </p:cNvSpPr>
              <p:nvPr/>
            </p:nvSpPr>
            <p:spPr bwMode="auto">
              <a:xfrm>
                <a:off x="5424012" y="2734540"/>
                <a:ext cx="95652" cy="121719"/>
              </a:xfrm>
              <a:custGeom>
                <a:avLst/>
                <a:gdLst>
                  <a:gd name="T0" fmla="*/ 8 w 42"/>
                  <a:gd name="T1" fmla="*/ 20 h 54"/>
                  <a:gd name="T2" fmla="*/ 9 w 42"/>
                  <a:gd name="T3" fmla="*/ 17 h 54"/>
                  <a:gd name="T4" fmla="*/ 10 w 42"/>
                  <a:gd name="T5" fmla="*/ 16 h 54"/>
                  <a:gd name="T6" fmla="*/ 12 w 42"/>
                  <a:gd name="T7" fmla="*/ 15 h 54"/>
                  <a:gd name="T8" fmla="*/ 12 w 42"/>
                  <a:gd name="T9" fmla="*/ 14 h 54"/>
                  <a:gd name="T10" fmla="*/ 13 w 42"/>
                  <a:gd name="T11" fmla="*/ 15 h 54"/>
                  <a:gd name="T12" fmla="*/ 15 w 42"/>
                  <a:gd name="T13" fmla="*/ 16 h 54"/>
                  <a:gd name="T14" fmla="*/ 13 w 42"/>
                  <a:gd name="T15" fmla="*/ 13 h 54"/>
                  <a:gd name="T16" fmla="*/ 13 w 42"/>
                  <a:gd name="T17" fmla="*/ 12 h 54"/>
                  <a:gd name="T18" fmla="*/ 13 w 42"/>
                  <a:gd name="T19" fmla="*/ 10 h 54"/>
                  <a:gd name="T20" fmla="*/ 13 w 42"/>
                  <a:gd name="T21" fmla="*/ 9 h 54"/>
                  <a:gd name="T22" fmla="*/ 12 w 42"/>
                  <a:gd name="T23" fmla="*/ 8 h 54"/>
                  <a:gd name="T24" fmla="*/ 10 w 42"/>
                  <a:gd name="T25" fmla="*/ 5 h 54"/>
                  <a:gd name="T26" fmla="*/ 10 w 42"/>
                  <a:gd name="T27" fmla="*/ 4 h 54"/>
                  <a:gd name="T28" fmla="*/ 9 w 42"/>
                  <a:gd name="T29" fmla="*/ 3 h 54"/>
                  <a:gd name="T30" fmla="*/ 7 w 42"/>
                  <a:gd name="T31" fmla="*/ 2 h 54"/>
                  <a:gd name="T32" fmla="*/ 6 w 42"/>
                  <a:gd name="T33" fmla="*/ 0 h 54"/>
                  <a:gd name="T34" fmla="*/ 2 w 42"/>
                  <a:gd name="T35" fmla="*/ 0 h 54"/>
                  <a:gd name="T36" fmla="*/ 2 w 42"/>
                  <a:gd name="T37" fmla="*/ 0 h 54"/>
                  <a:gd name="T38" fmla="*/ 0 w 42"/>
                  <a:gd name="T39" fmla="*/ 2 h 54"/>
                  <a:gd name="T40" fmla="*/ 2 w 42"/>
                  <a:gd name="T41" fmla="*/ 2 h 54"/>
                  <a:gd name="T42" fmla="*/ 3 w 42"/>
                  <a:gd name="T43" fmla="*/ 4 h 54"/>
                  <a:gd name="T44" fmla="*/ 5 w 42"/>
                  <a:gd name="T45" fmla="*/ 7 h 54"/>
                  <a:gd name="T46" fmla="*/ 6 w 42"/>
                  <a:gd name="T47" fmla="*/ 9 h 54"/>
                  <a:gd name="T48" fmla="*/ 7 w 42"/>
                  <a:gd name="T49" fmla="*/ 10 h 54"/>
                  <a:gd name="T50" fmla="*/ 6 w 42"/>
                  <a:gd name="T51" fmla="*/ 12 h 54"/>
                  <a:gd name="T52" fmla="*/ 7 w 42"/>
                  <a:gd name="T53" fmla="*/ 12 h 54"/>
                  <a:gd name="T54" fmla="*/ 7 w 42"/>
                  <a:gd name="T55" fmla="*/ 13 h 54"/>
                  <a:gd name="T56" fmla="*/ 7 w 42"/>
                  <a:gd name="T57" fmla="*/ 15 h 54"/>
                  <a:gd name="T58" fmla="*/ 6 w 42"/>
                  <a:gd name="T59" fmla="*/ 17 h 54"/>
                  <a:gd name="T60" fmla="*/ 7 w 42"/>
                  <a:gd name="T61" fmla="*/ 17 h 54"/>
                  <a:gd name="T62" fmla="*/ 7 w 42"/>
                  <a:gd name="T63" fmla="*/ 18 h 54"/>
                  <a:gd name="T64" fmla="*/ 7 w 42"/>
                  <a:gd name="T65" fmla="*/ 19 h 54"/>
                  <a:gd name="T66" fmla="*/ 8 w 42"/>
                  <a:gd name="T67" fmla="*/ 2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54">
                    <a:moveTo>
                      <a:pt x="22" y="54"/>
                    </a:moveTo>
                    <a:lnTo>
                      <a:pt x="22" y="54"/>
                    </a:lnTo>
                    <a:lnTo>
                      <a:pt x="24" y="50"/>
                    </a:lnTo>
                    <a:lnTo>
                      <a:pt x="24" y="46"/>
                    </a:lnTo>
                    <a:lnTo>
                      <a:pt x="28" y="44"/>
                    </a:lnTo>
                    <a:lnTo>
                      <a:pt x="30" y="42"/>
                    </a:lnTo>
                    <a:lnTo>
                      <a:pt x="30" y="40"/>
                    </a:lnTo>
                    <a:lnTo>
                      <a:pt x="30" y="38"/>
                    </a:lnTo>
                    <a:lnTo>
                      <a:pt x="32" y="40"/>
                    </a:lnTo>
                    <a:lnTo>
                      <a:pt x="36" y="40"/>
                    </a:lnTo>
                    <a:lnTo>
                      <a:pt x="40" y="42"/>
                    </a:lnTo>
                    <a:lnTo>
                      <a:pt x="42" y="44"/>
                    </a:lnTo>
                    <a:lnTo>
                      <a:pt x="36" y="36"/>
                    </a:lnTo>
                    <a:lnTo>
                      <a:pt x="34" y="34"/>
                    </a:lnTo>
                    <a:lnTo>
                      <a:pt x="32" y="30"/>
                    </a:lnTo>
                    <a:lnTo>
                      <a:pt x="32" y="28"/>
                    </a:lnTo>
                    <a:lnTo>
                      <a:pt x="32" y="24"/>
                    </a:lnTo>
                    <a:lnTo>
                      <a:pt x="30" y="22"/>
                    </a:lnTo>
                    <a:lnTo>
                      <a:pt x="28" y="18"/>
                    </a:lnTo>
                    <a:lnTo>
                      <a:pt x="28" y="16"/>
                    </a:lnTo>
                    <a:lnTo>
                      <a:pt x="28" y="10"/>
                    </a:lnTo>
                    <a:lnTo>
                      <a:pt x="24" y="8"/>
                    </a:lnTo>
                    <a:lnTo>
                      <a:pt x="18" y="4"/>
                    </a:lnTo>
                    <a:lnTo>
                      <a:pt x="14" y="0"/>
                    </a:lnTo>
                    <a:lnTo>
                      <a:pt x="10" y="0"/>
                    </a:lnTo>
                    <a:lnTo>
                      <a:pt x="6" y="0"/>
                    </a:lnTo>
                    <a:lnTo>
                      <a:pt x="2" y="0"/>
                    </a:lnTo>
                    <a:lnTo>
                      <a:pt x="0" y="2"/>
                    </a:lnTo>
                    <a:lnTo>
                      <a:pt x="0" y="4"/>
                    </a:lnTo>
                    <a:lnTo>
                      <a:pt x="4" y="6"/>
                    </a:lnTo>
                    <a:lnTo>
                      <a:pt x="8" y="12"/>
                    </a:lnTo>
                    <a:lnTo>
                      <a:pt x="10" y="16"/>
                    </a:lnTo>
                    <a:lnTo>
                      <a:pt x="12" y="20"/>
                    </a:lnTo>
                    <a:lnTo>
                      <a:pt x="16" y="24"/>
                    </a:lnTo>
                    <a:lnTo>
                      <a:pt x="18" y="28"/>
                    </a:lnTo>
                    <a:lnTo>
                      <a:pt x="16" y="32"/>
                    </a:lnTo>
                    <a:lnTo>
                      <a:pt x="18" y="34"/>
                    </a:lnTo>
                    <a:lnTo>
                      <a:pt x="18" y="36"/>
                    </a:lnTo>
                    <a:lnTo>
                      <a:pt x="18" y="40"/>
                    </a:lnTo>
                    <a:lnTo>
                      <a:pt x="18" y="44"/>
                    </a:lnTo>
                    <a:lnTo>
                      <a:pt x="16" y="46"/>
                    </a:lnTo>
                    <a:lnTo>
                      <a:pt x="18" y="46"/>
                    </a:lnTo>
                    <a:lnTo>
                      <a:pt x="18" y="48"/>
                    </a:lnTo>
                    <a:lnTo>
                      <a:pt x="18" y="50"/>
                    </a:lnTo>
                    <a:lnTo>
                      <a:pt x="18" y="52"/>
                    </a:lnTo>
                    <a:lnTo>
                      <a:pt x="22" y="54"/>
                    </a:lnTo>
                    <a:close/>
                  </a:path>
                </a:pathLst>
              </a:custGeom>
              <a:grpFill/>
              <a:ln w="3175">
                <a:noFill/>
                <a:round/>
                <a:headEnd/>
                <a:tailEnd/>
              </a:ln>
            </p:spPr>
            <p:txBody>
              <a:bodyPr/>
              <a:lstStyle/>
              <a:p>
                <a:pPr>
                  <a:defRPr/>
                </a:pPr>
                <a:endParaRPr lang="en-GB" dirty="0">
                  <a:latin typeface="Calibri" pitchFamily="34" charset="0"/>
                </a:endParaRPr>
              </a:p>
            </p:txBody>
          </p:sp>
          <p:sp>
            <p:nvSpPr>
              <p:cNvPr id="693" name="Freeform 98"/>
              <p:cNvSpPr>
                <a:spLocks/>
              </p:cNvSpPr>
              <p:nvPr/>
            </p:nvSpPr>
            <p:spPr bwMode="auto">
              <a:xfrm>
                <a:off x="1713887" y="3302563"/>
                <a:ext cx="771010" cy="588309"/>
              </a:xfrm>
              <a:custGeom>
                <a:avLst/>
                <a:gdLst>
                  <a:gd name="T0" fmla="*/ 2 w 338"/>
                  <a:gd name="T1" fmla="*/ 6 h 258"/>
                  <a:gd name="T2" fmla="*/ 6 w 338"/>
                  <a:gd name="T3" fmla="*/ 15 h 258"/>
                  <a:gd name="T4" fmla="*/ 13 w 338"/>
                  <a:gd name="T5" fmla="*/ 23 h 258"/>
                  <a:gd name="T6" fmla="*/ 13 w 338"/>
                  <a:gd name="T7" fmla="*/ 35 h 258"/>
                  <a:gd name="T8" fmla="*/ 20 w 338"/>
                  <a:gd name="T9" fmla="*/ 39 h 258"/>
                  <a:gd name="T10" fmla="*/ 22 w 338"/>
                  <a:gd name="T11" fmla="*/ 47 h 258"/>
                  <a:gd name="T12" fmla="*/ 29 w 338"/>
                  <a:gd name="T13" fmla="*/ 55 h 258"/>
                  <a:gd name="T14" fmla="*/ 32 w 338"/>
                  <a:gd name="T15" fmla="*/ 55 h 258"/>
                  <a:gd name="T16" fmla="*/ 29 w 338"/>
                  <a:gd name="T17" fmla="*/ 51 h 258"/>
                  <a:gd name="T18" fmla="*/ 27 w 338"/>
                  <a:gd name="T19" fmla="*/ 48 h 258"/>
                  <a:gd name="T20" fmla="*/ 24 w 338"/>
                  <a:gd name="T21" fmla="*/ 35 h 258"/>
                  <a:gd name="T22" fmla="*/ 20 w 338"/>
                  <a:gd name="T23" fmla="*/ 31 h 258"/>
                  <a:gd name="T24" fmla="*/ 15 w 338"/>
                  <a:gd name="T25" fmla="*/ 20 h 258"/>
                  <a:gd name="T26" fmla="*/ 10 w 338"/>
                  <a:gd name="T27" fmla="*/ 13 h 258"/>
                  <a:gd name="T28" fmla="*/ 13 w 338"/>
                  <a:gd name="T29" fmla="*/ 8 h 258"/>
                  <a:gd name="T30" fmla="*/ 16 w 338"/>
                  <a:gd name="T31" fmla="*/ 8 h 258"/>
                  <a:gd name="T32" fmla="*/ 17 w 338"/>
                  <a:gd name="T33" fmla="*/ 13 h 258"/>
                  <a:gd name="T34" fmla="*/ 20 w 338"/>
                  <a:gd name="T35" fmla="*/ 19 h 258"/>
                  <a:gd name="T36" fmla="*/ 24 w 338"/>
                  <a:gd name="T37" fmla="*/ 24 h 258"/>
                  <a:gd name="T38" fmla="*/ 29 w 338"/>
                  <a:gd name="T39" fmla="*/ 29 h 258"/>
                  <a:gd name="T40" fmla="*/ 31 w 338"/>
                  <a:gd name="T41" fmla="*/ 33 h 258"/>
                  <a:gd name="T42" fmla="*/ 33 w 338"/>
                  <a:gd name="T43" fmla="*/ 39 h 258"/>
                  <a:gd name="T44" fmla="*/ 40 w 338"/>
                  <a:gd name="T45" fmla="*/ 46 h 258"/>
                  <a:gd name="T46" fmla="*/ 44 w 338"/>
                  <a:gd name="T47" fmla="*/ 50 h 258"/>
                  <a:gd name="T48" fmla="*/ 47 w 338"/>
                  <a:gd name="T49" fmla="*/ 55 h 258"/>
                  <a:gd name="T50" fmla="*/ 51 w 338"/>
                  <a:gd name="T51" fmla="*/ 63 h 258"/>
                  <a:gd name="T52" fmla="*/ 51 w 338"/>
                  <a:gd name="T53" fmla="*/ 77 h 258"/>
                  <a:gd name="T54" fmla="*/ 60 w 338"/>
                  <a:gd name="T55" fmla="*/ 86 h 258"/>
                  <a:gd name="T56" fmla="*/ 68 w 338"/>
                  <a:gd name="T57" fmla="*/ 89 h 258"/>
                  <a:gd name="T58" fmla="*/ 79 w 338"/>
                  <a:gd name="T59" fmla="*/ 94 h 258"/>
                  <a:gd name="T60" fmla="*/ 91 w 338"/>
                  <a:gd name="T61" fmla="*/ 96 h 258"/>
                  <a:gd name="T62" fmla="*/ 102 w 338"/>
                  <a:gd name="T63" fmla="*/ 94 h 258"/>
                  <a:gd name="T64" fmla="*/ 105 w 338"/>
                  <a:gd name="T65" fmla="*/ 99 h 258"/>
                  <a:gd name="T66" fmla="*/ 106 w 338"/>
                  <a:gd name="T67" fmla="*/ 96 h 258"/>
                  <a:gd name="T68" fmla="*/ 113 w 338"/>
                  <a:gd name="T69" fmla="*/ 90 h 258"/>
                  <a:gd name="T70" fmla="*/ 113 w 338"/>
                  <a:gd name="T71" fmla="*/ 83 h 258"/>
                  <a:gd name="T72" fmla="*/ 124 w 338"/>
                  <a:gd name="T73" fmla="*/ 82 h 258"/>
                  <a:gd name="T74" fmla="*/ 125 w 338"/>
                  <a:gd name="T75" fmla="*/ 82 h 258"/>
                  <a:gd name="T76" fmla="*/ 127 w 338"/>
                  <a:gd name="T77" fmla="*/ 79 h 258"/>
                  <a:gd name="T78" fmla="*/ 129 w 338"/>
                  <a:gd name="T79" fmla="*/ 65 h 258"/>
                  <a:gd name="T80" fmla="*/ 116 w 338"/>
                  <a:gd name="T81" fmla="*/ 71 h 258"/>
                  <a:gd name="T82" fmla="*/ 113 w 338"/>
                  <a:gd name="T83" fmla="*/ 79 h 258"/>
                  <a:gd name="T84" fmla="*/ 109 w 338"/>
                  <a:gd name="T85" fmla="*/ 81 h 258"/>
                  <a:gd name="T86" fmla="*/ 106 w 338"/>
                  <a:gd name="T87" fmla="*/ 80 h 258"/>
                  <a:gd name="T88" fmla="*/ 100 w 338"/>
                  <a:gd name="T89" fmla="*/ 84 h 258"/>
                  <a:gd name="T90" fmla="*/ 100 w 338"/>
                  <a:gd name="T91" fmla="*/ 84 h 258"/>
                  <a:gd name="T92" fmla="*/ 94 w 338"/>
                  <a:gd name="T93" fmla="*/ 82 h 258"/>
                  <a:gd name="T94" fmla="*/ 90 w 338"/>
                  <a:gd name="T95" fmla="*/ 79 h 258"/>
                  <a:gd name="T96" fmla="*/ 83 w 338"/>
                  <a:gd name="T97" fmla="*/ 65 h 258"/>
                  <a:gd name="T98" fmla="*/ 82 w 338"/>
                  <a:gd name="T99" fmla="*/ 55 h 258"/>
                  <a:gd name="T100" fmla="*/ 81 w 338"/>
                  <a:gd name="T101" fmla="*/ 48 h 258"/>
                  <a:gd name="T102" fmla="*/ 86 w 338"/>
                  <a:gd name="T103" fmla="*/ 44 h 258"/>
                  <a:gd name="T104" fmla="*/ 82 w 338"/>
                  <a:gd name="T105" fmla="*/ 39 h 258"/>
                  <a:gd name="T106" fmla="*/ 77 w 338"/>
                  <a:gd name="T107" fmla="*/ 35 h 258"/>
                  <a:gd name="T108" fmla="*/ 74 w 338"/>
                  <a:gd name="T109" fmla="*/ 28 h 258"/>
                  <a:gd name="T110" fmla="*/ 71 w 338"/>
                  <a:gd name="T111" fmla="*/ 22 h 258"/>
                  <a:gd name="T112" fmla="*/ 67 w 338"/>
                  <a:gd name="T113" fmla="*/ 17 h 258"/>
                  <a:gd name="T114" fmla="*/ 61 w 338"/>
                  <a:gd name="T115" fmla="*/ 17 h 258"/>
                  <a:gd name="T116" fmla="*/ 55 w 338"/>
                  <a:gd name="T117" fmla="*/ 19 h 258"/>
                  <a:gd name="T118" fmla="*/ 54 w 338"/>
                  <a:gd name="T119" fmla="*/ 13 h 258"/>
                  <a:gd name="T120" fmla="*/ 48 w 338"/>
                  <a:gd name="T121" fmla="*/ 8 h 258"/>
                  <a:gd name="T122" fmla="*/ 22 w 338"/>
                  <a:gd name="T123" fmla="*/ 8 h 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8" h="258">
                    <a:moveTo>
                      <a:pt x="0" y="2"/>
                    </a:moveTo>
                    <a:lnTo>
                      <a:pt x="0" y="2"/>
                    </a:lnTo>
                    <a:lnTo>
                      <a:pt x="0" y="10"/>
                    </a:lnTo>
                    <a:lnTo>
                      <a:pt x="2" y="16"/>
                    </a:lnTo>
                    <a:lnTo>
                      <a:pt x="6" y="16"/>
                    </a:lnTo>
                    <a:lnTo>
                      <a:pt x="6" y="20"/>
                    </a:lnTo>
                    <a:lnTo>
                      <a:pt x="8" y="24"/>
                    </a:lnTo>
                    <a:lnTo>
                      <a:pt x="8" y="32"/>
                    </a:lnTo>
                    <a:lnTo>
                      <a:pt x="16" y="40"/>
                    </a:lnTo>
                    <a:lnTo>
                      <a:pt x="22" y="46"/>
                    </a:lnTo>
                    <a:lnTo>
                      <a:pt x="28" y="48"/>
                    </a:lnTo>
                    <a:lnTo>
                      <a:pt x="32" y="52"/>
                    </a:lnTo>
                    <a:lnTo>
                      <a:pt x="32" y="60"/>
                    </a:lnTo>
                    <a:lnTo>
                      <a:pt x="34" y="76"/>
                    </a:lnTo>
                    <a:lnTo>
                      <a:pt x="22" y="78"/>
                    </a:lnTo>
                    <a:lnTo>
                      <a:pt x="36" y="88"/>
                    </a:lnTo>
                    <a:lnTo>
                      <a:pt x="36" y="90"/>
                    </a:lnTo>
                    <a:lnTo>
                      <a:pt x="42" y="92"/>
                    </a:lnTo>
                    <a:lnTo>
                      <a:pt x="48" y="94"/>
                    </a:lnTo>
                    <a:lnTo>
                      <a:pt x="50" y="102"/>
                    </a:lnTo>
                    <a:lnTo>
                      <a:pt x="54" y="102"/>
                    </a:lnTo>
                    <a:lnTo>
                      <a:pt x="56" y="106"/>
                    </a:lnTo>
                    <a:lnTo>
                      <a:pt x="56" y="112"/>
                    </a:lnTo>
                    <a:lnTo>
                      <a:pt x="54" y="116"/>
                    </a:lnTo>
                    <a:lnTo>
                      <a:pt x="56" y="122"/>
                    </a:lnTo>
                    <a:lnTo>
                      <a:pt x="60" y="124"/>
                    </a:lnTo>
                    <a:lnTo>
                      <a:pt x="64" y="126"/>
                    </a:lnTo>
                    <a:lnTo>
                      <a:pt x="64" y="130"/>
                    </a:lnTo>
                    <a:lnTo>
                      <a:pt x="72" y="138"/>
                    </a:lnTo>
                    <a:lnTo>
                      <a:pt x="76" y="144"/>
                    </a:lnTo>
                    <a:lnTo>
                      <a:pt x="80" y="150"/>
                    </a:lnTo>
                    <a:lnTo>
                      <a:pt x="82" y="148"/>
                    </a:lnTo>
                    <a:lnTo>
                      <a:pt x="84" y="146"/>
                    </a:lnTo>
                    <a:lnTo>
                      <a:pt x="84" y="144"/>
                    </a:lnTo>
                    <a:lnTo>
                      <a:pt x="84" y="140"/>
                    </a:lnTo>
                    <a:lnTo>
                      <a:pt x="80" y="136"/>
                    </a:lnTo>
                    <a:lnTo>
                      <a:pt x="76" y="134"/>
                    </a:lnTo>
                    <a:lnTo>
                      <a:pt x="76" y="132"/>
                    </a:lnTo>
                    <a:lnTo>
                      <a:pt x="76" y="130"/>
                    </a:lnTo>
                    <a:lnTo>
                      <a:pt x="72" y="128"/>
                    </a:lnTo>
                    <a:lnTo>
                      <a:pt x="70" y="128"/>
                    </a:lnTo>
                    <a:lnTo>
                      <a:pt x="70" y="124"/>
                    </a:lnTo>
                    <a:lnTo>
                      <a:pt x="72" y="120"/>
                    </a:lnTo>
                    <a:lnTo>
                      <a:pt x="68" y="120"/>
                    </a:lnTo>
                    <a:lnTo>
                      <a:pt x="66" y="106"/>
                    </a:lnTo>
                    <a:lnTo>
                      <a:pt x="62" y="92"/>
                    </a:lnTo>
                    <a:lnTo>
                      <a:pt x="56" y="90"/>
                    </a:lnTo>
                    <a:lnTo>
                      <a:pt x="56" y="86"/>
                    </a:lnTo>
                    <a:lnTo>
                      <a:pt x="56" y="82"/>
                    </a:lnTo>
                    <a:lnTo>
                      <a:pt x="52" y="82"/>
                    </a:lnTo>
                    <a:lnTo>
                      <a:pt x="48" y="72"/>
                    </a:lnTo>
                    <a:lnTo>
                      <a:pt x="46" y="62"/>
                    </a:lnTo>
                    <a:lnTo>
                      <a:pt x="40" y="62"/>
                    </a:lnTo>
                    <a:lnTo>
                      <a:pt x="40" y="54"/>
                    </a:lnTo>
                    <a:lnTo>
                      <a:pt x="38" y="48"/>
                    </a:lnTo>
                    <a:lnTo>
                      <a:pt x="34" y="48"/>
                    </a:lnTo>
                    <a:lnTo>
                      <a:pt x="28" y="32"/>
                    </a:lnTo>
                    <a:lnTo>
                      <a:pt x="22" y="26"/>
                    </a:lnTo>
                    <a:lnTo>
                      <a:pt x="24" y="22"/>
                    </a:lnTo>
                    <a:lnTo>
                      <a:pt x="24" y="18"/>
                    </a:lnTo>
                    <a:lnTo>
                      <a:pt x="34" y="22"/>
                    </a:lnTo>
                    <a:lnTo>
                      <a:pt x="36" y="22"/>
                    </a:lnTo>
                    <a:lnTo>
                      <a:pt x="36" y="20"/>
                    </a:lnTo>
                    <a:lnTo>
                      <a:pt x="42" y="20"/>
                    </a:lnTo>
                    <a:lnTo>
                      <a:pt x="42" y="24"/>
                    </a:lnTo>
                    <a:lnTo>
                      <a:pt x="46" y="24"/>
                    </a:lnTo>
                    <a:lnTo>
                      <a:pt x="44" y="30"/>
                    </a:lnTo>
                    <a:lnTo>
                      <a:pt x="44" y="34"/>
                    </a:lnTo>
                    <a:lnTo>
                      <a:pt x="50" y="40"/>
                    </a:lnTo>
                    <a:lnTo>
                      <a:pt x="52" y="46"/>
                    </a:lnTo>
                    <a:lnTo>
                      <a:pt x="52" y="50"/>
                    </a:lnTo>
                    <a:lnTo>
                      <a:pt x="62" y="58"/>
                    </a:lnTo>
                    <a:lnTo>
                      <a:pt x="62" y="62"/>
                    </a:lnTo>
                    <a:lnTo>
                      <a:pt x="62" y="64"/>
                    </a:lnTo>
                    <a:lnTo>
                      <a:pt x="64" y="64"/>
                    </a:lnTo>
                    <a:lnTo>
                      <a:pt x="68" y="70"/>
                    </a:lnTo>
                    <a:lnTo>
                      <a:pt x="72" y="76"/>
                    </a:lnTo>
                    <a:lnTo>
                      <a:pt x="76" y="76"/>
                    </a:lnTo>
                    <a:lnTo>
                      <a:pt x="78" y="80"/>
                    </a:lnTo>
                    <a:lnTo>
                      <a:pt x="76" y="84"/>
                    </a:lnTo>
                    <a:lnTo>
                      <a:pt x="80" y="84"/>
                    </a:lnTo>
                    <a:lnTo>
                      <a:pt x="82" y="86"/>
                    </a:lnTo>
                    <a:lnTo>
                      <a:pt x="84" y="92"/>
                    </a:lnTo>
                    <a:lnTo>
                      <a:pt x="92" y="96"/>
                    </a:lnTo>
                    <a:lnTo>
                      <a:pt x="90" y="98"/>
                    </a:lnTo>
                    <a:lnTo>
                      <a:pt x="88" y="102"/>
                    </a:lnTo>
                    <a:lnTo>
                      <a:pt x="88" y="106"/>
                    </a:lnTo>
                    <a:lnTo>
                      <a:pt x="96" y="112"/>
                    </a:lnTo>
                    <a:lnTo>
                      <a:pt x="104" y="120"/>
                    </a:lnTo>
                    <a:lnTo>
                      <a:pt x="106" y="126"/>
                    </a:lnTo>
                    <a:lnTo>
                      <a:pt x="108" y="130"/>
                    </a:lnTo>
                    <a:lnTo>
                      <a:pt x="112" y="130"/>
                    </a:lnTo>
                    <a:lnTo>
                      <a:pt x="114" y="130"/>
                    </a:lnTo>
                    <a:lnTo>
                      <a:pt x="114" y="134"/>
                    </a:lnTo>
                    <a:lnTo>
                      <a:pt x="114" y="136"/>
                    </a:lnTo>
                    <a:lnTo>
                      <a:pt x="118" y="136"/>
                    </a:lnTo>
                    <a:lnTo>
                      <a:pt x="122" y="144"/>
                    </a:lnTo>
                    <a:lnTo>
                      <a:pt x="122" y="148"/>
                    </a:lnTo>
                    <a:lnTo>
                      <a:pt x="122" y="150"/>
                    </a:lnTo>
                    <a:lnTo>
                      <a:pt x="128" y="156"/>
                    </a:lnTo>
                    <a:lnTo>
                      <a:pt x="132" y="164"/>
                    </a:lnTo>
                    <a:lnTo>
                      <a:pt x="134" y="170"/>
                    </a:lnTo>
                    <a:lnTo>
                      <a:pt x="134" y="176"/>
                    </a:lnTo>
                    <a:lnTo>
                      <a:pt x="132" y="184"/>
                    </a:lnTo>
                    <a:lnTo>
                      <a:pt x="130" y="194"/>
                    </a:lnTo>
                    <a:lnTo>
                      <a:pt x="130" y="198"/>
                    </a:lnTo>
                    <a:lnTo>
                      <a:pt x="132" y="202"/>
                    </a:lnTo>
                    <a:lnTo>
                      <a:pt x="136" y="204"/>
                    </a:lnTo>
                    <a:lnTo>
                      <a:pt x="138" y="206"/>
                    </a:lnTo>
                    <a:lnTo>
                      <a:pt x="144" y="208"/>
                    </a:lnTo>
                    <a:lnTo>
                      <a:pt x="156" y="224"/>
                    </a:lnTo>
                    <a:lnTo>
                      <a:pt x="160" y="224"/>
                    </a:lnTo>
                    <a:lnTo>
                      <a:pt x="164" y="226"/>
                    </a:lnTo>
                    <a:lnTo>
                      <a:pt x="172" y="226"/>
                    </a:lnTo>
                    <a:lnTo>
                      <a:pt x="178" y="232"/>
                    </a:lnTo>
                    <a:lnTo>
                      <a:pt x="186" y="240"/>
                    </a:lnTo>
                    <a:lnTo>
                      <a:pt x="194" y="240"/>
                    </a:lnTo>
                    <a:lnTo>
                      <a:pt x="202" y="242"/>
                    </a:lnTo>
                    <a:lnTo>
                      <a:pt x="206" y="246"/>
                    </a:lnTo>
                    <a:lnTo>
                      <a:pt x="210" y="250"/>
                    </a:lnTo>
                    <a:lnTo>
                      <a:pt x="226" y="254"/>
                    </a:lnTo>
                    <a:lnTo>
                      <a:pt x="232" y="252"/>
                    </a:lnTo>
                    <a:lnTo>
                      <a:pt x="238" y="250"/>
                    </a:lnTo>
                    <a:lnTo>
                      <a:pt x="244" y="248"/>
                    </a:lnTo>
                    <a:lnTo>
                      <a:pt x="252" y="248"/>
                    </a:lnTo>
                    <a:lnTo>
                      <a:pt x="264" y="252"/>
                    </a:lnTo>
                    <a:lnTo>
                      <a:pt x="264" y="248"/>
                    </a:lnTo>
                    <a:lnTo>
                      <a:pt x="266" y="248"/>
                    </a:lnTo>
                    <a:lnTo>
                      <a:pt x="268" y="250"/>
                    </a:lnTo>
                    <a:lnTo>
                      <a:pt x="270" y="252"/>
                    </a:lnTo>
                    <a:lnTo>
                      <a:pt x="274" y="258"/>
                    </a:lnTo>
                    <a:lnTo>
                      <a:pt x="276" y="256"/>
                    </a:lnTo>
                    <a:lnTo>
                      <a:pt x="278" y="254"/>
                    </a:lnTo>
                    <a:lnTo>
                      <a:pt x="276" y="254"/>
                    </a:lnTo>
                    <a:lnTo>
                      <a:pt x="278" y="250"/>
                    </a:lnTo>
                    <a:lnTo>
                      <a:pt x="280" y="246"/>
                    </a:lnTo>
                    <a:lnTo>
                      <a:pt x="284" y="242"/>
                    </a:lnTo>
                    <a:lnTo>
                      <a:pt x="298" y="242"/>
                    </a:lnTo>
                    <a:lnTo>
                      <a:pt x="296" y="240"/>
                    </a:lnTo>
                    <a:lnTo>
                      <a:pt x="294" y="236"/>
                    </a:lnTo>
                    <a:lnTo>
                      <a:pt x="290" y="232"/>
                    </a:lnTo>
                    <a:lnTo>
                      <a:pt x="288" y="228"/>
                    </a:lnTo>
                    <a:lnTo>
                      <a:pt x="288" y="224"/>
                    </a:lnTo>
                    <a:lnTo>
                      <a:pt x="292" y="224"/>
                    </a:lnTo>
                    <a:lnTo>
                      <a:pt x="294" y="218"/>
                    </a:lnTo>
                    <a:lnTo>
                      <a:pt x="314" y="218"/>
                    </a:lnTo>
                    <a:lnTo>
                      <a:pt x="318" y="216"/>
                    </a:lnTo>
                    <a:lnTo>
                      <a:pt x="318" y="214"/>
                    </a:lnTo>
                    <a:lnTo>
                      <a:pt x="320" y="214"/>
                    </a:lnTo>
                    <a:lnTo>
                      <a:pt x="322" y="214"/>
                    </a:lnTo>
                    <a:lnTo>
                      <a:pt x="322" y="212"/>
                    </a:lnTo>
                    <a:lnTo>
                      <a:pt x="324" y="212"/>
                    </a:lnTo>
                    <a:lnTo>
                      <a:pt x="326" y="210"/>
                    </a:lnTo>
                    <a:lnTo>
                      <a:pt x="326" y="214"/>
                    </a:lnTo>
                    <a:lnTo>
                      <a:pt x="330" y="216"/>
                    </a:lnTo>
                    <a:lnTo>
                      <a:pt x="332" y="216"/>
                    </a:lnTo>
                    <a:lnTo>
                      <a:pt x="332" y="214"/>
                    </a:lnTo>
                    <a:lnTo>
                      <a:pt x="332" y="204"/>
                    </a:lnTo>
                    <a:lnTo>
                      <a:pt x="336" y="186"/>
                    </a:lnTo>
                    <a:lnTo>
                      <a:pt x="338" y="174"/>
                    </a:lnTo>
                    <a:lnTo>
                      <a:pt x="338" y="170"/>
                    </a:lnTo>
                    <a:lnTo>
                      <a:pt x="336" y="168"/>
                    </a:lnTo>
                    <a:lnTo>
                      <a:pt x="334" y="166"/>
                    </a:lnTo>
                    <a:lnTo>
                      <a:pt x="328" y="166"/>
                    </a:lnTo>
                    <a:lnTo>
                      <a:pt x="320" y="168"/>
                    </a:lnTo>
                    <a:lnTo>
                      <a:pt x="302" y="176"/>
                    </a:lnTo>
                    <a:lnTo>
                      <a:pt x="302" y="186"/>
                    </a:lnTo>
                    <a:lnTo>
                      <a:pt x="300" y="194"/>
                    </a:lnTo>
                    <a:lnTo>
                      <a:pt x="296" y="196"/>
                    </a:lnTo>
                    <a:lnTo>
                      <a:pt x="296" y="200"/>
                    </a:lnTo>
                    <a:lnTo>
                      <a:pt x="296" y="204"/>
                    </a:lnTo>
                    <a:lnTo>
                      <a:pt x="292" y="206"/>
                    </a:lnTo>
                    <a:lnTo>
                      <a:pt x="290" y="212"/>
                    </a:lnTo>
                    <a:lnTo>
                      <a:pt x="288" y="212"/>
                    </a:lnTo>
                    <a:lnTo>
                      <a:pt x="286" y="212"/>
                    </a:lnTo>
                    <a:lnTo>
                      <a:pt x="284" y="212"/>
                    </a:lnTo>
                    <a:lnTo>
                      <a:pt x="284" y="210"/>
                    </a:lnTo>
                    <a:lnTo>
                      <a:pt x="276" y="210"/>
                    </a:lnTo>
                    <a:lnTo>
                      <a:pt x="272" y="214"/>
                    </a:lnTo>
                    <a:lnTo>
                      <a:pt x="268" y="216"/>
                    </a:lnTo>
                    <a:lnTo>
                      <a:pt x="264" y="216"/>
                    </a:lnTo>
                    <a:lnTo>
                      <a:pt x="262" y="220"/>
                    </a:lnTo>
                    <a:lnTo>
                      <a:pt x="262" y="222"/>
                    </a:lnTo>
                    <a:lnTo>
                      <a:pt x="260" y="222"/>
                    </a:lnTo>
                    <a:lnTo>
                      <a:pt x="258" y="222"/>
                    </a:lnTo>
                    <a:lnTo>
                      <a:pt x="260" y="220"/>
                    </a:lnTo>
                    <a:lnTo>
                      <a:pt x="256" y="220"/>
                    </a:lnTo>
                    <a:lnTo>
                      <a:pt x="252" y="222"/>
                    </a:lnTo>
                    <a:lnTo>
                      <a:pt x="250" y="214"/>
                    </a:lnTo>
                    <a:lnTo>
                      <a:pt x="244" y="214"/>
                    </a:lnTo>
                    <a:lnTo>
                      <a:pt x="240" y="214"/>
                    </a:lnTo>
                    <a:lnTo>
                      <a:pt x="238" y="212"/>
                    </a:lnTo>
                    <a:lnTo>
                      <a:pt x="236" y="208"/>
                    </a:lnTo>
                    <a:lnTo>
                      <a:pt x="234" y="204"/>
                    </a:lnTo>
                    <a:lnTo>
                      <a:pt x="226" y="190"/>
                    </a:lnTo>
                    <a:lnTo>
                      <a:pt x="218" y="174"/>
                    </a:lnTo>
                    <a:lnTo>
                      <a:pt x="214" y="176"/>
                    </a:lnTo>
                    <a:lnTo>
                      <a:pt x="216" y="170"/>
                    </a:lnTo>
                    <a:lnTo>
                      <a:pt x="214" y="164"/>
                    </a:lnTo>
                    <a:lnTo>
                      <a:pt x="218" y="160"/>
                    </a:lnTo>
                    <a:lnTo>
                      <a:pt x="218" y="156"/>
                    </a:lnTo>
                    <a:lnTo>
                      <a:pt x="218" y="152"/>
                    </a:lnTo>
                    <a:lnTo>
                      <a:pt x="214" y="144"/>
                    </a:lnTo>
                    <a:lnTo>
                      <a:pt x="216" y="140"/>
                    </a:lnTo>
                    <a:lnTo>
                      <a:pt x="216" y="136"/>
                    </a:lnTo>
                    <a:lnTo>
                      <a:pt x="214" y="130"/>
                    </a:lnTo>
                    <a:lnTo>
                      <a:pt x="212" y="124"/>
                    </a:lnTo>
                    <a:lnTo>
                      <a:pt x="214" y="122"/>
                    </a:lnTo>
                    <a:lnTo>
                      <a:pt x="218" y="118"/>
                    </a:lnTo>
                    <a:lnTo>
                      <a:pt x="222" y="116"/>
                    </a:lnTo>
                    <a:lnTo>
                      <a:pt x="224" y="114"/>
                    </a:lnTo>
                    <a:lnTo>
                      <a:pt x="224" y="108"/>
                    </a:lnTo>
                    <a:lnTo>
                      <a:pt x="222" y="104"/>
                    </a:lnTo>
                    <a:lnTo>
                      <a:pt x="218" y="104"/>
                    </a:lnTo>
                    <a:lnTo>
                      <a:pt x="218" y="102"/>
                    </a:lnTo>
                    <a:lnTo>
                      <a:pt x="214" y="100"/>
                    </a:lnTo>
                    <a:lnTo>
                      <a:pt x="208" y="98"/>
                    </a:lnTo>
                    <a:lnTo>
                      <a:pt x="202" y="96"/>
                    </a:lnTo>
                    <a:lnTo>
                      <a:pt x="200" y="92"/>
                    </a:lnTo>
                    <a:lnTo>
                      <a:pt x="200" y="90"/>
                    </a:lnTo>
                    <a:lnTo>
                      <a:pt x="198" y="86"/>
                    </a:lnTo>
                    <a:lnTo>
                      <a:pt x="196" y="80"/>
                    </a:lnTo>
                    <a:lnTo>
                      <a:pt x="194" y="76"/>
                    </a:lnTo>
                    <a:lnTo>
                      <a:pt x="192" y="72"/>
                    </a:lnTo>
                    <a:lnTo>
                      <a:pt x="188" y="68"/>
                    </a:lnTo>
                    <a:lnTo>
                      <a:pt x="186" y="62"/>
                    </a:lnTo>
                    <a:lnTo>
                      <a:pt x="186" y="60"/>
                    </a:lnTo>
                    <a:lnTo>
                      <a:pt x="184" y="56"/>
                    </a:lnTo>
                    <a:lnTo>
                      <a:pt x="178" y="50"/>
                    </a:lnTo>
                    <a:lnTo>
                      <a:pt x="176" y="46"/>
                    </a:lnTo>
                    <a:lnTo>
                      <a:pt x="174" y="44"/>
                    </a:lnTo>
                    <a:lnTo>
                      <a:pt x="170" y="44"/>
                    </a:lnTo>
                    <a:lnTo>
                      <a:pt x="166" y="44"/>
                    </a:lnTo>
                    <a:lnTo>
                      <a:pt x="162" y="42"/>
                    </a:lnTo>
                    <a:lnTo>
                      <a:pt x="160" y="44"/>
                    </a:lnTo>
                    <a:lnTo>
                      <a:pt x="158" y="48"/>
                    </a:lnTo>
                    <a:lnTo>
                      <a:pt x="156" y="52"/>
                    </a:lnTo>
                    <a:lnTo>
                      <a:pt x="150" y="52"/>
                    </a:lnTo>
                    <a:lnTo>
                      <a:pt x="144" y="50"/>
                    </a:lnTo>
                    <a:lnTo>
                      <a:pt x="142" y="46"/>
                    </a:lnTo>
                    <a:lnTo>
                      <a:pt x="140" y="40"/>
                    </a:lnTo>
                    <a:lnTo>
                      <a:pt x="140" y="38"/>
                    </a:lnTo>
                    <a:lnTo>
                      <a:pt x="138" y="34"/>
                    </a:lnTo>
                    <a:lnTo>
                      <a:pt x="134" y="30"/>
                    </a:lnTo>
                    <a:lnTo>
                      <a:pt x="130" y="28"/>
                    </a:lnTo>
                    <a:lnTo>
                      <a:pt x="126" y="26"/>
                    </a:lnTo>
                    <a:lnTo>
                      <a:pt x="124" y="22"/>
                    </a:lnTo>
                    <a:lnTo>
                      <a:pt x="122" y="18"/>
                    </a:lnTo>
                    <a:lnTo>
                      <a:pt x="118" y="16"/>
                    </a:lnTo>
                    <a:lnTo>
                      <a:pt x="96" y="14"/>
                    </a:lnTo>
                    <a:lnTo>
                      <a:pt x="96" y="22"/>
                    </a:lnTo>
                    <a:lnTo>
                      <a:pt x="58" y="20"/>
                    </a:lnTo>
                    <a:lnTo>
                      <a:pt x="28" y="4"/>
                    </a:lnTo>
                    <a:lnTo>
                      <a:pt x="28" y="0"/>
                    </a:lnTo>
                    <a:lnTo>
                      <a:pt x="0" y="2"/>
                    </a:lnTo>
                    <a:close/>
                  </a:path>
                </a:pathLst>
              </a:custGeom>
              <a:grpFill/>
              <a:ln w="3175">
                <a:noFill/>
                <a:round/>
                <a:headEnd/>
                <a:tailEnd/>
              </a:ln>
            </p:spPr>
            <p:txBody>
              <a:bodyPr/>
              <a:lstStyle/>
              <a:p>
                <a:pPr>
                  <a:defRPr/>
                </a:pPr>
                <a:endParaRPr lang="en-GB" dirty="0">
                  <a:latin typeface="Calibri" pitchFamily="34" charset="0"/>
                </a:endParaRPr>
              </a:p>
            </p:txBody>
          </p:sp>
          <p:sp>
            <p:nvSpPr>
              <p:cNvPr id="694" name="Freeform 99"/>
              <p:cNvSpPr>
                <a:spLocks/>
              </p:cNvSpPr>
              <p:nvPr/>
            </p:nvSpPr>
            <p:spPr bwMode="auto">
              <a:xfrm>
                <a:off x="6195022" y="5038509"/>
                <a:ext cx="14493" cy="23185"/>
              </a:xfrm>
              <a:custGeom>
                <a:avLst/>
                <a:gdLst>
                  <a:gd name="T0" fmla="*/ 3 w 6"/>
                  <a:gd name="T1" fmla="*/ 0 h 10"/>
                  <a:gd name="T2" fmla="*/ 3 w 6"/>
                  <a:gd name="T3" fmla="*/ 0 h 10"/>
                  <a:gd name="T4" fmla="*/ 0 w 6"/>
                  <a:gd name="T5" fmla="*/ 2 h 10"/>
                  <a:gd name="T6" fmla="*/ 0 w 6"/>
                  <a:gd name="T7" fmla="*/ 2 h 10"/>
                  <a:gd name="T8" fmla="*/ 2 w 6"/>
                  <a:gd name="T9" fmla="*/ 3 h 10"/>
                  <a:gd name="T10" fmla="*/ 3 w 6"/>
                  <a:gd name="T11" fmla="*/ 4 h 10"/>
                  <a:gd name="T12" fmla="*/ 3 w 6"/>
                  <a:gd name="T13" fmla="*/ 4 h 10"/>
                  <a:gd name="T14" fmla="*/ 3 w 6"/>
                  <a:gd name="T15" fmla="*/ 2 h 10"/>
                  <a:gd name="T16" fmla="*/ 3 w 6"/>
                  <a:gd name="T17" fmla="*/ 2 h 10"/>
                  <a:gd name="T18" fmla="*/ 3 w 6"/>
                  <a:gd name="T19" fmla="*/ 0 h 10"/>
                  <a:gd name="T20" fmla="*/ 3 w 6"/>
                  <a:gd name="T21" fmla="*/ 0 h 10"/>
                  <a:gd name="T22" fmla="*/ 3 w 6"/>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10">
                    <a:moveTo>
                      <a:pt x="4" y="0"/>
                    </a:moveTo>
                    <a:lnTo>
                      <a:pt x="4" y="0"/>
                    </a:lnTo>
                    <a:lnTo>
                      <a:pt x="0" y="2"/>
                    </a:lnTo>
                    <a:lnTo>
                      <a:pt x="0" y="6"/>
                    </a:lnTo>
                    <a:lnTo>
                      <a:pt x="2" y="8"/>
                    </a:lnTo>
                    <a:lnTo>
                      <a:pt x="4" y="10"/>
                    </a:lnTo>
                    <a:lnTo>
                      <a:pt x="6" y="6"/>
                    </a:lnTo>
                    <a:lnTo>
                      <a:pt x="6" y="2"/>
                    </a:lnTo>
                    <a:lnTo>
                      <a:pt x="6" y="0"/>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695" name="Freeform 100"/>
              <p:cNvSpPr>
                <a:spLocks/>
              </p:cNvSpPr>
              <p:nvPr/>
            </p:nvSpPr>
            <p:spPr bwMode="auto">
              <a:xfrm>
                <a:off x="4290685" y="3502530"/>
                <a:ext cx="318839" cy="397036"/>
              </a:xfrm>
              <a:custGeom>
                <a:avLst/>
                <a:gdLst>
                  <a:gd name="T0" fmla="*/ 0 w 140"/>
                  <a:gd name="T1" fmla="*/ 34 h 174"/>
                  <a:gd name="T2" fmla="*/ 3 w 140"/>
                  <a:gd name="T3" fmla="*/ 38 h 174"/>
                  <a:gd name="T4" fmla="*/ 2 w 140"/>
                  <a:gd name="T5" fmla="*/ 40 h 174"/>
                  <a:gd name="T6" fmla="*/ 2 w 140"/>
                  <a:gd name="T7" fmla="*/ 43 h 174"/>
                  <a:gd name="T8" fmla="*/ 4 w 140"/>
                  <a:gd name="T9" fmla="*/ 54 h 174"/>
                  <a:gd name="T10" fmla="*/ 3 w 140"/>
                  <a:gd name="T11" fmla="*/ 58 h 174"/>
                  <a:gd name="T12" fmla="*/ 6 w 140"/>
                  <a:gd name="T13" fmla="*/ 57 h 174"/>
                  <a:gd name="T14" fmla="*/ 6 w 140"/>
                  <a:gd name="T15" fmla="*/ 57 h 174"/>
                  <a:gd name="T16" fmla="*/ 8 w 140"/>
                  <a:gd name="T17" fmla="*/ 57 h 174"/>
                  <a:gd name="T18" fmla="*/ 10 w 140"/>
                  <a:gd name="T19" fmla="*/ 57 h 174"/>
                  <a:gd name="T20" fmla="*/ 13 w 140"/>
                  <a:gd name="T21" fmla="*/ 57 h 174"/>
                  <a:gd name="T22" fmla="*/ 13 w 140"/>
                  <a:gd name="T23" fmla="*/ 57 h 174"/>
                  <a:gd name="T24" fmla="*/ 15 w 140"/>
                  <a:gd name="T25" fmla="*/ 58 h 174"/>
                  <a:gd name="T26" fmla="*/ 15 w 140"/>
                  <a:gd name="T27" fmla="*/ 60 h 174"/>
                  <a:gd name="T28" fmla="*/ 16 w 140"/>
                  <a:gd name="T29" fmla="*/ 61 h 174"/>
                  <a:gd name="T30" fmla="*/ 17 w 140"/>
                  <a:gd name="T31" fmla="*/ 61 h 174"/>
                  <a:gd name="T32" fmla="*/ 17 w 140"/>
                  <a:gd name="T33" fmla="*/ 64 h 174"/>
                  <a:gd name="T34" fmla="*/ 19 w 140"/>
                  <a:gd name="T35" fmla="*/ 65 h 174"/>
                  <a:gd name="T36" fmla="*/ 20 w 140"/>
                  <a:gd name="T37" fmla="*/ 65 h 174"/>
                  <a:gd name="T38" fmla="*/ 20 w 140"/>
                  <a:gd name="T39" fmla="*/ 65 h 174"/>
                  <a:gd name="T40" fmla="*/ 22 w 140"/>
                  <a:gd name="T41" fmla="*/ 67 h 174"/>
                  <a:gd name="T42" fmla="*/ 23 w 140"/>
                  <a:gd name="T43" fmla="*/ 65 h 174"/>
                  <a:gd name="T44" fmla="*/ 24 w 140"/>
                  <a:gd name="T45" fmla="*/ 65 h 174"/>
                  <a:gd name="T46" fmla="*/ 24 w 140"/>
                  <a:gd name="T47" fmla="*/ 64 h 174"/>
                  <a:gd name="T48" fmla="*/ 24 w 140"/>
                  <a:gd name="T49" fmla="*/ 63 h 174"/>
                  <a:gd name="T50" fmla="*/ 24 w 140"/>
                  <a:gd name="T51" fmla="*/ 61 h 174"/>
                  <a:gd name="T52" fmla="*/ 28 w 140"/>
                  <a:gd name="T53" fmla="*/ 63 h 174"/>
                  <a:gd name="T54" fmla="*/ 30 w 140"/>
                  <a:gd name="T55" fmla="*/ 63 h 174"/>
                  <a:gd name="T56" fmla="*/ 31 w 140"/>
                  <a:gd name="T57" fmla="*/ 63 h 174"/>
                  <a:gd name="T58" fmla="*/ 31 w 140"/>
                  <a:gd name="T59" fmla="*/ 61 h 174"/>
                  <a:gd name="T60" fmla="*/ 31 w 140"/>
                  <a:gd name="T61" fmla="*/ 60 h 174"/>
                  <a:gd name="T62" fmla="*/ 31 w 140"/>
                  <a:gd name="T63" fmla="*/ 59 h 174"/>
                  <a:gd name="T64" fmla="*/ 33 w 140"/>
                  <a:gd name="T65" fmla="*/ 61 h 174"/>
                  <a:gd name="T66" fmla="*/ 49 w 140"/>
                  <a:gd name="T67" fmla="*/ 60 h 174"/>
                  <a:gd name="T68" fmla="*/ 50 w 140"/>
                  <a:gd name="T69" fmla="*/ 57 h 174"/>
                  <a:gd name="T70" fmla="*/ 50 w 140"/>
                  <a:gd name="T71" fmla="*/ 57 h 174"/>
                  <a:gd name="T72" fmla="*/ 46 w 140"/>
                  <a:gd name="T73" fmla="*/ 12 h 174"/>
                  <a:gd name="T74" fmla="*/ 39 w 140"/>
                  <a:gd name="T75" fmla="*/ 0 h 174"/>
                  <a:gd name="T76" fmla="*/ 23 w 140"/>
                  <a:gd name="T77" fmla="*/ 8 h 174"/>
                  <a:gd name="T78" fmla="*/ 22 w 140"/>
                  <a:gd name="T79" fmla="*/ 20 h 174"/>
                  <a:gd name="T80" fmla="*/ 19 w 140"/>
                  <a:gd name="T81" fmla="*/ 22 h 174"/>
                  <a:gd name="T82" fmla="*/ 17 w 140"/>
                  <a:gd name="T83" fmla="*/ 24 h 174"/>
                  <a:gd name="T84" fmla="*/ 17 w 140"/>
                  <a:gd name="T85" fmla="*/ 32 h 174"/>
                  <a:gd name="T86" fmla="*/ 2 w 140"/>
                  <a:gd name="T87" fmla="*/ 32 h 174"/>
                  <a:gd name="T88" fmla="*/ 0 w 140"/>
                  <a:gd name="T89" fmla="*/ 34 h 1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0" h="174">
                    <a:moveTo>
                      <a:pt x="0" y="88"/>
                    </a:moveTo>
                    <a:lnTo>
                      <a:pt x="0" y="88"/>
                    </a:lnTo>
                    <a:lnTo>
                      <a:pt x="4" y="92"/>
                    </a:lnTo>
                    <a:lnTo>
                      <a:pt x="8" y="98"/>
                    </a:lnTo>
                    <a:lnTo>
                      <a:pt x="6" y="106"/>
                    </a:lnTo>
                    <a:lnTo>
                      <a:pt x="6" y="112"/>
                    </a:lnTo>
                    <a:lnTo>
                      <a:pt x="10" y="132"/>
                    </a:lnTo>
                    <a:lnTo>
                      <a:pt x="10" y="140"/>
                    </a:lnTo>
                    <a:lnTo>
                      <a:pt x="8" y="152"/>
                    </a:lnTo>
                    <a:lnTo>
                      <a:pt x="12" y="150"/>
                    </a:lnTo>
                    <a:lnTo>
                      <a:pt x="16" y="146"/>
                    </a:lnTo>
                    <a:lnTo>
                      <a:pt x="18" y="146"/>
                    </a:lnTo>
                    <a:lnTo>
                      <a:pt x="22" y="146"/>
                    </a:lnTo>
                    <a:lnTo>
                      <a:pt x="28" y="146"/>
                    </a:lnTo>
                    <a:lnTo>
                      <a:pt x="32" y="146"/>
                    </a:lnTo>
                    <a:lnTo>
                      <a:pt x="34" y="148"/>
                    </a:lnTo>
                    <a:lnTo>
                      <a:pt x="36" y="150"/>
                    </a:lnTo>
                    <a:lnTo>
                      <a:pt x="38" y="152"/>
                    </a:lnTo>
                    <a:lnTo>
                      <a:pt x="38" y="156"/>
                    </a:lnTo>
                    <a:lnTo>
                      <a:pt x="40" y="158"/>
                    </a:lnTo>
                    <a:lnTo>
                      <a:pt x="42" y="160"/>
                    </a:lnTo>
                    <a:lnTo>
                      <a:pt x="44" y="160"/>
                    </a:lnTo>
                    <a:lnTo>
                      <a:pt x="46" y="162"/>
                    </a:lnTo>
                    <a:lnTo>
                      <a:pt x="46" y="166"/>
                    </a:lnTo>
                    <a:lnTo>
                      <a:pt x="48" y="168"/>
                    </a:lnTo>
                    <a:lnTo>
                      <a:pt x="50" y="168"/>
                    </a:lnTo>
                    <a:lnTo>
                      <a:pt x="52" y="168"/>
                    </a:lnTo>
                    <a:lnTo>
                      <a:pt x="54" y="170"/>
                    </a:lnTo>
                    <a:lnTo>
                      <a:pt x="56" y="174"/>
                    </a:lnTo>
                    <a:lnTo>
                      <a:pt x="58" y="174"/>
                    </a:lnTo>
                    <a:lnTo>
                      <a:pt x="60" y="172"/>
                    </a:lnTo>
                    <a:lnTo>
                      <a:pt x="62" y="172"/>
                    </a:lnTo>
                    <a:lnTo>
                      <a:pt x="62" y="170"/>
                    </a:lnTo>
                    <a:lnTo>
                      <a:pt x="62" y="166"/>
                    </a:lnTo>
                    <a:lnTo>
                      <a:pt x="62" y="162"/>
                    </a:lnTo>
                    <a:lnTo>
                      <a:pt x="64" y="160"/>
                    </a:lnTo>
                    <a:lnTo>
                      <a:pt x="72" y="162"/>
                    </a:lnTo>
                    <a:lnTo>
                      <a:pt x="76" y="162"/>
                    </a:lnTo>
                    <a:lnTo>
                      <a:pt x="78" y="162"/>
                    </a:lnTo>
                    <a:lnTo>
                      <a:pt x="80" y="162"/>
                    </a:lnTo>
                    <a:lnTo>
                      <a:pt x="82" y="162"/>
                    </a:lnTo>
                    <a:lnTo>
                      <a:pt x="82" y="160"/>
                    </a:lnTo>
                    <a:lnTo>
                      <a:pt x="80" y="156"/>
                    </a:lnTo>
                    <a:lnTo>
                      <a:pt x="82" y="154"/>
                    </a:lnTo>
                    <a:lnTo>
                      <a:pt x="84" y="156"/>
                    </a:lnTo>
                    <a:lnTo>
                      <a:pt x="86" y="158"/>
                    </a:lnTo>
                    <a:lnTo>
                      <a:pt x="128" y="156"/>
                    </a:lnTo>
                    <a:lnTo>
                      <a:pt x="130" y="150"/>
                    </a:lnTo>
                    <a:lnTo>
                      <a:pt x="130" y="148"/>
                    </a:lnTo>
                    <a:lnTo>
                      <a:pt x="130" y="146"/>
                    </a:lnTo>
                    <a:lnTo>
                      <a:pt x="128" y="146"/>
                    </a:lnTo>
                    <a:lnTo>
                      <a:pt x="120" y="30"/>
                    </a:lnTo>
                    <a:lnTo>
                      <a:pt x="140" y="30"/>
                    </a:lnTo>
                    <a:lnTo>
                      <a:pt x="102" y="0"/>
                    </a:lnTo>
                    <a:lnTo>
                      <a:pt x="102" y="22"/>
                    </a:lnTo>
                    <a:lnTo>
                      <a:pt x="60" y="22"/>
                    </a:lnTo>
                    <a:lnTo>
                      <a:pt x="58" y="52"/>
                    </a:lnTo>
                    <a:lnTo>
                      <a:pt x="52" y="54"/>
                    </a:lnTo>
                    <a:lnTo>
                      <a:pt x="48" y="56"/>
                    </a:lnTo>
                    <a:lnTo>
                      <a:pt x="46" y="58"/>
                    </a:lnTo>
                    <a:lnTo>
                      <a:pt x="46" y="62"/>
                    </a:lnTo>
                    <a:lnTo>
                      <a:pt x="46" y="84"/>
                    </a:lnTo>
                    <a:lnTo>
                      <a:pt x="4" y="84"/>
                    </a:lnTo>
                    <a:lnTo>
                      <a:pt x="0" y="88"/>
                    </a:lnTo>
                    <a:close/>
                  </a:path>
                </a:pathLst>
              </a:custGeom>
              <a:grpFill/>
              <a:ln w="3175">
                <a:noFill/>
                <a:round/>
                <a:headEnd/>
                <a:tailEnd/>
              </a:ln>
            </p:spPr>
            <p:txBody>
              <a:bodyPr/>
              <a:lstStyle/>
              <a:p>
                <a:pPr>
                  <a:defRPr/>
                </a:pPr>
                <a:endParaRPr lang="en-GB" dirty="0">
                  <a:latin typeface="Calibri" pitchFamily="34" charset="0"/>
                </a:endParaRPr>
              </a:p>
            </p:txBody>
          </p:sp>
          <p:sp>
            <p:nvSpPr>
              <p:cNvPr id="696" name="Freeform 101"/>
              <p:cNvSpPr>
                <a:spLocks/>
              </p:cNvSpPr>
              <p:nvPr/>
            </p:nvSpPr>
            <p:spPr bwMode="auto">
              <a:xfrm>
                <a:off x="4412423" y="3572084"/>
                <a:ext cx="428983" cy="501367"/>
              </a:xfrm>
              <a:custGeom>
                <a:avLst/>
                <a:gdLst>
                  <a:gd name="T0" fmla="*/ 22 w 188"/>
                  <a:gd name="T1" fmla="*/ 83 h 220"/>
                  <a:gd name="T2" fmla="*/ 23 w 188"/>
                  <a:gd name="T3" fmla="*/ 83 h 220"/>
                  <a:gd name="T4" fmla="*/ 25 w 188"/>
                  <a:gd name="T5" fmla="*/ 81 h 220"/>
                  <a:gd name="T6" fmla="*/ 28 w 188"/>
                  <a:gd name="T7" fmla="*/ 81 h 220"/>
                  <a:gd name="T8" fmla="*/ 29 w 188"/>
                  <a:gd name="T9" fmla="*/ 78 h 220"/>
                  <a:gd name="T10" fmla="*/ 29 w 188"/>
                  <a:gd name="T11" fmla="*/ 74 h 220"/>
                  <a:gd name="T12" fmla="*/ 30 w 188"/>
                  <a:gd name="T13" fmla="*/ 72 h 220"/>
                  <a:gd name="T14" fmla="*/ 31 w 188"/>
                  <a:gd name="T15" fmla="*/ 69 h 220"/>
                  <a:gd name="T16" fmla="*/ 34 w 188"/>
                  <a:gd name="T17" fmla="*/ 69 h 220"/>
                  <a:gd name="T18" fmla="*/ 35 w 188"/>
                  <a:gd name="T19" fmla="*/ 64 h 220"/>
                  <a:gd name="T20" fmla="*/ 39 w 188"/>
                  <a:gd name="T21" fmla="*/ 62 h 220"/>
                  <a:gd name="T22" fmla="*/ 40 w 188"/>
                  <a:gd name="T23" fmla="*/ 60 h 220"/>
                  <a:gd name="T24" fmla="*/ 44 w 188"/>
                  <a:gd name="T25" fmla="*/ 56 h 220"/>
                  <a:gd name="T26" fmla="*/ 45 w 188"/>
                  <a:gd name="T27" fmla="*/ 53 h 220"/>
                  <a:gd name="T28" fmla="*/ 48 w 188"/>
                  <a:gd name="T29" fmla="*/ 51 h 220"/>
                  <a:gd name="T30" fmla="*/ 50 w 188"/>
                  <a:gd name="T31" fmla="*/ 50 h 220"/>
                  <a:gd name="T32" fmla="*/ 51 w 188"/>
                  <a:gd name="T33" fmla="*/ 50 h 220"/>
                  <a:gd name="T34" fmla="*/ 54 w 188"/>
                  <a:gd name="T35" fmla="*/ 52 h 220"/>
                  <a:gd name="T36" fmla="*/ 57 w 188"/>
                  <a:gd name="T37" fmla="*/ 51 h 220"/>
                  <a:gd name="T38" fmla="*/ 61 w 188"/>
                  <a:gd name="T39" fmla="*/ 50 h 220"/>
                  <a:gd name="T40" fmla="*/ 70 w 188"/>
                  <a:gd name="T41" fmla="*/ 48 h 220"/>
                  <a:gd name="T42" fmla="*/ 72 w 188"/>
                  <a:gd name="T43" fmla="*/ 44 h 220"/>
                  <a:gd name="T44" fmla="*/ 68 w 188"/>
                  <a:gd name="T45" fmla="*/ 32 h 220"/>
                  <a:gd name="T46" fmla="*/ 67 w 188"/>
                  <a:gd name="T47" fmla="*/ 29 h 220"/>
                  <a:gd name="T48" fmla="*/ 67 w 188"/>
                  <a:gd name="T49" fmla="*/ 27 h 220"/>
                  <a:gd name="T50" fmla="*/ 65 w 188"/>
                  <a:gd name="T51" fmla="*/ 24 h 220"/>
                  <a:gd name="T52" fmla="*/ 61 w 188"/>
                  <a:gd name="T53" fmla="*/ 22 h 220"/>
                  <a:gd name="T54" fmla="*/ 28 w 188"/>
                  <a:gd name="T55" fmla="*/ 45 h 220"/>
                  <a:gd name="T56" fmla="*/ 29 w 188"/>
                  <a:gd name="T57" fmla="*/ 46 h 220"/>
                  <a:gd name="T58" fmla="*/ 13 w 188"/>
                  <a:gd name="T59" fmla="*/ 49 h 220"/>
                  <a:gd name="T60" fmla="*/ 10 w 188"/>
                  <a:gd name="T61" fmla="*/ 48 h 220"/>
                  <a:gd name="T62" fmla="*/ 10 w 188"/>
                  <a:gd name="T63" fmla="*/ 50 h 220"/>
                  <a:gd name="T64" fmla="*/ 7 w 188"/>
                  <a:gd name="T65" fmla="*/ 50 h 220"/>
                  <a:gd name="T66" fmla="*/ 3 w 188"/>
                  <a:gd name="T67" fmla="*/ 50 h 220"/>
                  <a:gd name="T68" fmla="*/ 3 w 188"/>
                  <a:gd name="T69" fmla="*/ 54 h 220"/>
                  <a:gd name="T70" fmla="*/ 2 w 188"/>
                  <a:gd name="T71" fmla="*/ 55 h 220"/>
                  <a:gd name="T72" fmla="*/ 2 w 188"/>
                  <a:gd name="T73" fmla="*/ 57 h 220"/>
                  <a:gd name="T74" fmla="*/ 0 w 188"/>
                  <a:gd name="T75" fmla="*/ 61 h 220"/>
                  <a:gd name="T76" fmla="*/ 2 w 188"/>
                  <a:gd name="T77" fmla="*/ 64 h 220"/>
                  <a:gd name="T78" fmla="*/ 3 w 188"/>
                  <a:gd name="T79" fmla="*/ 68 h 220"/>
                  <a:gd name="T80" fmla="*/ 5 w 188"/>
                  <a:gd name="T81" fmla="*/ 69 h 220"/>
                  <a:gd name="T82" fmla="*/ 8 w 188"/>
                  <a:gd name="T83" fmla="*/ 71 h 220"/>
                  <a:gd name="T84" fmla="*/ 8 w 188"/>
                  <a:gd name="T85" fmla="*/ 69 h 220"/>
                  <a:gd name="T86" fmla="*/ 10 w 188"/>
                  <a:gd name="T87" fmla="*/ 69 h 220"/>
                  <a:gd name="T88" fmla="*/ 13 w 188"/>
                  <a:gd name="T89" fmla="*/ 72 h 220"/>
                  <a:gd name="T90" fmla="*/ 13 w 188"/>
                  <a:gd name="T91" fmla="*/ 75 h 220"/>
                  <a:gd name="T92" fmla="*/ 13 w 188"/>
                  <a:gd name="T93" fmla="*/ 77 h 220"/>
                  <a:gd name="T94" fmla="*/ 13 w 188"/>
                  <a:gd name="T95" fmla="*/ 79 h 220"/>
                  <a:gd name="T96" fmla="*/ 13 w 188"/>
                  <a:gd name="T97" fmla="*/ 80 h 220"/>
                  <a:gd name="T98" fmla="*/ 15 w 188"/>
                  <a:gd name="T99" fmla="*/ 81 h 220"/>
                  <a:gd name="T100" fmla="*/ 17 w 188"/>
                  <a:gd name="T101" fmla="*/ 81 h 220"/>
                  <a:gd name="T102" fmla="*/ 20 w 188"/>
                  <a:gd name="T103" fmla="*/ 84 h 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8" h="220">
                    <a:moveTo>
                      <a:pt x="54" y="220"/>
                    </a:moveTo>
                    <a:lnTo>
                      <a:pt x="54" y="220"/>
                    </a:lnTo>
                    <a:lnTo>
                      <a:pt x="58" y="216"/>
                    </a:lnTo>
                    <a:lnTo>
                      <a:pt x="60" y="216"/>
                    </a:lnTo>
                    <a:lnTo>
                      <a:pt x="60" y="218"/>
                    </a:lnTo>
                    <a:lnTo>
                      <a:pt x="62" y="212"/>
                    </a:lnTo>
                    <a:lnTo>
                      <a:pt x="66" y="210"/>
                    </a:lnTo>
                    <a:lnTo>
                      <a:pt x="66" y="212"/>
                    </a:lnTo>
                    <a:lnTo>
                      <a:pt x="68" y="214"/>
                    </a:lnTo>
                    <a:lnTo>
                      <a:pt x="70" y="214"/>
                    </a:lnTo>
                    <a:lnTo>
                      <a:pt x="72" y="212"/>
                    </a:lnTo>
                    <a:lnTo>
                      <a:pt x="72" y="210"/>
                    </a:lnTo>
                    <a:lnTo>
                      <a:pt x="74" y="208"/>
                    </a:lnTo>
                    <a:lnTo>
                      <a:pt x="76" y="204"/>
                    </a:lnTo>
                    <a:lnTo>
                      <a:pt x="74" y="200"/>
                    </a:lnTo>
                    <a:lnTo>
                      <a:pt x="76" y="196"/>
                    </a:lnTo>
                    <a:lnTo>
                      <a:pt x="76" y="194"/>
                    </a:lnTo>
                    <a:lnTo>
                      <a:pt x="78" y="194"/>
                    </a:lnTo>
                    <a:lnTo>
                      <a:pt x="78" y="192"/>
                    </a:lnTo>
                    <a:lnTo>
                      <a:pt x="78" y="188"/>
                    </a:lnTo>
                    <a:lnTo>
                      <a:pt x="78" y="186"/>
                    </a:lnTo>
                    <a:lnTo>
                      <a:pt x="78" y="184"/>
                    </a:lnTo>
                    <a:lnTo>
                      <a:pt x="80" y="182"/>
                    </a:lnTo>
                    <a:lnTo>
                      <a:pt x="82" y="178"/>
                    </a:lnTo>
                    <a:lnTo>
                      <a:pt x="86" y="178"/>
                    </a:lnTo>
                    <a:lnTo>
                      <a:pt x="86" y="180"/>
                    </a:lnTo>
                    <a:lnTo>
                      <a:pt x="88" y="170"/>
                    </a:lnTo>
                    <a:lnTo>
                      <a:pt x="90" y="166"/>
                    </a:lnTo>
                    <a:lnTo>
                      <a:pt x="92" y="164"/>
                    </a:lnTo>
                    <a:lnTo>
                      <a:pt x="98" y="162"/>
                    </a:lnTo>
                    <a:lnTo>
                      <a:pt x="102" y="162"/>
                    </a:lnTo>
                    <a:lnTo>
                      <a:pt x="104" y="160"/>
                    </a:lnTo>
                    <a:lnTo>
                      <a:pt x="106" y="156"/>
                    </a:lnTo>
                    <a:lnTo>
                      <a:pt x="106" y="152"/>
                    </a:lnTo>
                    <a:lnTo>
                      <a:pt x="110" y="150"/>
                    </a:lnTo>
                    <a:lnTo>
                      <a:pt x="114" y="146"/>
                    </a:lnTo>
                    <a:lnTo>
                      <a:pt x="116" y="146"/>
                    </a:lnTo>
                    <a:lnTo>
                      <a:pt x="116" y="140"/>
                    </a:lnTo>
                    <a:lnTo>
                      <a:pt x="118" y="138"/>
                    </a:lnTo>
                    <a:lnTo>
                      <a:pt x="120" y="138"/>
                    </a:lnTo>
                    <a:lnTo>
                      <a:pt x="124" y="136"/>
                    </a:lnTo>
                    <a:lnTo>
                      <a:pt x="126" y="134"/>
                    </a:lnTo>
                    <a:lnTo>
                      <a:pt x="128" y="130"/>
                    </a:lnTo>
                    <a:lnTo>
                      <a:pt x="130" y="130"/>
                    </a:lnTo>
                    <a:lnTo>
                      <a:pt x="130" y="132"/>
                    </a:lnTo>
                    <a:lnTo>
                      <a:pt x="132" y="132"/>
                    </a:lnTo>
                    <a:lnTo>
                      <a:pt x="134" y="132"/>
                    </a:lnTo>
                    <a:lnTo>
                      <a:pt x="138" y="136"/>
                    </a:lnTo>
                    <a:lnTo>
                      <a:pt x="140" y="136"/>
                    </a:lnTo>
                    <a:lnTo>
                      <a:pt x="142" y="134"/>
                    </a:lnTo>
                    <a:lnTo>
                      <a:pt x="144" y="134"/>
                    </a:lnTo>
                    <a:lnTo>
                      <a:pt x="148" y="134"/>
                    </a:lnTo>
                    <a:lnTo>
                      <a:pt x="154" y="132"/>
                    </a:lnTo>
                    <a:lnTo>
                      <a:pt x="160" y="132"/>
                    </a:lnTo>
                    <a:lnTo>
                      <a:pt x="168" y="128"/>
                    </a:lnTo>
                    <a:lnTo>
                      <a:pt x="174" y="126"/>
                    </a:lnTo>
                    <a:lnTo>
                      <a:pt x="182" y="126"/>
                    </a:lnTo>
                    <a:lnTo>
                      <a:pt x="182" y="122"/>
                    </a:lnTo>
                    <a:lnTo>
                      <a:pt x="184" y="116"/>
                    </a:lnTo>
                    <a:lnTo>
                      <a:pt x="188" y="114"/>
                    </a:lnTo>
                    <a:lnTo>
                      <a:pt x="186" y="82"/>
                    </a:lnTo>
                    <a:lnTo>
                      <a:pt x="180" y="82"/>
                    </a:lnTo>
                    <a:lnTo>
                      <a:pt x="176" y="84"/>
                    </a:lnTo>
                    <a:lnTo>
                      <a:pt x="174" y="84"/>
                    </a:lnTo>
                    <a:lnTo>
                      <a:pt x="174" y="80"/>
                    </a:lnTo>
                    <a:lnTo>
                      <a:pt x="174" y="76"/>
                    </a:lnTo>
                    <a:lnTo>
                      <a:pt x="172" y="74"/>
                    </a:lnTo>
                    <a:lnTo>
                      <a:pt x="174" y="70"/>
                    </a:lnTo>
                    <a:lnTo>
                      <a:pt x="174" y="68"/>
                    </a:lnTo>
                    <a:lnTo>
                      <a:pt x="172" y="66"/>
                    </a:lnTo>
                    <a:lnTo>
                      <a:pt x="170" y="64"/>
                    </a:lnTo>
                    <a:lnTo>
                      <a:pt x="166" y="62"/>
                    </a:lnTo>
                    <a:lnTo>
                      <a:pt x="162" y="60"/>
                    </a:lnTo>
                    <a:lnTo>
                      <a:pt x="158" y="56"/>
                    </a:lnTo>
                    <a:lnTo>
                      <a:pt x="158" y="54"/>
                    </a:lnTo>
                    <a:lnTo>
                      <a:pt x="86" y="0"/>
                    </a:lnTo>
                    <a:lnTo>
                      <a:pt x="66" y="0"/>
                    </a:lnTo>
                    <a:lnTo>
                      <a:pt x="74" y="116"/>
                    </a:lnTo>
                    <a:lnTo>
                      <a:pt x="76" y="116"/>
                    </a:lnTo>
                    <a:lnTo>
                      <a:pt x="76" y="118"/>
                    </a:lnTo>
                    <a:lnTo>
                      <a:pt x="76" y="120"/>
                    </a:lnTo>
                    <a:lnTo>
                      <a:pt x="74" y="126"/>
                    </a:lnTo>
                    <a:lnTo>
                      <a:pt x="32" y="128"/>
                    </a:lnTo>
                    <a:lnTo>
                      <a:pt x="30" y="126"/>
                    </a:lnTo>
                    <a:lnTo>
                      <a:pt x="28" y="124"/>
                    </a:lnTo>
                    <a:lnTo>
                      <a:pt x="26" y="126"/>
                    </a:lnTo>
                    <a:lnTo>
                      <a:pt x="28" y="130"/>
                    </a:lnTo>
                    <a:lnTo>
                      <a:pt x="28" y="132"/>
                    </a:lnTo>
                    <a:lnTo>
                      <a:pt x="26" y="132"/>
                    </a:lnTo>
                    <a:lnTo>
                      <a:pt x="24" y="132"/>
                    </a:lnTo>
                    <a:lnTo>
                      <a:pt x="22" y="132"/>
                    </a:lnTo>
                    <a:lnTo>
                      <a:pt x="18" y="132"/>
                    </a:lnTo>
                    <a:lnTo>
                      <a:pt x="10" y="130"/>
                    </a:lnTo>
                    <a:lnTo>
                      <a:pt x="8" y="132"/>
                    </a:lnTo>
                    <a:lnTo>
                      <a:pt x="8" y="136"/>
                    </a:lnTo>
                    <a:lnTo>
                      <a:pt x="8" y="140"/>
                    </a:lnTo>
                    <a:lnTo>
                      <a:pt x="8" y="142"/>
                    </a:lnTo>
                    <a:lnTo>
                      <a:pt x="6" y="142"/>
                    </a:lnTo>
                    <a:lnTo>
                      <a:pt x="4" y="144"/>
                    </a:lnTo>
                    <a:lnTo>
                      <a:pt x="2" y="144"/>
                    </a:lnTo>
                    <a:lnTo>
                      <a:pt x="2" y="146"/>
                    </a:lnTo>
                    <a:lnTo>
                      <a:pt x="2" y="150"/>
                    </a:lnTo>
                    <a:lnTo>
                      <a:pt x="2" y="152"/>
                    </a:lnTo>
                    <a:lnTo>
                      <a:pt x="2" y="156"/>
                    </a:lnTo>
                    <a:lnTo>
                      <a:pt x="0" y="160"/>
                    </a:lnTo>
                    <a:lnTo>
                      <a:pt x="0" y="162"/>
                    </a:lnTo>
                    <a:lnTo>
                      <a:pt x="2" y="166"/>
                    </a:lnTo>
                    <a:lnTo>
                      <a:pt x="4" y="168"/>
                    </a:lnTo>
                    <a:lnTo>
                      <a:pt x="6" y="170"/>
                    </a:lnTo>
                    <a:lnTo>
                      <a:pt x="8" y="178"/>
                    </a:lnTo>
                    <a:lnTo>
                      <a:pt x="8" y="182"/>
                    </a:lnTo>
                    <a:lnTo>
                      <a:pt x="10" y="182"/>
                    </a:lnTo>
                    <a:lnTo>
                      <a:pt x="12" y="182"/>
                    </a:lnTo>
                    <a:lnTo>
                      <a:pt x="14" y="182"/>
                    </a:lnTo>
                    <a:lnTo>
                      <a:pt x="18" y="182"/>
                    </a:lnTo>
                    <a:lnTo>
                      <a:pt x="20" y="184"/>
                    </a:lnTo>
                    <a:lnTo>
                      <a:pt x="22" y="182"/>
                    </a:lnTo>
                    <a:lnTo>
                      <a:pt x="22" y="180"/>
                    </a:lnTo>
                    <a:lnTo>
                      <a:pt x="24" y="182"/>
                    </a:lnTo>
                    <a:lnTo>
                      <a:pt x="26" y="182"/>
                    </a:lnTo>
                    <a:lnTo>
                      <a:pt x="28" y="182"/>
                    </a:lnTo>
                    <a:lnTo>
                      <a:pt x="32" y="182"/>
                    </a:lnTo>
                    <a:lnTo>
                      <a:pt x="34" y="188"/>
                    </a:lnTo>
                    <a:lnTo>
                      <a:pt x="34" y="194"/>
                    </a:lnTo>
                    <a:lnTo>
                      <a:pt x="32" y="194"/>
                    </a:lnTo>
                    <a:lnTo>
                      <a:pt x="32" y="196"/>
                    </a:lnTo>
                    <a:lnTo>
                      <a:pt x="36" y="198"/>
                    </a:lnTo>
                    <a:lnTo>
                      <a:pt x="36" y="202"/>
                    </a:lnTo>
                    <a:lnTo>
                      <a:pt x="38" y="204"/>
                    </a:lnTo>
                    <a:lnTo>
                      <a:pt x="40" y="202"/>
                    </a:lnTo>
                    <a:lnTo>
                      <a:pt x="32" y="208"/>
                    </a:lnTo>
                    <a:lnTo>
                      <a:pt x="34" y="210"/>
                    </a:lnTo>
                    <a:lnTo>
                      <a:pt x="36" y="210"/>
                    </a:lnTo>
                    <a:lnTo>
                      <a:pt x="38" y="210"/>
                    </a:lnTo>
                    <a:lnTo>
                      <a:pt x="40" y="212"/>
                    </a:lnTo>
                    <a:lnTo>
                      <a:pt x="42" y="212"/>
                    </a:lnTo>
                    <a:lnTo>
                      <a:pt x="44" y="212"/>
                    </a:lnTo>
                    <a:lnTo>
                      <a:pt x="46" y="218"/>
                    </a:lnTo>
                    <a:lnTo>
                      <a:pt x="50" y="220"/>
                    </a:lnTo>
                    <a:lnTo>
                      <a:pt x="52" y="220"/>
                    </a:lnTo>
                    <a:lnTo>
                      <a:pt x="54" y="220"/>
                    </a:lnTo>
                    <a:close/>
                  </a:path>
                </a:pathLst>
              </a:custGeom>
              <a:grpFill/>
              <a:ln w="3175">
                <a:noFill/>
                <a:round/>
                <a:headEnd/>
                <a:tailEnd/>
              </a:ln>
            </p:spPr>
            <p:txBody>
              <a:bodyPr/>
              <a:lstStyle/>
              <a:p>
                <a:pPr>
                  <a:defRPr/>
                </a:pPr>
                <a:endParaRPr lang="en-GB" dirty="0">
                  <a:latin typeface="Calibri" pitchFamily="34" charset="0"/>
                </a:endParaRPr>
              </a:p>
            </p:txBody>
          </p:sp>
          <p:sp>
            <p:nvSpPr>
              <p:cNvPr id="697" name="Freeform 102"/>
              <p:cNvSpPr>
                <a:spLocks noEditPoints="1"/>
              </p:cNvSpPr>
              <p:nvPr/>
            </p:nvSpPr>
            <p:spPr bwMode="auto">
              <a:xfrm>
                <a:off x="7319654" y="4169087"/>
                <a:ext cx="478258" cy="191273"/>
              </a:xfrm>
              <a:custGeom>
                <a:avLst/>
                <a:gdLst>
                  <a:gd name="T0" fmla="*/ 67 w 210"/>
                  <a:gd name="T1" fmla="*/ 15 h 84"/>
                  <a:gd name="T2" fmla="*/ 64 w 210"/>
                  <a:gd name="T3" fmla="*/ 13 h 84"/>
                  <a:gd name="T4" fmla="*/ 63 w 210"/>
                  <a:gd name="T5" fmla="*/ 16 h 84"/>
                  <a:gd name="T6" fmla="*/ 60 w 210"/>
                  <a:gd name="T7" fmla="*/ 15 h 84"/>
                  <a:gd name="T8" fmla="*/ 59 w 210"/>
                  <a:gd name="T9" fmla="*/ 13 h 84"/>
                  <a:gd name="T10" fmla="*/ 55 w 210"/>
                  <a:gd name="T11" fmla="*/ 22 h 84"/>
                  <a:gd name="T12" fmla="*/ 53 w 210"/>
                  <a:gd name="T13" fmla="*/ 22 h 84"/>
                  <a:gd name="T14" fmla="*/ 51 w 210"/>
                  <a:gd name="T15" fmla="*/ 22 h 84"/>
                  <a:gd name="T16" fmla="*/ 48 w 210"/>
                  <a:gd name="T17" fmla="*/ 23 h 84"/>
                  <a:gd name="T18" fmla="*/ 46 w 210"/>
                  <a:gd name="T19" fmla="*/ 30 h 84"/>
                  <a:gd name="T20" fmla="*/ 39 w 210"/>
                  <a:gd name="T21" fmla="*/ 26 h 84"/>
                  <a:gd name="T22" fmla="*/ 40 w 210"/>
                  <a:gd name="T23" fmla="*/ 31 h 84"/>
                  <a:gd name="T24" fmla="*/ 44 w 210"/>
                  <a:gd name="T25" fmla="*/ 32 h 84"/>
                  <a:gd name="T26" fmla="*/ 47 w 210"/>
                  <a:gd name="T27" fmla="*/ 32 h 84"/>
                  <a:gd name="T28" fmla="*/ 51 w 210"/>
                  <a:gd name="T29" fmla="*/ 31 h 84"/>
                  <a:gd name="T30" fmla="*/ 54 w 210"/>
                  <a:gd name="T31" fmla="*/ 31 h 84"/>
                  <a:gd name="T32" fmla="*/ 59 w 210"/>
                  <a:gd name="T33" fmla="*/ 30 h 84"/>
                  <a:gd name="T34" fmla="*/ 60 w 210"/>
                  <a:gd name="T35" fmla="*/ 26 h 84"/>
                  <a:gd name="T36" fmla="*/ 62 w 210"/>
                  <a:gd name="T37" fmla="*/ 24 h 84"/>
                  <a:gd name="T38" fmla="*/ 64 w 210"/>
                  <a:gd name="T39" fmla="*/ 22 h 84"/>
                  <a:gd name="T40" fmla="*/ 65 w 210"/>
                  <a:gd name="T41" fmla="*/ 17 h 84"/>
                  <a:gd name="T42" fmla="*/ 69 w 210"/>
                  <a:gd name="T43" fmla="*/ 16 h 84"/>
                  <a:gd name="T44" fmla="*/ 72 w 210"/>
                  <a:gd name="T45" fmla="*/ 15 h 84"/>
                  <a:gd name="T46" fmla="*/ 76 w 210"/>
                  <a:gd name="T47" fmla="*/ 15 h 84"/>
                  <a:gd name="T48" fmla="*/ 76 w 210"/>
                  <a:gd name="T49" fmla="*/ 13 h 84"/>
                  <a:gd name="T50" fmla="*/ 76 w 210"/>
                  <a:gd name="T51" fmla="*/ 12 h 84"/>
                  <a:gd name="T52" fmla="*/ 76 w 210"/>
                  <a:gd name="T53" fmla="*/ 10 h 84"/>
                  <a:gd name="T54" fmla="*/ 78 w 210"/>
                  <a:gd name="T55" fmla="*/ 12 h 84"/>
                  <a:gd name="T56" fmla="*/ 80 w 210"/>
                  <a:gd name="T57" fmla="*/ 10 h 84"/>
                  <a:gd name="T58" fmla="*/ 79 w 210"/>
                  <a:gd name="T59" fmla="*/ 8 h 84"/>
                  <a:gd name="T60" fmla="*/ 78 w 210"/>
                  <a:gd name="T61" fmla="*/ 7 h 84"/>
                  <a:gd name="T62" fmla="*/ 75 w 210"/>
                  <a:gd name="T63" fmla="*/ 6 h 84"/>
                  <a:gd name="T64" fmla="*/ 75 w 210"/>
                  <a:gd name="T65" fmla="*/ 5 h 84"/>
                  <a:gd name="T66" fmla="*/ 76 w 210"/>
                  <a:gd name="T67" fmla="*/ 4 h 84"/>
                  <a:gd name="T68" fmla="*/ 72 w 210"/>
                  <a:gd name="T69" fmla="*/ 2 h 84"/>
                  <a:gd name="T70" fmla="*/ 69 w 210"/>
                  <a:gd name="T71" fmla="*/ 0 h 84"/>
                  <a:gd name="T72" fmla="*/ 69 w 210"/>
                  <a:gd name="T73" fmla="*/ 3 h 84"/>
                  <a:gd name="T74" fmla="*/ 68 w 210"/>
                  <a:gd name="T75" fmla="*/ 4 h 84"/>
                  <a:gd name="T76" fmla="*/ 65 w 210"/>
                  <a:gd name="T77" fmla="*/ 9 h 84"/>
                  <a:gd name="T78" fmla="*/ 65 w 210"/>
                  <a:gd name="T79" fmla="*/ 12 h 84"/>
                  <a:gd name="T80" fmla="*/ 13 w 210"/>
                  <a:gd name="T81" fmla="*/ 27 h 84"/>
                  <a:gd name="T82" fmla="*/ 16 w 210"/>
                  <a:gd name="T83" fmla="*/ 28 h 84"/>
                  <a:gd name="T84" fmla="*/ 15 w 210"/>
                  <a:gd name="T85" fmla="*/ 22 h 84"/>
                  <a:gd name="T86" fmla="*/ 13 w 210"/>
                  <a:gd name="T87" fmla="*/ 22 h 84"/>
                  <a:gd name="T88" fmla="*/ 13 w 210"/>
                  <a:gd name="T89" fmla="*/ 17 h 84"/>
                  <a:gd name="T90" fmla="*/ 13 w 210"/>
                  <a:gd name="T91" fmla="*/ 10 h 84"/>
                  <a:gd name="T92" fmla="*/ 10 w 210"/>
                  <a:gd name="T93" fmla="*/ 6 h 84"/>
                  <a:gd name="T94" fmla="*/ 8 w 210"/>
                  <a:gd name="T95" fmla="*/ 5 h 84"/>
                  <a:gd name="T96" fmla="*/ 7 w 210"/>
                  <a:gd name="T97" fmla="*/ 6 h 84"/>
                  <a:gd name="T98" fmla="*/ 6 w 210"/>
                  <a:gd name="T99" fmla="*/ 7 h 84"/>
                  <a:gd name="T100" fmla="*/ 4 w 210"/>
                  <a:gd name="T101" fmla="*/ 8 h 84"/>
                  <a:gd name="T102" fmla="*/ 2 w 210"/>
                  <a:gd name="T103" fmla="*/ 5 h 84"/>
                  <a:gd name="T104" fmla="*/ 0 w 210"/>
                  <a:gd name="T105" fmla="*/ 6 h 84"/>
                  <a:gd name="T106" fmla="*/ 0 w 210"/>
                  <a:gd name="T107" fmla="*/ 12 h 84"/>
                  <a:gd name="T108" fmla="*/ 2 w 210"/>
                  <a:gd name="T109" fmla="*/ 12 h 84"/>
                  <a:gd name="T110" fmla="*/ 2 w 210"/>
                  <a:gd name="T111" fmla="*/ 19 h 84"/>
                  <a:gd name="T112" fmla="*/ 5 w 210"/>
                  <a:gd name="T113" fmla="*/ 20 h 84"/>
                  <a:gd name="T114" fmla="*/ 5 w 210"/>
                  <a:gd name="T115" fmla="*/ 22 h 84"/>
                  <a:gd name="T116" fmla="*/ 5 w 210"/>
                  <a:gd name="T117" fmla="*/ 23 h 84"/>
                  <a:gd name="T118" fmla="*/ 7 w 210"/>
                  <a:gd name="T119" fmla="*/ 24 h 84"/>
                  <a:gd name="T120" fmla="*/ 9 w 210"/>
                  <a:gd name="T121" fmla="*/ 27 h 84"/>
                  <a:gd name="T122" fmla="*/ 12 w 210"/>
                  <a:gd name="T123" fmla="*/ 28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 h="84">
                    <a:moveTo>
                      <a:pt x="170" y="30"/>
                    </a:moveTo>
                    <a:lnTo>
                      <a:pt x="174" y="38"/>
                    </a:lnTo>
                    <a:lnTo>
                      <a:pt x="170" y="38"/>
                    </a:lnTo>
                    <a:lnTo>
                      <a:pt x="168" y="36"/>
                    </a:lnTo>
                    <a:lnTo>
                      <a:pt x="166" y="40"/>
                    </a:lnTo>
                    <a:lnTo>
                      <a:pt x="166" y="42"/>
                    </a:lnTo>
                    <a:lnTo>
                      <a:pt x="162" y="42"/>
                    </a:lnTo>
                    <a:lnTo>
                      <a:pt x="158" y="38"/>
                    </a:lnTo>
                    <a:lnTo>
                      <a:pt x="154" y="36"/>
                    </a:lnTo>
                    <a:lnTo>
                      <a:pt x="144" y="56"/>
                    </a:lnTo>
                    <a:lnTo>
                      <a:pt x="138" y="56"/>
                    </a:lnTo>
                    <a:lnTo>
                      <a:pt x="134" y="56"/>
                    </a:lnTo>
                    <a:lnTo>
                      <a:pt x="130" y="58"/>
                    </a:lnTo>
                    <a:lnTo>
                      <a:pt x="126" y="60"/>
                    </a:lnTo>
                    <a:lnTo>
                      <a:pt x="122" y="64"/>
                    </a:lnTo>
                    <a:lnTo>
                      <a:pt x="122" y="78"/>
                    </a:lnTo>
                    <a:lnTo>
                      <a:pt x="104" y="68"/>
                    </a:lnTo>
                    <a:lnTo>
                      <a:pt x="104" y="74"/>
                    </a:lnTo>
                    <a:lnTo>
                      <a:pt x="106" y="80"/>
                    </a:lnTo>
                    <a:lnTo>
                      <a:pt x="110" y="82"/>
                    </a:lnTo>
                    <a:lnTo>
                      <a:pt x="114" y="84"/>
                    </a:lnTo>
                    <a:lnTo>
                      <a:pt x="118" y="84"/>
                    </a:lnTo>
                    <a:lnTo>
                      <a:pt x="124" y="84"/>
                    </a:lnTo>
                    <a:lnTo>
                      <a:pt x="132" y="82"/>
                    </a:lnTo>
                    <a:lnTo>
                      <a:pt x="134" y="80"/>
                    </a:lnTo>
                    <a:lnTo>
                      <a:pt x="140" y="78"/>
                    </a:lnTo>
                    <a:lnTo>
                      <a:pt x="142" y="80"/>
                    </a:lnTo>
                    <a:lnTo>
                      <a:pt x="150" y="80"/>
                    </a:lnTo>
                    <a:lnTo>
                      <a:pt x="154" y="78"/>
                    </a:lnTo>
                    <a:lnTo>
                      <a:pt x="156" y="74"/>
                    </a:lnTo>
                    <a:lnTo>
                      <a:pt x="158" y="68"/>
                    </a:lnTo>
                    <a:lnTo>
                      <a:pt x="158" y="64"/>
                    </a:lnTo>
                    <a:lnTo>
                      <a:pt x="162" y="62"/>
                    </a:lnTo>
                    <a:lnTo>
                      <a:pt x="164" y="60"/>
                    </a:lnTo>
                    <a:lnTo>
                      <a:pt x="168" y="56"/>
                    </a:lnTo>
                    <a:lnTo>
                      <a:pt x="170" y="52"/>
                    </a:lnTo>
                    <a:lnTo>
                      <a:pt x="172" y="44"/>
                    </a:lnTo>
                    <a:lnTo>
                      <a:pt x="174" y="40"/>
                    </a:lnTo>
                    <a:lnTo>
                      <a:pt x="182" y="42"/>
                    </a:lnTo>
                    <a:lnTo>
                      <a:pt x="190" y="42"/>
                    </a:lnTo>
                    <a:lnTo>
                      <a:pt x="190" y="40"/>
                    </a:lnTo>
                    <a:lnTo>
                      <a:pt x="198" y="38"/>
                    </a:lnTo>
                    <a:lnTo>
                      <a:pt x="200" y="36"/>
                    </a:lnTo>
                    <a:lnTo>
                      <a:pt x="200" y="32"/>
                    </a:lnTo>
                    <a:lnTo>
                      <a:pt x="200" y="30"/>
                    </a:lnTo>
                    <a:lnTo>
                      <a:pt x="200" y="28"/>
                    </a:lnTo>
                    <a:lnTo>
                      <a:pt x="202" y="30"/>
                    </a:lnTo>
                    <a:lnTo>
                      <a:pt x="204" y="30"/>
                    </a:lnTo>
                    <a:lnTo>
                      <a:pt x="208" y="26"/>
                    </a:lnTo>
                    <a:lnTo>
                      <a:pt x="210" y="26"/>
                    </a:lnTo>
                    <a:lnTo>
                      <a:pt x="208" y="22"/>
                    </a:lnTo>
                    <a:lnTo>
                      <a:pt x="204" y="18"/>
                    </a:lnTo>
                    <a:lnTo>
                      <a:pt x="200" y="16"/>
                    </a:lnTo>
                    <a:lnTo>
                      <a:pt x="196" y="14"/>
                    </a:lnTo>
                    <a:lnTo>
                      <a:pt x="196" y="12"/>
                    </a:lnTo>
                    <a:lnTo>
                      <a:pt x="198" y="10"/>
                    </a:lnTo>
                    <a:lnTo>
                      <a:pt x="190" y="4"/>
                    </a:lnTo>
                    <a:lnTo>
                      <a:pt x="182" y="0"/>
                    </a:lnTo>
                    <a:lnTo>
                      <a:pt x="182" y="4"/>
                    </a:lnTo>
                    <a:lnTo>
                      <a:pt x="182" y="8"/>
                    </a:lnTo>
                    <a:lnTo>
                      <a:pt x="178" y="10"/>
                    </a:lnTo>
                    <a:lnTo>
                      <a:pt x="172" y="20"/>
                    </a:lnTo>
                    <a:lnTo>
                      <a:pt x="172" y="24"/>
                    </a:lnTo>
                    <a:lnTo>
                      <a:pt x="172" y="30"/>
                    </a:lnTo>
                    <a:lnTo>
                      <a:pt x="170" y="30"/>
                    </a:lnTo>
                    <a:close/>
                    <a:moveTo>
                      <a:pt x="30" y="74"/>
                    </a:moveTo>
                    <a:lnTo>
                      <a:pt x="34" y="70"/>
                    </a:lnTo>
                    <a:lnTo>
                      <a:pt x="42" y="72"/>
                    </a:lnTo>
                    <a:lnTo>
                      <a:pt x="42" y="64"/>
                    </a:lnTo>
                    <a:lnTo>
                      <a:pt x="40" y="58"/>
                    </a:lnTo>
                    <a:lnTo>
                      <a:pt x="36" y="58"/>
                    </a:lnTo>
                    <a:lnTo>
                      <a:pt x="34" y="44"/>
                    </a:lnTo>
                    <a:lnTo>
                      <a:pt x="36" y="44"/>
                    </a:lnTo>
                    <a:lnTo>
                      <a:pt x="34" y="28"/>
                    </a:lnTo>
                    <a:lnTo>
                      <a:pt x="30" y="20"/>
                    </a:lnTo>
                    <a:lnTo>
                      <a:pt x="26" y="14"/>
                    </a:lnTo>
                    <a:lnTo>
                      <a:pt x="22" y="12"/>
                    </a:lnTo>
                    <a:lnTo>
                      <a:pt x="18" y="10"/>
                    </a:lnTo>
                    <a:lnTo>
                      <a:pt x="18" y="14"/>
                    </a:lnTo>
                    <a:lnTo>
                      <a:pt x="18" y="18"/>
                    </a:lnTo>
                    <a:lnTo>
                      <a:pt x="14" y="18"/>
                    </a:lnTo>
                    <a:lnTo>
                      <a:pt x="12" y="22"/>
                    </a:lnTo>
                    <a:lnTo>
                      <a:pt x="10" y="22"/>
                    </a:lnTo>
                    <a:lnTo>
                      <a:pt x="10" y="16"/>
                    </a:lnTo>
                    <a:lnTo>
                      <a:pt x="4" y="12"/>
                    </a:lnTo>
                    <a:lnTo>
                      <a:pt x="0" y="14"/>
                    </a:lnTo>
                    <a:lnTo>
                      <a:pt x="0" y="22"/>
                    </a:lnTo>
                    <a:lnTo>
                      <a:pt x="0" y="30"/>
                    </a:lnTo>
                    <a:lnTo>
                      <a:pt x="2" y="30"/>
                    </a:lnTo>
                    <a:lnTo>
                      <a:pt x="4" y="38"/>
                    </a:lnTo>
                    <a:lnTo>
                      <a:pt x="6" y="48"/>
                    </a:lnTo>
                    <a:lnTo>
                      <a:pt x="12" y="52"/>
                    </a:lnTo>
                    <a:lnTo>
                      <a:pt x="12" y="56"/>
                    </a:lnTo>
                    <a:lnTo>
                      <a:pt x="12" y="60"/>
                    </a:lnTo>
                    <a:lnTo>
                      <a:pt x="14" y="62"/>
                    </a:lnTo>
                    <a:lnTo>
                      <a:pt x="18" y="64"/>
                    </a:lnTo>
                    <a:lnTo>
                      <a:pt x="24" y="70"/>
                    </a:lnTo>
                    <a:lnTo>
                      <a:pt x="30" y="74"/>
                    </a:lnTo>
                    <a:close/>
                  </a:path>
                </a:pathLst>
              </a:custGeom>
              <a:grpFill/>
              <a:ln w="3175">
                <a:noFill/>
                <a:round/>
                <a:headEnd/>
                <a:tailEnd/>
              </a:ln>
            </p:spPr>
            <p:txBody>
              <a:bodyPr/>
              <a:lstStyle/>
              <a:p>
                <a:pPr>
                  <a:defRPr/>
                </a:pPr>
                <a:endParaRPr lang="en-GB" dirty="0">
                  <a:latin typeface="Calibri" pitchFamily="34" charset="0"/>
                </a:endParaRPr>
              </a:p>
            </p:txBody>
          </p:sp>
          <p:sp>
            <p:nvSpPr>
              <p:cNvPr id="698" name="Freeform 103"/>
              <p:cNvSpPr>
                <a:spLocks/>
              </p:cNvSpPr>
              <p:nvPr/>
            </p:nvSpPr>
            <p:spPr bwMode="auto">
              <a:xfrm>
                <a:off x="5566040" y="4687842"/>
                <a:ext cx="86956" cy="246336"/>
              </a:xfrm>
              <a:custGeom>
                <a:avLst/>
                <a:gdLst>
                  <a:gd name="T0" fmla="*/ 10 w 38"/>
                  <a:gd name="T1" fmla="*/ 27 h 108"/>
                  <a:gd name="T2" fmla="*/ 8 w 38"/>
                  <a:gd name="T3" fmla="*/ 25 h 108"/>
                  <a:gd name="T4" fmla="*/ 8 w 38"/>
                  <a:gd name="T5" fmla="*/ 24 h 108"/>
                  <a:gd name="T6" fmla="*/ 8 w 38"/>
                  <a:gd name="T7" fmla="*/ 24 h 108"/>
                  <a:gd name="T8" fmla="*/ 7 w 38"/>
                  <a:gd name="T9" fmla="*/ 22 h 108"/>
                  <a:gd name="T10" fmla="*/ 7 w 38"/>
                  <a:gd name="T11" fmla="*/ 21 h 108"/>
                  <a:gd name="T12" fmla="*/ 6 w 38"/>
                  <a:gd name="T13" fmla="*/ 16 h 108"/>
                  <a:gd name="T14" fmla="*/ 6 w 38"/>
                  <a:gd name="T15" fmla="*/ 15 h 108"/>
                  <a:gd name="T16" fmla="*/ 7 w 38"/>
                  <a:gd name="T17" fmla="*/ 15 h 108"/>
                  <a:gd name="T18" fmla="*/ 6 w 38"/>
                  <a:gd name="T19" fmla="*/ 13 h 108"/>
                  <a:gd name="T20" fmla="*/ 7 w 38"/>
                  <a:gd name="T21" fmla="*/ 10 h 108"/>
                  <a:gd name="T22" fmla="*/ 7 w 38"/>
                  <a:gd name="T23" fmla="*/ 6 h 108"/>
                  <a:gd name="T24" fmla="*/ 6 w 38"/>
                  <a:gd name="T25" fmla="*/ 2 h 108"/>
                  <a:gd name="T26" fmla="*/ 6 w 38"/>
                  <a:gd name="T27" fmla="*/ 2 h 108"/>
                  <a:gd name="T28" fmla="*/ 2 w 38"/>
                  <a:gd name="T29" fmla="*/ 0 h 108"/>
                  <a:gd name="T30" fmla="*/ 3 w 38"/>
                  <a:gd name="T31" fmla="*/ 2 h 108"/>
                  <a:gd name="T32" fmla="*/ 4 w 38"/>
                  <a:gd name="T33" fmla="*/ 2 h 108"/>
                  <a:gd name="T34" fmla="*/ 4 w 38"/>
                  <a:gd name="T35" fmla="*/ 6 h 108"/>
                  <a:gd name="T36" fmla="*/ 5 w 38"/>
                  <a:gd name="T37" fmla="*/ 6 h 108"/>
                  <a:gd name="T38" fmla="*/ 5 w 38"/>
                  <a:gd name="T39" fmla="*/ 7 h 108"/>
                  <a:gd name="T40" fmla="*/ 4 w 38"/>
                  <a:gd name="T41" fmla="*/ 8 h 108"/>
                  <a:gd name="T42" fmla="*/ 2 w 38"/>
                  <a:gd name="T43" fmla="*/ 10 h 108"/>
                  <a:gd name="T44" fmla="*/ 2 w 38"/>
                  <a:gd name="T45" fmla="*/ 10 h 108"/>
                  <a:gd name="T46" fmla="*/ 2 w 38"/>
                  <a:gd name="T47" fmla="*/ 13 h 108"/>
                  <a:gd name="T48" fmla="*/ 2 w 38"/>
                  <a:gd name="T49" fmla="*/ 13 h 108"/>
                  <a:gd name="T50" fmla="*/ 4 w 38"/>
                  <a:gd name="T51" fmla="*/ 15 h 108"/>
                  <a:gd name="T52" fmla="*/ 3 w 38"/>
                  <a:gd name="T53" fmla="*/ 15 h 108"/>
                  <a:gd name="T54" fmla="*/ 2 w 38"/>
                  <a:gd name="T55" fmla="*/ 17 h 108"/>
                  <a:gd name="T56" fmla="*/ 0 w 38"/>
                  <a:gd name="T57" fmla="*/ 19 h 108"/>
                  <a:gd name="T58" fmla="*/ 0 w 38"/>
                  <a:gd name="T59" fmla="*/ 21 h 108"/>
                  <a:gd name="T60" fmla="*/ 0 w 38"/>
                  <a:gd name="T61" fmla="*/ 24 h 108"/>
                  <a:gd name="T62" fmla="*/ 0 w 38"/>
                  <a:gd name="T63" fmla="*/ 27 h 108"/>
                  <a:gd name="T64" fmla="*/ 2 w 38"/>
                  <a:gd name="T65" fmla="*/ 27 h 108"/>
                  <a:gd name="T66" fmla="*/ 2 w 38"/>
                  <a:gd name="T67" fmla="*/ 28 h 108"/>
                  <a:gd name="T68" fmla="*/ 2 w 38"/>
                  <a:gd name="T69" fmla="*/ 30 h 108"/>
                  <a:gd name="T70" fmla="*/ 3 w 38"/>
                  <a:gd name="T71" fmla="*/ 30 h 108"/>
                  <a:gd name="T72" fmla="*/ 6 w 38"/>
                  <a:gd name="T73" fmla="*/ 29 h 108"/>
                  <a:gd name="T74" fmla="*/ 7 w 38"/>
                  <a:gd name="T75" fmla="*/ 31 h 108"/>
                  <a:gd name="T76" fmla="*/ 7 w 38"/>
                  <a:gd name="T77" fmla="*/ 32 h 108"/>
                  <a:gd name="T78" fmla="*/ 6 w 38"/>
                  <a:gd name="T79" fmla="*/ 35 h 108"/>
                  <a:gd name="T80" fmla="*/ 6 w 38"/>
                  <a:gd name="T81" fmla="*/ 36 h 108"/>
                  <a:gd name="T82" fmla="*/ 8 w 38"/>
                  <a:gd name="T83" fmla="*/ 39 h 108"/>
                  <a:gd name="T84" fmla="*/ 10 w 38"/>
                  <a:gd name="T85" fmla="*/ 40 h 108"/>
                  <a:gd name="T86" fmla="*/ 10 w 38"/>
                  <a:gd name="T87" fmla="*/ 40 h 108"/>
                  <a:gd name="T88" fmla="*/ 10 w 38"/>
                  <a:gd name="T89" fmla="*/ 42 h 108"/>
                  <a:gd name="T90" fmla="*/ 13 w 38"/>
                  <a:gd name="T91" fmla="*/ 40 h 108"/>
                  <a:gd name="T92" fmla="*/ 13 w 38"/>
                  <a:gd name="T93" fmla="*/ 39 h 108"/>
                  <a:gd name="T94" fmla="*/ 12 w 38"/>
                  <a:gd name="T95" fmla="*/ 37 h 108"/>
                  <a:gd name="T96" fmla="*/ 12 w 38"/>
                  <a:gd name="T97" fmla="*/ 35 h 108"/>
                  <a:gd name="T98" fmla="*/ 13 w 38"/>
                  <a:gd name="T99" fmla="*/ 35 h 108"/>
                  <a:gd name="T100" fmla="*/ 15 w 38"/>
                  <a:gd name="T101" fmla="*/ 35 h 108"/>
                  <a:gd name="T102" fmla="*/ 13 w 38"/>
                  <a:gd name="T103" fmla="*/ 34 h 108"/>
                  <a:gd name="T104" fmla="*/ 13 w 38"/>
                  <a:gd name="T105" fmla="*/ 31 h 108"/>
                  <a:gd name="T106" fmla="*/ 13 w 38"/>
                  <a:gd name="T107" fmla="*/ 28 h 108"/>
                  <a:gd name="T108" fmla="*/ 12 w 38"/>
                  <a:gd name="T109" fmla="*/ 28 h 108"/>
                  <a:gd name="T110" fmla="*/ 10 w 38"/>
                  <a:gd name="T111" fmla="*/ 27 h 108"/>
                  <a:gd name="T112" fmla="*/ 10 w 38"/>
                  <a:gd name="T113" fmla="*/ 27 h 1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 h="108">
                    <a:moveTo>
                      <a:pt x="26" y="68"/>
                    </a:moveTo>
                    <a:lnTo>
                      <a:pt x="26" y="68"/>
                    </a:lnTo>
                    <a:lnTo>
                      <a:pt x="24" y="66"/>
                    </a:lnTo>
                    <a:lnTo>
                      <a:pt x="20" y="66"/>
                    </a:lnTo>
                    <a:lnTo>
                      <a:pt x="20" y="64"/>
                    </a:lnTo>
                    <a:lnTo>
                      <a:pt x="20" y="62"/>
                    </a:lnTo>
                    <a:lnTo>
                      <a:pt x="20" y="60"/>
                    </a:lnTo>
                    <a:lnTo>
                      <a:pt x="18" y="56"/>
                    </a:lnTo>
                    <a:lnTo>
                      <a:pt x="18" y="54"/>
                    </a:lnTo>
                    <a:lnTo>
                      <a:pt x="18" y="50"/>
                    </a:lnTo>
                    <a:lnTo>
                      <a:pt x="16" y="42"/>
                    </a:lnTo>
                    <a:lnTo>
                      <a:pt x="16" y="40"/>
                    </a:lnTo>
                    <a:lnTo>
                      <a:pt x="18" y="40"/>
                    </a:lnTo>
                    <a:lnTo>
                      <a:pt x="16" y="40"/>
                    </a:lnTo>
                    <a:lnTo>
                      <a:pt x="14" y="34"/>
                    </a:lnTo>
                    <a:lnTo>
                      <a:pt x="18" y="28"/>
                    </a:lnTo>
                    <a:lnTo>
                      <a:pt x="18" y="22"/>
                    </a:lnTo>
                    <a:lnTo>
                      <a:pt x="18" y="16"/>
                    </a:lnTo>
                    <a:lnTo>
                      <a:pt x="16" y="6"/>
                    </a:lnTo>
                    <a:lnTo>
                      <a:pt x="14" y="6"/>
                    </a:lnTo>
                    <a:lnTo>
                      <a:pt x="14" y="4"/>
                    </a:lnTo>
                    <a:lnTo>
                      <a:pt x="16" y="4"/>
                    </a:lnTo>
                    <a:lnTo>
                      <a:pt x="6" y="0"/>
                    </a:lnTo>
                    <a:lnTo>
                      <a:pt x="8" y="4"/>
                    </a:lnTo>
                    <a:lnTo>
                      <a:pt x="10" y="6"/>
                    </a:lnTo>
                    <a:lnTo>
                      <a:pt x="10" y="10"/>
                    </a:lnTo>
                    <a:lnTo>
                      <a:pt x="10" y="14"/>
                    </a:lnTo>
                    <a:lnTo>
                      <a:pt x="12" y="16"/>
                    </a:lnTo>
                    <a:lnTo>
                      <a:pt x="12" y="18"/>
                    </a:lnTo>
                    <a:lnTo>
                      <a:pt x="10" y="22"/>
                    </a:lnTo>
                    <a:lnTo>
                      <a:pt x="6" y="24"/>
                    </a:lnTo>
                    <a:lnTo>
                      <a:pt x="6" y="26"/>
                    </a:lnTo>
                    <a:lnTo>
                      <a:pt x="4" y="26"/>
                    </a:lnTo>
                    <a:lnTo>
                      <a:pt x="6" y="36"/>
                    </a:lnTo>
                    <a:lnTo>
                      <a:pt x="8" y="36"/>
                    </a:lnTo>
                    <a:lnTo>
                      <a:pt x="10" y="38"/>
                    </a:lnTo>
                    <a:lnTo>
                      <a:pt x="8" y="40"/>
                    </a:lnTo>
                    <a:lnTo>
                      <a:pt x="6" y="42"/>
                    </a:lnTo>
                    <a:lnTo>
                      <a:pt x="2" y="46"/>
                    </a:lnTo>
                    <a:lnTo>
                      <a:pt x="0" y="50"/>
                    </a:lnTo>
                    <a:lnTo>
                      <a:pt x="0" y="54"/>
                    </a:lnTo>
                    <a:lnTo>
                      <a:pt x="0" y="58"/>
                    </a:lnTo>
                    <a:lnTo>
                      <a:pt x="0" y="62"/>
                    </a:lnTo>
                    <a:lnTo>
                      <a:pt x="0" y="70"/>
                    </a:lnTo>
                    <a:lnTo>
                      <a:pt x="4" y="70"/>
                    </a:lnTo>
                    <a:lnTo>
                      <a:pt x="6" y="74"/>
                    </a:lnTo>
                    <a:lnTo>
                      <a:pt x="6" y="78"/>
                    </a:lnTo>
                    <a:lnTo>
                      <a:pt x="8" y="78"/>
                    </a:lnTo>
                    <a:lnTo>
                      <a:pt x="16" y="76"/>
                    </a:lnTo>
                    <a:lnTo>
                      <a:pt x="18" y="80"/>
                    </a:lnTo>
                    <a:lnTo>
                      <a:pt x="18" y="84"/>
                    </a:lnTo>
                    <a:lnTo>
                      <a:pt x="16" y="90"/>
                    </a:lnTo>
                    <a:lnTo>
                      <a:pt x="14" y="92"/>
                    </a:lnTo>
                    <a:lnTo>
                      <a:pt x="16" y="94"/>
                    </a:lnTo>
                    <a:lnTo>
                      <a:pt x="22" y="102"/>
                    </a:lnTo>
                    <a:lnTo>
                      <a:pt x="26" y="104"/>
                    </a:lnTo>
                    <a:lnTo>
                      <a:pt x="26" y="106"/>
                    </a:lnTo>
                    <a:lnTo>
                      <a:pt x="26" y="108"/>
                    </a:lnTo>
                    <a:lnTo>
                      <a:pt x="28" y="108"/>
                    </a:lnTo>
                    <a:lnTo>
                      <a:pt x="32" y="106"/>
                    </a:lnTo>
                    <a:lnTo>
                      <a:pt x="32" y="104"/>
                    </a:lnTo>
                    <a:lnTo>
                      <a:pt x="32" y="102"/>
                    </a:lnTo>
                    <a:lnTo>
                      <a:pt x="30" y="96"/>
                    </a:lnTo>
                    <a:lnTo>
                      <a:pt x="30" y="92"/>
                    </a:lnTo>
                    <a:lnTo>
                      <a:pt x="34" y="92"/>
                    </a:lnTo>
                    <a:lnTo>
                      <a:pt x="36" y="92"/>
                    </a:lnTo>
                    <a:lnTo>
                      <a:pt x="38" y="90"/>
                    </a:lnTo>
                    <a:lnTo>
                      <a:pt x="36" y="86"/>
                    </a:lnTo>
                    <a:lnTo>
                      <a:pt x="36" y="82"/>
                    </a:lnTo>
                    <a:lnTo>
                      <a:pt x="36" y="76"/>
                    </a:lnTo>
                    <a:lnTo>
                      <a:pt x="34" y="74"/>
                    </a:lnTo>
                    <a:lnTo>
                      <a:pt x="30" y="72"/>
                    </a:lnTo>
                    <a:lnTo>
                      <a:pt x="28" y="70"/>
                    </a:lnTo>
                    <a:lnTo>
                      <a:pt x="26" y="68"/>
                    </a:lnTo>
                    <a:close/>
                  </a:path>
                </a:pathLst>
              </a:custGeom>
              <a:grpFill/>
              <a:ln w="3175">
                <a:noFill/>
                <a:round/>
                <a:headEnd/>
                <a:tailEnd/>
              </a:ln>
            </p:spPr>
            <p:txBody>
              <a:bodyPr/>
              <a:lstStyle/>
              <a:p>
                <a:pPr>
                  <a:defRPr/>
                </a:pPr>
                <a:endParaRPr lang="en-GB" dirty="0">
                  <a:latin typeface="Calibri" pitchFamily="34" charset="0"/>
                </a:endParaRPr>
              </a:p>
            </p:txBody>
          </p:sp>
          <p:sp>
            <p:nvSpPr>
              <p:cNvPr id="699" name="Freeform 104"/>
              <p:cNvSpPr>
                <a:spLocks/>
              </p:cNvSpPr>
              <p:nvPr/>
            </p:nvSpPr>
            <p:spPr bwMode="auto">
              <a:xfrm>
                <a:off x="5826908" y="4795071"/>
                <a:ext cx="194202" cy="431813"/>
              </a:xfrm>
              <a:custGeom>
                <a:avLst/>
                <a:gdLst>
                  <a:gd name="T0" fmla="*/ 26 w 86"/>
                  <a:gd name="T1" fmla="*/ 0 h 190"/>
                  <a:gd name="T2" fmla="*/ 24 w 86"/>
                  <a:gd name="T3" fmla="*/ 8 h 190"/>
                  <a:gd name="T4" fmla="*/ 23 w 86"/>
                  <a:gd name="T5" fmla="*/ 9 h 190"/>
                  <a:gd name="T6" fmla="*/ 20 w 86"/>
                  <a:gd name="T7" fmla="*/ 9 h 190"/>
                  <a:gd name="T8" fmla="*/ 20 w 86"/>
                  <a:gd name="T9" fmla="*/ 10 h 190"/>
                  <a:gd name="T10" fmla="*/ 21 w 86"/>
                  <a:gd name="T11" fmla="*/ 10 h 190"/>
                  <a:gd name="T12" fmla="*/ 20 w 86"/>
                  <a:gd name="T13" fmla="*/ 13 h 190"/>
                  <a:gd name="T14" fmla="*/ 20 w 86"/>
                  <a:gd name="T15" fmla="*/ 13 h 190"/>
                  <a:gd name="T16" fmla="*/ 20 w 86"/>
                  <a:gd name="T17" fmla="*/ 15 h 190"/>
                  <a:gd name="T18" fmla="*/ 19 w 86"/>
                  <a:gd name="T19" fmla="*/ 15 h 190"/>
                  <a:gd name="T20" fmla="*/ 18 w 86"/>
                  <a:gd name="T21" fmla="*/ 15 h 190"/>
                  <a:gd name="T22" fmla="*/ 18 w 86"/>
                  <a:gd name="T23" fmla="*/ 19 h 190"/>
                  <a:gd name="T24" fmla="*/ 16 w 86"/>
                  <a:gd name="T25" fmla="*/ 17 h 190"/>
                  <a:gd name="T26" fmla="*/ 15 w 86"/>
                  <a:gd name="T27" fmla="*/ 19 h 190"/>
                  <a:gd name="T28" fmla="*/ 13 w 86"/>
                  <a:gd name="T29" fmla="*/ 20 h 190"/>
                  <a:gd name="T30" fmla="*/ 11 w 86"/>
                  <a:gd name="T31" fmla="*/ 19 h 190"/>
                  <a:gd name="T32" fmla="*/ 11 w 86"/>
                  <a:gd name="T33" fmla="*/ 20 h 190"/>
                  <a:gd name="T34" fmla="*/ 4 w 86"/>
                  <a:gd name="T35" fmla="*/ 24 h 190"/>
                  <a:gd name="T36" fmla="*/ 4 w 86"/>
                  <a:gd name="T37" fmla="*/ 27 h 190"/>
                  <a:gd name="T38" fmla="*/ 5 w 86"/>
                  <a:gd name="T39" fmla="*/ 35 h 190"/>
                  <a:gd name="T40" fmla="*/ 7 w 86"/>
                  <a:gd name="T41" fmla="*/ 39 h 190"/>
                  <a:gd name="T42" fmla="*/ 5 w 86"/>
                  <a:gd name="T43" fmla="*/ 42 h 190"/>
                  <a:gd name="T44" fmla="*/ 3 w 86"/>
                  <a:gd name="T45" fmla="*/ 44 h 190"/>
                  <a:gd name="T46" fmla="*/ 3 w 86"/>
                  <a:gd name="T47" fmla="*/ 47 h 190"/>
                  <a:gd name="T48" fmla="*/ 2 w 86"/>
                  <a:gd name="T49" fmla="*/ 48 h 190"/>
                  <a:gd name="T50" fmla="*/ 0 w 86"/>
                  <a:gd name="T51" fmla="*/ 53 h 190"/>
                  <a:gd name="T52" fmla="*/ 3 w 86"/>
                  <a:gd name="T53" fmla="*/ 62 h 190"/>
                  <a:gd name="T54" fmla="*/ 5 w 86"/>
                  <a:gd name="T55" fmla="*/ 68 h 190"/>
                  <a:gd name="T56" fmla="*/ 9 w 86"/>
                  <a:gd name="T57" fmla="*/ 71 h 190"/>
                  <a:gd name="T58" fmla="*/ 10 w 86"/>
                  <a:gd name="T59" fmla="*/ 72 h 190"/>
                  <a:gd name="T60" fmla="*/ 11 w 86"/>
                  <a:gd name="T61" fmla="*/ 71 h 190"/>
                  <a:gd name="T62" fmla="*/ 14 w 86"/>
                  <a:gd name="T63" fmla="*/ 70 h 190"/>
                  <a:gd name="T64" fmla="*/ 17 w 86"/>
                  <a:gd name="T65" fmla="*/ 68 h 190"/>
                  <a:gd name="T66" fmla="*/ 18 w 86"/>
                  <a:gd name="T67" fmla="*/ 66 h 190"/>
                  <a:gd name="T68" fmla="*/ 19 w 86"/>
                  <a:gd name="T69" fmla="*/ 60 h 190"/>
                  <a:gd name="T70" fmla="*/ 23 w 86"/>
                  <a:gd name="T71" fmla="*/ 53 h 190"/>
                  <a:gd name="T72" fmla="*/ 24 w 86"/>
                  <a:gd name="T73" fmla="*/ 45 h 190"/>
                  <a:gd name="T74" fmla="*/ 23 w 86"/>
                  <a:gd name="T75" fmla="*/ 42 h 190"/>
                  <a:gd name="T76" fmla="*/ 23 w 86"/>
                  <a:gd name="T77" fmla="*/ 40 h 190"/>
                  <a:gd name="T78" fmla="*/ 26 w 86"/>
                  <a:gd name="T79" fmla="*/ 35 h 190"/>
                  <a:gd name="T80" fmla="*/ 28 w 86"/>
                  <a:gd name="T81" fmla="*/ 31 h 190"/>
                  <a:gd name="T82" fmla="*/ 27 w 86"/>
                  <a:gd name="T83" fmla="*/ 29 h 190"/>
                  <a:gd name="T84" fmla="*/ 29 w 86"/>
                  <a:gd name="T85" fmla="*/ 27 h 190"/>
                  <a:gd name="T86" fmla="*/ 29 w 86"/>
                  <a:gd name="T87" fmla="*/ 25 h 190"/>
                  <a:gd name="T88" fmla="*/ 30 w 86"/>
                  <a:gd name="T89" fmla="*/ 24 h 190"/>
                  <a:gd name="T90" fmla="*/ 30 w 86"/>
                  <a:gd name="T91" fmla="*/ 23 h 190"/>
                  <a:gd name="T92" fmla="*/ 28 w 86"/>
                  <a:gd name="T93" fmla="*/ 17 h 190"/>
                  <a:gd name="T94" fmla="*/ 30 w 86"/>
                  <a:gd name="T95" fmla="*/ 17 h 190"/>
                  <a:gd name="T96" fmla="*/ 31 w 86"/>
                  <a:gd name="T97" fmla="*/ 19 h 190"/>
                  <a:gd name="T98" fmla="*/ 31 w 86"/>
                  <a:gd name="T99" fmla="*/ 19 h 190"/>
                  <a:gd name="T100" fmla="*/ 32 w 86"/>
                  <a:gd name="T101" fmla="*/ 17 h 190"/>
                  <a:gd name="T102" fmla="*/ 31 w 86"/>
                  <a:gd name="T103" fmla="*/ 10 h 190"/>
                  <a:gd name="T104" fmla="*/ 30 w 86"/>
                  <a:gd name="T105" fmla="*/ 3 h 190"/>
                  <a:gd name="T106" fmla="*/ 29 w 86"/>
                  <a:gd name="T107" fmla="*/ 3 h 190"/>
                  <a:gd name="T108" fmla="*/ 28 w 86"/>
                  <a:gd name="T109" fmla="*/ 3 h 190"/>
                  <a:gd name="T110" fmla="*/ 26 w 86"/>
                  <a:gd name="T111" fmla="*/ 0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 h="190">
                    <a:moveTo>
                      <a:pt x="70" y="0"/>
                    </a:moveTo>
                    <a:lnTo>
                      <a:pt x="70" y="0"/>
                    </a:lnTo>
                    <a:lnTo>
                      <a:pt x="68" y="10"/>
                    </a:lnTo>
                    <a:lnTo>
                      <a:pt x="66" y="22"/>
                    </a:lnTo>
                    <a:lnTo>
                      <a:pt x="60" y="24"/>
                    </a:lnTo>
                    <a:lnTo>
                      <a:pt x="56" y="24"/>
                    </a:lnTo>
                    <a:lnTo>
                      <a:pt x="56" y="26"/>
                    </a:lnTo>
                    <a:lnTo>
                      <a:pt x="58" y="26"/>
                    </a:lnTo>
                    <a:lnTo>
                      <a:pt x="58" y="28"/>
                    </a:lnTo>
                    <a:lnTo>
                      <a:pt x="58" y="32"/>
                    </a:lnTo>
                    <a:lnTo>
                      <a:pt x="56" y="32"/>
                    </a:lnTo>
                    <a:lnTo>
                      <a:pt x="54" y="34"/>
                    </a:lnTo>
                    <a:lnTo>
                      <a:pt x="54" y="40"/>
                    </a:lnTo>
                    <a:lnTo>
                      <a:pt x="52" y="40"/>
                    </a:lnTo>
                    <a:lnTo>
                      <a:pt x="52" y="38"/>
                    </a:lnTo>
                    <a:lnTo>
                      <a:pt x="48" y="38"/>
                    </a:lnTo>
                    <a:lnTo>
                      <a:pt x="48" y="48"/>
                    </a:lnTo>
                    <a:lnTo>
                      <a:pt x="46" y="46"/>
                    </a:lnTo>
                    <a:lnTo>
                      <a:pt x="42" y="46"/>
                    </a:lnTo>
                    <a:lnTo>
                      <a:pt x="40" y="50"/>
                    </a:lnTo>
                    <a:lnTo>
                      <a:pt x="36" y="52"/>
                    </a:lnTo>
                    <a:lnTo>
                      <a:pt x="34" y="50"/>
                    </a:lnTo>
                    <a:lnTo>
                      <a:pt x="30" y="50"/>
                    </a:lnTo>
                    <a:lnTo>
                      <a:pt x="30" y="52"/>
                    </a:lnTo>
                    <a:lnTo>
                      <a:pt x="18" y="60"/>
                    </a:lnTo>
                    <a:lnTo>
                      <a:pt x="12" y="64"/>
                    </a:lnTo>
                    <a:lnTo>
                      <a:pt x="10" y="70"/>
                    </a:lnTo>
                    <a:lnTo>
                      <a:pt x="10" y="80"/>
                    </a:lnTo>
                    <a:lnTo>
                      <a:pt x="14" y="90"/>
                    </a:lnTo>
                    <a:lnTo>
                      <a:pt x="16" y="98"/>
                    </a:lnTo>
                    <a:lnTo>
                      <a:pt x="18" y="104"/>
                    </a:lnTo>
                    <a:lnTo>
                      <a:pt x="16" y="108"/>
                    </a:lnTo>
                    <a:lnTo>
                      <a:pt x="8" y="116"/>
                    </a:lnTo>
                    <a:lnTo>
                      <a:pt x="8" y="120"/>
                    </a:lnTo>
                    <a:lnTo>
                      <a:pt x="8" y="124"/>
                    </a:lnTo>
                    <a:lnTo>
                      <a:pt x="2" y="128"/>
                    </a:lnTo>
                    <a:lnTo>
                      <a:pt x="0" y="138"/>
                    </a:lnTo>
                    <a:lnTo>
                      <a:pt x="2" y="148"/>
                    </a:lnTo>
                    <a:lnTo>
                      <a:pt x="8" y="164"/>
                    </a:lnTo>
                    <a:lnTo>
                      <a:pt x="14" y="180"/>
                    </a:lnTo>
                    <a:lnTo>
                      <a:pt x="18" y="184"/>
                    </a:lnTo>
                    <a:lnTo>
                      <a:pt x="26" y="188"/>
                    </a:lnTo>
                    <a:lnTo>
                      <a:pt x="28" y="190"/>
                    </a:lnTo>
                    <a:lnTo>
                      <a:pt x="30" y="190"/>
                    </a:lnTo>
                    <a:lnTo>
                      <a:pt x="30" y="188"/>
                    </a:lnTo>
                    <a:lnTo>
                      <a:pt x="38" y="186"/>
                    </a:lnTo>
                    <a:lnTo>
                      <a:pt x="44" y="182"/>
                    </a:lnTo>
                    <a:lnTo>
                      <a:pt x="46" y="180"/>
                    </a:lnTo>
                    <a:lnTo>
                      <a:pt x="48" y="174"/>
                    </a:lnTo>
                    <a:lnTo>
                      <a:pt x="50" y="170"/>
                    </a:lnTo>
                    <a:lnTo>
                      <a:pt x="52" y="158"/>
                    </a:lnTo>
                    <a:lnTo>
                      <a:pt x="60" y="138"/>
                    </a:lnTo>
                    <a:lnTo>
                      <a:pt x="64" y="128"/>
                    </a:lnTo>
                    <a:lnTo>
                      <a:pt x="66" y="118"/>
                    </a:lnTo>
                    <a:lnTo>
                      <a:pt x="64" y="110"/>
                    </a:lnTo>
                    <a:lnTo>
                      <a:pt x="64" y="106"/>
                    </a:lnTo>
                    <a:lnTo>
                      <a:pt x="72" y="92"/>
                    </a:lnTo>
                    <a:lnTo>
                      <a:pt x="76" y="82"/>
                    </a:lnTo>
                    <a:lnTo>
                      <a:pt x="76" y="78"/>
                    </a:lnTo>
                    <a:lnTo>
                      <a:pt x="74" y="76"/>
                    </a:lnTo>
                    <a:lnTo>
                      <a:pt x="78" y="72"/>
                    </a:lnTo>
                    <a:lnTo>
                      <a:pt x="78" y="66"/>
                    </a:lnTo>
                    <a:lnTo>
                      <a:pt x="78" y="64"/>
                    </a:lnTo>
                    <a:lnTo>
                      <a:pt x="82" y="64"/>
                    </a:lnTo>
                    <a:lnTo>
                      <a:pt x="82" y="60"/>
                    </a:lnTo>
                    <a:lnTo>
                      <a:pt x="76" y="46"/>
                    </a:lnTo>
                    <a:lnTo>
                      <a:pt x="82" y="46"/>
                    </a:lnTo>
                    <a:lnTo>
                      <a:pt x="82" y="50"/>
                    </a:lnTo>
                    <a:lnTo>
                      <a:pt x="84" y="50"/>
                    </a:lnTo>
                    <a:lnTo>
                      <a:pt x="84" y="48"/>
                    </a:lnTo>
                    <a:lnTo>
                      <a:pt x="84" y="46"/>
                    </a:lnTo>
                    <a:lnTo>
                      <a:pt x="86" y="46"/>
                    </a:lnTo>
                    <a:lnTo>
                      <a:pt x="84" y="26"/>
                    </a:lnTo>
                    <a:lnTo>
                      <a:pt x="84" y="16"/>
                    </a:lnTo>
                    <a:lnTo>
                      <a:pt x="82" y="8"/>
                    </a:lnTo>
                    <a:lnTo>
                      <a:pt x="80" y="8"/>
                    </a:lnTo>
                    <a:lnTo>
                      <a:pt x="78" y="8"/>
                    </a:lnTo>
                    <a:lnTo>
                      <a:pt x="76" y="8"/>
                    </a:lnTo>
                    <a:lnTo>
                      <a:pt x="70" y="0"/>
                    </a:lnTo>
                    <a:close/>
                  </a:path>
                </a:pathLst>
              </a:custGeom>
              <a:grpFill/>
              <a:ln w="3175">
                <a:noFill/>
                <a:round/>
                <a:headEnd/>
                <a:tailEnd/>
              </a:ln>
            </p:spPr>
            <p:txBody>
              <a:bodyPr/>
              <a:lstStyle/>
              <a:p>
                <a:pPr>
                  <a:defRPr/>
                </a:pPr>
                <a:endParaRPr lang="en-GB" dirty="0">
                  <a:latin typeface="Calibri" pitchFamily="34" charset="0"/>
                </a:endParaRPr>
              </a:p>
            </p:txBody>
          </p:sp>
          <p:sp>
            <p:nvSpPr>
              <p:cNvPr id="700" name="Freeform 105"/>
              <p:cNvSpPr>
                <a:spLocks/>
              </p:cNvSpPr>
              <p:nvPr/>
            </p:nvSpPr>
            <p:spPr bwMode="auto">
              <a:xfrm>
                <a:off x="5264592" y="2969284"/>
                <a:ext cx="78260" cy="75350"/>
              </a:xfrm>
              <a:custGeom>
                <a:avLst/>
                <a:gdLst>
                  <a:gd name="T0" fmla="*/ 2 w 34"/>
                  <a:gd name="T1" fmla="*/ 6 h 32"/>
                  <a:gd name="T2" fmla="*/ 2 w 34"/>
                  <a:gd name="T3" fmla="*/ 6 h 32"/>
                  <a:gd name="T4" fmla="*/ 2 w 34"/>
                  <a:gd name="T5" fmla="*/ 7 h 32"/>
                  <a:gd name="T6" fmla="*/ 0 w 34"/>
                  <a:gd name="T7" fmla="*/ 10 h 32"/>
                  <a:gd name="T8" fmla="*/ 0 w 34"/>
                  <a:gd name="T9" fmla="*/ 10 h 32"/>
                  <a:gd name="T10" fmla="*/ 0 w 34"/>
                  <a:gd name="T11" fmla="*/ 11 h 32"/>
                  <a:gd name="T12" fmla="*/ 2 w 34"/>
                  <a:gd name="T13" fmla="*/ 11 h 32"/>
                  <a:gd name="T14" fmla="*/ 2 w 34"/>
                  <a:gd name="T15" fmla="*/ 11 h 32"/>
                  <a:gd name="T16" fmla="*/ 2 w 34"/>
                  <a:gd name="T17" fmla="*/ 14 h 32"/>
                  <a:gd name="T18" fmla="*/ 2 w 34"/>
                  <a:gd name="T19" fmla="*/ 14 h 32"/>
                  <a:gd name="T20" fmla="*/ 6 w 34"/>
                  <a:gd name="T21" fmla="*/ 13 h 32"/>
                  <a:gd name="T22" fmla="*/ 6 w 34"/>
                  <a:gd name="T23" fmla="*/ 13 h 32"/>
                  <a:gd name="T24" fmla="*/ 7 w 34"/>
                  <a:gd name="T25" fmla="*/ 12 h 32"/>
                  <a:gd name="T26" fmla="*/ 8 w 34"/>
                  <a:gd name="T27" fmla="*/ 11 h 32"/>
                  <a:gd name="T28" fmla="*/ 8 w 34"/>
                  <a:gd name="T29" fmla="*/ 11 h 32"/>
                  <a:gd name="T30" fmla="*/ 9 w 34"/>
                  <a:gd name="T31" fmla="*/ 11 h 32"/>
                  <a:gd name="T32" fmla="*/ 9 w 34"/>
                  <a:gd name="T33" fmla="*/ 11 h 32"/>
                  <a:gd name="T34" fmla="*/ 9 w 34"/>
                  <a:gd name="T35" fmla="*/ 11 h 32"/>
                  <a:gd name="T36" fmla="*/ 10 w 34"/>
                  <a:gd name="T37" fmla="*/ 10 h 32"/>
                  <a:gd name="T38" fmla="*/ 11 w 34"/>
                  <a:gd name="T39" fmla="*/ 10 h 32"/>
                  <a:gd name="T40" fmla="*/ 11 w 34"/>
                  <a:gd name="T41" fmla="*/ 10 h 32"/>
                  <a:gd name="T42" fmla="*/ 11 w 34"/>
                  <a:gd name="T43" fmla="*/ 10 h 32"/>
                  <a:gd name="T44" fmla="*/ 12 w 34"/>
                  <a:gd name="T45" fmla="*/ 10 h 32"/>
                  <a:gd name="T46" fmla="*/ 13 w 34"/>
                  <a:gd name="T47" fmla="*/ 10 h 32"/>
                  <a:gd name="T48" fmla="*/ 13 w 34"/>
                  <a:gd name="T49" fmla="*/ 9 h 32"/>
                  <a:gd name="T50" fmla="*/ 13 w 34"/>
                  <a:gd name="T51" fmla="*/ 9 h 32"/>
                  <a:gd name="T52" fmla="*/ 13 w 34"/>
                  <a:gd name="T53" fmla="*/ 8 h 32"/>
                  <a:gd name="T54" fmla="*/ 14 w 34"/>
                  <a:gd name="T55" fmla="*/ 7 h 32"/>
                  <a:gd name="T56" fmla="*/ 12 w 34"/>
                  <a:gd name="T57" fmla="*/ 6 h 32"/>
                  <a:gd name="T58" fmla="*/ 12 w 34"/>
                  <a:gd name="T59" fmla="*/ 6 h 32"/>
                  <a:gd name="T60" fmla="*/ 13 w 34"/>
                  <a:gd name="T61" fmla="*/ 5 h 32"/>
                  <a:gd name="T62" fmla="*/ 13 w 34"/>
                  <a:gd name="T63" fmla="*/ 2 h 32"/>
                  <a:gd name="T64" fmla="*/ 13 w 34"/>
                  <a:gd name="T65" fmla="*/ 2 h 32"/>
                  <a:gd name="T66" fmla="*/ 13 w 34"/>
                  <a:gd name="T67" fmla="*/ 2 h 32"/>
                  <a:gd name="T68" fmla="*/ 11 w 34"/>
                  <a:gd name="T69" fmla="*/ 0 h 32"/>
                  <a:gd name="T70" fmla="*/ 6 w 34"/>
                  <a:gd name="T71" fmla="*/ 2 h 32"/>
                  <a:gd name="T72" fmla="*/ 5 w 34"/>
                  <a:gd name="T73" fmla="*/ 4 h 32"/>
                  <a:gd name="T74" fmla="*/ 3 w 34"/>
                  <a:gd name="T75" fmla="*/ 4 h 32"/>
                  <a:gd name="T76" fmla="*/ 2 w 34"/>
                  <a:gd name="T77" fmla="*/ 6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 h="32">
                    <a:moveTo>
                      <a:pt x="2" y="12"/>
                    </a:moveTo>
                    <a:lnTo>
                      <a:pt x="2" y="12"/>
                    </a:lnTo>
                    <a:lnTo>
                      <a:pt x="2" y="16"/>
                    </a:lnTo>
                    <a:lnTo>
                      <a:pt x="0" y="22"/>
                    </a:lnTo>
                    <a:lnTo>
                      <a:pt x="0" y="24"/>
                    </a:lnTo>
                    <a:lnTo>
                      <a:pt x="2" y="26"/>
                    </a:lnTo>
                    <a:lnTo>
                      <a:pt x="4" y="32"/>
                    </a:lnTo>
                    <a:lnTo>
                      <a:pt x="16" y="30"/>
                    </a:lnTo>
                    <a:lnTo>
                      <a:pt x="18" y="28"/>
                    </a:lnTo>
                    <a:lnTo>
                      <a:pt x="20" y="26"/>
                    </a:lnTo>
                    <a:lnTo>
                      <a:pt x="22" y="26"/>
                    </a:lnTo>
                    <a:lnTo>
                      <a:pt x="22" y="24"/>
                    </a:lnTo>
                    <a:lnTo>
                      <a:pt x="24" y="22"/>
                    </a:lnTo>
                    <a:lnTo>
                      <a:pt x="26" y="22"/>
                    </a:lnTo>
                    <a:lnTo>
                      <a:pt x="28" y="22"/>
                    </a:lnTo>
                    <a:lnTo>
                      <a:pt x="30" y="22"/>
                    </a:lnTo>
                    <a:lnTo>
                      <a:pt x="32" y="22"/>
                    </a:lnTo>
                    <a:lnTo>
                      <a:pt x="32" y="20"/>
                    </a:lnTo>
                    <a:lnTo>
                      <a:pt x="32" y="18"/>
                    </a:lnTo>
                    <a:lnTo>
                      <a:pt x="34" y="16"/>
                    </a:lnTo>
                    <a:lnTo>
                      <a:pt x="30" y="12"/>
                    </a:lnTo>
                    <a:lnTo>
                      <a:pt x="32" y="10"/>
                    </a:lnTo>
                    <a:lnTo>
                      <a:pt x="32" y="6"/>
                    </a:lnTo>
                    <a:lnTo>
                      <a:pt x="32" y="4"/>
                    </a:lnTo>
                    <a:lnTo>
                      <a:pt x="28" y="0"/>
                    </a:lnTo>
                    <a:lnTo>
                      <a:pt x="16" y="4"/>
                    </a:lnTo>
                    <a:lnTo>
                      <a:pt x="12" y="8"/>
                    </a:lnTo>
                    <a:lnTo>
                      <a:pt x="8" y="8"/>
                    </a:lnTo>
                    <a:lnTo>
                      <a:pt x="2" y="12"/>
                    </a:lnTo>
                    <a:close/>
                  </a:path>
                </a:pathLst>
              </a:custGeom>
              <a:grpFill/>
              <a:ln w="3175">
                <a:noFill/>
                <a:round/>
                <a:headEnd/>
                <a:tailEnd/>
              </a:ln>
            </p:spPr>
            <p:txBody>
              <a:bodyPr/>
              <a:lstStyle/>
              <a:p>
                <a:pPr>
                  <a:defRPr/>
                </a:pPr>
                <a:endParaRPr lang="en-GB" dirty="0">
                  <a:latin typeface="Calibri" pitchFamily="34" charset="0"/>
                </a:endParaRPr>
              </a:p>
            </p:txBody>
          </p:sp>
          <p:sp>
            <p:nvSpPr>
              <p:cNvPr id="701" name="Freeform 106"/>
              <p:cNvSpPr>
                <a:spLocks/>
              </p:cNvSpPr>
              <p:nvPr/>
            </p:nvSpPr>
            <p:spPr bwMode="auto">
              <a:xfrm>
                <a:off x="4881986" y="2679477"/>
                <a:ext cx="14493" cy="31879"/>
              </a:xfrm>
              <a:custGeom>
                <a:avLst/>
                <a:gdLst>
                  <a:gd name="T0" fmla="*/ 0 w 6"/>
                  <a:gd name="T1" fmla="*/ 3 h 14"/>
                  <a:gd name="T2" fmla="*/ 0 w 6"/>
                  <a:gd name="T3" fmla="*/ 3 h 14"/>
                  <a:gd name="T4" fmla="*/ 0 w 6"/>
                  <a:gd name="T5" fmla="*/ 2 h 14"/>
                  <a:gd name="T6" fmla="*/ 0 w 6"/>
                  <a:gd name="T7" fmla="*/ 2 h 14"/>
                  <a:gd name="T8" fmla="*/ 0 w 6"/>
                  <a:gd name="T9" fmla="*/ 2 h 14"/>
                  <a:gd name="T10" fmla="*/ 0 w 6"/>
                  <a:gd name="T11" fmla="*/ 2 h 14"/>
                  <a:gd name="T12" fmla="*/ 0 w 6"/>
                  <a:gd name="T13" fmla="*/ 2 h 14"/>
                  <a:gd name="T14" fmla="*/ 0 w 6"/>
                  <a:gd name="T15" fmla="*/ 0 h 14"/>
                  <a:gd name="T16" fmla="*/ 2 w 6"/>
                  <a:gd name="T17" fmla="*/ 0 h 14"/>
                  <a:gd name="T18" fmla="*/ 2 w 6"/>
                  <a:gd name="T19" fmla="*/ 0 h 14"/>
                  <a:gd name="T20" fmla="*/ 2 w 6"/>
                  <a:gd name="T21" fmla="*/ 0 h 14"/>
                  <a:gd name="T22" fmla="*/ 3 w 6"/>
                  <a:gd name="T23" fmla="*/ 2 h 14"/>
                  <a:gd name="T24" fmla="*/ 3 w 6"/>
                  <a:gd name="T25" fmla="*/ 2 h 14"/>
                  <a:gd name="T26" fmla="*/ 3 w 6"/>
                  <a:gd name="T27" fmla="*/ 2 h 14"/>
                  <a:gd name="T28" fmla="*/ 3 w 6"/>
                  <a:gd name="T29" fmla="*/ 2 h 14"/>
                  <a:gd name="T30" fmla="*/ 3 w 6"/>
                  <a:gd name="T31" fmla="*/ 3 h 14"/>
                  <a:gd name="T32" fmla="*/ 3 w 6"/>
                  <a:gd name="T33" fmla="*/ 3 h 14"/>
                  <a:gd name="T34" fmla="*/ 3 w 6"/>
                  <a:gd name="T35" fmla="*/ 5 h 14"/>
                  <a:gd name="T36" fmla="*/ 3 w 6"/>
                  <a:gd name="T37" fmla="*/ 6 h 14"/>
                  <a:gd name="T38" fmla="*/ 3 w 6"/>
                  <a:gd name="T39" fmla="*/ 6 h 14"/>
                  <a:gd name="T40" fmla="*/ 2 w 6"/>
                  <a:gd name="T41" fmla="*/ 5 h 14"/>
                  <a:gd name="T42" fmla="*/ 2 w 6"/>
                  <a:gd name="T43" fmla="*/ 5 h 14"/>
                  <a:gd name="T44" fmla="*/ 0 w 6"/>
                  <a:gd name="T45" fmla="*/ 5 h 14"/>
                  <a:gd name="T46" fmla="*/ 0 w 6"/>
                  <a:gd name="T47" fmla="*/ 4 h 14"/>
                  <a:gd name="T48" fmla="*/ 0 w 6"/>
                  <a:gd name="T49" fmla="*/ 3 h 14"/>
                  <a:gd name="T50" fmla="*/ 0 w 6"/>
                  <a:gd name="T51" fmla="*/ 3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 h="14">
                    <a:moveTo>
                      <a:pt x="0" y="8"/>
                    </a:moveTo>
                    <a:lnTo>
                      <a:pt x="0" y="8"/>
                    </a:lnTo>
                    <a:lnTo>
                      <a:pt x="0" y="6"/>
                    </a:lnTo>
                    <a:lnTo>
                      <a:pt x="0" y="4"/>
                    </a:lnTo>
                    <a:lnTo>
                      <a:pt x="0" y="2"/>
                    </a:lnTo>
                    <a:lnTo>
                      <a:pt x="0" y="0"/>
                    </a:lnTo>
                    <a:lnTo>
                      <a:pt x="2" y="0"/>
                    </a:lnTo>
                    <a:lnTo>
                      <a:pt x="4" y="4"/>
                    </a:lnTo>
                    <a:lnTo>
                      <a:pt x="6" y="4"/>
                    </a:lnTo>
                    <a:lnTo>
                      <a:pt x="6" y="6"/>
                    </a:lnTo>
                    <a:lnTo>
                      <a:pt x="6" y="8"/>
                    </a:lnTo>
                    <a:lnTo>
                      <a:pt x="4" y="12"/>
                    </a:lnTo>
                    <a:lnTo>
                      <a:pt x="6" y="14"/>
                    </a:lnTo>
                    <a:lnTo>
                      <a:pt x="2" y="12"/>
                    </a:lnTo>
                    <a:lnTo>
                      <a:pt x="0" y="12"/>
                    </a:lnTo>
                    <a:lnTo>
                      <a:pt x="0" y="10"/>
                    </a:lnTo>
                    <a:lnTo>
                      <a:pt x="0" y="8"/>
                    </a:lnTo>
                    <a:close/>
                  </a:path>
                </a:pathLst>
              </a:custGeom>
              <a:grpFill/>
              <a:ln w="3175">
                <a:noFill/>
                <a:round/>
                <a:headEnd/>
                <a:tailEnd/>
              </a:ln>
            </p:spPr>
            <p:txBody>
              <a:bodyPr/>
              <a:lstStyle/>
              <a:p>
                <a:pPr>
                  <a:defRPr/>
                </a:pPr>
                <a:endParaRPr lang="en-GB" dirty="0">
                  <a:latin typeface="Calibri" pitchFamily="34" charset="0"/>
                </a:endParaRPr>
              </a:p>
            </p:txBody>
          </p:sp>
          <p:sp>
            <p:nvSpPr>
              <p:cNvPr id="702" name="Freeform 107"/>
              <p:cNvSpPr>
                <a:spLocks/>
              </p:cNvSpPr>
              <p:nvPr/>
            </p:nvSpPr>
            <p:spPr bwMode="auto">
              <a:xfrm>
                <a:off x="5273288" y="2424446"/>
                <a:ext cx="150724" cy="113025"/>
              </a:xfrm>
              <a:custGeom>
                <a:avLst/>
                <a:gdLst>
                  <a:gd name="T0" fmla="*/ 0 w 66"/>
                  <a:gd name="T1" fmla="*/ 9 h 50"/>
                  <a:gd name="T2" fmla="*/ 0 w 66"/>
                  <a:gd name="T3" fmla="*/ 9 h 50"/>
                  <a:gd name="T4" fmla="*/ 3 w 66"/>
                  <a:gd name="T5" fmla="*/ 12 h 50"/>
                  <a:gd name="T6" fmla="*/ 3 w 66"/>
                  <a:gd name="T7" fmla="*/ 12 h 50"/>
                  <a:gd name="T8" fmla="*/ 4 w 66"/>
                  <a:gd name="T9" fmla="*/ 12 h 50"/>
                  <a:gd name="T10" fmla="*/ 6 w 66"/>
                  <a:gd name="T11" fmla="*/ 12 h 50"/>
                  <a:gd name="T12" fmla="*/ 8 w 66"/>
                  <a:gd name="T13" fmla="*/ 12 h 50"/>
                  <a:gd name="T14" fmla="*/ 9 w 66"/>
                  <a:gd name="T15" fmla="*/ 17 h 50"/>
                  <a:gd name="T16" fmla="*/ 9 w 66"/>
                  <a:gd name="T17" fmla="*/ 17 h 50"/>
                  <a:gd name="T18" fmla="*/ 12 w 66"/>
                  <a:gd name="T19" fmla="*/ 17 h 50"/>
                  <a:gd name="T20" fmla="*/ 15 w 66"/>
                  <a:gd name="T21" fmla="*/ 18 h 50"/>
                  <a:gd name="T22" fmla="*/ 15 w 66"/>
                  <a:gd name="T23" fmla="*/ 18 h 50"/>
                  <a:gd name="T24" fmla="*/ 16 w 66"/>
                  <a:gd name="T25" fmla="*/ 18 h 50"/>
                  <a:gd name="T26" fmla="*/ 16 w 66"/>
                  <a:gd name="T27" fmla="*/ 18 h 50"/>
                  <a:gd name="T28" fmla="*/ 17 w 66"/>
                  <a:gd name="T29" fmla="*/ 18 h 50"/>
                  <a:gd name="T30" fmla="*/ 17 w 66"/>
                  <a:gd name="T31" fmla="*/ 18 h 50"/>
                  <a:gd name="T32" fmla="*/ 20 w 66"/>
                  <a:gd name="T33" fmla="*/ 18 h 50"/>
                  <a:gd name="T34" fmla="*/ 20 w 66"/>
                  <a:gd name="T35" fmla="*/ 18 h 50"/>
                  <a:gd name="T36" fmla="*/ 21 w 66"/>
                  <a:gd name="T37" fmla="*/ 17 h 50"/>
                  <a:gd name="T38" fmla="*/ 21 w 66"/>
                  <a:gd name="T39" fmla="*/ 16 h 50"/>
                  <a:gd name="T40" fmla="*/ 22 w 66"/>
                  <a:gd name="T41" fmla="*/ 16 h 50"/>
                  <a:gd name="T42" fmla="*/ 22 w 66"/>
                  <a:gd name="T43" fmla="*/ 16 h 50"/>
                  <a:gd name="T44" fmla="*/ 22 w 66"/>
                  <a:gd name="T45" fmla="*/ 14 h 50"/>
                  <a:gd name="T46" fmla="*/ 22 w 66"/>
                  <a:gd name="T47" fmla="*/ 14 h 50"/>
                  <a:gd name="T48" fmla="*/ 23 w 66"/>
                  <a:gd name="T49" fmla="*/ 12 h 50"/>
                  <a:gd name="T50" fmla="*/ 24 w 66"/>
                  <a:gd name="T51" fmla="*/ 9 h 50"/>
                  <a:gd name="T52" fmla="*/ 24 w 66"/>
                  <a:gd name="T53" fmla="*/ 9 h 50"/>
                  <a:gd name="T54" fmla="*/ 25 w 66"/>
                  <a:gd name="T55" fmla="*/ 8 h 50"/>
                  <a:gd name="T56" fmla="*/ 24 w 66"/>
                  <a:gd name="T57" fmla="*/ 7 h 50"/>
                  <a:gd name="T58" fmla="*/ 24 w 66"/>
                  <a:gd name="T59" fmla="*/ 7 h 50"/>
                  <a:gd name="T60" fmla="*/ 23 w 66"/>
                  <a:gd name="T61" fmla="*/ 7 h 50"/>
                  <a:gd name="T62" fmla="*/ 23 w 66"/>
                  <a:gd name="T63" fmla="*/ 7 h 50"/>
                  <a:gd name="T64" fmla="*/ 21 w 66"/>
                  <a:gd name="T65" fmla="*/ 5 h 50"/>
                  <a:gd name="T66" fmla="*/ 21 w 66"/>
                  <a:gd name="T67" fmla="*/ 5 h 50"/>
                  <a:gd name="T68" fmla="*/ 20 w 66"/>
                  <a:gd name="T69" fmla="*/ 5 h 50"/>
                  <a:gd name="T70" fmla="*/ 19 w 66"/>
                  <a:gd name="T71" fmla="*/ 4 h 50"/>
                  <a:gd name="T72" fmla="*/ 19 w 66"/>
                  <a:gd name="T73" fmla="*/ 4 h 50"/>
                  <a:gd name="T74" fmla="*/ 17 w 66"/>
                  <a:gd name="T75" fmla="*/ 4 h 50"/>
                  <a:gd name="T76" fmla="*/ 17 w 66"/>
                  <a:gd name="T77" fmla="*/ 3 h 50"/>
                  <a:gd name="T78" fmla="*/ 17 w 66"/>
                  <a:gd name="T79" fmla="*/ 3 h 50"/>
                  <a:gd name="T80" fmla="*/ 15 w 66"/>
                  <a:gd name="T81" fmla="*/ 3 h 50"/>
                  <a:gd name="T82" fmla="*/ 15 w 66"/>
                  <a:gd name="T83" fmla="*/ 3 h 50"/>
                  <a:gd name="T84" fmla="*/ 13 w 66"/>
                  <a:gd name="T85" fmla="*/ 3 h 50"/>
                  <a:gd name="T86" fmla="*/ 13 w 66"/>
                  <a:gd name="T87" fmla="*/ 2 h 50"/>
                  <a:gd name="T88" fmla="*/ 13 w 66"/>
                  <a:gd name="T89" fmla="*/ 2 h 50"/>
                  <a:gd name="T90" fmla="*/ 8 w 66"/>
                  <a:gd name="T91" fmla="*/ 2 h 50"/>
                  <a:gd name="T92" fmla="*/ 8 w 66"/>
                  <a:gd name="T93" fmla="*/ 2 h 50"/>
                  <a:gd name="T94" fmla="*/ 4 w 66"/>
                  <a:gd name="T95" fmla="*/ 0 h 50"/>
                  <a:gd name="T96" fmla="*/ 4 w 66"/>
                  <a:gd name="T97" fmla="*/ 0 h 50"/>
                  <a:gd name="T98" fmla="*/ 2 w 66"/>
                  <a:gd name="T99" fmla="*/ 2 h 50"/>
                  <a:gd name="T100" fmla="*/ 2 w 66"/>
                  <a:gd name="T101" fmla="*/ 2 h 50"/>
                  <a:gd name="T102" fmla="*/ 2 w 66"/>
                  <a:gd name="T103" fmla="*/ 2 h 50"/>
                  <a:gd name="T104" fmla="*/ 2 w 66"/>
                  <a:gd name="T105" fmla="*/ 2 h 50"/>
                  <a:gd name="T106" fmla="*/ 0 w 66"/>
                  <a:gd name="T107" fmla="*/ 4 h 50"/>
                  <a:gd name="T108" fmla="*/ 0 w 66"/>
                  <a:gd name="T109" fmla="*/ 5 h 50"/>
                  <a:gd name="T110" fmla="*/ 0 w 66"/>
                  <a:gd name="T111" fmla="*/ 9 h 50"/>
                  <a:gd name="T112" fmla="*/ 0 w 66"/>
                  <a:gd name="T113" fmla="*/ 9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6" h="50">
                    <a:moveTo>
                      <a:pt x="0" y="24"/>
                    </a:moveTo>
                    <a:lnTo>
                      <a:pt x="0" y="24"/>
                    </a:lnTo>
                    <a:lnTo>
                      <a:pt x="8" y="32"/>
                    </a:lnTo>
                    <a:lnTo>
                      <a:pt x="10" y="34"/>
                    </a:lnTo>
                    <a:lnTo>
                      <a:pt x="16" y="34"/>
                    </a:lnTo>
                    <a:lnTo>
                      <a:pt x="22" y="34"/>
                    </a:lnTo>
                    <a:lnTo>
                      <a:pt x="24" y="46"/>
                    </a:lnTo>
                    <a:lnTo>
                      <a:pt x="30" y="46"/>
                    </a:lnTo>
                    <a:lnTo>
                      <a:pt x="38" y="48"/>
                    </a:lnTo>
                    <a:lnTo>
                      <a:pt x="42" y="50"/>
                    </a:lnTo>
                    <a:lnTo>
                      <a:pt x="40" y="50"/>
                    </a:lnTo>
                    <a:lnTo>
                      <a:pt x="46" y="48"/>
                    </a:lnTo>
                    <a:lnTo>
                      <a:pt x="52" y="48"/>
                    </a:lnTo>
                    <a:lnTo>
                      <a:pt x="54" y="46"/>
                    </a:lnTo>
                    <a:lnTo>
                      <a:pt x="54" y="44"/>
                    </a:lnTo>
                    <a:lnTo>
                      <a:pt x="58" y="44"/>
                    </a:lnTo>
                    <a:lnTo>
                      <a:pt x="58" y="38"/>
                    </a:lnTo>
                    <a:lnTo>
                      <a:pt x="60" y="32"/>
                    </a:lnTo>
                    <a:lnTo>
                      <a:pt x="64" y="26"/>
                    </a:lnTo>
                    <a:lnTo>
                      <a:pt x="66" y="22"/>
                    </a:lnTo>
                    <a:lnTo>
                      <a:pt x="64" y="20"/>
                    </a:lnTo>
                    <a:lnTo>
                      <a:pt x="60" y="18"/>
                    </a:lnTo>
                    <a:lnTo>
                      <a:pt x="54" y="14"/>
                    </a:lnTo>
                    <a:lnTo>
                      <a:pt x="52" y="14"/>
                    </a:lnTo>
                    <a:lnTo>
                      <a:pt x="48" y="12"/>
                    </a:lnTo>
                    <a:lnTo>
                      <a:pt x="46" y="10"/>
                    </a:lnTo>
                    <a:lnTo>
                      <a:pt x="44" y="8"/>
                    </a:lnTo>
                    <a:lnTo>
                      <a:pt x="38" y="8"/>
                    </a:lnTo>
                    <a:lnTo>
                      <a:pt x="36" y="8"/>
                    </a:lnTo>
                    <a:lnTo>
                      <a:pt x="32" y="6"/>
                    </a:lnTo>
                    <a:lnTo>
                      <a:pt x="22" y="4"/>
                    </a:lnTo>
                    <a:lnTo>
                      <a:pt x="10" y="0"/>
                    </a:lnTo>
                    <a:lnTo>
                      <a:pt x="6" y="2"/>
                    </a:lnTo>
                    <a:lnTo>
                      <a:pt x="2" y="4"/>
                    </a:lnTo>
                    <a:lnTo>
                      <a:pt x="0" y="10"/>
                    </a:lnTo>
                    <a:lnTo>
                      <a:pt x="0" y="14"/>
                    </a:lnTo>
                    <a:lnTo>
                      <a:pt x="0" y="24"/>
                    </a:lnTo>
                    <a:close/>
                  </a:path>
                </a:pathLst>
              </a:custGeom>
              <a:grpFill/>
              <a:ln w="3175">
                <a:noFill/>
                <a:round/>
                <a:headEnd/>
                <a:tailEnd/>
              </a:ln>
            </p:spPr>
            <p:txBody>
              <a:bodyPr/>
              <a:lstStyle/>
              <a:p>
                <a:pPr>
                  <a:defRPr/>
                </a:pPr>
                <a:endParaRPr lang="en-GB" dirty="0">
                  <a:latin typeface="Calibri" pitchFamily="34" charset="0"/>
                </a:endParaRPr>
              </a:p>
            </p:txBody>
          </p:sp>
          <p:sp>
            <p:nvSpPr>
              <p:cNvPr id="703" name="Freeform 108"/>
              <p:cNvSpPr>
                <a:spLocks/>
              </p:cNvSpPr>
              <p:nvPr/>
            </p:nvSpPr>
            <p:spPr bwMode="auto">
              <a:xfrm>
                <a:off x="4945754" y="3288072"/>
                <a:ext cx="437679" cy="460794"/>
              </a:xfrm>
              <a:custGeom>
                <a:avLst/>
                <a:gdLst>
                  <a:gd name="T0" fmla="*/ 12 w 192"/>
                  <a:gd name="T1" fmla="*/ 2 h 202"/>
                  <a:gd name="T2" fmla="*/ 10 w 192"/>
                  <a:gd name="T3" fmla="*/ 6 h 202"/>
                  <a:gd name="T4" fmla="*/ 8 w 192"/>
                  <a:gd name="T5" fmla="*/ 7 h 202"/>
                  <a:gd name="T6" fmla="*/ 6 w 192"/>
                  <a:gd name="T7" fmla="*/ 8 h 202"/>
                  <a:gd name="T8" fmla="*/ 6 w 192"/>
                  <a:gd name="T9" fmla="*/ 12 h 202"/>
                  <a:gd name="T10" fmla="*/ 6 w 192"/>
                  <a:gd name="T11" fmla="*/ 13 h 202"/>
                  <a:gd name="T12" fmla="*/ 4 w 192"/>
                  <a:gd name="T13" fmla="*/ 16 h 202"/>
                  <a:gd name="T14" fmla="*/ 2 w 192"/>
                  <a:gd name="T15" fmla="*/ 17 h 202"/>
                  <a:gd name="T16" fmla="*/ 2 w 192"/>
                  <a:gd name="T17" fmla="*/ 28 h 202"/>
                  <a:gd name="T18" fmla="*/ 3 w 192"/>
                  <a:gd name="T19" fmla="*/ 30 h 202"/>
                  <a:gd name="T20" fmla="*/ 2 w 192"/>
                  <a:gd name="T21" fmla="*/ 31 h 202"/>
                  <a:gd name="T22" fmla="*/ 3 w 192"/>
                  <a:gd name="T23" fmla="*/ 32 h 202"/>
                  <a:gd name="T24" fmla="*/ 2 w 192"/>
                  <a:gd name="T25" fmla="*/ 39 h 202"/>
                  <a:gd name="T26" fmla="*/ 0 w 192"/>
                  <a:gd name="T27" fmla="*/ 40 h 202"/>
                  <a:gd name="T28" fmla="*/ 2 w 192"/>
                  <a:gd name="T29" fmla="*/ 44 h 202"/>
                  <a:gd name="T30" fmla="*/ 4 w 192"/>
                  <a:gd name="T31" fmla="*/ 47 h 202"/>
                  <a:gd name="T32" fmla="*/ 5 w 192"/>
                  <a:gd name="T33" fmla="*/ 50 h 202"/>
                  <a:gd name="T34" fmla="*/ 9 w 192"/>
                  <a:gd name="T35" fmla="*/ 51 h 202"/>
                  <a:gd name="T36" fmla="*/ 10 w 192"/>
                  <a:gd name="T37" fmla="*/ 54 h 202"/>
                  <a:gd name="T38" fmla="*/ 13 w 192"/>
                  <a:gd name="T39" fmla="*/ 55 h 202"/>
                  <a:gd name="T40" fmla="*/ 28 w 192"/>
                  <a:gd name="T41" fmla="*/ 58 h 202"/>
                  <a:gd name="T42" fmla="*/ 69 w 192"/>
                  <a:gd name="T43" fmla="*/ 74 h 202"/>
                  <a:gd name="T44" fmla="*/ 72 w 192"/>
                  <a:gd name="T45" fmla="*/ 24 h 202"/>
                  <a:gd name="T46" fmla="*/ 72 w 192"/>
                  <a:gd name="T47" fmla="*/ 22 h 202"/>
                  <a:gd name="T48" fmla="*/ 71 w 192"/>
                  <a:gd name="T49" fmla="*/ 20 h 202"/>
                  <a:gd name="T50" fmla="*/ 72 w 192"/>
                  <a:gd name="T51" fmla="*/ 16 h 202"/>
                  <a:gd name="T52" fmla="*/ 71 w 192"/>
                  <a:gd name="T53" fmla="*/ 13 h 202"/>
                  <a:gd name="T54" fmla="*/ 71 w 192"/>
                  <a:gd name="T55" fmla="*/ 10 h 202"/>
                  <a:gd name="T56" fmla="*/ 68 w 192"/>
                  <a:gd name="T57" fmla="*/ 8 h 202"/>
                  <a:gd name="T58" fmla="*/ 62 w 192"/>
                  <a:gd name="T59" fmla="*/ 6 h 202"/>
                  <a:gd name="T60" fmla="*/ 56 w 192"/>
                  <a:gd name="T61" fmla="*/ 3 h 202"/>
                  <a:gd name="T62" fmla="*/ 49 w 192"/>
                  <a:gd name="T63" fmla="*/ 9 h 202"/>
                  <a:gd name="T64" fmla="*/ 50 w 192"/>
                  <a:gd name="T65" fmla="*/ 10 h 202"/>
                  <a:gd name="T66" fmla="*/ 50 w 192"/>
                  <a:gd name="T67" fmla="*/ 13 h 202"/>
                  <a:gd name="T68" fmla="*/ 45 w 192"/>
                  <a:gd name="T69" fmla="*/ 15 h 202"/>
                  <a:gd name="T70" fmla="*/ 39 w 192"/>
                  <a:gd name="T71" fmla="*/ 15 h 202"/>
                  <a:gd name="T72" fmla="*/ 33 w 192"/>
                  <a:gd name="T73" fmla="*/ 13 h 202"/>
                  <a:gd name="T74" fmla="*/ 28 w 192"/>
                  <a:gd name="T75" fmla="*/ 7 h 202"/>
                  <a:gd name="T76" fmla="*/ 24 w 192"/>
                  <a:gd name="T77" fmla="*/ 6 h 202"/>
                  <a:gd name="T78" fmla="*/ 17 w 192"/>
                  <a:gd name="T79" fmla="*/ 5 h 202"/>
                  <a:gd name="T80" fmla="*/ 15 w 192"/>
                  <a:gd name="T81" fmla="*/ 3 h 202"/>
                  <a:gd name="T82" fmla="*/ 13 w 192"/>
                  <a:gd name="T83" fmla="*/ 2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2" h="202">
                    <a:moveTo>
                      <a:pt x="34" y="0"/>
                    </a:moveTo>
                    <a:lnTo>
                      <a:pt x="30" y="6"/>
                    </a:lnTo>
                    <a:lnTo>
                      <a:pt x="32" y="10"/>
                    </a:lnTo>
                    <a:lnTo>
                      <a:pt x="30" y="12"/>
                    </a:lnTo>
                    <a:lnTo>
                      <a:pt x="28" y="14"/>
                    </a:lnTo>
                    <a:lnTo>
                      <a:pt x="24" y="16"/>
                    </a:lnTo>
                    <a:lnTo>
                      <a:pt x="22" y="18"/>
                    </a:lnTo>
                    <a:lnTo>
                      <a:pt x="18" y="20"/>
                    </a:lnTo>
                    <a:lnTo>
                      <a:pt x="16" y="20"/>
                    </a:lnTo>
                    <a:lnTo>
                      <a:pt x="16" y="30"/>
                    </a:lnTo>
                    <a:lnTo>
                      <a:pt x="16" y="34"/>
                    </a:lnTo>
                    <a:lnTo>
                      <a:pt x="14" y="36"/>
                    </a:lnTo>
                    <a:lnTo>
                      <a:pt x="12" y="40"/>
                    </a:lnTo>
                    <a:lnTo>
                      <a:pt x="10" y="42"/>
                    </a:lnTo>
                    <a:lnTo>
                      <a:pt x="8" y="42"/>
                    </a:lnTo>
                    <a:lnTo>
                      <a:pt x="6" y="44"/>
                    </a:lnTo>
                    <a:lnTo>
                      <a:pt x="6" y="46"/>
                    </a:lnTo>
                    <a:lnTo>
                      <a:pt x="8" y="48"/>
                    </a:lnTo>
                    <a:lnTo>
                      <a:pt x="6" y="72"/>
                    </a:lnTo>
                    <a:lnTo>
                      <a:pt x="10" y="76"/>
                    </a:lnTo>
                    <a:lnTo>
                      <a:pt x="8" y="78"/>
                    </a:lnTo>
                    <a:lnTo>
                      <a:pt x="6" y="80"/>
                    </a:lnTo>
                    <a:lnTo>
                      <a:pt x="8" y="82"/>
                    </a:lnTo>
                    <a:lnTo>
                      <a:pt x="8" y="84"/>
                    </a:lnTo>
                    <a:lnTo>
                      <a:pt x="8" y="100"/>
                    </a:lnTo>
                    <a:lnTo>
                      <a:pt x="6" y="102"/>
                    </a:lnTo>
                    <a:lnTo>
                      <a:pt x="4" y="104"/>
                    </a:lnTo>
                    <a:lnTo>
                      <a:pt x="0" y="106"/>
                    </a:lnTo>
                    <a:lnTo>
                      <a:pt x="4" y="110"/>
                    </a:lnTo>
                    <a:lnTo>
                      <a:pt x="6" y="114"/>
                    </a:lnTo>
                    <a:lnTo>
                      <a:pt x="8" y="118"/>
                    </a:lnTo>
                    <a:lnTo>
                      <a:pt x="10" y="122"/>
                    </a:lnTo>
                    <a:lnTo>
                      <a:pt x="10" y="126"/>
                    </a:lnTo>
                    <a:lnTo>
                      <a:pt x="12" y="130"/>
                    </a:lnTo>
                    <a:lnTo>
                      <a:pt x="16" y="134"/>
                    </a:lnTo>
                    <a:lnTo>
                      <a:pt x="24" y="134"/>
                    </a:lnTo>
                    <a:lnTo>
                      <a:pt x="26" y="138"/>
                    </a:lnTo>
                    <a:lnTo>
                      <a:pt x="28" y="140"/>
                    </a:lnTo>
                    <a:lnTo>
                      <a:pt x="32" y="142"/>
                    </a:lnTo>
                    <a:lnTo>
                      <a:pt x="34" y="144"/>
                    </a:lnTo>
                    <a:lnTo>
                      <a:pt x="62" y="160"/>
                    </a:lnTo>
                    <a:lnTo>
                      <a:pt x="64" y="158"/>
                    </a:lnTo>
                    <a:lnTo>
                      <a:pt x="72" y="152"/>
                    </a:lnTo>
                    <a:lnTo>
                      <a:pt x="84" y="144"/>
                    </a:lnTo>
                    <a:lnTo>
                      <a:pt x="180" y="202"/>
                    </a:lnTo>
                    <a:lnTo>
                      <a:pt x="180" y="192"/>
                    </a:lnTo>
                    <a:lnTo>
                      <a:pt x="192" y="192"/>
                    </a:lnTo>
                    <a:lnTo>
                      <a:pt x="192" y="164"/>
                    </a:lnTo>
                    <a:lnTo>
                      <a:pt x="190" y="62"/>
                    </a:lnTo>
                    <a:lnTo>
                      <a:pt x="188" y="58"/>
                    </a:lnTo>
                    <a:lnTo>
                      <a:pt x="186" y="56"/>
                    </a:lnTo>
                    <a:lnTo>
                      <a:pt x="186" y="52"/>
                    </a:lnTo>
                    <a:lnTo>
                      <a:pt x="186" y="46"/>
                    </a:lnTo>
                    <a:lnTo>
                      <a:pt x="188" y="42"/>
                    </a:lnTo>
                    <a:lnTo>
                      <a:pt x="190" y="40"/>
                    </a:lnTo>
                    <a:lnTo>
                      <a:pt x="190" y="38"/>
                    </a:lnTo>
                    <a:lnTo>
                      <a:pt x="186" y="32"/>
                    </a:lnTo>
                    <a:lnTo>
                      <a:pt x="186" y="28"/>
                    </a:lnTo>
                    <a:lnTo>
                      <a:pt x="186" y="26"/>
                    </a:lnTo>
                    <a:lnTo>
                      <a:pt x="178" y="20"/>
                    </a:lnTo>
                    <a:lnTo>
                      <a:pt x="172" y="20"/>
                    </a:lnTo>
                    <a:lnTo>
                      <a:pt x="166" y="20"/>
                    </a:lnTo>
                    <a:lnTo>
                      <a:pt x="164" y="14"/>
                    </a:lnTo>
                    <a:lnTo>
                      <a:pt x="146" y="8"/>
                    </a:lnTo>
                    <a:lnTo>
                      <a:pt x="142" y="10"/>
                    </a:lnTo>
                    <a:lnTo>
                      <a:pt x="136" y="14"/>
                    </a:lnTo>
                    <a:lnTo>
                      <a:pt x="128" y="24"/>
                    </a:lnTo>
                    <a:lnTo>
                      <a:pt x="132" y="28"/>
                    </a:lnTo>
                    <a:lnTo>
                      <a:pt x="132" y="32"/>
                    </a:lnTo>
                    <a:lnTo>
                      <a:pt x="132" y="36"/>
                    </a:lnTo>
                    <a:lnTo>
                      <a:pt x="120" y="46"/>
                    </a:lnTo>
                    <a:lnTo>
                      <a:pt x="116" y="40"/>
                    </a:lnTo>
                    <a:lnTo>
                      <a:pt x="108" y="38"/>
                    </a:lnTo>
                    <a:lnTo>
                      <a:pt x="100" y="38"/>
                    </a:lnTo>
                    <a:lnTo>
                      <a:pt x="92" y="36"/>
                    </a:lnTo>
                    <a:lnTo>
                      <a:pt x="86" y="32"/>
                    </a:lnTo>
                    <a:lnTo>
                      <a:pt x="82" y="28"/>
                    </a:lnTo>
                    <a:lnTo>
                      <a:pt x="78" y="24"/>
                    </a:lnTo>
                    <a:lnTo>
                      <a:pt x="74" y="18"/>
                    </a:lnTo>
                    <a:lnTo>
                      <a:pt x="70" y="14"/>
                    </a:lnTo>
                    <a:lnTo>
                      <a:pt x="64" y="14"/>
                    </a:lnTo>
                    <a:lnTo>
                      <a:pt x="58" y="14"/>
                    </a:lnTo>
                    <a:lnTo>
                      <a:pt x="52" y="12"/>
                    </a:lnTo>
                    <a:lnTo>
                      <a:pt x="44" y="12"/>
                    </a:lnTo>
                    <a:lnTo>
                      <a:pt x="44" y="8"/>
                    </a:lnTo>
                    <a:lnTo>
                      <a:pt x="40" y="8"/>
                    </a:lnTo>
                    <a:lnTo>
                      <a:pt x="34" y="6"/>
                    </a:lnTo>
                    <a:lnTo>
                      <a:pt x="34" y="4"/>
                    </a:lnTo>
                    <a:lnTo>
                      <a:pt x="34" y="0"/>
                    </a:lnTo>
                    <a:close/>
                  </a:path>
                </a:pathLst>
              </a:custGeom>
              <a:grpFill/>
              <a:ln w="3175">
                <a:noFill/>
                <a:round/>
                <a:headEnd/>
                <a:tailEnd/>
              </a:ln>
            </p:spPr>
            <p:txBody>
              <a:bodyPr/>
              <a:lstStyle/>
              <a:p>
                <a:pPr>
                  <a:defRPr/>
                </a:pPr>
                <a:endParaRPr lang="en-GB" dirty="0">
                  <a:latin typeface="Calibri" pitchFamily="34" charset="0"/>
                </a:endParaRPr>
              </a:p>
            </p:txBody>
          </p:sp>
          <p:sp>
            <p:nvSpPr>
              <p:cNvPr id="704" name="Freeform 109"/>
              <p:cNvSpPr>
                <a:spLocks/>
              </p:cNvSpPr>
              <p:nvPr/>
            </p:nvSpPr>
            <p:spPr bwMode="auto">
              <a:xfrm>
                <a:off x="4426916" y="4099533"/>
                <a:ext cx="113043" cy="156496"/>
              </a:xfrm>
              <a:custGeom>
                <a:avLst/>
                <a:gdLst>
                  <a:gd name="T0" fmla="*/ 0 w 50"/>
                  <a:gd name="T1" fmla="*/ 12 h 68"/>
                  <a:gd name="T2" fmla="*/ 2 w 50"/>
                  <a:gd name="T3" fmla="*/ 15 h 68"/>
                  <a:gd name="T4" fmla="*/ 4 w 50"/>
                  <a:gd name="T5" fmla="*/ 17 h 68"/>
                  <a:gd name="T6" fmla="*/ 5 w 50"/>
                  <a:gd name="T7" fmla="*/ 18 h 68"/>
                  <a:gd name="T8" fmla="*/ 14 w 50"/>
                  <a:gd name="T9" fmla="*/ 26 h 68"/>
                  <a:gd name="T10" fmla="*/ 18 w 50"/>
                  <a:gd name="T11" fmla="*/ 27 h 68"/>
                  <a:gd name="T12" fmla="*/ 17 w 50"/>
                  <a:gd name="T13" fmla="*/ 25 h 68"/>
                  <a:gd name="T14" fmla="*/ 17 w 50"/>
                  <a:gd name="T15" fmla="*/ 23 h 68"/>
                  <a:gd name="T16" fmla="*/ 17 w 50"/>
                  <a:gd name="T17" fmla="*/ 22 h 68"/>
                  <a:gd name="T18" fmla="*/ 18 w 50"/>
                  <a:gd name="T19" fmla="*/ 21 h 68"/>
                  <a:gd name="T20" fmla="*/ 18 w 50"/>
                  <a:gd name="T21" fmla="*/ 20 h 68"/>
                  <a:gd name="T22" fmla="*/ 18 w 50"/>
                  <a:gd name="T23" fmla="*/ 18 h 68"/>
                  <a:gd name="T24" fmla="*/ 17 w 50"/>
                  <a:gd name="T25" fmla="*/ 17 h 68"/>
                  <a:gd name="T26" fmla="*/ 16 w 50"/>
                  <a:gd name="T27" fmla="*/ 16 h 68"/>
                  <a:gd name="T28" fmla="*/ 15 w 50"/>
                  <a:gd name="T29" fmla="*/ 13 h 68"/>
                  <a:gd name="T30" fmla="*/ 12 w 50"/>
                  <a:gd name="T31" fmla="*/ 12 h 68"/>
                  <a:gd name="T32" fmla="*/ 12 w 50"/>
                  <a:gd name="T33" fmla="*/ 11 h 68"/>
                  <a:gd name="T34" fmla="*/ 14 w 50"/>
                  <a:gd name="T35" fmla="*/ 9 h 68"/>
                  <a:gd name="T36" fmla="*/ 14 w 50"/>
                  <a:gd name="T37" fmla="*/ 6 h 68"/>
                  <a:gd name="T38" fmla="*/ 14 w 50"/>
                  <a:gd name="T39" fmla="*/ 6 h 68"/>
                  <a:gd name="T40" fmla="*/ 12 w 50"/>
                  <a:gd name="T41" fmla="*/ 5 h 68"/>
                  <a:gd name="T42" fmla="*/ 12 w 50"/>
                  <a:gd name="T43" fmla="*/ 5 h 68"/>
                  <a:gd name="T44" fmla="*/ 9 w 50"/>
                  <a:gd name="T45" fmla="*/ 6 h 68"/>
                  <a:gd name="T46" fmla="*/ 10 w 50"/>
                  <a:gd name="T47" fmla="*/ 6 h 68"/>
                  <a:gd name="T48" fmla="*/ 10 w 50"/>
                  <a:gd name="T49" fmla="*/ 3 h 68"/>
                  <a:gd name="T50" fmla="*/ 9 w 50"/>
                  <a:gd name="T51" fmla="*/ 0 h 68"/>
                  <a:gd name="T52" fmla="*/ 9 w 50"/>
                  <a:gd name="T53" fmla="*/ 2 h 68"/>
                  <a:gd name="T54" fmla="*/ 8 w 50"/>
                  <a:gd name="T55" fmla="*/ 2 h 68"/>
                  <a:gd name="T56" fmla="*/ 7 w 50"/>
                  <a:gd name="T57" fmla="*/ 2 h 68"/>
                  <a:gd name="T58" fmla="*/ 7 w 50"/>
                  <a:gd name="T59" fmla="*/ 2 h 68"/>
                  <a:gd name="T60" fmla="*/ 5 w 50"/>
                  <a:gd name="T61" fmla="*/ 3 h 68"/>
                  <a:gd name="T62" fmla="*/ 4 w 50"/>
                  <a:gd name="T63" fmla="*/ 6 h 68"/>
                  <a:gd name="T64" fmla="*/ 2 w 50"/>
                  <a:gd name="T65" fmla="*/ 8 h 68"/>
                  <a:gd name="T66" fmla="*/ 0 w 50"/>
                  <a:gd name="T67" fmla="*/ 12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 h="68">
                    <a:moveTo>
                      <a:pt x="0" y="30"/>
                    </a:moveTo>
                    <a:lnTo>
                      <a:pt x="0" y="30"/>
                    </a:lnTo>
                    <a:lnTo>
                      <a:pt x="4" y="38"/>
                    </a:lnTo>
                    <a:lnTo>
                      <a:pt x="6" y="40"/>
                    </a:lnTo>
                    <a:lnTo>
                      <a:pt x="10" y="42"/>
                    </a:lnTo>
                    <a:lnTo>
                      <a:pt x="16" y="46"/>
                    </a:lnTo>
                    <a:lnTo>
                      <a:pt x="30" y="60"/>
                    </a:lnTo>
                    <a:lnTo>
                      <a:pt x="38" y="66"/>
                    </a:lnTo>
                    <a:lnTo>
                      <a:pt x="42" y="68"/>
                    </a:lnTo>
                    <a:lnTo>
                      <a:pt x="48" y="68"/>
                    </a:lnTo>
                    <a:lnTo>
                      <a:pt x="46" y="62"/>
                    </a:lnTo>
                    <a:lnTo>
                      <a:pt x="46" y="58"/>
                    </a:lnTo>
                    <a:lnTo>
                      <a:pt x="46" y="56"/>
                    </a:lnTo>
                    <a:lnTo>
                      <a:pt x="48" y="52"/>
                    </a:lnTo>
                    <a:lnTo>
                      <a:pt x="48" y="50"/>
                    </a:lnTo>
                    <a:lnTo>
                      <a:pt x="50" y="46"/>
                    </a:lnTo>
                    <a:lnTo>
                      <a:pt x="48" y="46"/>
                    </a:lnTo>
                    <a:lnTo>
                      <a:pt x="46" y="44"/>
                    </a:lnTo>
                    <a:lnTo>
                      <a:pt x="44" y="40"/>
                    </a:lnTo>
                    <a:lnTo>
                      <a:pt x="42" y="36"/>
                    </a:lnTo>
                    <a:lnTo>
                      <a:pt x="40" y="32"/>
                    </a:lnTo>
                    <a:lnTo>
                      <a:pt x="32" y="30"/>
                    </a:lnTo>
                    <a:lnTo>
                      <a:pt x="34" y="26"/>
                    </a:lnTo>
                    <a:lnTo>
                      <a:pt x="38" y="22"/>
                    </a:lnTo>
                    <a:lnTo>
                      <a:pt x="38" y="20"/>
                    </a:lnTo>
                    <a:lnTo>
                      <a:pt x="38" y="16"/>
                    </a:lnTo>
                    <a:lnTo>
                      <a:pt x="38" y="14"/>
                    </a:lnTo>
                    <a:lnTo>
                      <a:pt x="36" y="12"/>
                    </a:lnTo>
                    <a:lnTo>
                      <a:pt x="34" y="12"/>
                    </a:lnTo>
                    <a:lnTo>
                      <a:pt x="32" y="12"/>
                    </a:lnTo>
                    <a:lnTo>
                      <a:pt x="28" y="20"/>
                    </a:lnTo>
                    <a:lnTo>
                      <a:pt x="26" y="16"/>
                    </a:lnTo>
                    <a:lnTo>
                      <a:pt x="28" y="14"/>
                    </a:lnTo>
                    <a:lnTo>
                      <a:pt x="28" y="10"/>
                    </a:lnTo>
                    <a:lnTo>
                      <a:pt x="28" y="8"/>
                    </a:lnTo>
                    <a:lnTo>
                      <a:pt x="24" y="0"/>
                    </a:lnTo>
                    <a:lnTo>
                      <a:pt x="24" y="2"/>
                    </a:lnTo>
                    <a:lnTo>
                      <a:pt x="22" y="4"/>
                    </a:lnTo>
                    <a:lnTo>
                      <a:pt x="20" y="4"/>
                    </a:lnTo>
                    <a:lnTo>
                      <a:pt x="18" y="4"/>
                    </a:lnTo>
                    <a:lnTo>
                      <a:pt x="18" y="6"/>
                    </a:lnTo>
                    <a:lnTo>
                      <a:pt x="16" y="8"/>
                    </a:lnTo>
                    <a:lnTo>
                      <a:pt x="12" y="12"/>
                    </a:lnTo>
                    <a:lnTo>
                      <a:pt x="10" y="14"/>
                    </a:lnTo>
                    <a:lnTo>
                      <a:pt x="6" y="20"/>
                    </a:lnTo>
                    <a:lnTo>
                      <a:pt x="0" y="30"/>
                    </a:lnTo>
                    <a:close/>
                  </a:path>
                </a:pathLst>
              </a:custGeom>
              <a:grpFill/>
              <a:ln w="3175">
                <a:noFill/>
                <a:round/>
                <a:headEnd/>
                <a:tailEnd/>
              </a:ln>
            </p:spPr>
            <p:txBody>
              <a:bodyPr/>
              <a:lstStyle/>
              <a:p>
                <a:pPr>
                  <a:defRPr/>
                </a:pPr>
                <a:endParaRPr lang="en-GB" dirty="0">
                  <a:latin typeface="Calibri" pitchFamily="34" charset="0"/>
                </a:endParaRPr>
              </a:p>
            </p:txBody>
          </p:sp>
          <p:sp>
            <p:nvSpPr>
              <p:cNvPr id="705" name="Freeform 110"/>
              <p:cNvSpPr>
                <a:spLocks/>
              </p:cNvSpPr>
              <p:nvPr/>
            </p:nvSpPr>
            <p:spPr bwMode="auto">
              <a:xfrm>
                <a:off x="5424012" y="5331215"/>
                <a:ext cx="46377" cy="46369"/>
              </a:xfrm>
              <a:custGeom>
                <a:avLst/>
                <a:gdLst>
                  <a:gd name="T0" fmla="*/ 4 w 20"/>
                  <a:gd name="T1" fmla="*/ 8 h 20"/>
                  <a:gd name="T2" fmla="*/ 4 w 20"/>
                  <a:gd name="T3" fmla="*/ 8 h 20"/>
                  <a:gd name="T4" fmla="*/ 5 w 20"/>
                  <a:gd name="T5" fmla="*/ 6 h 20"/>
                  <a:gd name="T6" fmla="*/ 5 w 20"/>
                  <a:gd name="T7" fmla="*/ 6 h 20"/>
                  <a:gd name="T8" fmla="*/ 6 w 20"/>
                  <a:gd name="T9" fmla="*/ 6 h 20"/>
                  <a:gd name="T10" fmla="*/ 6 w 20"/>
                  <a:gd name="T11" fmla="*/ 6 h 20"/>
                  <a:gd name="T12" fmla="*/ 7 w 20"/>
                  <a:gd name="T13" fmla="*/ 6 h 20"/>
                  <a:gd name="T14" fmla="*/ 8 w 20"/>
                  <a:gd name="T15" fmla="*/ 6 h 20"/>
                  <a:gd name="T16" fmla="*/ 8 w 20"/>
                  <a:gd name="T17" fmla="*/ 6 h 20"/>
                  <a:gd name="T18" fmla="*/ 8 w 20"/>
                  <a:gd name="T19" fmla="*/ 4 h 20"/>
                  <a:gd name="T20" fmla="*/ 7 w 20"/>
                  <a:gd name="T21" fmla="*/ 3 h 20"/>
                  <a:gd name="T22" fmla="*/ 7 w 20"/>
                  <a:gd name="T23" fmla="*/ 3 h 20"/>
                  <a:gd name="T24" fmla="*/ 6 w 20"/>
                  <a:gd name="T25" fmla="*/ 2 h 20"/>
                  <a:gd name="T26" fmla="*/ 6 w 20"/>
                  <a:gd name="T27" fmla="*/ 2 h 20"/>
                  <a:gd name="T28" fmla="*/ 6 w 20"/>
                  <a:gd name="T29" fmla="*/ 0 h 20"/>
                  <a:gd name="T30" fmla="*/ 6 w 20"/>
                  <a:gd name="T31" fmla="*/ 0 h 20"/>
                  <a:gd name="T32" fmla="*/ 2 w 20"/>
                  <a:gd name="T33" fmla="*/ 2 h 20"/>
                  <a:gd name="T34" fmla="*/ 2 w 20"/>
                  <a:gd name="T35" fmla="*/ 2 h 20"/>
                  <a:gd name="T36" fmla="*/ 2 w 20"/>
                  <a:gd name="T37" fmla="*/ 3 h 20"/>
                  <a:gd name="T38" fmla="*/ 2 w 20"/>
                  <a:gd name="T39" fmla="*/ 3 h 20"/>
                  <a:gd name="T40" fmla="*/ 2 w 20"/>
                  <a:gd name="T41" fmla="*/ 3 h 20"/>
                  <a:gd name="T42" fmla="*/ 0 w 20"/>
                  <a:gd name="T43" fmla="*/ 4 h 20"/>
                  <a:gd name="T44" fmla="*/ 0 w 20"/>
                  <a:gd name="T45" fmla="*/ 5 h 20"/>
                  <a:gd name="T46" fmla="*/ 0 w 20"/>
                  <a:gd name="T47" fmla="*/ 5 h 20"/>
                  <a:gd name="T48" fmla="*/ 0 w 20"/>
                  <a:gd name="T49" fmla="*/ 6 h 20"/>
                  <a:gd name="T50" fmla="*/ 2 w 20"/>
                  <a:gd name="T51" fmla="*/ 6 h 20"/>
                  <a:gd name="T52" fmla="*/ 2 w 20"/>
                  <a:gd name="T53" fmla="*/ 6 h 20"/>
                  <a:gd name="T54" fmla="*/ 2 w 20"/>
                  <a:gd name="T55" fmla="*/ 8 h 20"/>
                  <a:gd name="T56" fmla="*/ 2 w 20"/>
                  <a:gd name="T57" fmla="*/ 8 h 20"/>
                  <a:gd name="T58" fmla="*/ 2 w 20"/>
                  <a:gd name="T59" fmla="*/ 8 h 20"/>
                  <a:gd name="T60" fmla="*/ 3 w 20"/>
                  <a:gd name="T61" fmla="*/ 8 h 20"/>
                  <a:gd name="T62" fmla="*/ 4 w 20"/>
                  <a:gd name="T63" fmla="*/ 8 h 20"/>
                  <a:gd name="T64" fmla="*/ 4 w 20"/>
                  <a:gd name="T65" fmla="*/ 8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20">
                    <a:moveTo>
                      <a:pt x="10" y="20"/>
                    </a:moveTo>
                    <a:lnTo>
                      <a:pt x="10" y="20"/>
                    </a:lnTo>
                    <a:lnTo>
                      <a:pt x="12" y="16"/>
                    </a:lnTo>
                    <a:lnTo>
                      <a:pt x="16" y="14"/>
                    </a:lnTo>
                    <a:lnTo>
                      <a:pt x="18" y="14"/>
                    </a:lnTo>
                    <a:lnTo>
                      <a:pt x="20" y="14"/>
                    </a:lnTo>
                    <a:lnTo>
                      <a:pt x="20" y="10"/>
                    </a:lnTo>
                    <a:lnTo>
                      <a:pt x="18" y="8"/>
                    </a:lnTo>
                    <a:lnTo>
                      <a:pt x="16" y="4"/>
                    </a:lnTo>
                    <a:lnTo>
                      <a:pt x="14" y="0"/>
                    </a:lnTo>
                    <a:lnTo>
                      <a:pt x="6" y="6"/>
                    </a:lnTo>
                    <a:lnTo>
                      <a:pt x="4" y="8"/>
                    </a:lnTo>
                    <a:lnTo>
                      <a:pt x="2" y="8"/>
                    </a:lnTo>
                    <a:lnTo>
                      <a:pt x="0" y="10"/>
                    </a:lnTo>
                    <a:lnTo>
                      <a:pt x="0" y="12"/>
                    </a:lnTo>
                    <a:lnTo>
                      <a:pt x="0" y="14"/>
                    </a:lnTo>
                    <a:lnTo>
                      <a:pt x="2" y="16"/>
                    </a:lnTo>
                    <a:lnTo>
                      <a:pt x="2" y="20"/>
                    </a:lnTo>
                    <a:lnTo>
                      <a:pt x="6" y="20"/>
                    </a:lnTo>
                    <a:lnTo>
                      <a:pt x="8" y="20"/>
                    </a:lnTo>
                    <a:lnTo>
                      <a:pt x="10" y="20"/>
                    </a:lnTo>
                    <a:close/>
                  </a:path>
                </a:pathLst>
              </a:custGeom>
              <a:grpFill/>
              <a:ln w="3175">
                <a:noFill/>
                <a:round/>
                <a:headEnd/>
                <a:tailEnd/>
              </a:ln>
            </p:spPr>
            <p:txBody>
              <a:bodyPr/>
              <a:lstStyle/>
              <a:p>
                <a:pPr>
                  <a:defRPr/>
                </a:pPr>
                <a:endParaRPr lang="en-GB" dirty="0">
                  <a:latin typeface="Calibri" pitchFamily="34" charset="0"/>
                </a:endParaRPr>
              </a:p>
            </p:txBody>
          </p:sp>
          <p:sp>
            <p:nvSpPr>
              <p:cNvPr id="706" name="Freeform 111"/>
              <p:cNvSpPr>
                <a:spLocks/>
              </p:cNvSpPr>
              <p:nvPr/>
            </p:nvSpPr>
            <p:spPr bwMode="auto">
              <a:xfrm>
                <a:off x="5638503" y="3244601"/>
                <a:ext cx="49275" cy="63758"/>
              </a:xfrm>
              <a:custGeom>
                <a:avLst/>
                <a:gdLst>
                  <a:gd name="T0" fmla="*/ 2 w 22"/>
                  <a:gd name="T1" fmla="*/ 10 h 28"/>
                  <a:gd name="T2" fmla="*/ 2 w 22"/>
                  <a:gd name="T3" fmla="*/ 10 h 28"/>
                  <a:gd name="T4" fmla="*/ 4 w 22"/>
                  <a:gd name="T5" fmla="*/ 10 h 28"/>
                  <a:gd name="T6" fmla="*/ 4 w 22"/>
                  <a:gd name="T7" fmla="*/ 10 h 28"/>
                  <a:gd name="T8" fmla="*/ 4 w 22"/>
                  <a:gd name="T9" fmla="*/ 8 h 28"/>
                  <a:gd name="T10" fmla="*/ 4 w 22"/>
                  <a:gd name="T11" fmla="*/ 8 h 28"/>
                  <a:gd name="T12" fmla="*/ 5 w 22"/>
                  <a:gd name="T13" fmla="*/ 8 h 28"/>
                  <a:gd name="T14" fmla="*/ 5 w 22"/>
                  <a:gd name="T15" fmla="*/ 8 h 28"/>
                  <a:gd name="T16" fmla="*/ 5 w 22"/>
                  <a:gd name="T17" fmla="*/ 6 h 28"/>
                  <a:gd name="T18" fmla="*/ 7 w 22"/>
                  <a:gd name="T19" fmla="*/ 5 h 28"/>
                  <a:gd name="T20" fmla="*/ 7 w 22"/>
                  <a:gd name="T21" fmla="*/ 5 h 28"/>
                  <a:gd name="T22" fmla="*/ 7 w 22"/>
                  <a:gd name="T23" fmla="*/ 2 h 28"/>
                  <a:gd name="T24" fmla="*/ 8 w 22"/>
                  <a:gd name="T25" fmla="*/ 2 h 28"/>
                  <a:gd name="T26" fmla="*/ 8 w 22"/>
                  <a:gd name="T27" fmla="*/ 2 h 28"/>
                  <a:gd name="T28" fmla="*/ 8 w 22"/>
                  <a:gd name="T29" fmla="*/ 0 h 28"/>
                  <a:gd name="T30" fmla="*/ 7 w 22"/>
                  <a:gd name="T31" fmla="*/ 0 h 28"/>
                  <a:gd name="T32" fmla="*/ 5 w 22"/>
                  <a:gd name="T33" fmla="*/ 0 h 28"/>
                  <a:gd name="T34" fmla="*/ 5 w 22"/>
                  <a:gd name="T35" fmla="*/ 0 h 28"/>
                  <a:gd name="T36" fmla="*/ 5 w 22"/>
                  <a:gd name="T37" fmla="*/ 0 h 28"/>
                  <a:gd name="T38" fmla="*/ 4 w 22"/>
                  <a:gd name="T39" fmla="*/ 2 h 28"/>
                  <a:gd name="T40" fmla="*/ 4 w 22"/>
                  <a:gd name="T41" fmla="*/ 2 h 28"/>
                  <a:gd name="T42" fmla="*/ 4 w 22"/>
                  <a:gd name="T43" fmla="*/ 2 h 28"/>
                  <a:gd name="T44" fmla="*/ 3 w 22"/>
                  <a:gd name="T45" fmla="*/ 4 h 28"/>
                  <a:gd name="T46" fmla="*/ 2 w 22"/>
                  <a:gd name="T47" fmla="*/ 6 h 28"/>
                  <a:gd name="T48" fmla="*/ 2 w 22"/>
                  <a:gd name="T49" fmla="*/ 9 h 28"/>
                  <a:gd name="T50" fmla="*/ 2 w 22"/>
                  <a:gd name="T51" fmla="*/ 9 h 28"/>
                  <a:gd name="T52" fmla="*/ 0 w 22"/>
                  <a:gd name="T53" fmla="*/ 10 h 28"/>
                  <a:gd name="T54" fmla="*/ 2 w 22"/>
                  <a:gd name="T55" fmla="*/ 10 h 28"/>
                  <a:gd name="T56" fmla="*/ 2 w 22"/>
                  <a:gd name="T57" fmla="*/ 10 h 28"/>
                  <a:gd name="T58" fmla="*/ 2 w 22"/>
                  <a:gd name="T59" fmla="*/ 10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 h="28">
                    <a:moveTo>
                      <a:pt x="2" y="28"/>
                    </a:moveTo>
                    <a:lnTo>
                      <a:pt x="2" y="28"/>
                    </a:lnTo>
                    <a:lnTo>
                      <a:pt x="10" y="28"/>
                    </a:lnTo>
                    <a:lnTo>
                      <a:pt x="12" y="22"/>
                    </a:lnTo>
                    <a:lnTo>
                      <a:pt x="16" y="20"/>
                    </a:lnTo>
                    <a:lnTo>
                      <a:pt x="16" y="16"/>
                    </a:lnTo>
                    <a:lnTo>
                      <a:pt x="18" y="12"/>
                    </a:lnTo>
                    <a:lnTo>
                      <a:pt x="20" y="6"/>
                    </a:lnTo>
                    <a:lnTo>
                      <a:pt x="22" y="2"/>
                    </a:lnTo>
                    <a:lnTo>
                      <a:pt x="22" y="0"/>
                    </a:lnTo>
                    <a:lnTo>
                      <a:pt x="20" y="0"/>
                    </a:lnTo>
                    <a:lnTo>
                      <a:pt x="16" y="0"/>
                    </a:lnTo>
                    <a:lnTo>
                      <a:pt x="14" y="0"/>
                    </a:lnTo>
                    <a:lnTo>
                      <a:pt x="12" y="2"/>
                    </a:lnTo>
                    <a:lnTo>
                      <a:pt x="10" y="6"/>
                    </a:lnTo>
                    <a:lnTo>
                      <a:pt x="8" y="10"/>
                    </a:lnTo>
                    <a:lnTo>
                      <a:pt x="6" y="16"/>
                    </a:lnTo>
                    <a:lnTo>
                      <a:pt x="2" y="24"/>
                    </a:lnTo>
                    <a:lnTo>
                      <a:pt x="0" y="26"/>
                    </a:lnTo>
                    <a:lnTo>
                      <a:pt x="2" y="28"/>
                    </a:lnTo>
                    <a:close/>
                  </a:path>
                </a:pathLst>
              </a:custGeom>
              <a:grpFill/>
              <a:ln w="3175">
                <a:noFill/>
                <a:round/>
                <a:headEnd/>
                <a:tailEnd/>
              </a:ln>
            </p:spPr>
            <p:txBody>
              <a:bodyPr/>
              <a:lstStyle/>
              <a:p>
                <a:pPr>
                  <a:defRPr/>
                </a:pPr>
                <a:endParaRPr lang="en-GB" dirty="0">
                  <a:latin typeface="Calibri" pitchFamily="34" charset="0"/>
                </a:endParaRPr>
              </a:p>
            </p:txBody>
          </p:sp>
          <p:sp>
            <p:nvSpPr>
              <p:cNvPr id="707" name="Freeform 112"/>
              <p:cNvSpPr>
                <a:spLocks/>
              </p:cNvSpPr>
              <p:nvPr/>
            </p:nvSpPr>
            <p:spPr bwMode="auto">
              <a:xfrm>
                <a:off x="5279085" y="2349097"/>
                <a:ext cx="197100" cy="118821"/>
              </a:xfrm>
              <a:custGeom>
                <a:avLst/>
                <a:gdLst>
                  <a:gd name="T0" fmla="*/ 13 w 86"/>
                  <a:gd name="T1" fmla="*/ 2 h 52"/>
                  <a:gd name="T2" fmla="*/ 13 w 86"/>
                  <a:gd name="T3" fmla="*/ 8 h 52"/>
                  <a:gd name="T4" fmla="*/ 10 w 86"/>
                  <a:gd name="T5" fmla="*/ 8 h 52"/>
                  <a:gd name="T6" fmla="*/ 8 w 86"/>
                  <a:gd name="T7" fmla="*/ 8 h 52"/>
                  <a:gd name="T8" fmla="*/ 6 w 86"/>
                  <a:gd name="T9" fmla="*/ 2 h 52"/>
                  <a:gd name="T10" fmla="*/ 3 w 86"/>
                  <a:gd name="T11" fmla="*/ 4 h 52"/>
                  <a:gd name="T12" fmla="*/ 3 w 86"/>
                  <a:gd name="T13" fmla="*/ 8 h 52"/>
                  <a:gd name="T14" fmla="*/ 2 w 86"/>
                  <a:gd name="T15" fmla="*/ 10 h 52"/>
                  <a:gd name="T16" fmla="*/ 0 w 86"/>
                  <a:gd name="T17" fmla="*/ 12 h 52"/>
                  <a:gd name="T18" fmla="*/ 0 w 86"/>
                  <a:gd name="T19" fmla="*/ 13 h 52"/>
                  <a:gd name="T20" fmla="*/ 3 w 86"/>
                  <a:gd name="T21" fmla="*/ 13 h 52"/>
                  <a:gd name="T22" fmla="*/ 8 w 86"/>
                  <a:gd name="T23" fmla="*/ 13 h 52"/>
                  <a:gd name="T24" fmla="*/ 12 w 86"/>
                  <a:gd name="T25" fmla="*/ 15 h 52"/>
                  <a:gd name="T26" fmla="*/ 13 w 86"/>
                  <a:gd name="T27" fmla="*/ 16 h 52"/>
                  <a:gd name="T28" fmla="*/ 17 w 86"/>
                  <a:gd name="T29" fmla="*/ 16 h 52"/>
                  <a:gd name="T30" fmla="*/ 17 w 86"/>
                  <a:gd name="T31" fmla="*/ 17 h 52"/>
                  <a:gd name="T32" fmla="*/ 17 w 86"/>
                  <a:gd name="T33" fmla="*/ 17 h 52"/>
                  <a:gd name="T34" fmla="*/ 20 w 86"/>
                  <a:gd name="T35" fmla="*/ 17 h 52"/>
                  <a:gd name="T36" fmla="*/ 22 w 86"/>
                  <a:gd name="T37" fmla="*/ 19 h 52"/>
                  <a:gd name="T38" fmla="*/ 25 w 86"/>
                  <a:gd name="T39" fmla="*/ 20 h 52"/>
                  <a:gd name="T40" fmla="*/ 25 w 86"/>
                  <a:gd name="T41" fmla="*/ 19 h 52"/>
                  <a:gd name="T42" fmla="*/ 28 w 86"/>
                  <a:gd name="T43" fmla="*/ 19 h 52"/>
                  <a:gd name="T44" fmla="*/ 29 w 86"/>
                  <a:gd name="T45" fmla="*/ 19 h 52"/>
                  <a:gd name="T46" fmla="*/ 29 w 86"/>
                  <a:gd name="T47" fmla="*/ 17 h 52"/>
                  <a:gd name="T48" fmla="*/ 31 w 86"/>
                  <a:gd name="T49" fmla="*/ 13 h 52"/>
                  <a:gd name="T50" fmla="*/ 32 w 86"/>
                  <a:gd name="T51" fmla="*/ 15 h 52"/>
                  <a:gd name="T52" fmla="*/ 34 w 86"/>
                  <a:gd name="T53" fmla="*/ 13 h 52"/>
                  <a:gd name="T54" fmla="*/ 32 w 86"/>
                  <a:gd name="T55" fmla="*/ 13 h 52"/>
                  <a:gd name="T56" fmla="*/ 32 w 86"/>
                  <a:gd name="T57" fmla="*/ 10 h 52"/>
                  <a:gd name="T58" fmla="*/ 31 w 86"/>
                  <a:gd name="T59" fmla="*/ 9 h 52"/>
                  <a:gd name="T60" fmla="*/ 29 w 86"/>
                  <a:gd name="T61" fmla="*/ 9 h 52"/>
                  <a:gd name="T62" fmla="*/ 29 w 86"/>
                  <a:gd name="T63" fmla="*/ 6 h 52"/>
                  <a:gd name="T64" fmla="*/ 28 w 86"/>
                  <a:gd name="T65" fmla="*/ 6 h 52"/>
                  <a:gd name="T66" fmla="*/ 27 w 86"/>
                  <a:gd name="T67" fmla="*/ 6 h 52"/>
                  <a:gd name="T68" fmla="*/ 27 w 86"/>
                  <a:gd name="T69" fmla="*/ 4 h 52"/>
                  <a:gd name="T70" fmla="*/ 23 w 86"/>
                  <a:gd name="T71" fmla="*/ 2 h 52"/>
                  <a:gd name="T72" fmla="*/ 22 w 86"/>
                  <a:gd name="T73" fmla="*/ 2 h 52"/>
                  <a:gd name="T74" fmla="*/ 20 w 86"/>
                  <a:gd name="T75" fmla="*/ 2 h 52"/>
                  <a:gd name="T76" fmla="*/ 17 w 86"/>
                  <a:gd name="T77" fmla="*/ 0 h 52"/>
                  <a:gd name="T78" fmla="*/ 17 w 86"/>
                  <a:gd name="T79" fmla="*/ 2 h 52"/>
                  <a:gd name="T80" fmla="*/ 17 w 86"/>
                  <a:gd name="T81" fmla="*/ 2 h 52"/>
                  <a:gd name="T82" fmla="*/ 13 w 86"/>
                  <a:gd name="T83" fmla="*/ 2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36" y="4"/>
                    </a:moveTo>
                    <a:lnTo>
                      <a:pt x="36" y="4"/>
                    </a:lnTo>
                    <a:lnTo>
                      <a:pt x="34" y="14"/>
                    </a:lnTo>
                    <a:lnTo>
                      <a:pt x="32" y="20"/>
                    </a:lnTo>
                    <a:lnTo>
                      <a:pt x="26" y="20"/>
                    </a:lnTo>
                    <a:lnTo>
                      <a:pt x="22" y="20"/>
                    </a:lnTo>
                    <a:lnTo>
                      <a:pt x="14" y="6"/>
                    </a:lnTo>
                    <a:lnTo>
                      <a:pt x="8" y="10"/>
                    </a:lnTo>
                    <a:lnTo>
                      <a:pt x="8" y="16"/>
                    </a:lnTo>
                    <a:lnTo>
                      <a:pt x="8" y="20"/>
                    </a:lnTo>
                    <a:lnTo>
                      <a:pt x="4" y="26"/>
                    </a:lnTo>
                    <a:lnTo>
                      <a:pt x="0" y="30"/>
                    </a:lnTo>
                    <a:lnTo>
                      <a:pt x="0" y="36"/>
                    </a:lnTo>
                    <a:lnTo>
                      <a:pt x="8" y="32"/>
                    </a:lnTo>
                    <a:lnTo>
                      <a:pt x="20" y="36"/>
                    </a:lnTo>
                    <a:lnTo>
                      <a:pt x="30" y="38"/>
                    </a:lnTo>
                    <a:lnTo>
                      <a:pt x="34" y="40"/>
                    </a:lnTo>
                    <a:lnTo>
                      <a:pt x="36" y="40"/>
                    </a:lnTo>
                    <a:lnTo>
                      <a:pt x="42" y="40"/>
                    </a:lnTo>
                    <a:lnTo>
                      <a:pt x="44" y="42"/>
                    </a:lnTo>
                    <a:lnTo>
                      <a:pt x="46" y="44"/>
                    </a:lnTo>
                    <a:lnTo>
                      <a:pt x="50" y="46"/>
                    </a:lnTo>
                    <a:lnTo>
                      <a:pt x="52" y="46"/>
                    </a:lnTo>
                    <a:lnTo>
                      <a:pt x="58" y="50"/>
                    </a:lnTo>
                    <a:lnTo>
                      <a:pt x="62" y="52"/>
                    </a:lnTo>
                    <a:lnTo>
                      <a:pt x="66" y="48"/>
                    </a:lnTo>
                    <a:lnTo>
                      <a:pt x="68" y="48"/>
                    </a:lnTo>
                    <a:lnTo>
                      <a:pt x="72" y="48"/>
                    </a:lnTo>
                    <a:lnTo>
                      <a:pt x="74" y="48"/>
                    </a:lnTo>
                    <a:lnTo>
                      <a:pt x="76" y="44"/>
                    </a:lnTo>
                    <a:lnTo>
                      <a:pt x="76" y="38"/>
                    </a:lnTo>
                    <a:lnTo>
                      <a:pt x="78" y="36"/>
                    </a:lnTo>
                    <a:lnTo>
                      <a:pt x="82" y="38"/>
                    </a:lnTo>
                    <a:lnTo>
                      <a:pt x="84" y="38"/>
                    </a:lnTo>
                    <a:lnTo>
                      <a:pt x="86" y="36"/>
                    </a:lnTo>
                    <a:lnTo>
                      <a:pt x="84" y="32"/>
                    </a:lnTo>
                    <a:lnTo>
                      <a:pt x="82" y="26"/>
                    </a:lnTo>
                    <a:lnTo>
                      <a:pt x="80" y="26"/>
                    </a:lnTo>
                    <a:lnTo>
                      <a:pt x="78" y="24"/>
                    </a:lnTo>
                    <a:lnTo>
                      <a:pt x="76" y="24"/>
                    </a:lnTo>
                    <a:lnTo>
                      <a:pt x="76" y="14"/>
                    </a:lnTo>
                    <a:lnTo>
                      <a:pt x="72" y="16"/>
                    </a:lnTo>
                    <a:lnTo>
                      <a:pt x="70" y="16"/>
                    </a:lnTo>
                    <a:lnTo>
                      <a:pt x="70" y="14"/>
                    </a:lnTo>
                    <a:lnTo>
                      <a:pt x="68" y="10"/>
                    </a:lnTo>
                    <a:lnTo>
                      <a:pt x="62" y="12"/>
                    </a:lnTo>
                    <a:lnTo>
                      <a:pt x="60" y="6"/>
                    </a:lnTo>
                    <a:lnTo>
                      <a:pt x="56" y="6"/>
                    </a:lnTo>
                    <a:lnTo>
                      <a:pt x="56" y="4"/>
                    </a:lnTo>
                    <a:lnTo>
                      <a:pt x="52" y="2"/>
                    </a:lnTo>
                    <a:lnTo>
                      <a:pt x="44" y="0"/>
                    </a:lnTo>
                    <a:lnTo>
                      <a:pt x="44" y="2"/>
                    </a:lnTo>
                    <a:lnTo>
                      <a:pt x="42" y="4"/>
                    </a:lnTo>
                    <a:lnTo>
                      <a:pt x="36" y="4"/>
                    </a:lnTo>
                    <a:close/>
                  </a:path>
                </a:pathLst>
              </a:custGeom>
              <a:grpFill/>
              <a:ln w="3175">
                <a:noFill/>
                <a:round/>
                <a:headEnd/>
                <a:tailEnd/>
              </a:ln>
            </p:spPr>
            <p:txBody>
              <a:bodyPr/>
              <a:lstStyle/>
              <a:p>
                <a:pPr>
                  <a:defRPr/>
                </a:pPr>
                <a:endParaRPr lang="en-GB" dirty="0">
                  <a:latin typeface="Calibri" pitchFamily="34" charset="0"/>
                </a:endParaRPr>
              </a:p>
            </p:txBody>
          </p:sp>
          <p:sp>
            <p:nvSpPr>
              <p:cNvPr id="708" name="Freeform 113"/>
              <p:cNvSpPr>
                <a:spLocks/>
              </p:cNvSpPr>
              <p:nvPr/>
            </p:nvSpPr>
            <p:spPr bwMode="auto">
              <a:xfrm>
                <a:off x="7325451" y="3650332"/>
                <a:ext cx="173912" cy="286909"/>
              </a:xfrm>
              <a:custGeom>
                <a:avLst/>
                <a:gdLst>
                  <a:gd name="T0" fmla="*/ 22 w 76"/>
                  <a:gd name="T1" fmla="*/ 45 h 126"/>
                  <a:gd name="T2" fmla="*/ 22 w 76"/>
                  <a:gd name="T3" fmla="*/ 42 h 126"/>
                  <a:gd name="T4" fmla="*/ 21 w 76"/>
                  <a:gd name="T5" fmla="*/ 38 h 126"/>
                  <a:gd name="T6" fmla="*/ 19 w 76"/>
                  <a:gd name="T7" fmla="*/ 35 h 126"/>
                  <a:gd name="T8" fmla="*/ 17 w 76"/>
                  <a:gd name="T9" fmla="*/ 31 h 126"/>
                  <a:gd name="T10" fmla="*/ 17 w 76"/>
                  <a:gd name="T11" fmla="*/ 26 h 126"/>
                  <a:gd name="T12" fmla="*/ 13 w 76"/>
                  <a:gd name="T13" fmla="*/ 25 h 126"/>
                  <a:gd name="T14" fmla="*/ 10 w 76"/>
                  <a:gd name="T15" fmla="*/ 23 h 126"/>
                  <a:gd name="T16" fmla="*/ 8 w 76"/>
                  <a:gd name="T17" fmla="*/ 24 h 126"/>
                  <a:gd name="T18" fmla="*/ 6 w 76"/>
                  <a:gd name="T19" fmla="*/ 27 h 126"/>
                  <a:gd name="T20" fmla="*/ 3 w 76"/>
                  <a:gd name="T21" fmla="*/ 25 h 126"/>
                  <a:gd name="T22" fmla="*/ 2 w 76"/>
                  <a:gd name="T23" fmla="*/ 24 h 126"/>
                  <a:gd name="T24" fmla="*/ 2 w 76"/>
                  <a:gd name="T25" fmla="*/ 22 h 126"/>
                  <a:gd name="T26" fmla="*/ 2 w 76"/>
                  <a:gd name="T27" fmla="*/ 17 h 126"/>
                  <a:gd name="T28" fmla="*/ 0 w 76"/>
                  <a:gd name="T29" fmla="*/ 17 h 126"/>
                  <a:gd name="T30" fmla="*/ 2 w 76"/>
                  <a:gd name="T31" fmla="*/ 13 h 126"/>
                  <a:gd name="T32" fmla="*/ 2 w 76"/>
                  <a:gd name="T33" fmla="*/ 10 h 126"/>
                  <a:gd name="T34" fmla="*/ 4 w 76"/>
                  <a:gd name="T35" fmla="*/ 10 h 126"/>
                  <a:gd name="T36" fmla="*/ 6 w 76"/>
                  <a:gd name="T37" fmla="*/ 6 h 126"/>
                  <a:gd name="T38" fmla="*/ 5 w 76"/>
                  <a:gd name="T39" fmla="*/ 0 h 126"/>
                  <a:gd name="T40" fmla="*/ 10 w 76"/>
                  <a:gd name="T41" fmla="*/ 2 h 126"/>
                  <a:gd name="T42" fmla="*/ 10 w 76"/>
                  <a:gd name="T43" fmla="*/ 5 h 126"/>
                  <a:gd name="T44" fmla="*/ 13 w 76"/>
                  <a:gd name="T45" fmla="*/ 7 h 126"/>
                  <a:gd name="T46" fmla="*/ 17 w 76"/>
                  <a:gd name="T47" fmla="*/ 6 h 126"/>
                  <a:gd name="T48" fmla="*/ 20 w 76"/>
                  <a:gd name="T49" fmla="*/ 8 h 126"/>
                  <a:gd name="T50" fmla="*/ 19 w 76"/>
                  <a:gd name="T51" fmla="*/ 13 h 126"/>
                  <a:gd name="T52" fmla="*/ 17 w 76"/>
                  <a:gd name="T53" fmla="*/ 17 h 126"/>
                  <a:gd name="T54" fmla="*/ 13 w 76"/>
                  <a:gd name="T55" fmla="*/ 17 h 126"/>
                  <a:gd name="T56" fmla="*/ 17 w 76"/>
                  <a:gd name="T57" fmla="*/ 22 h 126"/>
                  <a:gd name="T58" fmla="*/ 21 w 76"/>
                  <a:gd name="T59" fmla="*/ 28 h 126"/>
                  <a:gd name="T60" fmla="*/ 22 w 76"/>
                  <a:gd name="T61" fmla="*/ 30 h 126"/>
                  <a:gd name="T62" fmla="*/ 25 w 76"/>
                  <a:gd name="T63" fmla="*/ 33 h 126"/>
                  <a:gd name="T64" fmla="*/ 28 w 76"/>
                  <a:gd name="T65" fmla="*/ 38 h 126"/>
                  <a:gd name="T66" fmla="*/ 29 w 76"/>
                  <a:gd name="T67" fmla="*/ 40 h 126"/>
                  <a:gd name="T68" fmla="*/ 29 w 76"/>
                  <a:gd name="T69" fmla="*/ 45 h 126"/>
                  <a:gd name="T70" fmla="*/ 27 w 76"/>
                  <a:gd name="T71" fmla="*/ 45 h 126"/>
                  <a:gd name="T72" fmla="*/ 24 w 76"/>
                  <a:gd name="T73" fmla="*/ 45 h 126"/>
                  <a:gd name="T74" fmla="*/ 22 w 76"/>
                  <a:gd name="T75" fmla="*/ 48 h 126"/>
                  <a:gd name="T76" fmla="*/ 21 w 76"/>
                  <a:gd name="T77" fmla="*/ 45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6" h="126">
                    <a:moveTo>
                      <a:pt x="54" y="118"/>
                    </a:moveTo>
                    <a:lnTo>
                      <a:pt x="56" y="116"/>
                    </a:lnTo>
                    <a:lnTo>
                      <a:pt x="58" y="112"/>
                    </a:lnTo>
                    <a:lnTo>
                      <a:pt x="58" y="110"/>
                    </a:lnTo>
                    <a:lnTo>
                      <a:pt x="56" y="104"/>
                    </a:lnTo>
                    <a:lnTo>
                      <a:pt x="54" y="98"/>
                    </a:lnTo>
                    <a:lnTo>
                      <a:pt x="54" y="96"/>
                    </a:lnTo>
                    <a:lnTo>
                      <a:pt x="50" y="92"/>
                    </a:lnTo>
                    <a:lnTo>
                      <a:pt x="48" y="88"/>
                    </a:lnTo>
                    <a:lnTo>
                      <a:pt x="46" y="82"/>
                    </a:lnTo>
                    <a:lnTo>
                      <a:pt x="46" y="76"/>
                    </a:lnTo>
                    <a:lnTo>
                      <a:pt x="42" y="68"/>
                    </a:lnTo>
                    <a:lnTo>
                      <a:pt x="38" y="68"/>
                    </a:lnTo>
                    <a:lnTo>
                      <a:pt x="34" y="66"/>
                    </a:lnTo>
                    <a:lnTo>
                      <a:pt x="32" y="60"/>
                    </a:lnTo>
                    <a:lnTo>
                      <a:pt x="26" y="60"/>
                    </a:lnTo>
                    <a:lnTo>
                      <a:pt x="24" y="64"/>
                    </a:lnTo>
                    <a:lnTo>
                      <a:pt x="20" y="64"/>
                    </a:lnTo>
                    <a:lnTo>
                      <a:pt x="18" y="70"/>
                    </a:lnTo>
                    <a:lnTo>
                      <a:pt x="14" y="70"/>
                    </a:lnTo>
                    <a:lnTo>
                      <a:pt x="12" y="68"/>
                    </a:lnTo>
                    <a:lnTo>
                      <a:pt x="8" y="66"/>
                    </a:lnTo>
                    <a:lnTo>
                      <a:pt x="4" y="66"/>
                    </a:lnTo>
                    <a:lnTo>
                      <a:pt x="4" y="62"/>
                    </a:lnTo>
                    <a:lnTo>
                      <a:pt x="2" y="58"/>
                    </a:lnTo>
                    <a:lnTo>
                      <a:pt x="2" y="56"/>
                    </a:lnTo>
                    <a:lnTo>
                      <a:pt x="8" y="50"/>
                    </a:lnTo>
                    <a:lnTo>
                      <a:pt x="6" y="46"/>
                    </a:lnTo>
                    <a:lnTo>
                      <a:pt x="2" y="46"/>
                    </a:lnTo>
                    <a:lnTo>
                      <a:pt x="0" y="46"/>
                    </a:lnTo>
                    <a:lnTo>
                      <a:pt x="0" y="42"/>
                    </a:lnTo>
                    <a:lnTo>
                      <a:pt x="2" y="36"/>
                    </a:lnTo>
                    <a:lnTo>
                      <a:pt x="2" y="30"/>
                    </a:lnTo>
                    <a:lnTo>
                      <a:pt x="6" y="26"/>
                    </a:lnTo>
                    <a:lnTo>
                      <a:pt x="10" y="26"/>
                    </a:lnTo>
                    <a:lnTo>
                      <a:pt x="14" y="24"/>
                    </a:lnTo>
                    <a:lnTo>
                      <a:pt x="16" y="16"/>
                    </a:lnTo>
                    <a:lnTo>
                      <a:pt x="12" y="4"/>
                    </a:lnTo>
                    <a:lnTo>
                      <a:pt x="12" y="0"/>
                    </a:lnTo>
                    <a:lnTo>
                      <a:pt x="18" y="0"/>
                    </a:lnTo>
                    <a:lnTo>
                      <a:pt x="26" y="4"/>
                    </a:lnTo>
                    <a:lnTo>
                      <a:pt x="24" y="8"/>
                    </a:lnTo>
                    <a:lnTo>
                      <a:pt x="28" y="12"/>
                    </a:lnTo>
                    <a:lnTo>
                      <a:pt x="32" y="16"/>
                    </a:lnTo>
                    <a:lnTo>
                      <a:pt x="34" y="18"/>
                    </a:lnTo>
                    <a:lnTo>
                      <a:pt x="38" y="20"/>
                    </a:lnTo>
                    <a:lnTo>
                      <a:pt x="42" y="16"/>
                    </a:lnTo>
                    <a:lnTo>
                      <a:pt x="48" y="18"/>
                    </a:lnTo>
                    <a:lnTo>
                      <a:pt x="52" y="22"/>
                    </a:lnTo>
                    <a:lnTo>
                      <a:pt x="52" y="30"/>
                    </a:lnTo>
                    <a:lnTo>
                      <a:pt x="48" y="32"/>
                    </a:lnTo>
                    <a:lnTo>
                      <a:pt x="48" y="42"/>
                    </a:lnTo>
                    <a:lnTo>
                      <a:pt x="46" y="44"/>
                    </a:lnTo>
                    <a:lnTo>
                      <a:pt x="40" y="44"/>
                    </a:lnTo>
                    <a:lnTo>
                      <a:pt x="36" y="46"/>
                    </a:lnTo>
                    <a:lnTo>
                      <a:pt x="38" y="52"/>
                    </a:lnTo>
                    <a:lnTo>
                      <a:pt x="46" y="56"/>
                    </a:lnTo>
                    <a:lnTo>
                      <a:pt x="48" y="64"/>
                    </a:lnTo>
                    <a:lnTo>
                      <a:pt x="54" y="72"/>
                    </a:lnTo>
                    <a:lnTo>
                      <a:pt x="58" y="74"/>
                    </a:lnTo>
                    <a:lnTo>
                      <a:pt x="58" y="78"/>
                    </a:lnTo>
                    <a:lnTo>
                      <a:pt x="62" y="84"/>
                    </a:lnTo>
                    <a:lnTo>
                      <a:pt x="66" y="88"/>
                    </a:lnTo>
                    <a:lnTo>
                      <a:pt x="68" y="92"/>
                    </a:lnTo>
                    <a:lnTo>
                      <a:pt x="72" y="98"/>
                    </a:lnTo>
                    <a:lnTo>
                      <a:pt x="76" y="100"/>
                    </a:lnTo>
                    <a:lnTo>
                      <a:pt x="76" y="106"/>
                    </a:lnTo>
                    <a:lnTo>
                      <a:pt x="76" y="114"/>
                    </a:lnTo>
                    <a:lnTo>
                      <a:pt x="76" y="118"/>
                    </a:lnTo>
                    <a:lnTo>
                      <a:pt x="72" y="118"/>
                    </a:lnTo>
                    <a:lnTo>
                      <a:pt x="68" y="116"/>
                    </a:lnTo>
                    <a:lnTo>
                      <a:pt x="64" y="114"/>
                    </a:lnTo>
                    <a:lnTo>
                      <a:pt x="62" y="118"/>
                    </a:lnTo>
                    <a:lnTo>
                      <a:pt x="62" y="124"/>
                    </a:lnTo>
                    <a:lnTo>
                      <a:pt x="58" y="126"/>
                    </a:lnTo>
                    <a:lnTo>
                      <a:pt x="54" y="122"/>
                    </a:lnTo>
                    <a:lnTo>
                      <a:pt x="54" y="118"/>
                    </a:lnTo>
                    <a:close/>
                  </a:path>
                </a:pathLst>
              </a:custGeom>
              <a:grpFill/>
              <a:ln w="3175">
                <a:noFill/>
                <a:round/>
                <a:headEnd/>
                <a:tailEnd/>
              </a:ln>
            </p:spPr>
            <p:txBody>
              <a:bodyPr/>
              <a:lstStyle/>
              <a:p>
                <a:pPr>
                  <a:defRPr/>
                </a:pPr>
                <a:endParaRPr lang="en-GB" dirty="0">
                  <a:latin typeface="Calibri" pitchFamily="34" charset="0"/>
                </a:endParaRPr>
              </a:p>
            </p:txBody>
          </p:sp>
          <p:sp>
            <p:nvSpPr>
              <p:cNvPr id="709" name="Freeform 114"/>
              <p:cNvSpPr>
                <a:spLocks noEditPoints="1"/>
              </p:cNvSpPr>
              <p:nvPr/>
            </p:nvSpPr>
            <p:spPr bwMode="auto">
              <a:xfrm>
                <a:off x="6519658" y="2943202"/>
                <a:ext cx="281158" cy="136209"/>
              </a:xfrm>
              <a:custGeom>
                <a:avLst/>
                <a:gdLst>
                  <a:gd name="T0" fmla="*/ 14 w 124"/>
                  <a:gd name="T1" fmla="*/ 21 h 60"/>
                  <a:gd name="T2" fmla="*/ 11 w 124"/>
                  <a:gd name="T3" fmla="*/ 23 h 60"/>
                  <a:gd name="T4" fmla="*/ 9 w 124"/>
                  <a:gd name="T5" fmla="*/ 23 h 60"/>
                  <a:gd name="T6" fmla="*/ 8 w 124"/>
                  <a:gd name="T7" fmla="*/ 21 h 60"/>
                  <a:gd name="T8" fmla="*/ 5 w 124"/>
                  <a:gd name="T9" fmla="*/ 21 h 60"/>
                  <a:gd name="T10" fmla="*/ 4 w 124"/>
                  <a:gd name="T11" fmla="*/ 20 h 60"/>
                  <a:gd name="T12" fmla="*/ 2 w 124"/>
                  <a:gd name="T13" fmla="*/ 19 h 60"/>
                  <a:gd name="T14" fmla="*/ 4 w 124"/>
                  <a:gd name="T15" fmla="*/ 17 h 60"/>
                  <a:gd name="T16" fmla="*/ 5 w 124"/>
                  <a:gd name="T17" fmla="*/ 19 h 60"/>
                  <a:gd name="T18" fmla="*/ 7 w 124"/>
                  <a:gd name="T19" fmla="*/ 19 h 60"/>
                  <a:gd name="T20" fmla="*/ 7 w 124"/>
                  <a:gd name="T21" fmla="*/ 17 h 60"/>
                  <a:gd name="T22" fmla="*/ 8 w 124"/>
                  <a:gd name="T23" fmla="*/ 16 h 60"/>
                  <a:gd name="T24" fmla="*/ 11 w 124"/>
                  <a:gd name="T25" fmla="*/ 16 h 60"/>
                  <a:gd name="T26" fmla="*/ 13 w 124"/>
                  <a:gd name="T27" fmla="*/ 13 h 60"/>
                  <a:gd name="T28" fmla="*/ 13 w 124"/>
                  <a:gd name="T29" fmla="*/ 13 h 60"/>
                  <a:gd name="T30" fmla="*/ 10 w 124"/>
                  <a:gd name="T31" fmla="*/ 12 h 60"/>
                  <a:gd name="T32" fmla="*/ 8 w 124"/>
                  <a:gd name="T33" fmla="*/ 12 h 60"/>
                  <a:gd name="T34" fmla="*/ 8 w 124"/>
                  <a:gd name="T35" fmla="*/ 10 h 60"/>
                  <a:gd name="T36" fmla="*/ 7 w 124"/>
                  <a:gd name="T37" fmla="*/ 10 h 60"/>
                  <a:gd name="T38" fmla="*/ 5 w 124"/>
                  <a:gd name="T39" fmla="*/ 9 h 60"/>
                  <a:gd name="T40" fmla="*/ 4 w 124"/>
                  <a:gd name="T41" fmla="*/ 8 h 60"/>
                  <a:gd name="T42" fmla="*/ 5 w 124"/>
                  <a:gd name="T43" fmla="*/ 8 h 60"/>
                  <a:gd name="T44" fmla="*/ 8 w 124"/>
                  <a:gd name="T45" fmla="*/ 5 h 60"/>
                  <a:gd name="T46" fmla="*/ 7 w 124"/>
                  <a:gd name="T47" fmla="*/ 4 h 60"/>
                  <a:gd name="T48" fmla="*/ 5 w 124"/>
                  <a:gd name="T49" fmla="*/ 4 h 60"/>
                  <a:gd name="T50" fmla="*/ 9 w 124"/>
                  <a:gd name="T51" fmla="*/ 2 h 60"/>
                  <a:gd name="T52" fmla="*/ 13 w 124"/>
                  <a:gd name="T53" fmla="*/ 2 h 60"/>
                  <a:gd name="T54" fmla="*/ 16 w 124"/>
                  <a:gd name="T55" fmla="*/ 4 h 60"/>
                  <a:gd name="T56" fmla="*/ 18 w 124"/>
                  <a:gd name="T57" fmla="*/ 3 h 60"/>
                  <a:gd name="T58" fmla="*/ 20 w 124"/>
                  <a:gd name="T59" fmla="*/ 2 h 60"/>
                  <a:gd name="T60" fmla="*/ 21 w 124"/>
                  <a:gd name="T61" fmla="*/ 0 h 60"/>
                  <a:gd name="T62" fmla="*/ 23 w 124"/>
                  <a:gd name="T63" fmla="*/ 2 h 60"/>
                  <a:gd name="T64" fmla="*/ 23 w 124"/>
                  <a:gd name="T65" fmla="*/ 2 h 60"/>
                  <a:gd name="T66" fmla="*/ 25 w 124"/>
                  <a:gd name="T67" fmla="*/ 2 h 60"/>
                  <a:gd name="T68" fmla="*/ 30 w 124"/>
                  <a:gd name="T69" fmla="*/ 0 h 60"/>
                  <a:gd name="T70" fmla="*/ 38 w 124"/>
                  <a:gd name="T71" fmla="*/ 0 h 60"/>
                  <a:gd name="T72" fmla="*/ 41 w 124"/>
                  <a:gd name="T73" fmla="*/ 2 h 60"/>
                  <a:gd name="T74" fmla="*/ 43 w 124"/>
                  <a:gd name="T75" fmla="*/ 2 h 60"/>
                  <a:gd name="T76" fmla="*/ 46 w 124"/>
                  <a:gd name="T77" fmla="*/ 4 h 60"/>
                  <a:gd name="T78" fmla="*/ 41 w 124"/>
                  <a:gd name="T79" fmla="*/ 8 h 60"/>
                  <a:gd name="T80" fmla="*/ 38 w 124"/>
                  <a:gd name="T81" fmla="*/ 8 h 60"/>
                  <a:gd name="T82" fmla="*/ 38 w 124"/>
                  <a:gd name="T83" fmla="*/ 10 h 60"/>
                  <a:gd name="T84" fmla="*/ 33 w 124"/>
                  <a:gd name="T85" fmla="*/ 12 h 60"/>
                  <a:gd name="T86" fmla="*/ 31 w 124"/>
                  <a:gd name="T87" fmla="*/ 15 h 60"/>
                  <a:gd name="T88" fmla="*/ 30 w 124"/>
                  <a:gd name="T89" fmla="*/ 16 h 60"/>
                  <a:gd name="T90" fmla="*/ 27 w 124"/>
                  <a:gd name="T91" fmla="*/ 17 h 60"/>
                  <a:gd name="T92" fmla="*/ 24 w 124"/>
                  <a:gd name="T93" fmla="*/ 19 h 60"/>
                  <a:gd name="T94" fmla="*/ 23 w 124"/>
                  <a:gd name="T95" fmla="*/ 17 h 60"/>
                  <a:gd name="T96" fmla="*/ 21 w 124"/>
                  <a:gd name="T97" fmla="*/ 16 h 60"/>
                  <a:gd name="T98" fmla="*/ 19 w 124"/>
                  <a:gd name="T99" fmla="*/ 20 h 60"/>
                  <a:gd name="T100" fmla="*/ 17 w 124"/>
                  <a:gd name="T101" fmla="*/ 20 h 60"/>
                  <a:gd name="T102" fmla="*/ 38 w 124"/>
                  <a:gd name="T103" fmla="*/ 2 h 60"/>
                  <a:gd name="T104" fmla="*/ 38 w 124"/>
                  <a:gd name="T105" fmla="*/ 2 h 60"/>
                  <a:gd name="T106" fmla="*/ 36 w 124"/>
                  <a:gd name="T107" fmla="*/ 4 h 60"/>
                  <a:gd name="T108" fmla="*/ 32 w 124"/>
                  <a:gd name="T109" fmla="*/ 2 h 60"/>
                  <a:gd name="T110" fmla="*/ 36 w 124"/>
                  <a:gd name="T111" fmla="*/ 2 h 60"/>
                  <a:gd name="T112" fmla="*/ 38 w 124"/>
                  <a:gd name="T113" fmla="*/ 2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4" h="60">
                    <a:moveTo>
                      <a:pt x="42" y="58"/>
                    </a:moveTo>
                    <a:lnTo>
                      <a:pt x="42" y="58"/>
                    </a:lnTo>
                    <a:lnTo>
                      <a:pt x="38" y="58"/>
                    </a:lnTo>
                    <a:lnTo>
                      <a:pt x="34" y="58"/>
                    </a:lnTo>
                    <a:lnTo>
                      <a:pt x="30" y="60"/>
                    </a:lnTo>
                    <a:lnTo>
                      <a:pt x="26" y="60"/>
                    </a:lnTo>
                    <a:lnTo>
                      <a:pt x="24" y="60"/>
                    </a:lnTo>
                    <a:lnTo>
                      <a:pt x="22" y="58"/>
                    </a:lnTo>
                    <a:lnTo>
                      <a:pt x="20" y="56"/>
                    </a:lnTo>
                    <a:lnTo>
                      <a:pt x="18" y="56"/>
                    </a:lnTo>
                    <a:lnTo>
                      <a:pt x="14" y="58"/>
                    </a:lnTo>
                    <a:lnTo>
                      <a:pt x="12" y="58"/>
                    </a:lnTo>
                    <a:lnTo>
                      <a:pt x="12" y="56"/>
                    </a:lnTo>
                    <a:lnTo>
                      <a:pt x="10" y="54"/>
                    </a:lnTo>
                    <a:lnTo>
                      <a:pt x="4" y="56"/>
                    </a:lnTo>
                    <a:lnTo>
                      <a:pt x="0" y="50"/>
                    </a:lnTo>
                    <a:lnTo>
                      <a:pt x="6" y="48"/>
                    </a:lnTo>
                    <a:lnTo>
                      <a:pt x="10" y="50"/>
                    </a:lnTo>
                    <a:lnTo>
                      <a:pt x="12" y="46"/>
                    </a:lnTo>
                    <a:lnTo>
                      <a:pt x="14" y="46"/>
                    </a:lnTo>
                    <a:lnTo>
                      <a:pt x="14" y="48"/>
                    </a:lnTo>
                    <a:lnTo>
                      <a:pt x="16" y="50"/>
                    </a:lnTo>
                    <a:lnTo>
                      <a:pt x="18" y="48"/>
                    </a:lnTo>
                    <a:lnTo>
                      <a:pt x="18" y="46"/>
                    </a:lnTo>
                    <a:lnTo>
                      <a:pt x="20" y="44"/>
                    </a:lnTo>
                    <a:lnTo>
                      <a:pt x="26" y="46"/>
                    </a:lnTo>
                    <a:lnTo>
                      <a:pt x="30" y="44"/>
                    </a:lnTo>
                    <a:lnTo>
                      <a:pt x="32" y="42"/>
                    </a:lnTo>
                    <a:lnTo>
                      <a:pt x="36" y="36"/>
                    </a:lnTo>
                    <a:lnTo>
                      <a:pt x="38" y="34"/>
                    </a:lnTo>
                    <a:lnTo>
                      <a:pt x="36" y="34"/>
                    </a:lnTo>
                    <a:lnTo>
                      <a:pt x="32" y="32"/>
                    </a:lnTo>
                    <a:lnTo>
                      <a:pt x="28" y="30"/>
                    </a:lnTo>
                    <a:lnTo>
                      <a:pt x="24" y="30"/>
                    </a:lnTo>
                    <a:lnTo>
                      <a:pt x="22" y="30"/>
                    </a:lnTo>
                    <a:lnTo>
                      <a:pt x="22" y="26"/>
                    </a:lnTo>
                    <a:lnTo>
                      <a:pt x="22" y="24"/>
                    </a:lnTo>
                    <a:lnTo>
                      <a:pt x="18" y="26"/>
                    </a:lnTo>
                    <a:lnTo>
                      <a:pt x="16" y="26"/>
                    </a:lnTo>
                    <a:lnTo>
                      <a:pt x="14" y="26"/>
                    </a:lnTo>
                    <a:lnTo>
                      <a:pt x="14" y="24"/>
                    </a:lnTo>
                    <a:lnTo>
                      <a:pt x="12" y="22"/>
                    </a:lnTo>
                    <a:lnTo>
                      <a:pt x="10" y="22"/>
                    </a:lnTo>
                    <a:lnTo>
                      <a:pt x="14" y="20"/>
                    </a:lnTo>
                    <a:lnTo>
                      <a:pt x="20" y="16"/>
                    </a:lnTo>
                    <a:lnTo>
                      <a:pt x="20" y="14"/>
                    </a:lnTo>
                    <a:lnTo>
                      <a:pt x="20" y="12"/>
                    </a:lnTo>
                    <a:lnTo>
                      <a:pt x="18" y="10"/>
                    </a:lnTo>
                    <a:lnTo>
                      <a:pt x="14" y="12"/>
                    </a:lnTo>
                    <a:lnTo>
                      <a:pt x="18" y="8"/>
                    </a:lnTo>
                    <a:lnTo>
                      <a:pt x="20" y="6"/>
                    </a:lnTo>
                    <a:lnTo>
                      <a:pt x="24" y="4"/>
                    </a:lnTo>
                    <a:lnTo>
                      <a:pt x="32" y="4"/>
                    </a:lnTo>
                    <a:lnTo>
                      <a:pt x="36" y="6"/>
                    </a:lnTo>
                    <a:lnTo>
                      <a:pt x="40" y="8"/>
                    </a:lnTo>
                    <a:lnTo>
                      <a:pt x="42" y="12"/>
                    </a:lnTo>
                    <a:lnTo>
                      <a:pt x="44" y="12"/>
                    </a:lnTo>
                    <a:lnTo>
                      <a:pt x="46" y="8"/>
                    </a:lnTo>
                    <a:lnTo>
                      <a:pt x="48" y="8"/>
                    </a:lnTo>
                    <a:lnTo>
                      <a:pt x="48" y="6"/>
                    </a:lnTo>
                    <a:lnTo>
                      <a:pt x="52" y="2"/>
                    </a:lnTo>
                    <a:lnTo>
                      <a:pt x="54" y="2"/>
                    </a:lnTo>
                    <a:lnTo>
                      <a:pt x="58" y="0"/>
                    </a:lnTo>
                    <a:lnTo>
                      <a:pt x="60" y="2"/>
                    </a:lnTo>
                    <a:lnTo>
                      <a:pt x="62" y="4"/>
                    </a:lnTo>
                    <a:lnTo>
                      <a:pt x="66" y="6"/>
                    </a:lnTo>
                    <a:lnTo>
                      <a:pt x="68" y="6"/>
                    </a:lnTo>
                    <a:lnTo>
                      <a:pt x="74" y="4"/>
                    </a:lnTo>
                    <a:lnTo>
                      <a:pt x="80" y="0"/>
                    </a:lnTo>
                    <a:lnTo>
                      <a:pt x="94" y="0"/>
                    </a:lnTo>
                    <a:lnTo>
                      <a:pt x="100" y="0"/>
                    </a:lnTo>
                    <a:lnTo>
                      <a:pt x="104" y="0"/>
                    </a:lnTo>
                    <a:lnTo>
                      <a:pt x="108" y="2"/>
                    </a:lnTo>
                    <a:lnTo>
                      <a:pt x="112" y="4"/>
                    </a:lnTo>
                    <a:lnTo>
                      <a:pt x="114" y="6"/>
                    </a:lnTo>
                    <a:lnTo>
                      <a:pt x="118" y="8"/>
                    </a:lnTo>
                    <a:lnTo>
                      <a:pt x="124" y="10"/>
                    </a:lnTo>
                    <a:lnTo>
                      <a:pt x="114" y="14"/>
                    </a:lnTo>
                    <a:lnTo>
                      <a:pt x="108" y="20"/>
                    </a:lnTo>
                    <a:lnTo>
                      <a:pt x="106" y="20"/>
                    </a:lnTo>
                    <a:lnTo>
                      <a:pt x="102" y="22"/>
                    </a:lnTo>
                    <a:lnTo>
                      <a:pt x="102" y="28"/>
                    </a:lnTo>
                    <a:lnTo>
                      <a:pt x="98" y="28"/>
                    </a:lnTo>
                    <a:lnTo>
                      <a:pt x="94" y="30"/>
                    </a:lnTo>
                    <a:lnTo>
                      <a:pt x="88" y="30"/>
                    </a:lnTo>
                    <a:lnTo>
                      <a:pt x="82" y="34"/>
                    </a:lnTo>
                    <a:lnTo>
                      <a:pt x="82" y="40"/>
                    </a:lnTo>
                    <a:lnTo>
                      <a:pt x="82" y="42"/>
                    </a:lnTo>
                    <a:lnTo>
                      <a:pt x="80" y="44"/>
                    </a:lnTo>
                    <a:lnTo>
                      <a:pt x="76" y="46"/>
                    </a:lnTo>
                    <a:lnTo>
                      <a:pt x="70" y="46"/>
                    </a:lnTo>
                    <a:lnTo>
                      <a:pt x="68" y="48"/>
                    </a:lnTo>
                    <a:lnTo>
                      <a:pt x="64" y="50"/>
                    </a:lnTo>
                    <a:lnTo>
                      <a:pt x="64" y="48"/>
                    </a:lnTo>
                    <a:lnTo>
                      <a:pt x="62" y="46"/>
                    </a:lnTo>
                    <a:lnTo>
                      <a:pt x="60" y="44"/>
                    </a:lnTo>
                    <a:lnTo>
                      <a:pt x="56" y="44"/>
                    </a:lnTo>
                    <a:lnTo>
                      <a:pt x="54" y="48"/>
                    </a:lnTo>
                    <a:lnTo>
                      <a:pt x="50" y="52"/>
                    </a:lnTo>
                    <a:lnTo>
                      <a:pt x="46" y="54"/>
                    </a:lnTo>
                    <a:lnTo>
                      <a:pt x="42" y="58"/>
                    </a:lnTo>
                    <a:close/>
                    <a:moveTo>
                      <a:pt x="100" y="2"/>
                    </a:moveTo>
                    <a:lnTo>
                      <a:pt x="100" y="2"/>
                    </a:lnTo>
                    <a:lnTo>
                      <a:pt x="102" y="2"/>
                    </a:lnTo>
                    <a:lnTo>
                      <a:pt x="104" y="2"/>
                    </a:lnTo>
                    <a:lnTo>
                      <a:pt x="102" y="6"/>
                    </a:lnTo>
                    <a:lnTo>
                      <a:pt x="96" y="12"/>
                    </a:lnTo>
                    <a:lnTo>
                      <a:pt x="86" y="12"/>
                    </a:lnTo>
                    <a:lnTo>
                      <a:pt x="84" y="6"/>
                    </a:lnTo>
                    <a:lnTo>
                      <a:pt x="90" y="6"/>
                    </a:lnTo>
                    <a:lnTo>
                      <a:pt x="96" y="4"/>
                    </a:lnTo>
                    <a:lnTo>
                      <a:pt x="98" y="2"/>
                    </a:lnTo>
                    <a:lnTo>
                      <a:pt x="100" y="2"/>
                    </a:lnTo>
                    <a:close/>
                  </a:path>
                </a:pathLst>
              </a:custGeom>
              <a:grpFill/>
              <a:ln w="3175">
                <a:noFill/>
                <a:round/>
                <a:headEnd/>
                <a:tailEnd/>
              </a:ln>
            </p:spPr>
            <p:txBody>
              <a:bodyPr/>
              <a:lstStyle/>
              <a:p>
                <a:pPr>
                  <a:defRPr/>
                </a:pPr>
                <a:endParaRPr lang="en-GB" dirty="0">
                  <a:latin typeface="Calibri" pitchFamily="34" charset="0"/>
                </a:endParaRPr>
              </a:p>
            </p:txBody>
          </p:sp>
          <p:sp>
            <p:nvSpPr>
              <p:cNvPr id="710" name="Freeform 115"/>
              <p:cNvSpPr>
                <a:spLocks/>
              </p:cNvSpPr>
              <p:nvPr/>
            </p:nvSpPr>
            <p:spPr bwMode="auto">
              <a:xfrm>
                <a:off x="5916763" y="3389505"/>
                <a:ext cx="63768" cy="55063"/>
              </a:xfrm>
              <a:custGeom>
                <a:avLst/>
                <a:gdLst>
                  <a:gd name="T0" fmla="*/ 10 w 28"/>
                  <a:gd name="T1" fmla="*/ 8 h 24"/>
                  <a:gd name="T2" fmla="*/ 10 w 28"/>
                  <a:gd name="T3" fmla="*/ 8 h 24"/>
                  <a:gd name="T4" fmla="*/ 9 w 28"/>
                  <a:gd name="T5" fmla="*/ 7 h 24"/>
                  <a:gd name="T6" fmla="*/ 8 w 28"/>
                  <a:gd name="T7" fmla="*/ 6 h 24"/>
                  <a:gd name="T8" fmla="*/ 8 w 28"/>
                  <a:gd name="T9" fmla="*/ 6 h 24"/>
                  <a:gd name="T10" fmla="*/ 8 w 28"/>
                  <a:gd name="T11" fmla="*/ 4 h 24"/>
                  <a:gd name="T12" fmla="*/ 8 w 28"/>
                  <a:gd name="T13" fmla="*/ 2 h 24"/>
                  <a:gd name="T14" fmla="*/ 8 w 28"/>
                  <a:gd name="T15" fmla="*/ 2 h 24"/>
                  <a:gd name="T16" fmla="*/ 10 w 28"/>
                  <a:gd name="T17" fmla="*/ 2 h 24"/>
                  <a:gd name="T18" fmla="*/ 10 w 28"/>
                  <a:gd name="T19" fmla="*/ 2 h 24"/>
                  <a:gd name="T20" fmla="*/ 9 w 28"/>
                  <a:gd name="T21" fmla="*/ 0 h 24"/>
                  <a:gd name="T22" fmla="*/ 9 w 28"/>
                  <a:gd name="T23" fmla="*/ 0 h 24"/>
                  <a:gd name="T24" fmla="*/ 8 w 28"/>
                  <a:gd name="T25" fmla="*/ 0 h 24"/>
                  <a:gd name="T26" fmla="*/ 7 w 28"/>
                  <a:gd name="T27" fmla="*/ 0 h 24"/>
                  <a:gd name="T28" fmla="*/ 7 w 28"/>
                  <a:gd name="T29" fmla="*/ 0 h 24"/>
                  <a:gd name="T30" fmla="*/ 6 w 28"/>
                  <a:gd name="T31" fmla="*/ 0 h 24"/>
                  <a:gd name="T32" fmla="*/ 6 w 28"/>
                  <a:gd name="T33" fmla="*/ 2 h 24"/>
                  <a:gd name="T34" fmla="*/ 4 w 28"/>
                  <a:gd name="T35" fmla="*/ 3 h 24"/>
                  <a:gd name="T36" fmla="*/ 4 w 28"/>
                  <a:gd name="T37" fmla="*/ 3 h 24"/>
                  <a:gd name="T38" fmla="*/ 2 w 28"/>
                  <a:gd name="T39" fmla="*/ 6 h 24"/>
                  <a:gd name="T40" fmla="*/ 0 w 28"/>
                  <a:gd name="T41" fmla="*/ 6 h 24"/>
                  <a:gd name="T42" fmla="*/ 6 w 28"/>
                  <a:gd name="T43" fmla="*/ 8 h 24"/>
                  <a:gd name="T44" fmla="*/ 6 w 28"/>
                  <a:gd name="T45" fmla="*/ 10 h 24"/>
                  <a:gd name="T46" fmla="*/ 10 w 28"/>
                  <a:gd name="T47" fmla="*/ 8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24">
                    <a:moveTo>
                      <a:pt x="28" y="22"/>
                    </a:moveTo>
                    <a:lnTo>
                      <a:pt x="28" y="22"/>
                    </a:lnTo>
                    <a:lnTo>
                      <a:pt x="24" y="18"/>
                    </a:lnTo>
                    <a:lnTo>
                      <a:pt x="20" y="14"/>
                    </a:lnTo>
                    <a:lnTo>
                      <a:pt x="22" y="10"/>
                    </a:lnTo>
                    <a:lnTo>
                      <a:pt x="22" y="6"/>
                    </a:lnTo>
                    <a:lnTo>
                      <a:pt x="28" y="6"/>
                    </a:lnTo>
                    <a:lnTo>
                      <a:pt x="24" y="0"/>
                    </a:lnTo>
                    <a:lnTo>
                      <a:pt x="22" y="0"/>
                    </a:lnTo>
                    <a:lnTo>
                      <a:pt x="18" y="0"/>
                    </a:lnTo>
                    <a:lnTo>
                      <a:pt x="16" y="0"/>
                    </a:lnTo>
                    <a:lnTo>
                      <a:pt x="14" y="2"/>
                    </a:lnTo>
                    <a:lnTo>
                      <a:pt x="10" y="8"/>
                    </a:lnTo>
                    <a:lnTo>
                      <a:pt x="4" y="14"/>
                    </a:lnTo>
                    <a:lnTo>
                      <a:pt x="0" y="16"/>
                    </a:lnTo>
                    <a:lnTo>
                      <a:pt x="14" y="20"/>
                    </a:lnTo>
                    <a:lnTo>
                      <a:pt x="16" y="24"/>
                    </a:lnTo>
                    <a:lnTo>
                      <a:pt x="28" y="22"/>
                    </a:lnTo>
                    <a:close/>
                  </a:path>
                </a:pathLst>
              </a:custGeom>
              <a:grpFill/>
              <a:ln w="3175">
                <a:noFill/>
                <a:round/>
                <a:headEnd/>
                <a:tailEnd/>
              </a:ln>
            </p:spPr>
            <p:txBody>
              <a:bodyPr/>
              <a:lstStyle/>
              <a:p>
                <a:pPr>
                  <a:defRPr/>
                </a:pPr>
                <a:endParaRPr lang="en-GB" dirty="0">
                  <a:latin typeface="Calibri" pitchFamily="34" charset="0"/>
                </a:endParaRPr>
              </a:p>
            </p:txBody>
          </p:sp>
          <p:sp>
            <p:nvSpPr>
              <p:cNvPr id="711" name="Freeform 116"/>
              <p:cNvSpPr>
                <a:spLocks noEditPoints="1"/>
              </p:cNvSpPr>
              <p:nvPr/>
            </p:nvSpPr>
            <p:spPr bwMode="auto">
              <a:xfrm>
                <a:off x="5942850" y="2482408"/>
                <a:ext cx="1063762" cy="539042"/>
              </a:xfrm>
              <a:custGeom>
                <a:avLst/>
                <a:gdLst>
                  <a:gd name="T0" fmla="*/ 54 w 466"/>
                  <a:gd name="T1" fmla="*/ 61 h 236"/>
                  <a:gd name="T2" fmla="*/ 57 w 466"/>
                  <a:gd name="T3" fmla="*/ 58 h 236"/>
                  <a:gd name="T4" fmla="*/ 63 w 466"/>
                  <a:gd name="T5" fmla="*/ 57 h 236"/>
                  <a:gd name="T6" fmla="*/ 63 w 466"/>
                  <a:gd name="T7" fmla="*/ 69 h 236"/>
                  <a:gd name="T8" fmla="*/ 65 w 466"/>
                  <a:gd name="T9" fmla="*/ 72 h 236"/>
                  <a:gd name="T10" fmla="*/ 65 w 466"/>
                  <a:gd name="T11" fmla="*/ 80 h 236"/>
                  <a:gd name="T12" fmla="*/ 80 w 466"/>
                  <a:gd name="T13" fmla="*/ 84 h 236"/>
                  <a:gd name="T14" fmla="*/ 80 w 466"/>
                  <a:gd name="T15" fmla="*/ 87 h 236"/>
                  <a:gd name="T16" fmla="*/ 89 w 466"/>
                  <a:gd name="T17" fmla="*/ 89 h 236"/>
                  <a:gd name="T18" fmla="*/ 93 w 466"/>
                  <a:gd name="T19" fmla="*/ 89 h 236"/>
                  <a:gd name="T20" fmla="*/ 100 w 466"/>
                  <a:gd name="T21" fmla="*/ 84 h 236"/>
                  <a:gd name="T22" fmla="*/ 111 w 466"/>
                  <a:gd name="T23" fmla="*/ 80 h 236"/>
                  <a:gd name="T24" fmla="*/ 117 w 466"/>
                  <a:gd name="T25" fmla="*/ 79 h 236"/>
                  <a:gd name="T26" fmla="*/ 121 w 466"/>
                  <a:gd name="T27" fmla="*/ 80 h 236"/>
                  <a:gd name="T28" fmla="*/ 135 w 466"/>
                  <a:gd name="T29" fmla="*/ 78 h 236"/>
                  <a:gd name="T30" fmla="*/ 145 w 466"/>
                  <a:gd name="T31" fmla="*/ 79 h 236"/>
                  <a:gd name="T32" fmla="*/ 155 w 466"/>
                  <a:gd name="T33" fmla="*/ 64 h 236"/>
                  <a:gd name="T34" fmla="*/ 165 w 466"/>
                  <a:gd name="T35" fmla="*/ 48 h 236"/>
                  <a:gd name="T36" fmla="*/ 171 w 466"/>
                  <a:gd name="T37" fmla="*/ 35 h 236"/>
                  <a:gd name="T38" fmla="*/ 154 w 466"/>
                  <a:gd name="T39" fmla="*/ 29 h 236"/>
                  <a:gd name="T40" fmla="*/ 139 w 466"/>
                  <a:gd name="T41" fmla="*/ 25 h 236"/>
                  <a:gd name="T42" fmla="*/ 117 w 466"/>
                  <a:gd name="T43" fmla="*/ 7 h 236"/>
                  <a:gd name="T44" fmla="*/ 106 w 466"/>
                  <a:gd name="T45" fmla="*/ 7 h 236"/>
                  <a:gd name="T46" fmla="*/ 95 w 466"/>
                  <a:gd name="T47" fmla="*/ 2 h 236"/>
                  <a:gd name="T48" fmla="*/ 68 w 466"/>
                  <a:gd name="T49" fmla="*/ 6 h 236"/>
                  <a:gd name="T50" fmla="*/ 57 w 466"/>
                  <a:gd name="T51" fmla="*/ 15 h 236"/>
                  <a:gd name="T52" fmla="*/ 61 w 466"/>
                  <a:gd name="T53" fmla="*/ 27 h 236"/>
                  <a:gd name="T54" fmla="*/ 52 w 466"/>
                  <a:gd name="T55" fmla="*/ 27 h 236"/>
                  <a:gd name="T56" fmla="*/ 46 w 466"/>
                  <a:gd name="T57" fmla="*/ 27 h 236"/>
                  <a:gd name="T58" fmla="*/ 39 w 466"/>
                  <a:gd name="T59" fmla="*/ 27 h 236"/>
                  <a:gd name="T60" fmla="*/ 37 w 466"/>
                  <a:gd name="T61" fmla="*/ 27 h 236"/>
                  <a:gd name="T62" fmla="*/ 32 w 466"/>
                  <a:gd name="T63" fmla="*/ 23 h 236"/>
                  <a:gd name="T64" fmla="*/ 27 w 466"/>
                  <a:gd name="T65" fmla="*/ 19 h 236"/>
                  <a:gd name="T66" fmla="*/ 19 w 466"/>
                  <a:gd name="T67" fmla="*/ 19 h 236"/>
                  <a:gd name="T68" fmla="*/ 13 w 466"/>
                  <a:gd name="T69" fmla="*/ 24 h 236"/>
                  <a:gd name="T70" fmla="*/ 10 w 466"/>
                  <a:gd name="T71" fmla="*/ 30 h 236"/>
                  <a:gd name="T72" fmla="*/ 6 w 466"/>
                  <a:gd name="T73" fmla="*/ 31 h 236"/>
                  <a:gd name="T74" fmla="*/ 2 w 466"/>
                  <a:gd name="T75" fmla="*/ 36 h 236"/>
                  <a:gd name="T76" fmla="*/ 2 w 466"/>
                  <a:gd name="T77" fmla="*/ 43 h 236"/>
                  <a:gd name="T78" fmla="*/ 3 w 466"/>
                  <a:gd name="T79" fmla="*/ 48 h 236"/>
                  <a:gd name="T80" fmla="*/ 7 w 466"/>
                  <a:gd name="T81" fmla="*/ 55 h 236"/>
                  <a:gd name="T82" fmla="*/ 13 w 466"/>
                  <a:gd name="T83" fmla="*/ 55 h 236"/>
                  <a:gd name="T84" fmla="*/ 17 w 466"/>
                  <a:gd name="T85" fmla="*/ 52 h 236"/>
                  <a:gd name="T86" fmla="*/ 28 w 466"/>
                  <a:gd name="T87" fmla="*/ 58 h 236"/>
                  <a:gd name="T88" fmla="*/ 34 w 466"/>
                  <a:gd name="T89" fmla="*/ 66 h 236"/>
                  <a:gd name="T90" fmla="*/ 29 w 466"/>
                  <a:gd name="T91" fmla="*/ 69 h 236"/>
                  <a:gd name="T92" fmla="*/ 22 w 466"/>
                  <a:gd name="T93" fmla="*/ 65 h 236"/>
                  <a:gd name="T94" fmla="*/ 20 w 466"/>
                  <a:gd name="T95" fmla="*/ 70 h 236"/>
                  <a:gd name="T96" fmla="*/ 19 w 466"/>
                  <a:gd name="T97" fmla="*/ 78 h 236"/>
                  <a:gd name="T98" fmla="*/ 24 w 466"/>
                  <a:gd name="T99" fmla="*/ 84 h 236"/>
                  <a:gd name="T100" fmla="*/ 35 w 466"/>
                  <a:gd name="T101" fmla="*/ 87 h 236"/>
                  <a:gd name="T102" fmla="*/ 46 w 466"/>
                  <a:gd name="T103" fmla="*/ 63 h 236"/>
                  <a:gd name="T104" fmla="*/ 27 w 466"/>
                  <a:gd name="T105" fmla="*/ 73 h 236"/>
                  <a:gd name="T106" fmla="*/ 27 w 466"/>
                  <a:gd name="T107" fmla="*/ 69 h 236"/>
                  <a:gd name="T108" fmla="*/ 142 w 466"/>
                  <a:gd name="T109" fmla="*/ 54 h 236"/>
                  <a:gd name="T110" fmla="*/ 128 w 466"/>
                  <a:gd name="T111" fmla="*/ 57 h 236"/>
                  <a:gd name="T112" fmla="*/ 118 w 466"/>
                  <a:gd name="T113" fmla="*/ 60 h 236"/>
                  <a:gd name="T114" fmla="*/ 117 w 466"/>
                  <a:gd name="T115" fmla="*/ 66 h 236"/>
                  <a:gd name="T116" fmla="*/ 115 w 466"/>
                  <a:gd name="T117" fmla="*/ 63 h 236"/>
                  <a:gd name="T118" fmla="*/ 118 w 466"/>
                  <a:gd name="T119" fmla="*/ 58 h 236"/>
                  <a:gd name="T120" fmla="*/ 135 w 466"/>
                  <a:gd name="T121" fmla="*/ 52 h 236"/>
                  <a:gd name="T122" fmla="*/ 142 w 466"/>
                  <a:gd name="T123" fmla="*/ 50 h 2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236">
                    <a:moveTo>
                      <a:pt x="130" y="164"/>
                    </a:moveTo>
                    <a:lnTo>
                      <a:pt x="130" y="164"/>
                    </a:lnTo>
                    <a:lnTo>
                      <a:pt x="132" y="162"/>
                    </a:lnTo>
                    <a:lnTo>
                      <a:pt x="136" y="162"/>
                    </a:lnTo>
                    <a:lnTo>
                      <a:pt x="134" y="160"/>
                    </a:lnTo>
                    <a:lnTo>
                      <a:pt x="136" y="160"/>
                    </a:lnTo>
                    <a:lnTo>
                      <a:pt x="140" y="160"/>
                    </a:lnTo>
                    <a:lnTo>
                      <a:pt x="138" y="162"/>
                    </a:lnTo>
                    <a:lnTo>
                      <a:pt x="138" y="164"/>
                    </a:lnTo>
                    <a:lnTo>
                      <a:pt x="140" y="164"/>
                    </a:lnTo>
                    <a:lnTo>
                      <a:pt x="144" y="156"/>
                    </a:lnTo>
                    <a:lnTo>
                      <a:pt x="154" y="152"/>
                    </a:lnTo>
                    <a:lnTo>
                      <a:pt x="152" y="150"/>
                    </a:lnTo>
                    <a:lnTo>
                      <a:pt x="150" y="148"/>
                    </a:lnTo>
                    <a:lnTo>
                      <a:pt x="152" y="148"/>
                    </a:lnTo>
                    <a:lnTo>
                      <a:pt x="156" y="148"/>
                    </a:lnTo>
                    <a:lnTo>
                      <a:pt x="160" y="150"/>
                    </a:lnTo>
                    <a:lnTo>
                      <a:pt x="160" y="146"/>
                    </a:lnTo>
                    <a:lnTo>
                      <a:pt x="162" y="146"/>
                    </a:lnTo>
                    <a:lnTo>
                      <a:pt x="162" y="148"/>
                    </a:lnTo>
                    <a:lnTo>
                      <a:pt x="166" y="148"/>
                    </a:lnTo>
                    <a:lnTo>
                      <a:pt x="162" y="154"/>
                    </a:lnTo>
                    <a:lnTo>
                      <a:pt x="160" y="162"/>
                    </a:lnTo>
                    <a:lnTo>
                      <a:pt x="160" y="170"/>
                    </a:lnTo>
                    <a:lnTo>
                      <a:pt x="160" y="174"/>
                    </a:lnTo>
                    <a:lnTo>
                      <a:pt x="164" y="176"/>
                    </a:lnTo>
                    <a:lnTo>
                      <a:pt x="168" y="178"/>
                    </a:lnTo>
                    <a:lnTo>
                      <a:pt x="166" y="180"/>
                    </a:lnTo>
                    <a:lnTo>
                      <a:pt x="166" y="182"/>
                    </a:lnTo>
                    <a:lnTo>
                      <a:pt x="166" y="184"/>
                    </a:lnTo>
                    <a:lnTo>
                      <a:pt x="168" y="184"/>
                    </a:lnTo>
                    <a:lnTo>
                      <a:pt x="168" y="186"/>
                    </a:lnTo>
                    <a:lnTo>
                      <a:pt x="164" y="186"/>
                    </a:lnTo>
                    <a:lnTo>
                      <a:pt x="166" y="190"/>
                    </a:lnTo>
                    <a:lnTo>
                      <a:pt x="166" y="194"/>
                    </a:lnTo>
                    <a:lnTo>
                      <a:pt x="168" y="206"/>
                    </a:lnTo>
                    <a:lnTo>
                      <a:pt x="172" y="206"/>
                    </a:lnTo>
                    <a:lnTo>
                      <a:pt x="180" y="208"/>
                    </a:lnTo>
                    <a:lnTo>
                      <a:pt x="194" y="210"/>
                    </a:lnTo>
                    <a:lnTo>
                      <a:pt x="196" y="208"/>
                    </a:lnTo>
                    <a:lnTo>
                      <a:pt x="200" y="214"/>
                    </a:lnTo>
                    <a:lnTo>
                      <a:pt x="202" y="216"/>
                    </a:lnTo>
                    <a:lnTo>
                      <a:pt x="206" y="216"/>
                    </a:lnTo>
                    <a:lnTo>
                      <a:pt x="208" y="216"/>
                    </a:lnTo>
                    <a:lnTo>
                      <a:pt x="210" y="218"/>
                    </a:lnTo>
                    <a:lnTo>
                      <a:pt x="210" y="220"/>
                    </a:lnTo>
                    <a:lnTo>
                      <a:pt x="212" y="220"/>
                    </a:lnTo>
                    <a:lnTo>
                      <a:pt x="210" y="224"/>
                    </a:lnTo>
                    <a:lnTo>
                      <a:pt x="212" y="226"/>
                    </a:lnTo>
                    <a:lnTo>
                      <a:pt x="216" y="228"/>
                    </a:lnTo>
                    <a:lnTo>
                      <a:pt x="222" y="228"/>
                    </a:lnTo>
                    <a:lnTo>
                      <a:pt x="226" y="228"/>
                    </a:lnTo>
                    <a:lnTo>
                      <a:pt x="230" y="230"/>
                    </a:lnTo>
                    <a:lnTo>
                      <a:pt x="230" y="234"/>
                    </a:lnTo>
                    <a:lnTo>
                      <a:pt x="230" y="236"/>
                    </a:lnTo>
                    <a:lnTo>
                      <a:pt x="232" y="236"/>
                    </a:lnTo>
                    <a:lnTo>
                      <a:pt x="236" y="236"/>
                    </a:lnTo>
                    <a:lnTo>
                      <a:pt x="236" y="230"/>
                    </a:lnTo>
                    <a:lnTo>
                      <a:pt x="242" y="230"/>
                    </a:lnTo>
                    <a:lnTo>
                      <a:pt x="244" y="226"/>
                    </a:lnTo>
                    <a:lnTo>
                      <a:pt x="246" y="222"/>
                    </a:lnTo>
                    <a:lnTo>
                      <a:pt x="250" y="222"/>
                    </a:lnTo>
                    <a:lnTo>
                      <a:pt x="252" y="220"/>
                    </a:lnTo>
                    <a:lnTo>
                      <a:pt x="254" y="218"/>
                    </a:lnTo>
                    <a:lnTo>
                      <a:pt x="260" y="216"/>
                    </a:lnTo>
                    <a:lnTo>
                      <a:pt x="262" y="216"/>
                    </a:lnTo>
                    <a:lnTo>
                      <a:pt x="266" y="214"/>
                    </a:lnTo>
                    <a:lnTo>
                      <a:pt x="268" y="210"/>
                    </a:lnTo>
                    <a:lnTo>
                      <a:pt x="272" y="208"/>
                    </a:lnTo>
                    <a:lnTo>
                      <a:pt x="276" y="206"/>
                    </a:lnTo>
                    <a:lnTo>
                      <a:pt x="284" y="206"/>
                    </a:lnTo>
                    <a:lnTo>
                      <a:pt x="288" y="208"/>
                    </a:lnTo>
                    <a:lnTo>
                      <a:pt x="292" y="210"/>
                    </a:lnTo>
                    <a:lnTo>
                      <a:pt x="294" y="214"/>
                    </a:lnTo>
                    <a:lnTo>
                      <a:pt x="296" y="214"/>
                    </a:lnTo>
                    <a:lnTo>
                      <a:pt x="298" y="210"/>
                    </a:lnTo>
                    <a:lnTo>
                      <a:pt x="300" y="210"/>
                    </a:lnTo>
                    <a:lnTo>
                      <a:pt x="300" y="208"/>
                    </a:lnTo>
                    <a:lnTo>
                      <a:pt x="304" y="204"/>
                    </a:lnTo>
                    <a:lnTo>
                      <a:pt x="306" y="204"/>
                    </a:lnTo>
                    <a:lnTo>
                      <a:pt x="310" y="202"/>
                    </a:lnTo>
                    <a:lnTo>
                      <a:pt x="312" y="204"/>
                    </a:lnTo>
                    <a:lnTo>
                      <a:pt x="314" y="206"/>
                    </a:lnTo>
                    <a:lnTo>
                      <a:pt x="318" y="208"/>
                    </a:lnTo>
                    <a:lnTo>
                      <a:pt x="320" y="208"/>
                    </a:lnTo>
                    <a:lnTo>
                      <a:pt x="326" y="206"/>
                    </a:lnTo>
                    <a:lnTo>
                      <a:pt x="332" y="202"/>
                    </a:lnTo>
                    <a:lnTo>
                      <a:pt x="346" y="202"/>
                    </a:lnTo>
                    <a:lnTo>
                      <a:pt x="352" y="202"/>
                    </a:lnTo>
                    <a:lnTo>
                      <a:pt x="356" y="202"/>
                    </a:lnTo>
                    <a:lnTo>
                      <a:pt x="360" y="204"/>
                    </a:lnTo>
                    <a:lnTo>
                      <a:pt x="364" y="206"/>
                    </a:lnTo>
                    <a:lnTo>
                      <a:pt x="366" y="208"/>
                    </a:lnTo>
                    <a:lnTo>
                      <a:pt x="370" y="210"/>
                    </a:lnTo>
                    <a:lnTo>
                      <a:pt x="374" y="212"/>
                    </a:lnTo>
                    <a:lnTo>
                      <a:pt x="376" y="204"/>
                    </a:lnTo>
                    <a:lnTo>
                      <a:pt x="380" y="194"/>
                    </a:lnTo>
                    <a:lnTo>
                      <a:pt x="378" y="188"/>
                    </a:lnTo>
                    <a:lnTo>
                      <a:pt x="372" y="182"/>
                    </a:lnTo>
                    <a:lnTo>
                      <a:pt x="370" y="178"/>
                    </a:lnTo>
                    <a:lnTo>
                      <a:pt x="372" y="176"/>
                    </a:lnTo>
                    <a:lnTo>
                      <a:pt x="382" y="174"/>
                    </a:lnTo>
                    <a:lnTo>
                      <a:pt x="390" y="170"/>
                    </a:lnTo>
                    <a:lnTo>
                      <a:pt x="402" y="170"/>
                    </a:lnTo>
                    <a:lnTo>
                      <a:pt x="404" y="166"/>
                    </a:lnTo>
                    <a:lnTo>
                      <a:pt x="400" y="162"/>
                    </a:lnTo>
                    <a:lnTo>
                      <a:pt x="398" y="156"/>
                    </a:lnTo>
                    <a:lnTo>
                      <a:pt x="400" y="146"/>
                    </a:lnTo>
                    <a:lnTo>
                      <a:pt x="406" y="142"/>
                    </a:lnTo>
                    <a:lnTo>
                      <a:pt x="410" y="136"/>
                    </a:lnTo>
                    <a:lnTo>
                      <a:pt x="414" y="132"/>
                    </a:lnTo>
                    <a:lnTo>
                      <a:pt x="420" y="132"/>
                    </a:lnTo>
                    <a:lnTo>
                      <a:pt x="430" y="128"/>
                    </a:lnTo>
                    <a:lnTo>
                      <a:pt x="430" y="124"/>
                    </a:lnTo>
                    <a:lnTo>
                      <a:pt x="432" y="120"/>
                    </a:lnTo>
                    <a:lnTo>
                      <a:pt x="440" y="116"/>
                    </a:lnTo>
                    <a:lnTo>
                      <a:pt x="442" y="112"/>
                    </a:lnTo>
                    <a:lnTo>
                      <a:pt x="448" y="108"/>
                    </a:lnTo>
                    <a:lnTo>
                      <a:pt x="466" y="104"/>
                    </a:lnTo>
                    <a:lnTo>
                      <a:pt x="456" y="102"/>
                    </a:lnTo>
                    <a:lnTo>
                      <a:pt x="454" y="100"/>
                    </a:lnTo>
                    <a:lnTo>
                      <a:pt x="450" y="94"/>
                    </a:lnTo>
                    <a:lnTo>
                      <a:pt x="446" y="90"/>
                    </a:lnTo>
                    <a:lnTo>
                      <a:pt x="442" y="88"/>
                    </a:lnTo>
                    <a:lnTo>
                      <a:pt x="432" y="90"/>
                    </a:lnTo>
                    <a:lnTo>
                      <a:pt x="418" y="96"/>
                    </a:lnTo>
                    <a:lnTo>
                      <a:pt x="410" y="98"/>
                    </a:lnTo>
                    <a:lnTo>
                      <a:pt x="404" y="96"/>
                    </a:lnTo>
                    <a:lnTo>
                      <a:pt x="402" y="92"/>
                    </a:lnTo>
                    <a:lnTo>
                      <a:pt x="400" y="84"/>
                    </a:lnTo>
                    <a:lnTo>
                      <a:pt x="398" y="76"/>
                    </a:lnTo>
                    <a:lnTo>
                      <a:pt x="394" y="72"/>
                    </a:lnTo>
                    <a:lnTo>
                      <a:pt x="390" y="68"/>
                    </a:lnTo>
                    <a:lnTo>
                      <a:pt x="388" y="66"/>
                    </a:lnTo>
                    <a:lnTo>
                      <a:pt x="374" y="66"/>
                    </a:lnTo>
                    <a:lnTo>
                      <a:pt x="370" y="68"/>
                    </a:lnTo>
                    <a:lnTo>
                      <a:pt x="364" y="70"/>
                    </a:lnTo>
                    <a:lnTo>
                      <a:pt x="360" y="66"/>
                    </a:lnTo>
                    <a:lnTo>
                      <a:pt x="356" y="62"/>
                    </a:lnTo>
                    <a:lnTo>
                      <a:pt x="350" y="48"/>
                    </a:lnTo>
                    <a:lnTo>
                      <a:pt x="342" y="30"/>
                    </a:lnTo>
                    <a:lnTo>
                      <a:pt x="334" y="16"/>
                    </a:lnTo>
                    <a:lnTo>
                      <a:pt x="336" y="10"/>
                    </a:lnTo>
                    <a:lnTo>
                      <a:pt x="334" y="8"/>
                    </a:lnTo>
                    <a:lnTo>
                      <a:pt x="324" y="10"/>
                    </a:lnTo>
                    <a:lnTo>
                      <a:pt x="316" y="14"/>
                    </a:lnTo>
                    <a:lnTo>
                      <a:pt x="304" y="18"/>
                    </a:lnTo>
                    <a:lnTo>
                      <a:pt x="294" y="22"/>
                    </a:lnTo>
                    <a:lnTo>
                      <a:pt x="284" y="22"/>
                    </a:lnTo>
                    <a:lnTo>
                      <a:pt x="286" y="22"/>
                    </a:lnTo>
                    <a:lnTo>
                      <a:pt x="284" y="18"/>
                    </a:lnTo>
                    <a:lnTo>
                      <a:pt x="282" y="16"/>
                    </a:lnTo>
                    <a:lnTo>
                      <a:pt x="280" y="16"/>
                    </a:lnTo>
                    <a:lnTo>
                      <a:pt x="276" y="18"/>
                    </a:lnTo>
                    <a:lnTo>
                      <a:pt x="276" y="16"/>
                    </a:lnTo>
                    <a:lnTo>
                      <a:pt x="268" y="12"/>
                    </a:lnTo>
                    <a:lnTo>
                      <a:pt x="262" y="16"/>
                    </a:lnTo>
                    <a:lnTo>
                      <a:pt x="258" y="20"/>
                    </a:lnTo>
                    <a:lnTo>
                      <a:pt x="254" y="14"/>
                    </a:lnTo>
                    <a:lnTo>
                      <a:pt x="250" y="12"/>
                    </a:lnTo>
                    <a:lnTo>
                      <a:pt x="250" y="6"/>
                    </a:lnTo>
                    <a:lnTo>
                      <a:pt x="250" y="4"/>
                    </a:lnTo>
                    <a:lnTo>
                      <a:pt x="246" y="2"/>
                    </a:lnTo>
                    <a:lnTo>
                      <a:pt x="244" y="0"/>
                    </a:lnTo>
                    <a:lnTo>
                      <a:pt x="240" y="0"/>
                    </a:lnTo>
                    <a:lnTo>
                      <a:pt x="232" y="2"/>
                    </a:lnTo>
                    <a:lnTo>
                      <a:pt x="220" y="8"/>
                    </a:lnTo>
                    <a:lnTo>
                      <a:pt x="216" y="8"/>
                    </a:lnTo>
                    <a:lnTo>
                      <a:pt x="206" y="12"/>
                    </a:lnTo>
                    <a:lnTo>
                      <a:pt x="194" y="12"/>
                    </a:lnTo>
                    <a:lnTo>
                      <a:pt x="186" y="14"/>
                    </a:lnTo>
                    <a:lnTo>
                      <a:pt x="176" y="16"/>
                    </a:lnTo>
                    <a:lnTo>
                      <a:pt x="172" y="14"/>
                    </a:lnTo>
                    <a:lnTo>
                      <a:pt x="164" y="12"/>
                    </a:lnTo>
                    <a:lnTo>
                      <a:pt x="158" y="10"/>
                    </a:lnTo>
                    <a:lnTo>
                      <a:pt x="154" y="12"/>
                    </a:lnTo>
                    <a:lnTo>
                      <a:pt x="154" y="16"/>
                    </a:lnTo>
                    <a:lnTo>
                      <a:pt x="154" y="22"/>
                    </a:lnTo>
                    <a:lnTo>
                      <a:pt x="148" y="28"/>
                    </a:lnTo>
                    <a:lnTo>
                      <a:pt x="148" y="34"/>
                    </a:lnTo>
                    <a:lnTo>
                      <a:pt x="146" y="38"/>
                    </a:lnTo>
                    <a:lnTo>
                      <a:pt x="146" y="44"/>
                    </a:lnTo>
                    <a:lnTo>
                      <a:pt x="152" y="52"/>
                    </a:lnTo>
                    <a:lnTo>
                      <a:pt x="152" y="54"/>
                    </a:lnTo>
                    <a:lnTo>
                      <a:pt x="148" y="62"/>
                    </a:lnTo>
                    <a:lnTo>
                      <a:pt x="152" y="66"/>
                    </a:lnTo>
                    <a:lnTo>
                      <a:pt x="156" y="68"/>
                    </a:lnTo>
                    <a:lnTo>
                      <a:pt x="160" y="70"/>
                    </a:lnTo>
                    <a:lnTo>
                      <a:pt x="158" y="74"/>
                    </a:lnTo>
                    <a:lnTo>
                      <a:pt x="158" y="76"/>
                    </a:lnTo>
                    <a:lnTo>
                      <a:pt x="154" y="78"/>
                    </a:lnTo>
                    <a:lnTo>
                      <a:pt x="150" y="78"/>
                    </a:lnTo>
                    <a:lnTo>
                      <a:pt x="142" y="76"/>
                    </a:lnTo>
                    <a:lnTo>
                      <a:pt x="140" y="72"/>
                    </a:lnTo>
                    <a:lnTo>
                      <a:pt x="136" y="68"/>
                    </a:lnTo>
                    <a:lnTo>
                      <a:pt x="134" y="68"/>
                    </a:lnTo>
                    <a:lnTo>
                      <a:pt x="132" y="68"/>
                    </a:lnTo>
                    <a:lnTo>
                      <a:pt x="130" y="68"/>
                    </a:lnTo>
                    <a:lnTo>
                      <a:pt x="130" y="66"/>
                    </a:lnTo>
                    <a:lnTo>
                      <a:pt x="128" y="66"/>
                    </a:lnTo>
                    <a:lnTo>
                      <a:pt x="126" y="66"/>
                    </a:lnTo>
                    <a:lnTo>
                      <a:pt x="120" y="68"/>
                    </a:lnTo>
                    <a:lnTo>
                      <a:pt x="116" y="72"/>
                    </a:lnTo>
                    <a:lnTo>
                      <a:pt x="112" y="72"/>
                    </a:lnTo>
                    <a:lnTo>
                      <a:pt x="106" y="68"/>
                    </a:lnTo>
                    <a:lnTo>
                      <a:pt x="104" y="68"/>
                    </a:lnTo>
                    <a:lnTo>
                      <a:pt x="102" y="68"/>
                    </a:lnTo>
                    <a:lnTo>
                      <a:pt x="102" y="70"/>
                    </a:lnTo>
                    <a:lnTo>
                      <a:pt x="100" y="70"/>
                    </a:lnTo>
                    <a:lnTo>
                      <a:pt x="100" y="74"/>
                    </a:lnTo>
                    <a:lnTo>
                      <a:pt x="100" y="76"/>
                    </a:lnTo>
                    <a:lnTo>
                      <a:pt x="94" y="76"/>
                    </a:lnTo>
                    <a:lnTo>
                      <a:pt x="96" y="74"/>
                    </a:lnTo>
                    <a:lnTo>
                      <a:pt x="96" y="70"/>
                    </a:lnTo>
                    <a:lnTo>
                      <a:pt x="96" y="68"/>
                    </a:lnTo>
                    <a:lnTo>
                      <a:pt x="94" y="68"/>
                    </a:lnTo>
                    <a:lnTo>
                      <a:pt x="90" y="68"/>
                    </a:lnTo>
                    <a:lnTo>
                      <a:pt x="86" y="66"/>
                    </a:lnTo>
                    <a:lnTo>
                      <a:pt x="84" y="62"/>
                    </a:lnTo>
                    <a:lnTo>
                      <a:pt x="82" y="60"/>
                    </a:lnTo>
                    <a:lnTo>
                      <a:pt x="78" y="58"/>
                    </a:lnTo>
                    <a:lnTo>
                      <a:pt x="74" y="56"/>
                    </a:lnTo>
                    <a:lnTo>
                      <a:pt x="72" y="56"/>
                    </a:lnTo>
                    <a:lnTo>
                      <a:pt x="72" y="54"/>
                    </a:lnTo>
                    <a:lnTo>
                      <a:pt x="72" y="52"/>
                    </a:lnTo>
                    <a:lnTo>
                      <a:pt x="68" y="48"/>
                    </a:lnTo>
                    <a:lnTo>
                      <a:pt x="66" y="48"/>
                    </a:lnTo>
                    <a:lnTo>
                      <a:pt x="64" y="50"/>
                    </a:lnTo>
                    <a:lnTo>
                      <a:pt x="66" y="50"/>
                    </a:lnTo>
                    <a:lnTo>
                      <a:pt x="60" y="52"/>
                    </a:lnTo>
                    <a:lnTo>
                      <a:pt x="60" y="48"/>
                    </a:lnTo>
                    <a:lnTo>
                      <a:pt x="50" y="50"/>
                    </a:lnTo>
                    <a:lnTo>
                      <a:pt x="52" y="52"/>
                    </a:lnTo>
                    <a:lnTo>
                      <a:pt x="52" y="54"/>
                    </a:lnTo>
                    <a:lnTo>
                      <a:pt x="42" y="62"/>
                    </a:lnTo>
                    <a:lnTo>
                      <a:pt x="40" y="64"/>
                    </a:lnTo>
                    <a:lnTo>
                      <a:pt x="34" y="62"/>
                    </a:lnTo>
                    <a:lnTo>
                      <a:pt x="32" y="62"/>
                    </a:lnTo>
                    <a:lnTo>
                      <a:pt x="32" y="64"/>
                    </a:lnTo>
                    <a:lnTo>
                      <a:pt x="28" y="66"/>
                    </a:lnTo>
                    <a:lnTo>
                      <a:pt x="28" y="68"/>
                    </a:lnTo>
                    <a:lnTo>
                      <a:pt x="26" y="70"/>
                    </a:lnTo>
                    <a:lnTo>
                      <a:pt x="26" y="74"/>
                    </a:lnTo>
                    <a:lnTo>
                      <a:pt x="26" y="76"/>
                    </a:lnTo>
                    <a:lnTo>
                      <a:pt x="28" y="78"/>
                    </a:lnTo>
                    <a:lnTo>
                      <a:pt x="32" y="80"/>
                    </a:lnTo>
                    <a:lnTo>
                      <a:pt x="24" y="86"/>
                    </a:lnTo>
                    <a:lnTo>
                      <a:pt x="20" y="76"/>
                    </a:lnTo>
                    <a:lnTo>
                      <a:pt x="18" y="76"/>
                    </a:lnTo>
                    <a:lnTo>
                      <a:pt x="16" y="78"/>
                    </a:lnTo>
                    <a:lnTo>
                      <a:pt x="14" y="80"/>
                    </a:lnTo>
                    <a:lnTo>
                      <a:pt x="12" y="82"/>
                    </a:lnTo>
                    <a:lnTo>
                      <a:pt x="10" y="82"/>
                    </a:lnTo>
                    <a:lnTo>
                      <a:pt x="10" y="84"/>
                    </a:lnTo>
                    <a:lnTo>
                      <a:pt x="8" y="84"/>
                    </a:lnTo>
                    <a:lnTo>
                      <a:pt x="10" y="88"/>
                    </a:lnTo>
                    <a:lnTo>
                      <a:pt x="8" y="92"/>
                    </a:lnTo>
                    <a:lnTo>
                      <a:pt x="6" y="94"/>
                    </a:lnTo>
                    <a:lnTo>
                      <a:pt x="6" y="96"/>
                    </a:lnTo>
                    <a:lnTo>
                      <a:pt x="8" y="98"/>
                    </a:lnTo>
                    <a:lnTo>
                      <a:pt x="8" y="100"/>
                    </a:lnTo>
                    <a:lnTo>
                      <a:pt x="6" y="102"/>
                    </a:lnTo>
                    <a:lnTo>
                      <a:pt x="2" y="110"/>
                    </a:lnTo>
                    <a:lnTo>
                      <a:pt x="0" y="112"/>
                    </a:lnTo>
                    <a:lnTo>
                      <a:pt x="2" y="112"/>
                    </a:lnTo>
                    <a:lnTo>
                      <a:pt x="6" y="116"/>
                    </a:lnTo>
                    <a:lnTo>
                      <a:pt x="8" y="116"/>
                    </a:lnTo>
                    <a:lnTo>
                      <a:pt x="8" y="120"/>
                    </a:lnTo>
                    <a:lnTo>
                      <a:pt x="8" y="124"/>
                    </a:lnTo>
                    <a:lnTo>
                      <a:pt x="8" y="126"/>
                    </a:lnTo>
                    <a:lnTo>
                      <a:pt x="10" y="126"/>
                    </a:lnTo>
                    <a:lnTo>
                      <a:pt x="14" y="124"/>
                    </a:lnTo>
                    <a:lnTo>
                      <a:pt x="18" y="134"/>
                    </a:lnTo>
                    <a:lnTo>
                      <a:pt x="18" y="136"/>
                    </a:lnTo>
                    <a:lnTo>
                      <a:pt x="18" y="140"/>
                    </a:lnTo>
                    <a:lnTo>
                      <a:pt x="18" y="142"/>
                    </a:lnTo>
                    <a:lnTo>
                      <a:pt x="18" y="144"/>
                    </a:lnTo>
                    <a:lnTo>
                      <a:pt x="20" y="148"/>
                    </a:lnTo>
                    <a:lnTo>
                      <a:pt x="22" y="148"/>
                    </a:lnTo>
                    <a:lnTo>
                      <a:pt x="24" y="148"/>
                    </a:lnTo>
                    <a:lnTo>
                      <a:pt x="26" y="150"/>
                    </a:lnTo>
                    <a:lnTo>
                      <a:pt x="32" y="144"/>
                    </a:lnTo>
                    <a:lnTo>
                      <a:pt x="34" y="144"/>
                    </a:lnTo>
                    <a:lnTo>
                      <a:pt x="34" y="146"/>
                    </a:lnTo>
                    <a:lnTo>
                      <a:pt x="36" y="146"/>
                    </a:lnTo>
                    <a:lnTo>
                      <a:pt x="40" y="144"/>
                    </a:lnTo>
                    <a:lnTo>
                      <a:pt x="42" y="140"/>
                    </a:lnTo>
                    <a:lnTo>
                      <a:pt x="46" y="134"/>
                    </a:lnTo>
                    <a:lnTo>
                      <a:pt x="54" y="136"/>
                    </a:lnTo>
                    <a:lnTo>
                      <a:pt x="54" y="140"/>
                    </a:lnTo>
                    <a:lnTo>
                      <a:pt x="64" y="142"/>
                    </a:lnTo>
                    <a:lnTo>
                      <a:pt x="68" y="144"/>
                    </a:lnTo>
                    <a:lnTo>
                      <a:pt x="72" y="146"/>
                    </a:lnTo>
                    <a:lnTo>
                      <a:pt x="72" y="148"/>
                    </a:lnTo>
                    <a:lnTo>
                      <a:pt x="72" y="150"/>
                    </a:lnTo>
                    <a:lnTo>
                      <a:pt x="78" y="150"/>
                    </a:lnTo>
                    <a:lnTo>
                      <a:pt x="80" y="154"/>
                    </a:lnTo>
                    <a:lnTo>
                      <a:pt x="80" y="156"/>
                    </a:lnTo>
                    <a:lnTo>
                      <a:pt x="80" y="162"/>
                    </a:lnTo>
                    <a:lnTo>
                      <a:pt x="86" y="166"/>
                    </a:lnTo>
                    <a:lnTo>
                      <a:pt x="86" y="170"/>
                    </a:lnTo>
                    <a:lnTo>
                      <a:pt x="84" y="174"/>
                    </a:lnTo>
                    <a:lnTo>
                      <a:pt x="78" y="176"/>
                    </a:lnTo>
                    <a:lnTo>
                      <a:pt x="74" y="176"/>
                    </a:lnTo>
                    <a:lnTo>
                      <a:pt x="76" y="176"/>
                    </a:lnTo>
                    <a:lnTo>
                      <a:pt x="76" y="174"/>
                    </a:lnTo>
                    <a:lnTo>
                      <a:pt x="72" y="174"/>
                    </a:lnTo>
                    <a:lnTo>
                      <a:pt x="72" y="172"/>
                    </a:lnTo>
                    <a:lnTo>
                      <a:pt x="66" y="172"/>
                    </a:lnTo>
                    <a:lnTo>
                      <a:pt x="64" y="170"/>
                    </a:lnTo>
                    <a:lnTo>
                      <a:pt x="62" y="168"/>
                    </a:lnTo>
                    <a:lnTo>
                      <a:pt x="58" y="168"/>
                    </a:lnTo>
                    <a:lnTo>
                      <a:pt x="58" y="170"/>
                    </a:lnTo>
                    <a:lnTo>
                      <a:pt x="58" y="176"/>
                    </a:lnTo>
                    <a:lnTo>
                      <a:pt x="46" y="176"/>
                    </a:lnTo>
                    <a:lnTo>
                      <a:pt x="48" y="178"/>
                    </a:lnTo>
                    <a:lnTo>
                      <a:pt x="48" y="182"/>
                    </a:lnTo>
                    <a:lnTo>
                      <a:pt x="52" y="182"/>
                    </a:lnTo>
                    <a:lnTo>
                      <a:pt x="52" y="184"/>
                    </a:lnTo>
                    <a:lnTo>
                      <a:pt x="54" y="186"/>
                    </a:lnTo>
                    <a:lnTo>
                      <a:pt x="40" y="184"/>
                    </a:lnTo>
                    <a:lnTo>
                      <a:pt x="40" y="188"/>
                    </a:lnTo>
                    <a:lnTo>
                      <a:pt x="46" y="192"/>
                    </a:lnTo>
                    <a:lnTo>
                      <a:pt x="48" y="196"/>
                    </a:lnTo>
                    <a:lnTo>
                      <a:pt x="50" y="202"/>
                    </a:lnTo>
                    <a:lnTo>
                      <a:pt x="58" y="208"/>
                    </a:lnTo>
                    <a:lnTo>
                      <a:pt x="62" y="208"/>
                    </a:lnTo>
                    <a:lnTo>
                      <a:pt x="66" y="208"/>
                    </a:lnTo>
                    <a:lnTo>
                      <a:pt x="64" y="216"/>
                    </a:lnTo>
                    <a:lnTo>
                      <a:pt x="64" y="220"/>
                    </a:lnTo>
                    <a:lnTo>
                      <a:pt x="66" y="218"/>
                    </a:lnTo>
                    <a:lnTo>
                      <a:pt x="70" y="214"/>
                    </a:lnTo>
                    <a:lnTo>
                      <a:pt x="76" y="212"/>
                    </a:lnTo>
                    <a:lnTo>
                      <a:pt x="84" y="214"/>
                    </a:lnTo>
                    <a:lnTo>
                      <a:pt x="88" y="218"/>
                    </a:lnTo>
                    <a:lnTo>
                      <a:pt x="92" y="224"/>
                    </a:lnTo>
                    <a:lnTo>
                      <a:pt x="98" y="224"/>
                    </a:lnTo>
                    <a:lnTo>
                      <a:pt x="102" y="224"/>
                    </a:lnTo>
                    <a:lnTo>
                      <a:pt x="104" y="170"/>
                    </a:lnTo>
                    <a:lnTo>
                      <a:pt x="110" y="168"/>
                    </a:lnTo>
                    <a:lnTo>
                      <a:pt x="116" y="166"/>
                    </a:lnTo>
                    <a:lnTo>
                      <a:pt x="120" y="164"/>
                    </a:lnTo>
                    <a:lnTo>
                      <a:pt x="126" y="164"/>
                    </a:lnTo>
                    <a:lnTo>
                      <a:pt x="130" y="164"/>
                    </a:lnTo>
                    <a:close/>
                    <a:moveTo>
                      <a:pt x="70" y="180"/>
                    </a:moveTo>
                    <a:lnTo>
                      <a:pt x="70" y="180"/>
                    </a:lnTo>
                    <a:lnTo>
                      <a:pt x="70" y="184"/>
                    </a:lnTo>
                    <a:lnTo>
                      <a:pt x="68" y="188"/>
                    </a:lnTo>
                    <a:lnTo>
                      <a:pt x="64" y="186"/>
                    </a:lnTo>
                    <a:lnTo>
                      <a:pt x="62" y="184"/>
                    </a:lnTo>
                    <a:lnTo>
                      <a:pt x="68" y="184"/>
                    </a:lnTo>
                    <a:lnTo>
                      <a:pt x="68" y="182"/>
                    </a:lnTo>
                    <a:lnTo>
                      <a:pt x="70" y="180"/>
                    </a:lnTo>
                    <a:close/>
                    <a:moveTo>
                      <a:pt x="368" y="130"/>
                    </a:moveTo>
                    <a:lnTo>
                      <a:pt x="368" y="130"/>
                    </a:lnTo>
                    <a:lnTo>
                      <a:pt x="372" y="130"/>
                    </a:lnTo>
                    <a:lnTo>
                      <a:pt x="372" y="132"/>
                    </a:lnTo>
                    <a:lnTo>
                      <a:pt x="372" y="136"/>
                    </a:lnTo>
                    <a:lnTo>
                      <a:pt x="370" y="138"/>
                    </a:lnTo>
                    <a:lnTo>
                      <a:pt x="370" y="140"/>
                    </a:lnTo>
                    <a:lnTo>
                      <a:pt x="362" y="140"/>
                    </a:lnTo>
                    <a:lnTo>
                      <a:pt x="362" y="144"/>
                    </a:lnTo>
                    <a:lnTo>
                      <a:pt x="344" y="144"/>
                    </a:lnTo>
                    <a:lnTo>
                      <a:pt x="338" y="142"/>
                    </a:lnTo>
                    <a:lnTo>
                      <a:pt x="332" y="140"/>
                    </a:lnTo>
                    <a:lnTo>
                      <a:pt x="332" y="146"/>
                    </a:lnTo>
                    <a:lnTo>
                      <a:pt x="324" y="148"/>
                    </a:lnTo>
                    <a:lnTo>
                      <a:pt x="318" y="150"/>
                    </a:lnTo>
                    <a:lnTo>
                      <a:pt x="318" y="152"/>
                    </a:lnTo>
                    <a:lnTo>
                      <a:pt x="318" y="154"/>
                    </a:lnTo>
                    <a:lnTo>
                      <a:pt x="312" y="156"/>
                    </a:lnTo>
                    <a:lnTo>
                      <a:pt x="308" y="156"/>
                    </a:lnTo>
                    <a:lnTo>
                      <a:pt x="308" y="160"/>
                    </a:lnTo>
                    <a:lnTo>
                      <a:pt x="304" y="164"/>
                    </a:lnTo>
                    <a:lnTo>
                      <a:pt x="302" y="168"/>
                    </a:lnTo>
                    <a:lnTo>
                      <a:pt x="300" y="168"/>
                    </a:lnTo>
                    <a:lnTo>
                      <a:pt x="300" y="170"/>
                    </a:lnTo>
                    <a:lnTo>
                      <a:pt x="302" y="172"/>
                    </a:lnTo>
                    <a:lnTo>
                      <a:pt x="304" y="172"/>
                    </a:lnTo>
                    <a:lnTo>
                      <a:pt x="304" y="174"/>
                    </a:lnTo>
                    <a:lnTo>
                      <a:pt x="304" y="176"/>
                    </a:lnTo>
                    <a:lnTo>
                      <a:pt x="300" y="174"/>
                    </a:lnTo>
                    <a:lnTo>
                      <a:pt x="298" y="172"/>
                    </a:lnTo>
                    <a:lnTo>
                      <a:pt x="298" y="168"/>
                    </a:lnTo>
                    <a:lnTo>
                      <a:pt x="298" y="164"/>
                    </a:lnTo>
                    <a:lnTo>
                      <a:pt x="292" y="164"/>
                    </a:lnTo>
                    <a:lnTo>
                      <a:pt x="302" y="150"/>
                    </a:lnTo>
                    <a:lnTo>
                      <a:pt x="304" y="148"/>
                    </a:lnTo>
                    <a:lnTo>
                      <a:pt x="306" y="150"/>
                    </a:lnTo>
                    <a:lnTo>
                      <a:pt x="310" y="144"/>
                    </a:lnTo>
                    <a:lnTo>
                      <a:pt x="312" y="140"/>
                    </a:lnTo>
                    <a:lnTo>
                      <a:pt x="316" y="138"/>
                    </a:lnTo>
                    <a:lnTo>
                      <a:pt x="326" y="136"/>
                    </a:lnTo>
                    <a:lnTo>
                      <a:pt x="334" y="138"/>
                    </a:lnTo>
                    <a:lnTo>
                      <a:pt x="342" y="140"/>
                    </a:lnTo>
                    <a:lnTo>
                      <a:pt x="350" y="140"/>
                    </a:lnTo>
                    <a:lnTo>
                      <a:pt x="352" y="136"/>
                    </a:lnTo>
                    <a:lnTo>
                      <a:pt x="354" y="138"/>
                    </a:lnTo>
                    <a:lnTo>
                      <a:pt x="356" y="138"/>
                    </a:lnTo>
                    <a:lnTo>
                      <a:pt x="358" y="138"/>
                    </a:lnTo>
                    <a:lnTo>
                      <a:pt x="360" y="136"/>
                    </a:lnTo>
                    <a:lnTo>
                      <a:pt x="362" y="134"/>
                    </a:lnTo>
                    <a:lnTo>
                      <a:pt x="364" y="132"/>
                    </a:lnTo>
                    <a:lnTo>
                      <a:pt x="368" y="130"/>
                    </a:lnTo>
                    <a:close/>
                  </a:path>
                </a:pathLst>
              </a:custGeom>
              <a:grpFill/>
              <a:ln w="3175">
                <a:noFill/>
                <a:round/>
                <a:headEnd/>
                <a:tailEnd/>
              </a:ln>
            </p:spPr>
            <p:txBody>
              <a:bodyPr/>
              <a:lstStyle/>
              <a:p>
                <a:pPr>
                  <a:defRPr/>
                </a:pPr>
                <a:endParaRPr lang="en-GB" dirty="0">
                  <a:latin typeface="Calibri" pitchFamily="34" charset="0"/>
                </a:endParaRPr>
              </a:p>
            </p:txBody>
          </p:sp>
          <p:sp>
            <p:nvSpPr>
              <p:cNvPr id="712" name="Freeform 117"/>
              <p:cNvSpPr>
                <a:spLocks/>
              </p:cNvSpPr>
              <p:nvPr/>
            </p:nvSpPr>
            <p:spPr bwMode="auto">
              <a:xfrm>
                <a:off x="5629808" y="3299665"/>
                <a:ext cx="121738" cy="136209"/>
              </a:xfrm>
              <a:custGeom>
                <a:avLst/>
                <a:gdLst>
                  <a:gd name="T0" fmla="*/ 4 w 54"/>
                  <a:gd name="T1" fmla="*/ 8 h 60"/>
                  <a:gd name="T2" fmla="*/ 4 w 54"/>
                  <a:gd name="T3" fmla="*/ 8 h 60"/>
                  <a:gd name="T4" fmla="*/ 5 w 54"/>
                  <a:gd name="T5" fmla="*/ 6 h 60"/>
                  <a:gd name="T6" fmla="*/ 5 w 54"/>
                  <a:gd name="T7" fmla="*/ 4 h 60"/>
                  <a:gd name="T8" fmla="*/ 5 w 54"/>
                  <a:gd name="T9" fmla="*/ 4 h 60"/>
                  <a:gd name="T10" fmla="*/ 5 w 54"/>
                  <a:gd name="T11" fmla="*/ 4 h 60"/>
                  <a:gd name="T12" fmla="*/ 7 w 54"/>
                  <a:gd name="T13" fmla="*/ 4 h 60"/>
                  <a:gd name="T14" fmla="*/ 7 w 54"/>
                  <a:gd name="T15" fmla="*/ 4 h 60"/>
                  <a:gd name="T16" fmla="*/ 8 w 54"/>
                  <a:gd name="T17" fmla="*/ 4 h 60"/>
                  <a:gd name="T18" fmla="*/ 8 w 54"/>
                  <a:gd name="T19" fmla="*/ 4 h 60"/>
                  <a:gd name="T20" fmla="*/ 9 w 54"/>
                  <a:gd name="T21" fmla="*/ 4 h 60"/>
                  <a:gd name="T22" fmla="*/ 11 w 54"/>
                  <a:gd name="T23" fmla="*/ 4 h 60"/>
                  <a:gd name="T24" fmla="*/ 18 w 54"/>
                  <a:gd name="T25" fmla="*/ 0 h 60"/>
                  <a:gd name="T26" fmla="*/ 20 w 54"/>
                  <a:gd name="T27" fmla="*/ 8 h 60"/>
                  <a:gd name="T28" fmla="*/ 20 w 54"/>
                  <a:gd name="T29" fmla="*/ 8 h 60"/>
                  <a:gd name="T30" fmla="*/ 12 w 54"/>
                  <a:gd name="T31" fmla="*/ 10 h 60"/>
                  <a:gd name="T32" fmla="*/ 14 w 54"/>
                  <a:gd name="T33" fmla="*/ 15 h 60"/>
                  <a:gd name="T34" fmla="*/ 14 w 54"/>
                  <a:gd name="T35" fmla="*/ 15 h 60"/>
                  <a:gd name="T36" fmla="*/ 13 w 54"/>
                  <a:gd name="T37" fmla="*/ 16 h 60"/>
                  <a:gd name="T38" fmla="*/ 12 w 54"/>
                  <a:gd name="T39" fmla="*/ 17 h 60"/>
                  <a:gd name="T40" fmla="*/ 12 w 54"/>
                  <a:gd name="T41" fmla="*/ 17 h 60"/>
                  <a:gd name="T42" fmla="*/ 11 w 54"/>
                  <a:gd name="T43" fmla="*/ 19 h 60"/>
                  <a:gd name="T44" fmla="*/ 10 w 54"/>
                  <a:gd name="T45" fmla="*/ 19 h 60"/>
                  <a:gd name="T46" fmla="*/ 10 w 54"/>
                  <a:gd name="T47" fmla="*/ 19 h 60"/>
                  <a:gd name="T48" fmla="*/ 9 w 54"/>
                  <a:gd name="T49" fmla="*/ 20 h 60"/>
                  <a:gd name="T50" fmla="*/ 9 w 54"/>
                  <a:gd name="T51" fmla="*/ 20 h 60"/>
                  <a:gd name="T52" fmla="*/ 4 w 54"/>
                  <a:gd name="T53" fmla="*/ 23 h 60"/>
                  <a:gd name="T54" fmla="*/ 0 w 54"/>
                  <a:gd name="T55" fmla="*/ 21 h 60"/>
                  <a:gd name="T56" fmla="*/ 0 w 54"/>
                  <a:gd name="T57" fmla="*/ 21 h 60"/>
                  <a:gd name="T58" fmla="*/ 2 w 54"/>
                  <a:gd name="T59" fmla="*/ 20 h 60"/>
                  <a:gd name="T60" fmla="*/ 2 w 54"/>
                  <a:gd name="T61" fmla="*/ 20 h 60"/>
                  <a:gd name="T62" fmla="*/ 2 w 54"/>
                  <a:gd name="T63" fmla="*/ 19 h 60"/>
                  <a:gd name="T64" fmla="*/ 4 w 54"/>
                  <a:gd name="T65" fmla="*/ 16 h 60"/>
                  <a:gd name="T66" fmla="*/ 4 w 54"/>
                  <a:gd name="T67" fmla="*/ 16 h 60"/>
                  <a:gd name="T68" fmla="*/ 4 w 54"/>
                  <a:gd name="T69" fmla="*/ 16 h 60"/>
                  <a:gd name="T70" fmla="*/ 4 w 54"/>
                  <a:gd name="T71" fmla="*/ 13 h 60"/>
                  <a:gd name="T72" fmla="*/ 4 w 54"/>
                  <a:gd name="T73" fmla="*/ 13 h 60"/>
                  <a:gd name="T74" fmla="*/ 4 w 54"/>
                  <a:gd name="T75" fmla="*/ 10 h 60"/>
                  <a:gd name="T76" fmla="*/ 4 w 54"/>
                  <a:gd name="T77" fmla="*/ 10 h 60"/>
                  <a:gd name="T78" fmla="*/ 4 w 54"/>
                  <a:gd name="T79" fmla="*/ 8 h 60"/>
                  <a:gd name="T80" fmla="*/ 4 w 54"/>
                  <a:gd name="T81" fmla="*/ 8 h 60"/>
                  <a:gd name="T82" fmla="*/ 4 w 54"/>
                  <a:gd name="T83" fmla="*/ 8 h 60"/>
                  <a:gd name="T84" fmla="*/ 4 w 54"/>
                  <a:gd name="T85" fmla="*/ 8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 h="60">
                    <a:moveTo>
                      <a:pt x="12" y="20"/>
                    </a:moveTo>
                    <a:lnTo>
                      <a:pt x="12" y="20"/>
                    </a:lnTo>
                    <a:lnTo>
                      <a:pt x="14" y="16"/>
                    </a:lnTo>
                    <a:lnTo>
                      <a:pt x="14" y="12"/>
                    </a:lnTo>
                    <a:lnTo>
                      <a:pt x="18" y="12"/>
                    </a:lnTo>
                    <a:lnTo>
                      <a:pt x="20" y="10"/>
                    </a:lnTo>
                    <a:lnTo>
                      <a:pt x="22" y="10"/>
                    </a:lnTo>
                    <a:lnTo>
                      <a:pt x="26" y="12"/>
                    </a:lnTo>
                    <a:lnTo>
                      <a:pt x="30" y="12"/>
                    </a:lnTo>
                    <a:lnTo>
                      <a:pt x="48" y="0"/>
                    </a:lnTo>
                    <a:lnTo>
                      <a:pt x="54" y="20"/>
                    </a:lnTo>
                    <a:lnTo>
                      <a:pt x="54" y="22"/>
                    </a:lnTo>
                    <a:lnTo>
                      <a:pt x="32" y="28"/>
                    </a:lnTo>
                    <a:lnTo>
                      <a:pt x="38" y="40"/>
                    </a:lnTo>
                    <a:lnTo>
                      <a:pt x="36" y="42"/>
                    </a:lnTo>
                    <a:lnTo>
                      <a:pt x="32" y="46"/>
                    </a:lnTo>
                    <a:lnTo>
                      <a:pt x="30" y="48"/>
                    </a:lnTo>
                    <a:lnTo>
                      <a:pt x="28" y="50"/>
                    </a:lnTo>
                    <a:lnTo>
                      <a:pt x="26" y="54"/>
                    </a:lnTo>
                    <a:lnTo>
                      <a:pt x="24" y="54"/>
                    </a:lnTo>
                    <a:lnTo>
                      <a:pt x="12" y="60"/>
                    </a:lnTo>
                    <a:lnTo>
                      <a:pt x="0" y="58"/>
                    </a:lnTo>
                    <a:lnTo>
                      <a:pt x="0" y="56"/>
                    </a:lnTo>
                    <a:lnTo>
                      <a:pt x="4" y="52"/>
                    </a:lnTo>
                    <a:lnTo>
                      <a:pt x="6" y="48"/>
                    </a:lnTo>
                    <a:lnTo>
                      <a:pt x="10" y="44"/>
                    </a:lnTo>
                    <a:lnTo>
                      <a:pt x="10" y="42"/>
                    </a:lnTo>
                    <a:lnTo>
                      <a:pt x="10" y="36"/>
                    </a:lnTo>
                    <a:lnTo>
                      <a:pt x="12" y="32"/>
                    </a:lnTo>
                    <a:lnTo>
                      <a:pt x="12" y="28"/>
                    </a:lnTo>
                    <a:lnTo>
                      <a:pt x="12" y="22"/>
                    </a:lnTo>
                    <a:lnTo>
                      <a:pt x="12" y="20"/>
                    </a:lnTo>
                    <a:close/>
                  </a:path>
                </a:pathLst>
              </a:custGeom>
              <a:grpFill/>
              <a:ln w="3175">
                <a:noFill/>
                <a:round/>
                <a:headEnd/>
                <a:tailEnd/>
              </a:ln>
            </p:spPr>
            <p:txBody>
              <a:bodyPr/>
              <a:lstStyle/>
              <a:p>
                <a:pPr>
                  <a:defRPr/>
                </a:pPr>
                <a:endParaRPr lang="en-GB" dirty="0">
                  <a:latin typeface="Calibri" pitchFamily="34" charset="0"/>
                </a:endParaRPr>
              </a:p>
            </p:txBody>
          </p:sp>
          <p:sp>
            <p:nvSpPr>
              <p:cNvPr id="713" name="Freeform 118"/>
              <p:cNvSpPr>
                <a:spLocks noEditPoints="1"/>
              </p:cNvSpPr>
              <p:nvPr/>
            </p:nvSpPr>
            <p:spPr bwMode="auto">
              <a:xfrm>
                <a:off x="8003708" y="2850463"/>
                <a:ext cx="475360" cy="681047"/>
              </a:xfrm>
              <a:custGeom>
                <a:avLst/>
                <a:gdLst>
                  <a:gd name="T0" fmla="*/ 5 w 208"/>
                  <a:gd name="T1" fmla="*/ 114 h 298"/>
                  <a:gd name="T2" fmla="*/ 2 w 208"/>
                  <a:gd name="T3" fmla="*/ 113 h 298"/>
                  <a:gd name="T4" fmla="*/ 17 w 208"/>
                  <a:gd name="T5" fmla="*/ 94 h 298"/>
                  <a:gd name="T6" fmla="*/ 13 w 208"/>
                  <a:gd name="T7" fmla="*/ 74 h 298"/>
                  <a:gd name="T8" fmla="*/ 10 w 208"/>
                  <a:gd name="T9" fmla="*/ 76 h 298"/>
                  <a:gd name="T10" fmla="*/ 13 w 208"/>
                  <a:gd name="T11" fmla="*/ 80 h 298"/>
                  <a:gd name="T12" fmla="*/ 16 w 208"/>
                  <a:gd name="T13" fmla="*/ 79 h 298"/>
                  <a:gd name="T14" fmla="*/ 17 w 208"/>
                  <a:gd name="T15" fmla="*/ 80 h 298"/>
                  <a:gd name="T16" fmla="*/ 16 w 208"/>
                  <a:gd name="T17" fmla="*/ 87 h 298"/>
                  <a:gd name="T18" fmla="*/ 19 w 208"/>
                  <a:gd name="T19" fmla="*/ 83 h 298"/>
                  <a:gd name="T20" fmla="*/ 21 w 208"/>
                  <a:gd name="T21" fmla="*/ 78 h 298"/>
                  <a:gd name="T22" fmla="*/ 17 w 208"/>
                  <a:gd name="T23" fmla="*/ 74 h 298"/>
                  <a:gd name="T24" fmla="*/ 31 w 208"/>
                  <a:gd name="T25" fmla="*/ 69 h 298"/>
                  <a:gd name="T26" fmla="*/ 24 w 208"/>
                  <a:gd name="T27" fmla="*/ 72 h 298"/>
                  <a:gd name="T28" fmla="*/ 27 w 208"/>
                  <a:gd name="T29" fmla="*/ 80 h 298"/>
                  <a:gd name="T30" fmla="*/ 29 w 208"/>
                  <a:gd name="T31" fmla="*/ 75 h 298"/>
                  <a:gd name="T32" fmla="*/ 31 w 208"/>
                  <a:gd name="T33" fmla="*/ 69 h 298"/>
                  <a:gd name="T34" fmla="*/ 27 w 208"/>
                  <a:gd name="T35" fmla="*/ 66 h 298"/>
                  <a:gd name="T36" fmla="*/ 58 w 208"/>
                  <a:gd name="T37" fmla="*/ 31 h 298"/>
                  <a:gd name="T38" fmla="*/ 54 w 208"/>
                  <a:gd name="T39" fmla="*/ 37 h 298"/>
                  <a:gd name="T40" fmla="*/ 56 w 208"/>
                  <a:gd name="T41" fmla="*/ 43 h 298"/>
                  <a:gd name="T42" fmla="*/ 48 w 208"/>
                  <a:gd name="T43" fmla="*/ 54 h 298"/>
                  <a:gd name="T44" fmla="*/ 42 w 208"/>
                  <a:gd name="T45" fmla="*/ 56 h 298"/>
                  <a:gd name="T46" fmla="*/ 43 w 208"/>
                  <a:gd name="T47" fmla="*/ 52 h 298"/>
                  <a:gd name="T48" fmla="*/ 38 w 208"/>
                  <a:gd name="T49" fmla="*/ 59 h 298"/>
                  <a:gd name="T50" fmla="*/ 38 w 208"/>
                  <a:gd name="T51" fmla="*/ 63 h 298"/>
                  <a:gd name="T52" fmla="*/ 28 w 208"/>
                  <a:gd name="T53" fmla="*/ 64 h 298"/>
                  <a:gd name="T54" fmla="*/ 22 w 208"/>
                  <a:gd name="T55" fmla="*/ 69 h 298"/>
                  <a:gd name="T56" fmla="*/ 17 w 208"/>
                  <a:gd name="T57" fmla="*/ 72 h 298"/>
                  <a:gd name="T58" fmla="*/ 31 w 208"/>
                  <a:gd name="T59" fmla="*/ 69 h 298"/>
                  <a:gd name="T60" fmla="*/ 34 w 208"/>
                  <a:gd name="T61" fmla="*/ 73 h 298"/>
                  <a:gd name="T62" fmla="*/ 39 w 208"/>
                  <a:gd name="T63" fmla="*/ 74 h 298"/>
                  <a:gd name="T64" fmla="*/ 42 w 208"/>
                  <a:gd name="T65" fmla="*/ 69 h 298"/>
                  <a:gd name="T66" fmla="*/ 44 w 208"/>
                  <a:gd name="T67" fmla="*/ 69 h 298"/>
                  <a:gd name="T68" fmla="*/ 49 w 208"/>
                  <a:gd name="T69" fmla="*/ 69 h 298"/>
                  <a:gd name="T70" fmla="*/ 52 w 208"/>
                  <a:gd name="T71" fmla="*/ 69 h 298"/>
                  <a:gd name="T72" fmla="*/ 56 w 208"/>
                  <a:gd name="T73" fmla="*/ 66 h 298"/>
                  <a:gd name="T74" fmla="*/ 58 w 208"/>
                  <a:gd name="T75" fmla="*/ 63 h 298"/>
                  <a:gd name="T76" fmla="*/ 59 w 208"/>
                  <a:gd name="T77" fmla="*/ 66 h 298"/>
                  <a:gd name="T78" fmla="*/ 59 w 208"/>
                  <a:gd name="T79" fmla="*/ 60 h 298"/>
                  <a:gd name="T80" fmla="*/ 60 w 208"/>
                  <a:gd name="T81" fmla="*/ 48 h 298"/>
                  <a:gd name="T82" fmla="*/ 63 w 208"/>
                  <a:gd name="T83" fmla="*/ 44 h 298"/>
                  <a:gd name="T84" fmla="*/ 65 w 208"/>
                  <a:gd name="T85" fmla="*/ 37 h 298"/>
                  <a:gd name="T86" fmla="*/ 63 w 208"/>
                  <a:gd name="T87" fmla="*/ 0 h 298"/>
                  <a:gd name="T88" fmla="*/ 63 w 208"/>
                  <a:gd name="T89" fmla="*/ 8 h 298"/>
                  <a:gd name="T90" fmla="*/ 63 w 208"/>
                  <a:gd name="T91" fmla="*/ 15 h 298"/>
                  <a:gd name="T92" fmla="*/ 59 w 208"/>
                  <a:gd name="T93" fmla="*/ 15 h 298"/>
                  <a:gd name="T94" fmla="*/ 54 w 208"/>
                  <a:gd name="T95" fmla="*/ 17 h 298"/>
                  <a:gd name="T96" fmla="*/ 59 w 208"/>
                  <a:gd name="T97" fmla="*/ 24 h 298"/>
                  <a:gd name="T98" fmla="*/ 58 w 208"/>
                  <a:gd name="T99" fmla="*/ 22 h 298"/>
                  <a:gd name="T100" fmla="*/ 66 w 208"/>
                  <a:gd name="T101" fmla="*/ 22 h 298"/>
                  <a:gd name="T102" fmla="*/ 74 w 208"/>
                  <a:gd name="T103" fmla="*/ 17 h 298"/>
                  <a:gd name="T104" fmla="*/ 79 w 208"/>
                  <a:gd name="T105" fmla="*/ 12 h 298"/>
                  <a:gd name="T106" fmla="*/ 75 w 208"/>
                  <a:gd name="T107" fmla="*/ 10 h 298"/>
                  <a:gd name="T108" fmla="*/ 69 w 208"/>
                  <a:gd name="T109" fmla="*/ 6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8" h="298">
                    <a:moveTo>
                      <a:pt x="10" y="292"/>
                    </a:moveTo>
                    <a:lnTo>
                      <a:pt x="10" y="292"/>
                    </a:lnTo>
                    <a:lnTo>
                      <a:pt x="8" y="296"/>
                    </a:lnTo>
                    <a:lnTo>
                      <a:pt x="8" y="298"/>
                    </a:lnTo>
                    <a:lnTo>
                      <a:pt x="10" y="298"/>
                    </a:lnTo>
                    <a:lnTo>
                      <a:pt x="12" y="294"/>
                    </a:lnTo>
                    <a:lnTo>
                      <a:pt x="12" y="292"/>
                    </a:lnTo>
                    <a:lnTo>
                      <a:pt x="10" y="292"/>
                    </a:lnTo>
                    <a:close/>
                    <a:moveTo>
                      <a:pt x="0" y="288"/>
                    </a:moveTo>
                    <a:lnTo>
                      <a:pt x="2" y="292"/>
                    </a:lnTo>
                    <a:lnTo>
                      <a:pt x="2" y="290"/>
                    </a:lnTo>
                    <a:lnTo>
                      <a:pt x="0" y="288"/>
                    </a:lnTo>
                    <a:close/>
                    <a:moveTo>
                      <a:pt x="44" y="236"/>
                    </a:moveTo>
                    <a:lnTo>
                      <a:pt x="44" y="236"/>
                    </a:lnTo>
                    <a:lnTo>
                      <a:pt x="44" y="240"/>
                    </a:lnTo>
                    <a:lnTo>
                      <a:pt x="44" y="242"/>
                    </a:lnTo>
                    <a:lnTo>
                      <a:pt x="46" y="238"/>
                    </a:lnTo>
                    <a:lnTo>
                      <a:pt x="46" y="236"/>
                    </a:lnTo>
                    <a:lnTo>
                      <a:pt x="44" y="236"/>
                    </a:lnTo>
                    <a:close/>
                    <a:moveTo>
                      <a:pt x="40" y="186"/>
                    </a:moveTo>
                    <a:lnTo>
                      <a:pt x="36" y="192"/>
                    </a:lnTo>
                    <a:lnTo>
                      <a:pt x="32" y="192"/>
                    </a:lnTo>
                    <a:lnTo>
                      <a:pt x="30" y="192"/>
                    </a:lnTo>
                    <a:lnTo>
                      <a:pt x="30" y="194"/>
                    </a:lnTo>
                    <a:lnTo>
                      <a:pt x="28" y="196"/>
                    </a:lnTo>
                    <a:lnTo>
                      <a:pt x="32" y="200"/>
                    </a:lnTo>
                    <a:lnTo>
                      <a:pt x="34" y="206"/>
                    </a:lnTo>
                    <a:lnTo>
                      <a:pt x="32" y="204"/>
                    </a:lnTo>
                    <a:lnTo>
                      <a:pt x="30" y="206"/>
                    </a:lnTo>
                    <a:lnTo>
                      <a:pt x="32" y="208"/>
                    </a:lnTo>
                    <a:lnTo>
                      <a:pt x="34" y="210"/>
                    </a:lnTo>
                    <a:lnTo>
                      <a:pt x="36" y="210"/>
                    </a:lnTo>
                    <a:lnTo>
                      <a:pt x="40" y="210"/>
                    </a:lnTo>
                    <a:lnTo>
                      <a:pt x="40" y="204"/>
                    </a:lnTo>
                    <a:lnTo>
                      <a:pt x="38" y="204"/>
                    </a:lnTo>
                    <a:lnTo>
                      <a:pt x="38" y="202"/>
                    </a:lnTo>
                    <a:lnTo>
                      <a:pt x="40" y="202"/>
                    </a:lnTo>
                    <a:lnTo>
                      <a:pt x="40" y="204"/>
                    </a:lnTo>
                    <a:lnTo>
                      <a:pt x="42" y="206"/>
                    </a:lnTo>
                    <a:lnTo>
                      <a:pt x="36" y="216"/>
                    </a:lnTo>
                    <a:lnTo>
                      <a:pt x="36" y="228"/>
                    </a:lnTo>
                    <a:lnTo>
                      <a:pt x="38" y="226"/>
                    </a:lnTo>
                    <a:lnTo>
                      <a:pt x="40" y="226"/>
                    </a:lnTo>
                    <a:lnTo>
                      <a:pt x="40" y="228"/>
                    </a:lnTo>
                    <a:lnTo>
                      <a:pt x="40" y="230"/>
                    </a:lnTo>
                    <a:lnTo>
                      <a:pt x="42" y="232"/>
                    </a:lnTo>
                    <a:lnTo>
                      <a:pt x="50" y="220"/>
                    </a:lnTo>
                    <a:lnTo>
                      <a:pt x="50" y="214"/>
                    </a:lnTo>
                    <a:lnTo>
                      <a:pt x="52" y="206"/>
                    </a:lnTo>
                    <a:lnTo>
                      <a:pt x="54" y="206"/>
                    </a:lnTo>
                    <a:lnTo>
                      <a:pt x="54" y="202"/>
                    </a:lnTo>
                    <a:lnTo>
                      <a:pt x="54" y="200"/>
                    </a:lnTo>
                    <a:lnTo>
                      <a:pt x="54" y="198"/>
                    </a:lnTo>
                    <a:lnTo>
                      <a:pt x="50" y="198"/>
                    </a:lnTo>
                    <a:lnTo>
                      <a:pt x="52" y="196"/>
                    </a:lnTo>
                    <a:lnTo>
                      <a:pt x="52" y="192"/>
                    </a:lnTo>
                    <a:lnTo>
                      <a:pt x="46" y="192"/>
                    </a:lnTo>
                    <a:lnTo>
                      <a:pt x="44" y="188"/>
                    </a:lnTo>
                    <a:lnTo>
                      <a:pt x="42" y="186"/>
                    </a:lnTo>
                    <a:lnTo>
                      <a:pt x="40" y="186"/>
                    </a:lnTo>
                    <a:close/>
                    <a:moveTo>
                      <a:pt x="78" y="180"/>
                    </a:moveTo>
                    <a:lnTo>
                      <a:pt x="78" y="180"/>
                    </a:lnTo>
                    <a:lnTo>
                      <a:pt x="72" y="186"/>
                    </a:lnTo>
                    <a:lnTo>
                      <a:pt x="70" y="186"/>
                    </a:lnTo>
                    <a:lnTo>
                      <a:pt x="68" y="184"/>
                    </a:lnTo>
                    <a:lnTo>
                      <a:pt x="66" y="184"/>
                    </a:lnTo>
                    <a:lnTo>
                      <a:pt x="64" y="186"/>
                    </a:lnTo>
                    <a:lnTo>
                      <a:pt x="62" y="192"/>
                    </a:lnTo>
                    <a:lnTo>
                      <a:pt x="58" y="194"/>
                    </a:lnTo>
                    <a:lnTo>
                      <a:pt x="64" y="202"/>
                    </a:lnTo>
                    <a:lnTo>
                      <a:pt x="68" y="208"/>
                    </a:lnTo>
                    <a:lnTo>
                      <a:pt x="70" y="204"/>
                    </a:lnTo>
                    <a:lnTo>
                      <a:pt x="70" y="198"/>
                    </a:lnTo>
                    <a:lnTo>
                      <a:pt x="74" y="196"/>
                    </a:lnTo>
                    <a:lnTo>
                      <a:pt x="76" y="194"/>
                    </a:lnTo>
                    <a:lnTo>
                      <a:pt x="78" y="196"/>
                    </a:lnTo>
                    <a:lnTo>
                      <a:pt x="80" y="198"/>
                    </a:lnTo>
                    <a:lnTo>
                      <a:pt x="86" y="188"/>
                    </a:lnTo>
                    <a:lnTo>
                      <a:pt x="78" y="180"/>
                    </a:lnTo>
                    <a:close/>
                    <a:moveTo>
                      <a:pt x="70" y="170"/>
                    </a:moveTo>
                    <a:lnTo>
                      <a:pt x="70" y="170"/>
                    </a:lnTo>
                    <a:lnTo>
                      <a:pt x="72" y="174"/>
                    </a:lnTo>
                    <a:lnTo>
                      <a:pt x="70" y="176"/>
                    </a:lnTo>
                    <a:lnTo>
                      <a:pt x="68" y="172"/>
                    </a:lnTo>
                    <a:lnTo>
                      <a:pt x="68" y="170"/>
                    </a:lnTo>
                    <a:lnTo>
                      <a:pt x="70" y="170"/>
                    </a:lnTo>
                    <a:close/>
                    <a:moveTo>
                      <a:pt x="150" y="72"/>
                    </a:moveTo>
                    <a:lnTo>
                      <a:pt x="150" y="72"/>
                    </a:lnTo>
                    <a:lnTo>
                      <a:pt x="150" y="76"/>
                    </a:lnTo>
                    <a:lnTo>
                      <a:pt x="150" y="78"/>
                    </a:lnTo>
                    <a:lnTo>
                      <a:pt x="146" y="82"/>
                    </a:lnTo>
                    <a:lnTo>
                      <a:pt x="148" y="92"/>
                    </a:lnTo>
                    <a:lnTo>
                      <a:pt x="144" y="94"/>
                    </a:lnTo>
                    <a:lnTo>
                      <a:pt x="142" y="96"/>
                    </a:lnTo>
                    <a:lnTo>
                      <a:pt x="146" y="98"/>
                    </a:lnTo>
                    <a:lnTo>
                      <a:pt x="148" y="100"/>
                    </a:lnTo>
                    <a:lnTo>
                      <a:pt x="146" y="104"/>
                    </a:lnTo>
                    <a:lnTo>
                      <a:pt x="144" y="104"/>
                    </a:lnTo>
                    <a:lnTo>
                      <a:pt x="144" y="110"/>
                    </a:lnTo>
                    <a:lnTo>
                      <a:pt x="132" y="128"/>
                    </a:lnTo>
                    <a:lnTo>
                      <a:pt x="128" y="128"/>
                    </a:lnTo>
                    <a:lnTo>
                      <a:pt x="126" y="134"/>
                    </a:lnTo>
                    <a:lnTo>
                      <a:pt x="126" y="136"/>
                    </a:lnTo>
                    <a:lnTo>
                      <a:pt x="124" y="138"/>
                    </a:lnTo>
                    <a:lnTo>
                      <a:pt x="120" y="140"/>
                    </a:lnTo>
                    <a:lnTo>
                      <a:pt x="116" y="140"/>
                    </a:lnTo>
                    <a:lnTo>
                      <a:pt x="116" y="144"/>
                    </a:lnTo>
                    <a:lnTo>
                      <a:pt x="108" y="144"/>
                    </a:lnTo>
                    <a:lnTo>
                      <a:pt x="108" y="140"/>
                    </a:lnTo>
                    <a:lnTo>
                      <a:pt x="108" y="138"/>
                    </a:lnTo>
                    <a:lnTo>
                      <a:pt x="114" y="132"/>
                    </a:lnTo>
                    <a:lnTo>
                      <a:pt x="110" y="134"/>
                    </a:lnTo>
                    <a:lnTo>
                      <a:pt x="106" y="138"/>
                    </a:lnTo>
                    <a:lnTo>
                      <a:pt x="106" y="142"/>
                    </a:lnTo>
                    <a:lnTo>
                      <a:pt x="106" y="146"/>
                    </a:lnTo>
                    <a:lnTo>
                      <a:pt x="102" y="150"/>
                    </a:lnTo>
                    <a:lnTo>
                      <a:pt x="98" y="154"/>
                    </a:lnTo>
                    <a:lnTo>
                      <a:pt x="98" y="156"/>
                    </a:lnTo>
                    <a:lnTo>
                      <a:pt x="98" y="158"/>
                    </a:lnTo>
                    <a:lnTo>
                      <a:pt x="100" y="160"/>
                    </a:lnTo>
                    <a:lnTo>
                      <a:pt x="100" y="162"/>
                    </a:lnTo>
                    <a:lnTo>
                      <a:pt x="98" y="164"/>
                    </a:lnTo>
                    <a:lnTo>
                      <a:pt x="96" y="166"/>
                    </a:lnTo>
                    <a:lnTo>
                      <a:pt x="90" y="164"/>
                    </a:lnTo>
                    <a:lnTo>
                      <a:pt x="86" y="162"/>
                    </a:lnTo>
                    <a:lnTo>
                      <a:pt x="80" y="164"/>
                    </a:lnTo>
                    <a:lnTo>
                      <a:pt x="74" y="166"/>
                    </a:lnTo>
                    <a:lnTo>
                      <a:pt x="74" y="164"/>
                    </a:lnTo>
                    <a:lnTo>
                      <a:pt x="72" y="164"/>
                    </a:lnTo>
                    <a:lnTo>
                      <a:pt x="66" y="166"/>
                    </a:lnTo>
                    <a:lnTo>
                      <a:pt x="62" y="172"/>
                    </a:lnTo>
                    <a:lnTo>
                      <a:pt x="56" y="176"/>
                    </a:lnTo>
                    <a:lnTo>
                      <a:pt x="52" y="180"/>
                    </a:lnTo>
                    <a:lnTo>
                      <a:pt x="48" y="180"/>
                    </a:lnTo>
                    <a:lnTo>
                      <a:pt x="44" y="178"/>
                    </a:lnTo>
                    <a:lnTo>
                      <a:pt x="44" y="186"/>
                    </a:lnTo>
                    <a:lnTo>
                      <a:pt x="60" y="186"/>
                    </a:lnTo>
                    <a:lnTo>
                      <a:pt x="60" y="182"/>
                    </a:lnTo>
                    <a:lnTo>
                      <a:pt x="62" y="180"/>
                    </a:lnTo>
                    <a:lnTo>
                      <a:pt x="80" y="178"/>
                    </a:lnTo>
                    <a:lnTo>
                      <a:pt x="92" y="178"/>
                    </a:lnTo>
                    <a:lnTo>
                      <a:pt x="90" y="182"/>
                    </a:lnTo>
                    <a:lnTo>
                      <a:pt x="88" y="182"/>
                    </a:lnTo>
                    <a:lnTo>
                      <a:pt x="88" y="190"/>
                    </a:lnTo>
                    <a:lnTo>
                      <a:pt x="90" y="192"/>
                    </a:lnTo>
                    <a:lnTo>
                      <a:pt x="92" y="194"/>
                    </a:lnTo>
                    <a:lnTo>
                      <a:pt x="94" y="194"/>
                    </a:lnTo>
                    <a:lnTo>
                      <a:pt x="98" y="194"/>
                    </a:lnTo>
                    <a:lnTo>
                      <a:pt x="100" y="192"/>
                    </a:lnTo>
                    <a:lnTo>
                      <a:pt x="102" y="188"/>
                    </a:lnTo>
                    <a:lnTo>
                      <a:pt x="106" y="186"/>
                    </a:lnTo>
                    <a:lnTo>
                      <a:pt x="108" y="184"/>
                    </a:lnTo>
                    <a:lnTo>
                      <a:pt x="108" y="180"/>
                    </a:lnTo>
                    <a:lnTo>
                      <a:pt x="108" y="178"/>
                    </a:lnTo>
                    <a:lnTo>
                      <a:pt x="112" y="178"/>
                    </a:lnTo>
                    <a:lnTo>
                      <a:pt x="116" y="178"/>
                    </a:lnTo>
                    <a:lnTo>
                      <a:pt x="114" y="178"/>
                    </a:lnTo>
                    <a:lnTo>
                      <a:pt x="114" y="180"/>
                    </a:lnTo>
                    <a:lnTo>
                      <a:pt x="114" y="182"/>
                    </a:lnTo>
                    <a:lnTo>
                      <a:pt x="116" y="180"/>
                    </a:lnTo>
                    <a:lnTo>
                      <a:pt x="118" y="178"/>
                    </a:lnTo>
                    <a:lnTo>
                      <a:pt x="122" y="180"/>
                    </a:lnTo>
                    <a:lnTo>
                      <a:pt x="126" y="180"/>
                    </a:lnTo>
                    <a:lnTo>
                      <a:pt x="128" y="176"/>
                    </a:lnTo>
                    <a:lnTo>
                      <a:pt x="132" y="174"/>
                    </a:lnTo>
                    <a:lnTo>
                      <a:pt x="134" y="178"/>
                    </a:lnTo>
                    <a:lnTo>
                      <a:pt x="134" y="180"/>
                    </a:lnTo>
                    <a:lnTo>
                      <a:pt x="136" y="180"/>
                    </a:lnTo>
                    <a:lnTo>
                      <a:pt x="138" y="176"/>
                    </a:lnTo>
                    <a:lnTo>
                      <a:pt x="138" y="172"/>
                    </a:lnTo>
                    <a:lnTo>
                      <a:pt x="144" y="172"/>
                    </a:lnTo>
                    <a:lnTo>
                      <a:pt x="144" y="168"/>
                    </a:lnTo>
                    <a:lnTo>
                      <a:pt x="144" y="166"/>
                    </a:lnTo>
                    <a:lnTo>
                      <a:pt x="144" y="164"/>
                    </a:lnTo>
                    <a:lnTo>
                      <a:pt x="146" y="162"/>
                    </a:lnTo>
                    <a:lnTo>
                      <a:pt x="146" y="160"/>
                    </a:lnTo>
                    <a:lnTo>
                      <a:pt x="148" y="162"/>
                    </a:lnTo>
                    <a:lnTo>
                      <a:pt x="148" y="164"/>
                    </a:lnTo>
                    <a:lnTo>
                      <a:pt x="146" y="170"/>
                    </a:lnTo>
                    <a:lnTo>
                      <a:pt x="144" y="174"/>
                    </a:lnTo>
                    <a:lnTo>
                      <a:pt x="146" y="174"/>
                    </a:lnTo>
                    <a:lnTo>
                      <a:pt x="148" y="176"/>
                    </a:lnTo>
                    <a:lnTo>
                      <a:pt x="152" y="170"/>
                    </a:lnTo>
                    <a:lnTo>
                      <a:pt x="154" y="166"/>
                    </a:lnTo>
                    <a:lnTo>
                      <a:pt x="156" y="162"/>
                    </a:lnTo>
                    <a:lnTo>
                      <a:pt x="154" y="160"/>
                    </a:lnTo>
                    <a:lnTo>
                      <a:pt x="150" y="158"/>
                    </a:lnTo>
                    <a:lnTo>
                      <a:pt x="152" y="156"/>
                    </a:lnTo>
                    <a:lnTo>
                      <a:pt x="154" y="154"/>
                    </a:lnTo>
                    <a:lnTo>
                      <a:pt x="152" y="150"/>
                    </a:lnTo>
                    <a:lnTo>
                      <a:pt x="152" y="146"/>
                    </a:lnTo>
                    <a:lnTo>
                      <a:pt x="156" y="140"/>
                    </a:lnTo>
                    <a:lnTo>
                      <a:pt x="156" y="130"/>
                    </a:lnTo>
                    <a:lnTo>
                      <a:pt x="156" y="124"/>
                    </a:lnTo>
                    <a:lnTo>
                      <a:pt x="156" y="120"/>
                    </a:lnTo>
                    <a:lnTo>
                      <a:pt x="158" y="118"/>
                    </a:lnTo>
                    <a:lnTo>
                      <a:pt x="162" y="116"/>
                    </a:lnTo>
                    <a:lnTo>
                      <a:pt x="164" y="114"/>
                    </a:lnTo>
                    <a:lnTo>
                      <a:pt x="162" y="114"/>
                    </a:lnTo>
                    <a:lnTo>
                      <a:pt x="162" y="112"/>
                    </a:lnTo>
                    <a:lnTo>
                      <a:pt x="162" y="110"/>
                    </a:lnTo>
                    <a:lnTo>
                      <a:pt x="164" y="110"/>
                    </a:lnTo>
                    <a:lnTo>
                      <a:pt x="166" y="102"/>
                    </a:lnTo>
                    <a:lnTo>
                      <a:pt x="168" y="96"/>
                    </a:lnTo>
                    <a:lnTo>
                      <a:pt x="166" y="90"/>
                    </a:lnTo>
                    <a:lnTo>
                      <a:pt x="162" y="82"/>
                    </a:lnTo>
                    <a:lnTo>
                      <a:pt x="162" y="76"/>
                    </a:lnTo>
                    <a:lnTo>
                      <a:pt x="150" y="72"/>
                    </a:lnTo>
                    <a:close/>
                    <a:moveTo>
                      <a:pt x="164" y="0"/>
                    </a:moveTo>
                    <a:lnTo>
                      <a:pt x="164" y="0"/>
                    </a:lnTo>
                    <a:lnTo>
                      <a:pt x="162" y="2"/>
                    </a:lnTo>
                    <a:lnTo>
                      <a:pt x="162" y="6"/>
                    </a:lnTo>
                    <a:lnTo>
                      <a:pt x="162" y="8"/>
                    </a:lnTo>
                    <a:lnTo>
                      <a:pt x="164" y="10"/>
                    </a:lnTo>
                    <a:lnTo>
                      <a:pt x="166" y="14"/>
                    </a:lnTo>
                    <a:lnTo>
                      <a:pt x="164" y="22"/>
                    </a:lnTo>
                    <a:lnTo>
                      <a:pt x="160" y="30"/>
                    </a:lnTo>
                    <a:lnTo>
                      <a:pt x="160" y="34"/>
                    </a:lnTo>
                    <a:lnTo>
                      <a:pt x="162" y="36"/>
                    </a:lnTo>
                    <a:lnTo>
                      <a:pt x="162" y="38"/>
                    </a:lnTo>
                    <a:lnTo>
                      <a:pt x="158" y="38"/>
                    </a:lnTo>
                    <a:lnTo>
                      <a:pt x="158" y="42"/>
                    </a:lnTo>
                    <a:lnTo>
                      <a:pt x="156" y="40"/>
                    </a:lnTo>
                    <a:lnTo>
                      <a:pt x="154" y="38"/>
                    </a:lnTo>
                    <a:lnTo>
                      <a:pt x="148" y="38"/>
                    </a:lnTo>
                    <a:lnTo>
                      <a:pt x="148" y="42"/>
                    </a:lnTo>
                    <a:lnTo>
                      <a:pt x="142" y="46"/>
                    </a:lnTo>
                    <a:lnTo>
                      <a:pt x="148" y="56"/>
                    </a:lnTo>
                    <a:lnTo>
                      <a:pt x="146" y="60"/>
                    </a:lnTo>
                    <a:lnTo>
                      <a:pt x="146" y="62"/>
                    </a:lnTo>
                    <a:lnTo>
                      <a:pt x="146" y="64"/>
                    </a:lnTo>
                    <a:lnTo>
                      <a:pt x="152" y="62"/>
                    </a:lnTo>
                    <a:lnTo>
                      <a:pt x="158" y="60"/>
                    </a:lnTo>
                    <a:lnTo>
                      <a:pt x="160" y="58"/>
                    </a:lnTo>
                    <a:lnTo>
                      <a:pt x="158" y="58"/>
                    </a:lnTo>
                    <a:lnTo>
                      <a:pt x="150" y="56"/>
                    </a:lnTo>
                    <a:lnTo>
                      <a:pt x="150" y="52"/>
                    </a:lnTo>
                    <a:lnTo>
                      <a:pt x="150" y="50"/>
                    </a:lnTo>
                    <a:lnTo>
                      <a:pt x="158" y="48"/>
                    </a:lnTo>
                    <a:lnTo>
                      <a:pt x="162" y="48"/>
                    </a:lnTo>
                    <a:lnTo>
                      <a:pt x="166" y="48"/>
                    </a:lnTo>
                    <a:lnTo>
                      <a:pt x="170" y="56"/>
                    </a:lnTo>
                    <a:lnTo>
                      <a:pt x="182" y="56"/>
                    </a:lnTo>
                    <a:lnTo>
                      <a:pt x="184" y="50"/>
                    </a:lnTo>
                    <a:lnTo>
                      <a:pt x="188" y="44"/>
                    </a:lnTo>
                    <a:lnTo>
                      <a:pt x="192" y="42"/>
                    </a:lnTo>
                    <a:lnTo>
                      <a:pt x="196" y="42"/>
                    </a:lnTo>
                    <a:lnTo>
                      <a:pt x="208" y="40"/>
                    </a:lnTo>
                    <a:lnTo>
                      <a:pt x="206" y="36"/>
                    </a:lnTo>
                    <a:lnTo>
                      <a:pt x="204" y="34"/>
                    </a:lnTo>
                    <a:lnTo>
                      <a:pt x="204" y="30"/>
                    </a:lnTo>
                    <a:lnTo>
                      <a:pt x="204" y="28"/>
                    </a:lnTo>
                    <a:lnTo>
                      <a:pt x="202" y="28"/>
                    </a:lnTo>
                    <a:lnTo>
                      <a:pt x="198" y="30"/>
                    </a:lnTo>
                    <a:lnTo>
                      <a:pt x="196" y="28"/>
                    </a:lnTo>
                    <a:lnTo>
                      <a:pt x="194" y="26"/>
                    </a:lnTo>
                    <a:lnTo>
                      <a:pt x="194" y="24"/>
                    </a:lnTo>
                    <a:lnTo>
                      <a:pt x="186" y="24"/>
                    </a:lnTo>
                    <a:lnTo>
                      <a:pt x="180" y="22"/>
                    </a:lnTo>
                    <a:lnTo>
                      <a:pt x="178" y="20"/>
                    </a:lnTo>
                    <a:lnTo>
                      <a:pt x="178" y="16"/>
                    </a:lnTo>
                    <a:lnTo>
                      <a:pt x="176" y="10"/>
                    </a:lnTo>
                    <a:lnTo>
                      <a:pt x="170" y="4"/>
                    </a:lnTo>
                    <a:lnTo>
                      <a:pt x="164" y="0"/>
                    </a:lnTo>
                    <a:close/>
                  </a:path>
                </a:pathLst>
              </a:custGeom>
              <a:grpFill/>
              <a:ln w="3175">
                <a:noFill/>
                <a:round/>
                <a:headEnd/>
                <a:tailEnd/>
              </a:ln>
            </p:spPr>
            <p:txBody>
              <a:bodyPr/>
              <a:lstStyle/>
              <a:p>
                <a:pPr>
                  <a:defRPr/>
                </a:pPr>
                <a:endParaRPr lang="en-GB" dirty="0">
                  <a:latin typeface="Calibri" pitchFamily="34" charset="0"/>
                </a:endParaRPr>
              </a:p>
            </p:txBody>
          </p:sp>
          <p:sp>
            <p:nvSpPr>
              <p:cNvPr id="714" name="Freeform 119"/>
              <p:cNvSpPr>
                <a:spLocks/>
              </p:cNvSpPr>
              <p:nvPr/>
            </p:nvSpPr>
            <p:spPr bwMode="auto">
              <a:xfrm>
                <a:off x="5102275" y="3192436"/>
                <a:ext cx="8696" cy="11592"/>
              </a:xfrm>
              <a:custGeom>
                <a:avLst/>
                <a:gdLst>
                  <a:gd name="T0" fmla="*/ 0 w 4"/>
                  <a:gd name="T1" fmla="*/ 0 h 4"/>
                  <a:gd name="T2" fmla="*/ 0 w 4"/>
                  <a:gd name="T3" fmla="*/ 0 h 4"/>
                  <a:gd name="T4" fmla="*/ 0 w 4"/>
                  <a:gd name="T5" fmla="*/ 2 h 4"/>
                  <a:gd name="T6" fmla="*/ 0 w 4"/>
                  <a:gd name="T7" fmla="*/ 2 h 4"/>
                  <a:gd name="T8" fmla="*/ 2 w 4"/>
                  <a:gd name="T9" fmla="*/ 2 h 4"/>
                  <a:gd name="T10" fmla="*/ 2 w 4"/>
                  <a:gd name="T11" fmla="*/ 2 h 4"/>
                  <a:gd name="T12" fmla="*/ 2 w 4"/>
                  <a:gd name="T13" fmla="*/ 4 h 4"/>
                  <a:gd name="T14" fmla="*/ 2 w 4"/>
                  <a:gd name="T15" fmla="*/ 4 h 4"/>
                  <a:gd name="T16" fmla="*/ 2 w 4"/>
                  <a:gd name="T17" fmla="*/ 4 h 4"/>
                  <a:gd name="T18" fmla="*/ 2 w 4"/>
                  <a:gd name="T19" fmla="*/ 4 h 4"/>
                  <a:gd name="T20" fmla="*/ 2 w 4"/>
                  <a:gd name="T21" fmla="*/ 4 h 4"/>
                  <a:gd name="T22" fmla="*/ 2 w 4"/>
                  <a:gd name="T23" fmla="*/ 4 h 4"/>
                  <a:gd name="T24" fmla="*/ 2 w 4"/>
                  <a:gd name="T25" fmla="*/ 2 h 4"/>
                  <a:gd name="T26" fmla="*/ 2 w 4"/>
                  <a:gd name="T27" fmla="*/ 2 h 4"/>
                  <a:gd name="T28" fmla="*/ 2 w 4"/>
                  <a:gd name="T29" fmla="*/ 2 h 4"/>
                  <a:gd name="T30" fmla="*/ 2 w 4"/>
                  <a:gd name="T31" fmla="*/ 2 h 4"/>
                  <a:gd name="T32" fmla="*/ 0 w 4"/>
                  <a:gd name="T33" fmla="*/ 0 h 4"/>
                  <a:gd name="T34" fmla="*/ 0 w 4"/>
                  <a:gd name="T35" fmla="*/ 0 h 4"/>
                  <a:gd name="T36" fmla="*/ 0 w 4"/>
                  <a:gd name="T37" fmla="*/ 0 h 4"/>
                  <a:gd name="T38" fmla="*/ 0 w 4"/>
                  <a:gd name="T39" fmla="*/ 0 h 4"/>
                  <a:gd name="T40" fmla="*/ 0 w 4"/>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4">
                    <a:moveTo>
                      <a:pt x="0" y="0"/>
                    </a:moveTo>
                    <a:lnTo>
                      <a:pt x="0" y="0"/>
                    </a:lnTo>
                    <a:lnTo>
                      <a:pt x="0" y="2"/>
                    </a:lnTo>
                    <a:lnTo>
                      <a:pt x="2" y="2"/>
                    </a:lnTo>
                    <a:lnTo>
                      <a:pt x="2" y="4"/>
                    </a:lnTo>
                    <a:lnTo>
                      <a:pt x="4" y="4"/>
                    </a:lnTo>
                    <a:lnTo>
                      <a:pt x="4" y="2"/>
                    </a:lnTo>
                    <a:lnTo>
                      <a:pt x="2"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715" name="Freeform 120"/>
              <p:cNvSpPr>
                <a:spLocks noEditPoints="1"/>
              </p:cNvSpPr>
              <p:nvPr/>
            </p:nvSpPr>
            <p:spPr bwMode="auto">
              <a:xfrm>
                <a:off x="6029806" y="3525715"/>
                <a:ext cx="5797" cy="14490"/>
              </a:xfrm>
              <a:custGeom>
                <a:avLst/>
                <a:gdLst>
                  <a:gd name="T0" fmla="*/ 0 w 2"/>
                  <a:gd name="T1" fmla="*/ 0 h 6"/>
                  <a:gd name="T2" fmla="*/ 0 w 2"/>
                  <a:gd name="T3" fmla="*/ 0 h 6"/>
                  <a:gd name="T4" fmla="*/ 0 w 2"/>
                  <a:gd name="T5" fmla="*/ 0 h 6"/>
                  <a:gd name="T6" fmla="*/ 0 w 2"/>
                  <a:gd name="T7" fmla="*/ 0 h 6"/>
                  <a:gd name="T8" fmla="*/ 0 w 2"/>
                  <a:gd name="T9" fmla="*/ 0 h 6"/>
                  <a:gd name="T10" fmla="*/ 0 w 2"/>
                  <a:gd name="T11" fmla="*/ 0 h 6"/>
                  <a:gd name="T12" fmla="*/ 2 w 2"/>
                  <a:gd name="T13" fmla="*/ 0 h 6"/>
                  <a:gd name="T14" fmla="*/ 2 w 2"/>
                  <a:gd name="T15" fmla="*/ 0 h 6"/>
                  <a:gd name="T16" fmla="*/ 0 w 2"/>
                  <a:gd name="T17" fmla="*/ 0 h 6"/>
                  <a:gd name="T18" fmla="*/ 0 w 2"/>
                  <a:gd name="T19" fmla="*/ 0 h 6"/>
                  <a:gd name="T20" fmla="*/ 0 w 2"/>
                  <a:gd name="T21" fmla="*/ 2 h 6"/>
                  <a:gd name="T22" fmla="*/ 0 w 2"/>
                  <a:gd name="T23" fmla="*/ 2 h 6"/>
                  <a:gd name="T24" fmla="*/ 0 w 2"/>
                  <a:gd name="T25" fmla="*/ 3 h 6"/>
                  <a:gd name="T26" fmla="*/ 0 w 2"/>
                  <a:gd name="T27" fmla="*/ 3 h 6"/>
                  <a:gd name="T28" fmla="*/ 0 w 2"/>
                  <a:gd name="T29" fmla="*/ 3 h 6"/>
                  <a:gd name="T30" fmla="*/ 0 w 2"/>
                  <a:gd name="T31" fmla="*/ 3 h 6"/>
                  <a:gd name="T32" fmla="*/ 2 w 2"/>
                  <a:gd name="T33" fmla="*/ 3 h 6"/>
                  <a:gd name="T34" fmla="*/ 2 w 2"/>
                  <a:gd name="T35" fmla="*/ 3 h 6"/>
                  <a:gd name="T36" fmla="*/ 2 w 2"/>
                  <a:gd name="T37" fmla="*/ 3 h 6"/>
                  <a:gd name="T38" fmla="*/ 2 w 2"/>
                  <a:gd name="T39" fmla="*/ 3 h 6"/>
                  <a:gd name="T40" fmla="*/ 2 w 2"/>
                  <a:gd name="T41" fmla="*/ 0 h 6"/>
                  <a:gd name="T42" fmla="*/ 2 w 2"/>
                  <a:gd name="T43" fmla="*/ 0 h 6"/>
                  <a:gd name="T44" fmla="*/ 2 w 2"/>
                  <a:gd name="T45" fmla="*/ 0 h 6"/>
                  <a:gd name="T46" fmla="*/ 2 w 2"/>
                  <a:gd name="T47" fmla="*/ 0 h 6"/>
                  <a:gd name="T48" fmla="*/ 2 w 2"/>
                  <a:gd name="T49" fmla="*/ 0 h 6"/>
                  <a:gd name="T50" fmla="*/ 2 w 2"/>
                  <a:gd name="T51" fmla="*/ 0 h 6"/>
                  <a:gd name="T52" fmla="*/ 2 w 2"/>
                  <a:gd name="T53" fmla="*/ 0 h 6"/>
                  <a:gd name="T54" fmla="*/ 2 w 2"/>
                  <a:gd name="T55" fmla="*/ 0 h 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6">
                    <a:moveTo>
                      <a:pt x="0" y="0"/>
                    </a:moveTo>
                    <a:lnTo>
                      <a:pt x="0" y="0"/>
                    </a:lnTo>
                    <a:close/>
                    <a:moveTo>
                      <a:pt x="2" y="0"/>
                    </a:moveTo>
                    <a:lnTo>
                      <a:pt x="2" y="0"/>
                    </a:lnTo>
                    <a:lnTo>
                      <a:pt x="0" y="0"/>
                    </a:lnTo>
                    <a:lnTo>
                      <a:pt x="0" y="2"/>
                    </a:lnTo>
                    <a:lnTo>
                      <a:pt x="0" y="4"/>
                    </a:lnTo>
                    <a:lnTo>
                      <a:pt x="2" y="6"/>
                    </a:lnTo>
                    <a:lnTo>
                      <a:pt x="2" y="4"/>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716" name="Freeform 121"/>
              <p:cNvSpPr>
                <a:spLocks/>
              </p:cNvSpPr>
              <p:nvPr/>
            </p:nvSpPr>
            <p:spPr bwMode="auto">
              <a:xfrm>
                <a:off x="2699389" y="3786541"/>
                <a:ext cx="57971" cy="26083"/>
              </a:xfrm>
              <a:custGeom>
                <a:avLst/>
                <a:gdLst>
                  <a:gd name="T0" fmla="*/ 2 w 26"/>
                  <a:gd name="T1" fmla="*/ 0 h 12"/>
                  <a:gd name="T2" fmla="*/ 2 w 26"/>
                  <a:gd name="T3" fmla="*/ 0 h 12"/>
                  <a:gd name="T4" fmla="*/ 0 w 26"/>
                  <a:gd name="T5" fmla="*/ 2 h 12"/>
                  <a:gd name="T6" fmla="*/ 0 w 26"/>
                  <a:gd name="T7" fmla="*/ 2 h 12"/>
                  <a:gd name="T8" fmla="*/ 4 w 26"/>
                  <a:gd name="T9" fmla="*/ 4 h 12"/>
                  <a:gd name="T10" fmla="*/ 4 w 26"/>
                  <a:gd name="T11" fmla="*/ 4 h 12"/>
                  <a:gd name="T12" fmla="*/ 4 w 26"/>
                  <a:gd name="T13" fmla="*/ 4 h 12"/>
                  <a:gd name="T14" fmla="*/ 4 w 26"/>
                  <a:gd name="T15" fmla="*/ 4 h 12"/>
                  <a:gd name="T16" fmla="*/ 7 w 26"/>
                  <a:gd name="T17" fmla="*/ 4 h 12"/>
                  <a:gd name="T18" fmla="*/ 9 w 26"/>
                  <a:gd name="T19" fmla="*/ 3 h 12"/>
                  <a:gd name="T20" fmla="*/ 9 w 26"/>
                  <a:gd name="T21" fmla="*/ 2 h 12"/>
                  <a:gd name="T22" fmla="*/ 8 w 26"/>
                  <a:gd name="T23" fmla="*/ 2 h 12"/>
                  <a:gd name="T24" fmla="*/ 8 w 26"/>
                  <a:gd name="T25" fmla="*/ 0 h 12"/>
                  <a:gd name="T26" fmla="*/ 8 w 26"/>
                  <a:gd name="T27" fmla="*/ 0 h 12"/>
                  <a:gd name="T28" fmla="*/ 5 w 26"/>
                  <a:gd name="T29" fmla="*/ 0 h 12"/>
                  <a:gd name="T30" fmla="*/ 2 w 26"/>
                  <a:gd name="T31" fmla="*/ 0 h 12"/>
                  <a:gd name="T32" fmla="*/ 2 w 2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2">
                    <a:moveTo>
                      <a:pt x="4" y="0"/>
                    </a:moveTo>
                    <a:lnTo>
                      <a:pt x="4" y="0"/>
                    </a:lnTo>
                    <a:lnTo>
                      <a:pt x="0" y="4"/>
                    </a:lnTo>
                    <a:lnTo>
                      <a:pt x="12" y="10"/>
                    </a:lnTo>
                    <a:lnTo>
                      <a:pt x="12" y="12"/>
                    </a:lnTo>
                    <a:lnTo>
                      <a:pt x="20" y="10"/>
                    </a:lnTo>
                    <a:lnTo>
                      <a:pt x="26" y="8"/>
                    </a:lnTo>
                    <a:lnTo>
                      <a:pt x="26" y="6"/>
                    </a:lnTo>
                    <a:lnTo>
                      <a:pt x="22" y="4"/>
                    </a:lnTo>
                    <a:lnTo>
                      <a:pt x="22" y="0"/>
                    </a:lnTo>
                    <a:lnTo>
                      <a:pt x="14" y="0"/>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717" name="Freeform 122"/>
              <p:cNvSpPr>
                <a:spLocks/>
              </p:cNvSpPr>
              <p:nvPr/>
            </p:nvSpPr>
            <p:spPr bwMode="auto">
              <a:xfrm>
                <a:off x="4499379" y="4035776"/>
                <a:ext cx="168115" cy="220254"/>
              </a:xfrm>
              <a:custGeom>
                <a:avLst/>
                <a:gdLst>
                  <a:gd name="T0" fmla="*/ 6 w 74"/>
                  <a:gd name="T1" fmla="*/ 38 h 96"/>
                  <a:gd name="T2" fmla="*/ 6 w 74"/>
                  <a:gd name="T3" fmla="*/ 37 h 96"/>
                  <a:gd name="T4" fmla="*/ 9 w 74"/>
                  <a:gd name="T5" fmla="*/ 35 h 96"/>
                  <a:gd name="T6" fmla="*/ 13 w 74"/>
                  <a:gd name="T7" fmla="*/ 32 h 96"/>
                  <a:gd name="T8" fmla="*/ 15 w 74"/>
                  <a:gd name="T9" fmla="*/ 32 h 96"/>
                  <a:gd name="T10" fmla="*/ 21 w 74"/>
                  <a:gd name="T11" fmla="*/ 35 h 96"/>
                  <a:gd name="T12" fmla="*/ 23 w 74"/>
                  <a:gd name="T13" fmla="*/ 35 h 96"/>
                  <a:gd name="T14" fmla="*/ 24 w 74"/>
                  <a:gd name="T15" fmla="*/ 32 h 96"/>
                  <a:gd name="T16" fmla="*/ 24 w 74"/>
                  <a:gd name="T17" fmla="*/ 29 h 96"/>
                  <a:gd name="T18" fmla="*/ 24 w 74"/>
                  <a:gd name="T19" fmla="*/ 22 h 96"/>
                  <a:gd name="T20" fmla="*/ 25 w 74"/>
                  <a:gd name="T21" fmla="*/ 19 h 96"/>
                  <a:gd name="T22" fmla="*/ 27 w 74"/>
                  <a:gd name="T23" fmla="*/ 16 h 96"/>
                  <a:gd name="T24" fmla="*/ 27 w 74"/>
                  <a:gd name="T25" fmla="*/ 13 h 96"/>
                  <a:gd name="T26" fmla="*/ 27 w 74"/>
                  <a:gd name="T27" fmla="*/ 13 h 96"/>
                  <a:gd name="T28" fmla="*/ 27 w 74"/>
                  <a:gd name="T29" fmla="*/ 10 h 96"/>
                  <a:gd name="T30" fmla="*/ 27 w 74"/>
                  <a:gd name="T31" fmla="*/ 6 h 96"/>
                  <a:gd name="T32" fmla="*/ 27 w 74"/>
                  <a:gd name="T33" fmla="*/ 5 h 96"/>
                  <a:gd name="T34" fmla="*/ 27 w 74"/>
                  <a:gd name="T35" fmla="*/ 3 h 96"/>
                  <a:gd name="T36" fmla="*/ 24 w 74"/>
                  <a:gd name="T37" fmla="*/ 3 h 96"/>
                  <a:gd name="T38" fmla="*/ 23 w 74"/>
                  <a:gd name="T39" fmla="*/ 2 h 96"/>
                  <a:gd name="T40" fmla="*/ 21 w 74"/>
                  <a:gd name="T41" fmla="*/ 2 h 96"/>
                  <a:gd name="T42" fmla="*/ 19 w 74"/>
                  <a:gd name="T43" fmla="*/ 2 h 96"/>
                  <a:gd name="T44" fmla="*/ 15 w 74"/>
                  <a:gd name="T45" fmla="*/ 0 h 96"/>
                  <a:gd name="T46" fmla="*/ 13 w 74"/>
                  <a:gd name="T47" fmla="*/ 2 h 96"/>
                  <a:gd name="T48" fmla="*/ 13 w 74"/>
                  <a:gd name="T49" fmla="*/ 3 h 96"/>
                  <a:gd name="T50" fmla="*/ 13 w 74"/>
                  <a:gd name="T51" fmla="*/ 4 h 96"/>
                  <a:gd name="T52" fmla="*/ 10 w 74"/>
                  <a:gd name="T53" fmla="*/ 3 h 96"/>
                  <a:gd name="T54" fmla="*/ 9 w 74"/>
                  <a:gd name="T55" fmla="*/ 3 h 96"/>
                  <a:gd name="T56" fmla="*/ 8 w 74"/>
                  <a:gd name="T57" fmla="*/ 6 h 96"/>
                  <a:gd name="T58" fmla="*/ 8 w 74"/>
                  <a:gd name="T59" fmla="*/ 5 h 96"/>
                  <a:gd name="T60" fmla="*/ 8 w 74"/>
                  <a:gd name="T61" fmla="*/ 5 h 96"/>
                  <a:gd name="T62" fmla="*/ 6 w 74"/>
                  <a:gd name="T63" fmla="*/ 6 h 96"/>
                  <a:gd name="T64" fmla="*/ 4 w 74"/>
                  <a:gd name="T65" fmla="*/ 7 h 96"/>
                  <a:gd name="T66" fmla="*/ 4 w 74"/>
                  <a:gd name="T67" fmla="*/ 8 h 96"/>
                  <a:gd name="T68" fmla="*/ 5 w 74"/>
                  <a:gd name="T69" fmla="*/ 10 h 96"/>
                  <a:gd name="T70" fmla="*/ 5 w 74"/>
                  <a:gd name="T71" fmla="*/ 12 h 96"/>
                  <a:gd name="T72" fmla="*/ 4 w 74"/>
                  <a:gd name="T73" fmla="*/ 13 h 96"/>
                  <a:gd name="T74" fmla="*/ 3 w 74"/>
                  <a:gd name="T75" fmla="*/ 13 h 96"/>
                  <a:gd name="T76" fmla="*/ 3 w 74"/>
                  <a:gd name="T77" fmla="*/ 13 h 96"/>
                  <a:gd name="T78" fmla="*/ 2 w 74"/>
                  <a:gd name="T79" fmla="*/ 17 h 96"/>
                  <a:gd name="T80" fmla="*/ 2 w 74"/>
                  <a:gd name="T81" fmla="*/ 17 h 96"/>
                  <a:gd name="T82" fmla="*/ 2 w 74"/>
                  <a:gd name="T83" fmla="*/ 20 h 96"/>
                  <a:gd name="T84" fmla="*/ 2 w 74"/>
                  <a:gd name="T85" fmla="*/ 21 h 96"/>
                  <a:gd name="T86" fmla="*/ 0 w 74"/>
                  <a:gd name="T87" fmla="*/ 23 h 96"/>
                  <a:gd name="T88" fmla="*/ 3 w 74"/>
                  <a:gd name="T89" fmla="*/ 24 h 96"/>
                  <a:gd name="T90" fmla="*/ 4 w 74"/>
                  <a:gd name="T91" fmla="*/ 27 h 96"/>
                  <a:gd name="T92" fmla="*/ 5 w 74"/>
                  <a:gd name="T93" fmla="*/ 29 h 96"/>
                  <a:gd name="T94" fmla="*/ 6 w 74"/>
                  <a:gd name="T95" fmla="*/ 29 h 96"/>
                  <a:gd name="T96" fmla="*/ 6 w 74"/>
                  <a:gd name="T97" fmla="*/ 31 h 96"/>
                  <a:gd name="T98" fmla="*/ 6 w 74"/>
                  <a:gd name="T99" fmla="*/ 32 h 96"/>
                  <a:gd name="T100" fmla="*/ 5 w 74"/>
                  <a:gd name="T101" fmla="*/ 33 h 96"/>
                  <a:gd name="T102" fmla="*/ 5 w 74"/>
                  <a:gd name="T103" fmla="*/ 34 h 96"/>
                  <a:gd name="T104" fmla="*/ 5 w 74"/>
                  <a:gd name="T105" fmla="*/ 35 h 96"/>
                  <a:gd name="T106" fmla="*/ 6 w 74"/>
                  <a:gd name="T107" fmla="*/ 38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 h="96">
                    <a:moveTo>
                      <a:pt x="16" y="96"/>
                    </a:moveTo>
                    <a:lnTo>
                      <a:pt x="16" y="96"/>
                    </a:lnTo>
                    <a:lnTo>
                      <a:pt x="16" y="94"/>
                    </a:lnTo>
                    <a:lnTo>
                      <a:pt x="20" y="92"/>
                    </a:lnTo>
                    <a:lnTo>
                      <a:pt x="24" y="88"/>
                    </a:lnTo>
                    <a:lnTo>
                      <a:pt x="28" y="86"/>
                    </a:lnTo>
                    <a:lnTo>
                      <a:pt x="32" y="82"/>
                    </a:lnTo>
                    <a:lnTo>
                      <a:pt x="40" y="82"/>
                    </a:lnTo>
                    <a:lnTo>
                      <a:pt x="46" y="84"/>
                    </a:lnTo>
                    <a:lnTo>
                      <a:pt x="58" y="88"/>
                    </a:lnTo>
                    <a:lnTo>
                      <a:pt x="60" y="88"/>
                    </a:lnTo>
                    <a:lnTo>
                      <a:pt x="62" y="80"/>
                    </a:lnTo>
                    <a:lnTo>
                      <a:pt x="62" y="76"/>
                    </a:lnTo>
                    <a:lnTo>
                      <a:pt x="62" y="74"/>
                    </a:lnTo>
                    <a:lnTo>
                      <a:pt x="60" y="64"/>
                    </a:lnTo>
                    <a:lnTo>
                      <a:pt x="62" y="56"/>
                    </a:lnTo>
                    <a:lnTo>
                      <a:pt x="66" y="48"/>
                    </a:lnTo>
                    <a:lnTo>
                      <a:pt x="70" y="40"/>
                    </a:lnTo>
                    <a:lnTo>
                      <a:pt x="72" y="34"/>
                    </a:lnTo>
                    <a:lnTo>
                      <a:pt x="72" y="32"/>
                    </a:lnTo>
                    <a:lnTo>
                      <a:pt x="74" y="24"/>
                    </a:lnTo>
                    <a:lnTo>
                      <a:pt x="72" y="18"/>
                    </a:lnTo>
                    <a:lnTo>
                      <a:pt x="72" y="16"/>
                    </a:lnTo>
                    <a:lnTo>
                      <a:pt x="72" y="12"/>
                    </a:lnTo>
                    <a:lnTo>
                      <a:pt x="70" y="8"/>
                    </a:lnTo>
                    <a:lnTo>
                      <a:pt x="62" y="8"/>
                    </a:lnTo>
                    <a:lnTo>
                      <a:pt x="60" y="6"/>
                    </a:lnTo>
                    <a:lnTo>
                      <a:pt x="60" y="4"/>
                    </a:lnTo>
                    <a:lnTo>
                      <a:pt x="56" y="2"/>
                    </a:lnTo>
                    <a:lnTo>
                      <a:pt x="52" y="6"/>
                    </a:lnTo>
                    <a:lnTo>
                      <a:pt x="48" y="6"/>
                    </a:lnTo>
                    <a:lnTo>
                      <a:pt x="46" y="2"/>
                    </a:lnTo>
                    <a:lnTo>
                      <a:pt x="38" y="0"/>
                    </a:lnTo>
                    <a:lnTo>
                      <a:pt x="36" y="4"/>
                    </a:lnTo>
                    <a:lnTo>
                      <a:pt x="34" y="6"/>
                    </a:lnTo>
                    <a:lnTo>
                      <a:pt x="34" y="8"/>
                    </a:lnTo>
                    <a:lnTo>
                      <a:pt x="32" y="10"/>
                    </a:lnTo>
                    <a:lnTo>
                      <a:pt x="30" y="10"/>
                    </a:lnTo>
                    <a:lnTo>
                      <a:pt x="28" y="8"/>
                    </a:lnTo>
                    <a:lnTo>
                      <a:pt x="28" y="6"/>
                    </a:lnTo>
                    <a:lnTo>
                      <a:pt x="24" y="8"/>
                    </a:lnTo>
                    <a:lnTo>
                      <a:pt x="22" y="14"/>
                    </a:lnTo>
                    <a:lnTo>
                      <a:pt x="22" y="12"/>
                    </a:lnTo>
                    <a:lnTo>
                      <a:pt x="20" y="12"/>
                    </a:lnTo>
                    <a:lnTo>
                      <a:pt x="16" y="16"/>
                    </a:lnTo>
                    <a:lnTo>
                      <a:pt x="12" y="18"/>
                    </a:lnTo>
                    <a:lnTo>
                      <a:pt x="12" y="20"/>
                    </a:lnTo>
                    <a:lnTo>
                      <a:pt x="12" y="22"/>
                    </a:lnTo>
                    <a:lnTo>
                      <a:pt x="14" y="26"/>
                    </a:lnTo>
                    <a:lnTo>
                      <a:pt x="16" y="28"/>
                    </a:lnTo>
                    <a:lnTo>
                      <a:pt x="14" y="30"/>
                    </a:lnTo>
                    <a:lnTo>
                      <a:pt x="12" y="32"/>
                    </a:lnTo>
                    <a:lnTo>
                      <a:pt x="10" y="34"/>
                    </a:lnTo>
                    <a:lnTo>
                      <a:pt x="8" y="34"/>
                    </a:lnTo>
                    <a:lnTo>
                      <a:pt x="8" y="38"/>
                    </a:lnTo>
                    <a:lnTo>
                      <a:pt x="6" y="42"/>
                    </a:lnTo>
                    <a:lnTo>
                      <a:pt x="6" y="44"/>
                    </a:lnTo>
                    <a:lnTo>
                      <a:pt x="6" y="48"/>
                    </a:lnTo>
                    <a:lnTo>
                      <a:pt x="6" y="50"/>
                    </a:lnTo>
                    <a:lnTo>
                      <a:pt x="2" y="54"/>
                    </a:lnTo>
                    <a:lnTo>
                      <a:pt x="0" y="58"/>
                    </a:lnTo>
                    <a:lnTo>
                      <a:pt x="8" y="60"/>
                    </a:lnTo>
                    <a:lnTo>
                      <a:pt x="10" y="64"/>
                    </a:lnTo>
                    <a:lnTo>
                      <a:pt x="12" y="68"/>
                    </a:lnTo>
                    <a:lnTo>
                      <a:pt x="14" y="72"/>
                    </a:lnTo>
                    <a:lnTo>
                      <a:pt x="16" y="74"/>
                    </a:lnTo>
                    <a:lnTo>
                      <a:pt x="18" y="74"/>
                    </a:lnTo>
                    <a:lnTo>
                      <a:pt x="16" y="78"/>
                    </a:lnTo>
                    <a:lnTo>
                      <a:pt x="16" y="80"/>
                    </a:lnTo>
                    <a:lnTo>
                      <a:pt x="14" y="84"/>
                    </a:lnTo>
                    <a:lnTo>
                      <a:pt x="14" y="86"/>
                    </a:lnTo>
                    <a:lnTo>
                      <a:pt x="14" y="90"/>
                    </a:lnTo>
                    <a:lnTo>
                      <a:pt x="16" y="96"/>
                    </a:lnTo>
                    <a:close/>
                  </a:path>
                </a:pathLst>
              </a:custGeom>
              <a:grpFill/>
              <a:ln w="3175">
                <a:noFill/>
                <a:round/>
                <a:headEnd/>
                <a:tailEnd/>
              </a:ln>
            </p:spPr>
            <p:txBody>
              <a:bodyPr/>
              <a:lstStyle/>
              <a:p>
                <a:pPr>
                  <a:defRPr/>
                </a:pPr>
                <a:endParaRPr lang="en-GB" dirty="0">
                  <a:latin typeface="Calibri" pitchFamily="34" charset="0"/>
                </a:endParaRPr>
              </a:p>
            </p:txBody>
          </p:sp>
          <p:sp>
            <p:nvSpPr>
              <p:cNvPr id="718" name="Freeform 123"/>
              <p:cNvSpPr>
                <a:spLocks/>
              </p:cNvSpPr>
              <p:nvPr/>
            </p:nvSpPr>
            <p:spPr bwMode="auto">
              <a:xfrm>
                <a:off x="4945754" y="3015654"/>
                <a:ext cx="46377" cy="81146"/>
              </a:xfrm>
              <a:custGeom>
                <a:avLst/>
                <a:gdLst>
                  <a:gd name="T0" fmla="*/ 3 w 20"/>
                  <a:gd name="T1" fmla="*/ 0 h 36"/>
                  <a:gd name="T2" fmla="*/ 3 w 20"/>
                  <a:gd name="T3" fmla="*/ 0 h 36"/>
                  <a:gd name="T4" fmla="*/ 0 w 20"/>
                  <a:gd name="T5" fmla="*/ 2 h 36"/>
                  <a:gd name="T6" fmla="*/ 0 w 20"/>
                  <a:gd name="T7" fmla="*/ 2 h 36"/>
                  <a:gd name="T8" fmla="*/ 2 w 20"/>
                  <a:gd name="T9" fmla="*/ 7 h 36"/>
                  <a:gd name="T10" fmla="*/ 2 w 20"/>
                  <a:gd name="T11" fmla="*/ 12 h 36"/>
                  <a:gd name="T12" fmla="*/ 2 w 20"/>
                  <a:gd name="T13" fmla="*/ 12 h 36"/>
                  <a:gd name="T14" fmla="*/ 2 w 20"/>
                  <a:gd name="T15" fmla="*/ 12 h 36"/>
                  <a:gd name="T16" fmla="*/ 2 w 20"/>
                  <a:gd name="T17" fmla="*/ 13 h 36"/>
                  <a:gd name="T18" fmla="*/ 2 w 20"/>
                  <a:gd name="T19" fmla="*/ 13 h 36"/>
                  <a:gd name="T20" fmla="*/ 4 w 20"/>
                  <a:gd name="T21" fmla="*/ 13 h 36"/>
                  <a:gd name="T22" fmla="*/ 5 w 20"/>
                  <a:gd name="T23" fmla="*/ 12 h 36"/>
                  <a:gd name="T24" fmla="*/ 4 w 20"/>
                  <a:gd name="T25" fmla="*/ 12 h 36"/>
                  <a:gd name="T26" fmla="*/ 6 w 20"/>
                  <a:gd name="T27" fmla="*/ 12 h 36"/>
                  <a:gd name="T28" fmla="*/ 6 w 20"/>
                  <a:gd name="T29" fmla="*/ 12 h 36"/>
                  <a:gd name="T30" fmla="*/ 7 w 20"/>
                  <a:gd name="T31" fmla="*/ 7 h 36"/>
                  <a:gd name="T32" fmla="*/ 7 w 20"/>
                  <a:gd name="T33" fmla="*/ 7 h 36"/>
                  <a:gd name="T34" fmla="*/ 8 w 20"/>
                  <a:gd name="T35" fmla="*/ 4 h 36"/>
                  <a:gd name="T36" fmla="*/ 8 w 20"/>
                  <a:gd name="T37" fmla="*/ 4 h 36"/>
                  <a:gd name="T38" fmla="*/ 6 w 20"/>
                  <a:gd name="T39" fmla="*/ 0 h 36"/>
                  <a:gd name="T40" fmla="*/ 6 w 20"/>
                  <a:gd name="T41" fmla="*/ 0 h 36"/>
                  <a:gd name="T42" fmla="*/ 3 w 20"/>
                  <a:gd name="T43" fmla="*/ 0 h 36"/>
                  <a:gd name="T44" fmla="*/ 3 w 20"/>
                  <a:gd name="T45" fmla="*/ 0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36">
                    <a:moveTo>
                      <a:pt x="8" y="0"/>
                    </a:moveTo>
                    <a:lnTo>
                      <a:pt x="8" y="0"/>
                    </a:lnTo>
                    <a:lnTo>
                      <a:pt x="0" y="6"/>
                    </a:lnTo>
                    <a:lnTo>
                      <a:pt x="2" y="18"/>
                    </a:lnTo>
                    <a:lnTo>
                      <a:pt x="4" y="32"/>
                    </a:lnTo>
                    <a:lnTo>
                      <a:pt x="6" y="34"/>
                    </a:lnTo>
                    <a:lnTo>
                      <a:pt x="6" y="36"/>
                    </a:lnTo>
                    <a:lnTo>
                      <a:pt x="10" y="36"/>
                    </a:lnTo>
                    <a:lnTo>
                      <a:pt x="12" y="34"/>
                    </a:lnTo>
                    <a:lnTo>
                      <a:pt x="10" y="34"/>
                    </a:lnTo>
                    <a:lnTo>
                      <a:pt x="16" y="32"/>
                    </a:lnTo>
                    <a:lnTo>
                      <a:pt x="18" y="18"/>
                    </a:lnTo>
                    <a:lnTo>
                      <a:pt x="20" y="10"/>
                    </a:lnTo>
                    <a:lnTo>
                      <a:pt x="14" y="0"/>
                    </a:lnTo>
                    <a:lnTo>
                      <a:pt x="8" y="0"/>
                    </a:lnTo>
                    <a:close/>
                  </a:path>
                </a:pathLst>
              </a:custGeom>
              <a:grpFill/>
              <a:ln w="3175">
                <a:noFill/>
                <a:round/>
                <a:headEnd/>
                <a:tailEnd/>
              </a:ln>
            </p:spPr>
            <p:txBody>
              <a:bodyPr/>
              <a:lstStyle/>
              <a:p>
                <a:pPr>
                  <a:defRPr/>
                </a:pPr>
                <a:endParaRPr lang="en-GB" dirty="0">
                  <a:latin typeface="Calibri" pitchFamily="34" charset="0"/>
                </a:endParaRPr>
              </a:p>
            </p:txBody>
          </p:sp>
          <p:sp>
            <p:nvSpPr>
              <p:cNvPr id="719" name="Freeform 124"/>
              <p:cNvSpPr>
                <a:spLocks/>
              </p:cNvSpPr>
              <p:nvPr/>
            </p:nvSpPr>
            <p:spPr bwMode="auto">
              <a:xfrm>
                <a:off x="4905174" y="2798298"/>
                <a:ext cx="295651" cy="376750"/>
              </a:xfrm>
              <a:custGeom>
                <a:avLst/>
                <a:gdLst>
                  <a:gd name="T0" fmla="*/ 5 w 130"/>
                  <a:gd name="T1" fmla="*/ 20 h 166"/>
                  <a:gd name="T2" fmla="*/ 8 w 130"/>
                  <a:gd name="T3" fmla="*/ 17 h 166"/>
                  <a:gd name="T4" fmla="*/ 10 w 130"/>
                  <a:gd name="T5" fmla="*/ 16 h 166"/>
                  <a:gd name="T6" fmla="*/ 16 w 130"/>
                  <a:gd name="T7" fmla="*/ 24 h 166"/>
                  <a:gd name="T8" fmla="*/ 22 w 130"/>
                  <a:gd name="T9" fmla="*/ 32 h 166"/>
                  <a:gd name="T10" fmla="*/ 30 w 130"/>
                  <a:gd name="T11" fmla="*/ 38 h 166"/>
                  <a:gd name="T12" fmla="*/ 35 w 130"/>
                  <a:gd name="T13" fmla="*/ 41 h 166"/>
                  <a:gd name="T14" fmla="*/ 35 w 130"/>
                  <a:gd name="T15" fmla="*/ 43 h 166"/>
                  <a:gd name="T16" fmla="*/ 38 w 130"/>
                  <a:gd name="T17" fmla="*/ 45 h 166"/>
                  <a:gd name="T18" fmla="*/ 38 w 130"/>
                  <a:gd name="T19" fmla="*/ 52 h 166"/>
                  <a:gd name="T20" fmla="*/ 38 w 130"/>
                  <a:gd name="T21" fmla="*/ 56 h 166"/>
                  <a:gd name="T22" fmla="*/ 25 w 130"/>
                  <a:gd name="T23" fmla="*/ 56 h 166"/>
                  <a:gd name="T24" fmla="*/ 30 w 130"/>
                  <a:gd name="T25" fmla="*/ 60 h 166"/>
                  <a:gd name="T26" fmla="*/ 36 w 130"/>
                  <a:gd name="T27" fmla="*/ 56 h 166"/>
                  <a:gd name="T28" fmla="*/ 40 w 130"/>
                  <a:gd name="T29" fmla="*/ 56 h 166"/>
                  <a:gd name="T30" fmla="*/ 44 w 130"/>
                  <a:gd name="T31" fmla="*/ 48 h 166"/>
                  <a:gd name="T32" fmla="*/ 42 w 130"/>
                  <a:gd name="T33" fmla="*/ 44 h 166"/>
                  <a:gd name="T34" fmla="*/ 48 w 130"/>
                  <a:gd name="T35" fmla="*/ 43 h 166"/>
                  <a:gd name="T36" fmla="*/ 49 w 130"/>
                  <a:gd name="T37" fmla="*/ 44 h 166"/>
                  <a:gd name="T38" fmla="*/ 44 w 130"/>
                  <a:gd name="T39" fmla="*/ 37 h 166"/>
                  <a:gd name="T40" fmla="*/ 42 w 130"/>
                  <a:gd name="T41" fmla="*/ 36 h 166"/>
                  <a:gd name="T42" fmla="*/ 40 w 130"/>
                  <a:gd name="T43" fmla="*/ 34 h 166"/>
                  <a:gd name="T44" fmla="*/ 33 w 130"/>
                  <a:gd name="T45" fmla="*/ 30 h 166"/>
                  <a:gd name="T46" fmla="*/ 30 w 130"/>
                  <a:gd name="T47" fmla="*/ 24 h 166"/>
                  <a:gd name="T48" fmla="*/ 23 w 130"/>
                  <a:gd name="T49" fmla="*/ 19 h 166"/>
                  <a:gd name="T50" fmla="*/ 25 w 130"/>
                  <a:gd name="T51" fmla="*/ 13 h 166"/>
                  <a:gd name="T52" fmla="*/ 24 w 130"/>
                  <a:gd name="T53" fmla="*/ 10 h 166"/>
                  <a:gd name="T54" fmla="*/ 29 w 130"/>
                  <a:gd name="T55" fmla="*/ 9 h 166"/>
                  <a:gd name="T56" fmla="*/ 29 w 130"/>
                  <a:gd name="T57" fmla="*/ 7 h 166"/>
                  <a:gd name="T58" fmla="*/ 28 w 130"/>
                  <a:gd name="T59" fmla="*/ 4 h 166"/>
                  <a:gd name="T60" fmla="*/ 28 w 130"/>
                  <a:gd name="T61" fmla="*/ 2 h 166"/>
                  <a:gd name="T62" fmla="*/ 24 w 130"/>
                  <a:gd name="T63" fmla="*/ 2 h 166"/>
                  <a:gd name="T64" fmla="*/ 21 w 130"/>
                  <a:gd name="T65" fmla="*/ 2 h 166"/>
                  <a:gd name="T66" fmla="*/ 20 w 130"/>
                  <a:gd name="T67" fmla="*/ 2 h 166"/>
                  <a:gd name="T68" fmla="*/ 19 w 130"/>
                  <a:gd name="T69" fmla="*/ 2 h 166"/>
                  <a:gd name="T70" fmla="*/ 16 w 130"/>
                  <a:gd name="T71" fmla="*/ 2 h 166"/>
                  <a:gd name="T72" fmla="*/ 16 w 130"/>
                  <a:gd name="T73" fmla="*/ 2 h 166"/>
                  <a:gd name="T74" fmla="*/ 15 w 130"/>
                  <a:gd name="T75" fmla="*/ 4 h 166"/>
                  <a:gd name="T76" fmla="*/ 13 w 130"/>
                  <a:gd name="T77" fmla="*/ 4 h 166"/>
                  <a:gd name="T78" fmla="*/ 12 w 130"/>
                  <a:gd name="T79" fmla="*/ 5 h 166"/>
                  <a:gd name="T80" fmla="*/ 10 w 130"/>
                  <a:gd name="T81" fmla="*/ 8 h 166"/>
                  <a:gd name="T82" fmla="*/ 8 w 130"/>
                  <a:gd name="T83" fmla="*/ 7 h 166"/>
                  <a:gd name="T84" fmla="*/ 7 w 130"/>
                  <a:gd name="T85" fmla="*/ 5 h 166"/>
                  <a:gd name="T86" fmla="*/ 6 w 130"/>
                  <a:gd name="T87" fmla="*/ 8 h 166"/>
                  <a:gd name="T88" fmla="*/ 2 w 130"/>
                  <a:gd name="T89" fmla="*/ 10 h 166"/>
                  <a:gd name="T90" fmla="*/ 2 w 130"/>
                  <a:gd name="T91" fmla="*/ 13 h 166"/>
                  <a:gd name="T92" fmla="*/ 2 w 130"/>
                  <a:gd name="T93" fmla="*/ 14 h 166"/>
                  <a:gd name="T94" fmla="*/ 2 w 130"/>
                  <a:gd name="T95" fmla="*/ 17 h 166"/>
                  <a:gd name="T96" fmla="*/ 2 w 130"/>
                  <a:gd name="T97" fmla="*/ 18 h 166"/>
                  <a:gd name="T98" fmla="*/ 2 w 130"/>
                  <a:gd name="T99" fmla="*/ 20 h 166"/>
                  <a:gd name="T100" fmla="*/ 2 w 130"/>
                  <a:gd name="T101" fmla="*/ 20 h 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0" h="166">
                    <a:moveTo>
                      <a:pt x="6" y="56"/>
                    </a:moveTo>
                    <a:lnTo>
                      <a:pt x="6" y="56"/>
                    </a:lnTo>
                    <a:lnTo>
                      <a:pt x="10" y="56"/>
                    </a:lnTo>
                    <a:lnTo>
                      <a:pt x="14" y="54"/>
                    </a:lnTo>
                    <a:lnTo>
                      <a:pt x="16" y="50"/>
                    </a:lnTo>
                    <a:lnTo>
                      <a:pt x="18" y="48"/>
                    </a:lnTo>
                    <a:lnTo>
                      <a:pt x="20" y="46"/>
                    </a:lnTo>
                    <a:lnTo>
                      <a:pt x="20" y="44"/>
                    </a:lnTo>
                    <a:lnTo>
                      <a:pt x="24" y="44"/>
                    </a:lnTo>
                    <a:lnTo>
                      <a:pt x="26" y="44"/>
                    </a:lnTo>
                    <a:lnTo>
                      <a:pt x="32" y="48"/>
                    </a:lnTo>
                    <a:lnTo>
                      <a:pt x="36" y="52"/>
                    </a:lnTo>
                    <a:lnTo>
                      <a:pt x="42" y="64"/>
                    </a:lnTo>
                    <a:lnTo>
                      <a:pt x="48" y="74"/>
                    </a:lnTo>
                    <a:lnTo>
                      <a:pt x="54" y="84"/>
                    </a:lnTo>
                    <a:lnTo>
                      <a:pt x="58" y="84"/>
                    </a:lnTo>
                    <a:lnTo>
                      <a:pt x="64" y="90"/>
                    </a:lnTo>
                    <a:lnTo>
                      <a:pt x="72" y="98"/>
                    </a:lnTo>
                    <a:lnTo>
                      <a:pt x="80" y="100"/>
                    </a:lnTo>
                    <a:lnTo>
                      <a:pt x="86" y="104"/>
                    </a:lnTo>
                    <a:lnTo>
                      <a:pt x="86" y="106"/>
                    </a:lnTo>
                    <a:lnTo>
                      <a:pt x="90" y="108"/>
                    </a:lnTo>
                    <a:lnTo>
                      <a:pt x="92" y="108"/>
                    </a:lnTo>
                    <a:lnTo>
                      <a:pt x="92" y="112"/>
                    </a:lnTo>
                    <a:lnTo>
                      <a:pt x="92" y="114"/>
                    </a:lnTo>
                    <a:lnTo>
                      <a:pt x="96" y="116"/>
                    </a:lnTo>
                    <a:lnTo>
                      <a:pt x="100" y="118"/>
                    </a:lnTo>
                    <a:lnTo>
                      <a:pt x="102" y="120"/>
                    </a:lnTo>
                    <a:lnTo>
                      <a:pt x="104" y="130"/>
                    </a:lnTo>
                    <a:lnTo>
                      <a:pt x="104" y="136"/>
                    </a:lnTo>
                    <a:lnTo>
                      <a:pt x="102" y="136"/>
                    </a:lnTo>
                    <a:lnTo>
                      <a:pt x="100" y="142"/>
                    </a:lnTo>
                    <a:lnTo>
                      <a:pt x="100" y="148"/>
                    </a:lnTo>
                    <a:lnTo>
                      <a:pt x="82" y="148"/>
                    </a:lnTo>
                    <a:lnTo>
                      <a:pt x="66" y="148"/>
                    </a:lnTo>
                    <a:lnTo>
                      <a:pt x="66" y="150"/>
                    </a:lnTo>
                    <a:lnTo>
                      <a:pt x="66" y="152"/>
                    </a:lnTo>
                    <a:lnTo>
                      <a:pt x="80" y="160"/>
                    </a:lnTo>
                    <a:lnTo>
                      <a:pt x="92" y="166"/>
                    </a:lnTo>
                    <a:lnTo>
                      <a:pt x="94" y="152"/>
                    </a:lnTo>
                    <a:lnTo>
                      <a:pt x="94" y="148"/>
                    </a:lnTo>
                    <a:lnTo>
                      <a:pt x="100" y="150"/>
                    </a:lnTo>
                    <a:lnTo>
                      <a:pt x="106" y="150"/>
                    </a:lnTo>
                    <a:lnTo>
                      <a:pt x="112" y="140"/>
                    </a:lnTo>
                    <a:lnTo>
                      <a:pt x="116" y="132"/>
                    </a:lnTo>
                    <a:lnTo>
                      <a:pt x="116" y="126"/>
                    </a:lnTo>
                    <a:lnTo>
                      <a:pt x="110" y="120"/>
                    </a:lnTo>
                    <a:lnTo>
                      <a:pt x="110" y="118"/>
                    </a:lnTo>
                    <a:lnTo>
                      <a:pt x="110" y="116"/>
                    </a:lnTo>
                    <a:lnTo>
                      <a:pt x="112" y="110"/>
                    </a:lnTo>
                    <a:lnTo>
                      <a:pt x="116" y="110"/>
                    </a:lnTo>
                    <a:lnTo>
                      <a:pt x="126" y="114"/>
                    </a:lnTo>
                    <a:lnTo>
                      <a:pt x="126" y="118"/>
                    </a:lnTo>
                    <a:lnTo>
                      <a:pt x="128" y="118"/>
                    </a:lnTo>
                    <a:lnTo>
                      <a:pt x="130" y="116"/>
                    </a:lnTo>
                    <a:lnTo>
                      <a:pt x="128" y="112"/>
                    </a:lnTo>
                    <a:lnTo>
                      <a:pt x="124" y="106"/>
                    </a:lnTo>
                    <a:lnTo>
                      <a:pt x="116" y="98"/>
                    </a:lnTo>
                    <a:lnTo>
                      <a:pt x="110" y="98"/>
                    </a:lnTo>
                    <a:lnTo>
                      <a:pt x="108" y="96"/>
                    </a:lnTo>
                    <a:lnTo>
                      <a:pt x="106" y="94"/>
                    </a:lnTo>
                    <a:lnTo>
                      <a:pt x="106" y="92"/>
                    </a:lnTo>
                    <a:lnTo>
                      <a:pt x="106" y="90"/>
                    </a:lnTo>
                    <a:lnTo>
                      <a:pt x="106" y="86"/>
                    </a:lnTo>
                    <a:lnTo>
                      <a:pt x="90" y="84"/>
                    </a:lnTo>
                    <a:lnTo>
                      <a:pt x="86" y="80"/>
                    </a:lnTo>
                    <a:lnTo>
                      <a:pt x="82" y="76"/>
                    </a:lnTo>
                    <a:lnTo>
                      <a:pt x="80" y="70"/>
                    </a:lnTo>
                    <a:lnTo>
                      <a:pt x="80" y="64"/>
                    </a:lnTo>
                    <a:lnTo>
                      <a:pt x="76" y="60"/>
                    </a:lnTo>
                    <a:lnTo>
                      <a:pt x="70" y="56"/>
                    </a:lnTo>
                    <a:lnTo>
                      <a:pt x="60" y="50"/>
                    </a:lnTo>
                    <a:lnTo>
                      <a:pt x="60" y="42"/>
                    </a:lnTo>
                    <a:lnTo>
                      <a:pt x="66" y="34"/>
                    </a:lnTo>
                    <a:lnTo>
                      <a:pt x="64" y="32"/>
                    </a:lnTo>
                    <a:lnTo>
                      <a:pt x="62" y="32"/>
                    </a:lnTo>
                    <a:lnTo>
                      <a:pt x="62" y="28"/>
                    </a:lnTo>
                    <a:lnTo>
                      <a:pt x="78" y="26"/>
                    </a:lnTo>
                    <a:lnTo>
                      <a:pt x="76" y="24"/>
                    </a:lnTo>
                    <a:lnTo>
                      <a:pt x="76" y="22"/>
                    </a:lnTo>
                    <a:lnTo>
                      <a:pt x="76" y="18"/>
                    </a:lnTo>
                    <a:lnTo>
                      <a:pt x="76" y="14"/>
                    </a:lnTo>
                    <a:lnTo>
                      <a:pt x="74" y="12"/>
                    </a:lnTo>
                    <a:lnTo>
                      <a:pt x="72" y="12"/>
                    </a:lnTo>
                    <a:lnTo>
                      <a:pt x="72" y="8"/>
                    </a:lnTo>
                    <a:lnTo>
                      <a:pt x="74" y="6"/>
                    </a:lnTo>
                    <a:lnTo>
                      <a:pt x="66" y="6"/>
                    </a:lnTo>
                    <a:lnTo>
                      <a:pt x="64" y="6"/>
                    </a:lnTo>
                    <a:lnTo>
                      <a:pt x="62" y="6"/>
                    </a:lnTo>
                    <a:lnTo>
                      <a:pt x="60" y="4"/>
                    </a:lnTo>
                    <a:lnTo>
                      <a:pt x="56" y="4"/>
                    </a:lnTo>
                    <a:lnTo>
                      <a:pt x="54" y="4"/>
                    </a:lnTo>
                    <a:lnTo>
                      <a:pt x="52" y="2"/>
                    </a:lnTo>
                    <a:lnTo>
                      <a:pt x="50" y="0"/>
                    </a:lnTo>
                    <a:lnTo>
                      <a:pt x="50" y="2"/>
                    </a:lnTo>
                    <a:lnTo>
                      <a:pt x="48" y="4"/>
                    </a:lnTo>
                    <a:lnTo>
                      <a:pt x="46" y="2"/>
                    </a:lnTo>
                    <a:lnTo>
                      <a:pt x="42" y="2"/>
                    </a:lnTo>
                    <a:lnTo>
                      <a:pt x="42" y="4"/>
                    </a:lnTo>
                    <a:lnTo>
                      <a:pt x="42" y="6"/>
                    </a:lnTo>
                    <a:lnTo>
                      <a:pt x="40" y="6"/>
                    </a:lnTo>
                    <a:lnTo>
                      <a:pt x="42" y="6"/>
                    </a:lnTo>
                    <a:lnTo>
                      <a:pt x="42" y="8"/>
                    </a:lnTo>
                    <a:lnTo>
                      <a:pt x="40" y="10"/>
                    </a:lnTo>
                    <a:lnTo>
                      <a:pt x="38" y="10"/>
                    </a:lnTo>
                    <a:lnTo>
                      <a:pt x="36" y="10"/>
                    </a:lnTo>
                    <a:lnTo>
                      <a:pt x="34" y="12"/>
                    </a:lnTo>
                    <a:lnTo>
                      <a:pt x="32" y="14"/>
                    </a:lnTo>
                    <a:lnTo>
                      <a:pt x="30" y="14"/>
                    </a:lnTo>
                    <a:lnTo>
                      <a:pt x="28" y="16"/>
                    </a:lnTo>
                    <a:lnTo>
                      <a:pt x="30" y="20"/>
                    </a:lnTo>
                    <a:lnTo>
                      <a:pt x="28" y="20"/>
                    </a:lnTo>
                    <a:lnTo>
                      <a:pt x="26" y="20"/>
                    </a:lnTo>
                    <a:lnTo>
                      <a:pt x="22" y="18"/>
                    </a:lnTo>
                    <a:lnTo>
                      <a:pt x="20" y="18"/>
                    </a:lnTo>
                    <a:lnTo>
                      <a:pt x="18" y="16"/>
                    </a:lnTo>
                    <a:lnTo>
                      <a:pt x="18" y="14"/>
                    </a:lnTo>
                    <a:lnTo>
                      <a:pt x="16" y="14"/>
                    </a:lnTo>
                    <a:lnTo>
                      <a:pt x="16" y="18"/>
                    </a:lnTo>
                    <a:lnTo>
                      <a:pt x="16" y="20"/>
                    </a:lnTo>
                    <a:lnTo>
                      <a:pt x="12" y="20"/>
                    </a:lnTo>
                    <a:lnTo>
                      <a:pt x="8" y="24"/>
                    </a:lnTo>
                    <a:lnTo>
                      <a:pt x="6" y="28"/>
                    </a:lnTo>
                    <a:lnTo>
                      <a:pt x="4" y="30"/>
                    </a:lnTo>
                    <a:lnTo>
                      <a:pt x="4" y="32"/>
                    </a:lnTo>
                    <a:lnTo>
                      <a:pt x="2" y="32"/>
                    </a:lnTo>
                    <a:lnTo>
                      <a:pt x="0" y="34"/>
                    </a:lnTo>
                    <a:lnTo>
                      <a:pt x="0" y="36"/>
                    </a:lnTo>
                    <a:lnTo>
                      <a:pt x="0" y="38"/>
                    </a:lnTo>
                    <a:lnTo>
                      <a:pt x="2" y="38"/>
                    </a:lnTo>
                    <a:lnTo>
                      <a:pt x="2" y="40"/>
                    </a:lnTo>
                    <a:lnTo>
                      <a:pt x="2" y="42"/>
                    </a:lnTo>
                    <a:lnTo>
                      <a:pt x="2" y="46"/>
                    </a:lnTo>
                    <a:lnTo>
                      <a:pt x="2" y="48"/>
                    </a:lnTo>
                    <a:lnTo>
                      <a:pt x="4" y="48"/>
                    </a:lnTo>
                    <a:lnTo>
                      <a:pt x="6" y="48"/>
                    </a:lnTo>
                    <a:lnTo>
                      <a:pt x="8" y="48"/>
                    </a:lnTo>
                    <a:lnTo>
                      <a:pt x="8" y="50"/>
                    </a:lnTo>
                    <a:lnTo>
                      <a:pt x="4" y="52"/>
                    </a:lnTo>
                    <a:lnTo>
                      <a:pt x="4" y="54"/>
                    </a:lnTo>
                    <a:lnTo>
                      <a:pt x="6" y="54"/>
                    </a:lnTo>
                    <a:lnTo>
                      <a:pt x="6" y="56"/>
                    </a:lnTo>
                    <a:close/>
                  </a:path>
                </a:pathLst>
              </a:custGeom>
              <a:grpFill/>
              <a:ln w="3175">
                <a:noFill/>
                <a:round/>
                <a:headEnd/>
                <a:tailEnd/>
              </a:ln>
            </p:spPr>
            <p:txBody>
              <a:bodyPr/>
              <a:lstStyle/>
              <a:p>
                <a:pPr>
                  <a:defRPr/>
                </a:pPr>
                <a:endParaRPr lang="en-GB" dirty="0">
                  <a:latin typeface="Calibri" pitchFamily="34" charset="0"/>
                </a:endParaRPr>
              </a:p>
            </p:txBody>
          </p:sp>
          <p:sp>
            <p:nvSpPr>
              <p:cNvPr id="720" name="Freeform 125"/>
              <p:cNvSpPr>
                <a:spLocks noEditPoints="1"/>
              </p:cNvSpPr>
              <p:nvPr/>
            </p:nvSpPr>
            <p:spPr bwMode="auto">
              <a:xfrm>
                <a:off x="5621112" y="3308359"/>
                <a:ext cx="34782" cy="118821"/>
              </a:xfrm>
              <a:custGeom>
                <a:avLst/>
                <a:gdLst>
                  <a:gd name="T0" fmla="*/ 2 w 16"/>
                  <a:gd name="T1" fmla="*/ 6 h 52"/>
                  <a:gd name="T2" fmla="*/ 2 w 16"/>
                  <a:gd name="T3" fmla="*/ 8 h 52"/>
                  <a:gd name="T4" fmla="*/ 2 w 16"/>
                  <a:gd name="T5" fmla="*/ 6 h 52"/>
                  <a:gd name="T6" fmla="*/ 5 w 16"/>
                  <a:gd name="T7" fmla="*/ 3 h 52"/>
                  <a:gd name="T8" fmla="*/ 5 w 16"/>
                  <a:gd name="T9" fmla="*/ 4 h 52"/>
                  <a:gd name="T10" fmla="*/ 5 w 16"/>
                  <a:gd name="T11" fmla="*/ 6 h 52"/>
                  <a:gd name="T12" fmla="*/ 5 w 16"/>
                  <a:gd name="T13" fmla="*/ 6 h 52"/>
                  <a:gd name="T14" fmla="*/ 5 w 16"/>
                  <a:gd name="T15" fmla="*/ 7 h 52"/>
                  <a:gd name="T16" fmla="*/ 5 w 16"/>
                  <a:gd name="T17" fmla="*/ 9 h 52"/>
                  <a:gd name="T18" fmla="*/ 5 w 16"/>
                  <a:gd name="T19" fmla="*/ 10 h 52"/>
                  <a:gd name="T20" fmla="*/ 5 w 16"/>
                  <a:gd name="T21" fmla="*/ 10 h 52"/>
                  <a:gd name="T22" fmla="*/ 4 w 16"/>
                  <a:gd name="T23" fmla="*/ 10 h 52"/>
                  <a:gd name="T24" fmla="*/ 4 w 16"/>
                  <a:gd name="T25" fmla="*/ 8 h 52"/>
                  <a:gd name="T26" fmla="*/ 4 w 16"/>
                  <a:gd name="T27" fmla="*/ 6 h 52"/>
                  <a:gd name="T28" fmla="*/ 4 w 16"/>
                  <a:gd name="T29" fmla="*/ 4 h 52"/>
                  <a:gd name="T30" fmla="*/ 5 w 16"/>
                  <a:gd name="T31" fmla="*/ 3 h 52"/>
                  <a:gd name="T32" fmla="*/ 5 w 16"/>
                  <a:gd name="T33" fmla="*/ 3 h 52"/>
                  <a:gd name="T34" fmla="*/ 5 w 16"/>
                  <a:gd name="T35" fmla="*/ 3 h 52"/>
                  <a:gd name="T36" fmla="*/ 5 w 16"/>
                  <a:gd name="T37" fmla="*/ 0 h 52"/>
                  <a:gd name="T38" fmla="*/ 4 w 16"/>
                  <a:gd name="T39" fmla="*/ 0 h 52"/>
                  <a:gd name="T40" fmla="*/ 4 w 16"/>
                  <a:gd name="T41" fmla="*/ 2 h 52"/>
                  <a:gd name="T42" fmla="*/ 2 w 16"/>
                  <a:gd name="T43" fmla="*/ 2 h 52"/>
                  <a:gd name="T44" fmla="*/ 2 w 16"/>
                  <a:gd name="T45" fmla="*/ 6 h 52"/>
                  <a:gd name="T46" fmla="*/ 2 w 16"/>
                  <a:gd name="T47" fmla="*/ 6 h 52"/>
                  <a:gd name="T48" fmla="*/ 2 w 16"/>
                  <a:gd name="T49" fmla="*/ 8 h 52"/>
                  <a:gd name="T50" fmla="*/ 2 w 16"/>
                  <a:gd name="T51" fmla="*/ 10 h 52"/>
                  <a:gd name="T52" fmla="*/ 2 w 16"/>
                  <a:gd name="T53" fmla="*/ 20 h 52"/>
                  <a:gd name="T54" fmla="*/ 4 w 16"/>
                  <a:gd name="T55" fmla="*/ 17 h 52"/>
                  <a:gd name="T56" fmla="*/ 5 w 16"/>
                  <a:gd name="T57" fmla="*/ 15 h 52"/>
                  <a:gd name="T58" fmla="*/ 5 w 16"/>
                  <a:gd name="T59" fmla="*/ 12 h 52"/>
                  <a:gd name="T60" fmla="*/ 5 w 16"/>
                  <a:gd name="T61" fmla="*/ 10 h 52"/>
                  <a:gd name="T62" fmla="*/ 4 w 16"/>
                  <a:gd name="T63" fmla="*/ 10 h 52"/>
                  <a:gd name="T64" fmla="*/ 4 w 16"/>
                  <a:gd name="T65" fmla="*/ 10 h 52"/>
                  <a:gd name="T66" fmla="*/ 4 w 16"/>
                  <a:gd name="T67" fmla="*/ 6 h 52"/>
                  <a:gd name="T68" fmla="*/ 4 w 16"/>
                  <a:gd name="T69" fmla="*/ 5 h 52"/>
                  <a:gd name="T70" fmla="*/ 5 w 16"/>
                  <a:gd name="T71" fmla="*/ 3 h 52"/>
                  <a:gd name="T72" fmla="*/ 5 w 16"/>
                  <a:gd name="T73" fmla="*/ 3 h 52"/>
                  <a:gd name="T74" fmla="*/ 5 w 16"/>
                  <a:gd name="T75" fmla="*/ 3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 h="52">
                    <a:moveTo>
                      <a:pt x="4" y="16"/>
                    </a:moveTo>
                    <a:lnTo>
                      <a:pt x="4" y="16"/>
                    </a:lnTo>
                    <a:lnTo>
                      <a:pt x="0" y="18"/>
                    </a:lnTo>
                    <a:lnTo>
                      <a:pt x="2" y="22"/>
                    </a:lnTo>
                    <a:lnTo>
                      <a:pt x="6" y="18"/>
                    </a:lnTo>
                    <a:lnTo>
                      <a:pt x="4" y="16"/>
                    </a:lnTo>
                    <a:close/>
                    <a:moveTo>
                      <a:pt x="16" y="8"/>
                    </a:moveTo>
                    <a:lnTo>
                      <a:pt x="16" y="8"/>
                    </a:lnTo>
                    <a:lnTo>
                      <a:pt x="16" y="10"/>
                    </a:lnTo>
                    <a:lnTo>
                      <a:pt x="16" y="12"/>
                    </a:lnTo>
                    <a:lnTo>
                      <a:pt x="16" y="16"/>
                    </a:lnTo>
                    <a:lnTo>
                      <a:pt x="16" y="18"/>
                    </a:lnTo>
                    <a:lnTo>
                      <a:pt x="16" y="24"/>
                    </a:lnTo>
                    <a:lnTo>
                      <a:pt x="16" y="26"/>
                    </a:lnTo>
                    <a:lnTo>
                      <a:pt x="14" y="26"/>
                    </a:lnTo>
                    <a:lnTo>
                      <a:pt x="12" y="26"/>
                    </a:lnTo>
                    <a:lnTo>
                      <a:pt x="10" y="26"/>
                    </a:lnTo>
                    <a:lnTo>
                      <a:pt x="12" y="22"/>
                    </a:lnTo>
                    <a:lnTo>
                      <a:pt x="12" y="16"/>
                    </a:lnTo>
                    <a:lnTo>
                      <a:pt x="12" y="12"/>
                    </a:lnTo>
                    <a:lnTo>
                      <a:pt x="12" y="10"/>
                    </a:lnTo>
                    <a:lnTo>
                      <a:pt x="14" y="8"/>
                    </a:lnTo>
                    <a:lnTo>
                      <a:pt x="16" y="8"/>
                    </a:lnTo>
                    <a:close/>
                    <a:moveTo>
                      <a:pt x="16" y="8"/>
                    </a:moveTo>
                    <a:lnTo>
                      <a:pt x="16" y="8"/>
                    </a:lnTo>
                    <a:lnTo>
                      <a:pt x="16" y="0"/>
                    </a:lnTo>
                    <a:lnTo>
                      <a:pt x="12" y="0"/>
                    </a:lnTo>
                    <a:lnTo>
                      <a:pt x="10" y="2"/>
                    </a:lnTo>
                    <a:lnTo>
                      <a:pt x="6" y="6"/>
                    </a:lnTo>
                    <a:lnTo>
                      <a:pt x="6" y="10"/>
                    </a:lnTo>
                    <a:lnTo>
                      <a:pt x="6" y="14"/>
                    </a:lnTo>
                    <a:lnTo>
                      <a:pt x="4" y="16"/>
                    </a:lnTo>
                    <a:lnTo>
                      <a:pt x="6" y="18"/>
                    </a:lnTo>
                    <a:lnTo>
                      <a:pt x="2" y="22"/>
                    </a:lnTo>
                    <a:lnTo>
                      <a:pt x="4" y="28"/>
                    </a:lnTo>
                    <a:lnTo>
                      <a:pt x="6" y="48"/>
                    </a:lnTo>
                    <a:lnTo>
                      <a:pt x="4" y="52"/>
                    </a:lnTo>
                    <a:lnTo>
                      <a:pt x="10" y="46"/>
                    </a:lnTo>
                    <a:lnTo>
                      <a:pt x="14" y="40"/>
                    </a:lnTo>
                    <a:lnTo>
                      <a:pt x="14" y="38"/>
                    </a:lnTo>
                    <a:lnTo>
                      <a:pt x="14" y="30"/>
                    </a:lnTo>
                    <a:lnTo>
                      <a:pt x="16" y="26"/>
                    </a:lnTo>
                    <a:lnTo>
                      <a:pt x="14" y="26"/>
                    </a:lnTo>
                    <a:lnTo>
                      <a:pt x="12" y="26"/>
                    </a:lnTo>
                    <a:lnTo>
                      <a:pt x="10" y="26"/>
                    </a:lnTo>
                    <a:lnTo>
                      <a:pt x="12" y="22"/>
                    </a:lnTo>
                    <a:lnTo>
                      <a:pt x="12" y="16"/>
                    </a:lnTo>
                    <a:lnTo>
                      <a:pt x="12" y="12"/>
                    </a:lnTo>
                    <a:lnTo>
                      <a:pt x="12" y="10"/>
                    </a:lnTo>
                    <a:lnTo>
                      <a:pt x="14" y="8"/>
                    </a:lnTo>
                    <a:lnTo>
                      <a:pt x="16" y="8"/>
                    </a:lnTo>
                    <a:close/>
                  </a:path>
                </a:pathLst>
              </a:custGeom>
              <a:grpFill/>
              <a:ln w="3175">
                <a:noFill/>
                <a:round/>
                <a:headEnd/>
                <a:tailEnd/>
              </a:ln>
            </p:spPr>
            <p:txBody>
              <a:bodyPr/>
              <a:lstStyle/>
              <a:p>
                <a:pPr>
                  <a:defRPr/>
                </a:pPr>
                <a:endParaRPr lang="en-GB" dirty="0">
                  <a:latin typeface="Calibri" pitchFamily="34" charset="0"/>
                </a:endParaRPr>
              </a:p>
            </p:txBody>
          </p:sp>
          <p:sp>
            <p:nvSpPr>
              <p:cNvPr id="721" name="Freeform 126"/>
              <p:cNvSpPr>
                <a:spLocks noEditPoints="1"/>
              </p:cNvSpPr>
              <p:nvPr/>
            </p:nvSpPr>
            <p:spPr bwMode="auto">
              <a:xfrm>
                <a:off x="4473292" y="2465019"/>
                <a:ext cx="98550" cy="159394"/>
              </a:xfrm>
              <a:custGeom>
                <a:avLst/>
                <a:gdLst>
                  <a:gd name="T0" fmla="*/ 13 w 44"/>
                  <a:gd name="T1" fmla="*/ 2 h 70"/>
                  <a:gd name="T2" fmla="*/ 11 w 44"/>
                  <a:gd name="T3" fmla="*/ 2 h 70"/>
                  <a:gd name="T4" fmla="*/ 10 w 44"/>
                  <a:gd name="T5" fmla="*/ 2 h 70"/>
                  <a:gd name="T6" fmla="*/ 9 w 44"/>
                  <a:gd name="T7" fmla="*/ 3 h 70"/>
                  <a:gd name="T8" fmla="*/ 9 w 44"/>
                  <a:gd name="T9" fmla="*/ 4 h 70"/>
                  <a:gd name="T10" fmla="*/ 7 w 44"/>
                  <a:gd name="T11" fmla="*/ 6 h 70"/>
                  <a:gd name="T12" fmla="*/ 4 w 44"/>
                  <a:gd name="T13" fmla="*/ 8 h 70"/>
                  <a:gd name="T14" fmla="*/ 2 w 44"/>
                  <a:gd name="T15" fmla="*/ 7 h 70"/>
                  <a:gd name="T16" fmla="*/ 2 w 44"/>
                  <a:gd name="T17" fmla="*/ 9 h 70"/>
                  <a:gd name="T18" fmla="*/ 3 w 44"/>
                  <a:gd name="T19" fmla="*/ 10 h 70"/>
                  <a:gd name="T20" fmla="*/ 2 w 44"/>
                  <a:gd name="T21" fmla="*/ 12 h 70"/>
                  <a:gd name="T22" fmla="*/ 0 w 44"/>
                  <a:gd name="T23" fmla="*/ 13 h 70"/>
                  <a:gd name="T24" fmla="*/ 2 w 44"/>
                  <a:gd name="T25" fmla="*/ 15 h 70"/>
                  <a:gd name="T26" fmla="*/ 3 w 44"/>
                  <a:gd name="T27" fmla="*/ 19 h 70"/>
                  <a:gd name="T28" fmla="*/ 0 w 44"/>
                  <a:gd name="T29" fmla="*/ 23 h 70"/>
                  <a:gd name="T30" fmla="*/ 2 w 44"/>
                  <a:gd name="T31" fmla="*/ 25 h 70"/>
                  <a:gd name="T32" fmla="*/ 2 w 44"/>
                  <a:gd name="T33" fmla="*/ 27 h 70"/>
                  <a:gd name="T34" fmla="*/ 3 w 44"/>
                  <a:gd name="T35" fmla="*/ 26 h 70"/>
                  <a:gd name="T36" fmla="*/ 4 w 44"/>
                  <a:gd name="T37" fmla="*/ 25 h 70"/>
                  <a:gd name="T38" fmla="*/ 5 w 44"/>
                  <a:gd name="T39" fmla="*/ 26 h 70"/>
                  <a:gd name="T40" fmla="*/ 7 w 44"/>
                  <a:gd name="T41" fmla="*/ 26 h 70"/>
                  <a:gd name="T42" fmla="*/ 9 w 44"/>
                  <a:gd name="T43" fmla="*/ 24 h 70"/>
                  <a:gd name="T44" fmla="*/ 11 w 44"/>
                  <a:gd name="T45" fmla="*/ 24 h 70"/>
                  <a:gd name="T46" fmla="*/ 13 w 44"/>
                  <a:gd name="T47" fmla="*/ 22 h 70"/>
                  <a:gd name="T48" fmla="*/ 13 w 44"/>
                  <a:gd name="T49" fmla="*/ 22 h 70"/>
                  <a:gd name="T50" fmla="*/ 15 w 44"/>
                  <a:gd name="T51" fmla="*/ 22 h 70"/>
                  <a:gd name="T52" fmla="*/ 13 w 44"/>
                  <a:gd name="T53" fmla="*/ 20 h 70"/>
                  <a:gd name="T54" fmla="*/ 15 w 44"/>
                  <a:gd name="T55" fmla="*/ 19 h 70"/>
                  <a:gd name="T56" fmla="*/ 13 w 44"/>
                  <a:gd name="T57" fmla="*/ 13 h 70"/>
                  <a:gd name="T58" fmla="*/ 13 w 44"/>
                  <a:gd name="T59" fmla="*/ 9 h 70"/>
                  <a:gd name="T60" fmla="*/ 12 w 44"/>
                  <a:gd name="T61" fmla="*/ 9 h 70"/>
                  <a:gd name="T62" fmla="*/ 11 w 44"/>
                  <a:gd name="T63" fmla="*/ 8 h 70"/>
                  <a:gd name="T64" fmla="*/ 10 w 44"/>
                  <a:gd name="T65" fmla="*/ 8 h 70"/>
                  <a:gd name="T66" fmla="*/ 9 w 44"/>
                  <a:gd name="T67" fmla="*/ 6 h 70"/>
                  <a:gd name="T68" fmla="*/ 11 w 44"/>
                  <a:gd name="T69" fmla="*/ 6 h 70"/>
                  <a:gd name="T70" fmla="*/ 12 w 44"/>
                  <a:gd name="T71" fmla="*/ 4 h 70"/>
                  <a:gd name="T72" fmla="*/ 13 w 44"/>
                  <a:gd name="T73" fmla="*/ 2 h 70"/>
                  <a:gd name="T74" fmla="*/ 5 w 44"/>
                  <a:gd name="T75" fmla="*/ 13 h 70"/>
                  <a:gd name="T76" fmla="*/ 4 w 44"/>
                  <a:gd name="T77" fmla="*/ 15 h 70"/>
                  <a:gd name="T78" fmla="*/ 5 w 44"/>
                  <a:gd name="T79" fmla="*/ 13 h 70"/>
                  <a:gd name="T80" fmla="*/ 5 w 44"/>
                  <a:gd name="T81" fmla="*/ 19 h 70"/>
                  <a:gd name="T82" fmla="*/ 4 w 44"/>
                  <a:gd name="T83" fmla="*/ 19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 h="70">
                    <a:moveTo>
                      <a:pt x="36" y="6"/>
                    </a:moveTo>
                    <a:lnTo>
                      <a:pt x="36" y="6"/>
                    </a:lnTo>
                    <a:lnTo>
                      <a:pt x="36" y="2"/>
                    </a:lnTo>
                    <a:lnTo>
                      <a:pt x="36" y="0"/>
                    </a:lnTo>
                    <a:lnTo>
                      <a:pt x="34" y="0"/>
                    </a:lnTo>
                    <a:lnTo>
                      <a:pt x="30" y="6"/>
                    </a:lnTo>
                    <a:lnTo>
                      <a:pt x="30" y="4"/>
                    </a:lnTo>
                    <a:lnTo>
                      <a:pt x="28" y="4"/>
                    </a:lnTo>
                    <a:lnTo>
                      <a:pt x="24" y="4"/>
                    </a:lnTo>
                    <a:lnTo>
                      <a:pt x="24" y="8"/>
                    </a:lnTo>
                    <a:lnTo>
                      <a:pt x="20" y="10"/>
                    </a:lnTo>
                    <a:lnTo>
                      <a:pt x="24" y="10"/>
                    </a:lnTo>
                    <a:lnTo>
                      <a:pt x="24" y="14"/>
                    </a:lnTo>
                    <a:lnTo>
                      <a:pt x="20" y="14"/>
                    </a:lnTo>
                    <a:lnTo>
                      <a:pt x="18" y="18"/>
                    </a:lnTo>
                    <a:lnTo>
                      <a:pt x="14" y="20"/>
                    </a:lnTo>
                    <a:lnTo>
                      <a:pt x="10" y="20"/>
                    </a:lnTo>
                    <a:lnTo>
                      <a:pt x="8" y="20"/>
                    </a:lnTo>
                    <a:lnTo>
                      <a:pt x="6" y="18"/>
                    </a:lnTo>
                    <a:lnTo>
                      <a:pt x="6" y="24"/>
                    </a:lnTo>
                    <a:lnTo>
                      <a:pt x="8" y="24"/>
                    </a:lnTo>
                    <a:lnTo>
                      <a:pt x="8" y="26"/>
                    </a:lnTo>
                    <a:lnTo>
                      <a:pt x="8" y="28"/>
                    </a:lnTo>
                    <a:lnTo>
                      <a:pt x="10" y="30"/>
                    </a:lnTo>
                    <a:lnTo>
                      <a:pt x="2" y="30"/>
                    </a:lnTo>
                    <a:lnTo>
                      <a:pt x="0" y="34"/>
                    </a:lnTo>
                    <a:lnTo>
                      <a:pt x="4" y="38"/>
                    </a:lnTo>
                    <a:lnTo>
                      <a:pt x="12" y="38"/>
                    </a:lnTo>
                    <a:lnTo>
                      <a:pt x="8" y="48"/>
                    </a:lnTo>
                    <a:lnTo>
                      <a:pt x="4" y="60"/>
                    </a:lnTo>
                    <a:lnTo>
                      <a:pt x="0" y="60"/>
                    </a:lnTo>
                    <a:lnTo>
                      <a:pt x="0" y="62"/>
                    </a:lnTo>
                    <a:lnTo>
                      <a:pt x="2" y="66"/>
                    </a:lnTo>
                    <a:lnTo>
                      <a:pt x="6" y="66"/>
                    </a:lnTo>
                    <a:lnTo>
                      <a:pt x="4" y="70"/>
                    </a:lnTo>
                    <a:lnTo>
                      <a:pt x="8" y="70"/>
                    </a:lnTo>
                    <a:lnTo>
                      <a:pt x="8" y="68"/>
                    </a:lnTo>
                    <a:lnTo>
                      <a:pt x="10" y="68"/>
                    </a:lnTo>
                    <a:lnTo>
                      <a:pt x="10" y="66"/>
                    </a:lnTo>
                    <a:lnTo>
                      <a:pt x="12" y="66"/>
                    </a:lnTo>
                    <a:lnTo>
                      <a:pt x="14" y="68"/>
                    </a:lnTo>
                    <a:lnTo>
                      <a:pt x="14" y="70"/>
                    </a:lnTo>
                    <a:lnTo>
                      <a:pt x="18" y="70"/>
                    </a:lnTo>
                    <a:lnTo>
                      <a:pt x="18" y="68"/>
                    </a:lnTo>
                    <a:lnTo>
                      <a:pt x="24" y="62"/>
                    </a:lnTo>
                    <a:lnTo>
                      <a:pt x="26" y="62"/>
                    </a:lnTo>
                    <a:lnTo>
                      <a:pt x="30" y="62"/>
                    </a:lnTo>
                    <a:lnTo>
                      <a:pt x="30" y="58"/>
                    </a:lnTo>
                    <a:lnTo>
                      <a:pt x="36" y="58"/>
                    </a:lnTo>
                    <a:lnTo>
                      <a:pt x="36" y="54"/>
                    </a:lnTo>
                    <a:lnTo>
                      <a:pt x="38" y="56"/>
                    </a:lnTo>
                    <a:lnTo>
                      <a:pt x="40" y="56"/>
                    </a:lnTo>
                    <a:lnTo>
                      <a:pt x="40" y="54"/>
                    </a:lnTo>
                    <a:lnTo>
                      <a:pt x="38" y="54"/>
                    </a:lnTo>
                    <a:lnTo>
                      <a:pt x="38" y="52"/>
                    </a:lnTo>
                    <a:lnTo>
                      <a:pt x="42" y="48"/>
                    </a:lnTo>
                    <a:lnTo>
                      <a:pt x="42" y="44"/>
                    </a:lnTo>
                    <a:lnTo>
                      <a:pt x="38" y="36"/>
                    </a:lnTo>
                    <a:lnTo>
                      <a:pt x="40" y="26"/>
                    </a:lnTo>
                    <a:lnTo>
                      <a:pt x="44" y="22"/>
                    </a:lnTo>
                    <a:lnTo>
                      <a:pt x="38" y="24"/>
                    </a:lnTo>
                    <a:lnTo>
                      <a:pt x="36" y="22"/>
                    </a:lnTo>
                    <a:lnTo>
                      <a:pt x="32" y="24"/>
                    </a:lnTo>
                    <a:lnTo>
                      <a:pt x="30" y="22"/>
                    </a:lnTo>
                    <a:lnTo>
                      <a:pt x="30" y="20"/>
                    </a:lnTo>
                    <a:lnTo>
                      <a:pt x="28" y="20"/>
                    </a:lnTo>
                    <a:lnTo>
                      <a:pt x="26" y="18"/>
                    </a:lnTo>
                    <a:lnTo>
                      <a:pt x="26" y="16"/>
                    </a:lnTo>
                    <a:lnTo>
                      <a:pt x="28" y="14"/>
                    </a:lnTo>
                    <a:lnTo>
                      <a:pt x="30" y="14"/>
                    </a:lnTo>
                    <a:lnTo>
                      <a:pt x="30" y="12"/>
                    </a:lnTo>
                    <a:lnTo>
                      <a:pt x="32" y="10"/>
                    </a:lnTo>
                    <a:lnTo>
                      <a:pt x="34" y="8"/>
                    </a:lnTo>
                    <a:lnTo>
                      <a:pt x="36" y="6"/>
                    </a:lnTo>
                    <a:close/>
                    <a:moveTo>
                      <a:pt x="14" y="34"/>
                    </a:moveTo>
                    <a:lnTo>
                      <a:pt x="14" y="34"/>
                    </a:lnTo>
                    <a:lnTo>
                      <a:pt x="16" y="36"/>
                    </a:lnTo>
                    <a:lnTo>
                      <a:pt x="14" y="38"/>
                    </a:lnTo>
                    <a:lnTo>
                      <a:pt x="12" y="38"/>
                    </a:lnTo>
                    <a:lnTo>
                      <a:pt x="12" y="36"/>
                    </a:lnTo>
                    <a:lnTo>
                      <a:pt x="12" y="34"/>
                    </a:lnTo>
                    <a:lnTo>
                      <a:pt x="14" y="34"/>
                    </a:lnTo>
                    <a:close/>
                    <a:moveTo>
                      <a:pt x="14" y="48"/>
                    </a:moveTo>
                    <a:lnTo>
                      <a:pt x="14" y="50"/>
                    </a:lnTo>
                    <a:lnTo>
                      <a:pt x="12" y="50"/>
                    </a:lnTo>
                    <a:lnTo>
                      <a:pt x="14" y="48"/>
                    </a:lnTo>
                    <a:close/>
                  </a:path>
                </a:pathLst>
              </a:custGeom>
              <a:grpFill/>
              <a:ln w="3175">
                <a:noFill/>
                <a:round/>
                <a:headEnd/>
                <a:tailEnd/>
              </a:ln>
            </p:spPr>
            <p:txBody>
              <a:bodyPr/>
              <a:lstStyle/>
              <a:p>
                <a:pPr>
                  <a:defRPr/>
                </a:pPr>
                <a:endParaRPr lang="en-GB" dirty="0">
                  <a:latin typeface="Calibri" pitchFamily="34" charset="0"/>
                </a:endParaRPr>
              </a:p>
            </p:txBody>
          </p:sp>
          <p:sp>
            <p:nvSpPr>
              <p:cNvPr id="722" name="Freeform 127"/>
              <p:cNvSpPr>
                <a:spLocks/>
              </p:cNvSpPr>
              <p:nvPr/>
            </p:nvSpPr>
            <p:spPr bwMode="auto">
              <a:xfrm>
                <a:off x="5739952" y="3151863"/>
                <a:ext cx="255071" cy="275317"/>
              </a:xfrm>
              <a:custGeom>
                <a:avLst/>
                <a:gdLst>
                  <a:gd name="T0" fmla="*/ 42 w 112"/>
                  <a:gd name="T1" fmla="*/ 38 h 120"/>
                  <a:gd name="T2" fmla="*/ 39 w 112"/>
                  <a:gd name="T3" fmla="*/ 35 h 120"/>
                  <a:gd name="T4" fmla="*/ 39 w 112"/>
                  <a:gd name="T5" fmla="*/ 32 h 120"/>
                  <a:gd name="T6" fmla="*/ 38 w 112"/>
                  <a:gd name="T7" fmla="*/ 29 h 120"/>
                  <a:gd name="T8" fmla="*/ 35 w 112"/>
                  <a:gd name="T9" fmla="*/ 28 h 120"/>
                  <a:gd name="T10" fmla="*/ 35 w 112"/>
                  <a:gd name="T11" fmla="*/ 28 h 120"/>
                  <a:gd name="T12" fmla="*/ 35 w 112"/>
                  <a:gd name="T13" fmla="*/ 27 h 120"/>
                  <a:gd name="T14" fmla="*/ 31 w 112"/>
                  <a:gd name="T15" fmla="*/ 24 h 120"/>
                  <a:gd name="T16" fmla="*/ 30 w 112"/>
                  <a:gd name="T17" fmla="*/ 20 h 120"/>
                  <a:gd name="T18" fmla="*/ 28 w 112"/>
                  <a:gd name="T19" fmla="*/ 17 h 120"/>
                  <a:gd name="T20" fmla="*/ 29 w 112"/>
                  <a:gd name="T21" fmla="*/ 17 h 120"/>
                  <a:gd name="T22" fmla="*/ 29 w 112"/>
                  <a:gd name="T23" fmla="*/ 15 h 120"/>
                  <a:gd name="T24" fmla="*/ 30 w 112"/>
                  <a:gd name="T25" fmla="*/ 15 h 120"/>
                  <a:gd name="T26" fmla="*/ 31 w 112"/>
                  <a:gd name="T27" fmla="*/ 13 h 120"/>
                  <a:gd name="T28" fmla="*/ 31 w 112"/>
                  <a:gd name="T29" fmla="*/ 10 h 120"/>
                  <a:gd name="T30" fmla="*/ 32 w 112"/>
                  <a:gd name="T31" fmla="*/ 10 h 120"/>
                  <a:gd name="T32" fmla="*/ 32 w 112"/>
                  <a:gd name="T33" fmla="*/ 10 h 120"/>
                  <a:gd name="T34" fmla="*/ 30 w 112"/>
                  <a:gd name="T35" fmla="*/ 10 h 120"/>
                  <a:gd name="T36" fmla="*/ 28 w 112"/>
                  <a:gd name="T37" fmla="*/ 10 h 120"/>
                  <a:gd name="T38" fmla="*/ 27 w 112"/>
                  <a:gd name="T39" fmla="*/ 8 h 120"/>
                  <a:gd name="T40" fmla="*/ 26 w 112"/>
                  <a:gd name="T41" fmla="*/ 8 h 120"/>
                  <a:gd name="T42" fmla="*/ 25 w 112"/>
                  <a:gd name="T43" fmla="*/ 6 h 120"/>
                  <a:gd name="T44" fmla="*/ 25 w 112"/>
                  <a:gd name="T45" fmla="*/ 6 h 120"/>
                  <a:gd name="T46" fmla="*/ 24 w 112"/>
                  <a:gd name="T47" fmla="*/ 5 h 120"/>
                  <a:gd name="T48" fmla="*/ 24 w 112"/>
                  <a:gd name="T49" fmla="*/ 3 h 120"/>
                  <a:gd name="T50" fmla="*/ 20 w 112"/>
                  <a:gd name="T51" fmla="*/ 2 h 120"/>
                  <a:gd name="T52" fmla="*/ 19 w 112"/>
                  <a:gd name="T53" fmla="*/ 0 h 120"/>
                  <a:gd name="T54" fmla="*/ 17 w 112"/>
                  <a:gd name="T55" fmla="*/ 2 h 120"/>
                  <a:gd name="T56" fmla="*/ 15 w 112"/>
                  <a:gd name="T57" fmla="*/ 2 h 120"/>
                  <a:gd name="T58" fmla="*/ 15 w 112"/>
                  <a:gd name="T59" fmla="*/ 2 h 120"/>
                  <a:gd name="T60" fmla="*/ 13 w 112"/>
                  <a:gd name="T61" fmla="*/ 4 h 120"/>
                  <a:gd name="T62" fmla="*/ 12 w 112"/>
                  <a:gd name="T63" fmla="*/ 6 h 120"/>
                  <a:gd name="T64" fmla="*/ 12 w 112"/>
                  <a:gd name="T65" fmla="*/ 8 h 120"/>
                  <a:gd name="T66" fmla="*/ 10 w 112"/>
                  <a:gd name="T67" fmla="*/ 12 h 120"/>
                  <a:gd name="T68" fmla="*/ 10 w 112"/>
                  <a:gd name="T69" fmla="*/ 14 h 120"/>
                  <a:gd name="T70" fmla="*/ 10 w 112"/>
                  <a:gd name="T71" fmla="*/ 17 h 120"/>
                  <a:gd name="T72" fmla="*/ 2 w 112"/>
                  <a:gd name="T73" fmla="*/ 33 h 120"/>
                  <a:gd name="T74" fmla="*/ 17 w 112"/>
                  <a:gd name="T75" fmla="*/ 42 h 120"/>
                  <a:gd name="T76" fmla="*/ 30 w 112"/>
                  <a:gd name="T77" fmla="*/ 47 h 120"/>
                  <a:gd name="T78" fmla="*/ 33 w 112"/>
                  <a:gd name="T79" fmla="*/ 44 h 120"/>
                  <a:gd name="T80" fmla="*/ 36 w 112"/>
                  <a:gd name="T81" fmla="*/ 40 h 120"/>
                  <a:gd name="T82" fmla="*/ 39 w 112"/>
                  <a:gd name="T83" fmla="*/ 40 h 120"/>
                  <a:gd name="T84" fmla="*/ 42 w 112"/>
                  <a:gd name="T85" fmla="*/ 43 h 120"/>
                  <a:gd name="T86" fmla="*/ 42 w 112"/>
                  <a:gd name="T87" fmla="*/ 4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120">
                    <a:moveTo>
                      <a:pt x="112" y="104"/>
                    </a:moveTo>
                    <a:lnTo>
                      <a:pt x="108" y="102"/>
                    </a:lnTo>
                    <a:lnTo>
                      <a:pt x="108" y="96"/>
                    </a:lnTo>
                    <a:lnTo>
                      <a:pt x="106" y="96"/>
                    </a:lnTo>
                    <a:lnTo>
                      <a:pt x="104" y="90"/>
                    </a:lnTo>
                    <a:lnTo>
                      <a:pt x="104" y="86"/>
                    </a:lnTo>
                    <a:lnTo>
                      <a:pt x="104" y="82"/>
                    </a:lnTo>
                    <a:lnTo>
                      <a:pt x="102" y="80"/>
                    </a:lnTo>
                    <a:lnTo>
                      <a:pt x="98" y="72"/>
                    </a:lnTo>
                    <a:lnTo>
                      <a:pt x="96" y="70"/>
                    </a:lnTo>
                    <a:lnTo>
                      <a:pt x="92" y="70"/>
                    </a:lnTo>
                    <a:lnTo>
                      <a:pt x="90" y="70"/>
                    </a:lnTo>
                    <a:lnTo>
                      <a:pt x="92" y="70"/>
                    </a:lnTo>
                    <a:lnTo>
                      <a:pt x="92" y="68"/>
                    </a:lnTo>
                    <a:lnTo>
                      <a:pt x="88" y="62"/>
                    </a:lnTo>
                    <a:lnTo>
                      <a:pt x="82" y="60"/>
                    </a:lnTo>
                    <a:lnTo>
                      <a:pt x="82" y="58"/>
                    </a:lnTo>
                    <a:lnTo>
                      <a:pt x="80" y="54"/>
                    </a:lnTo>
                    <a:lnTo>
                      <a:pt x="78" y="50"/>
                    </a:lnTo>
                    <a:lnTo>
                      <a:pt x="76" y="46"/>
                    </a:lnTo>
                    <a:lnTo>
                      <a:pt x="74" y="44"/>
                    </a:lnTo>
                    <a:lnTo>
                      <a:pt x="74" y="42"/>
                    </a:lnTo>
                    <a:lnTo>
                      <a:pt x="76" y="42"/>
                    </a:lnTo>
                    <a:lnTo>
                      <a:pt x="76" y="40"/>
                    </a:lnTo>
                    <a:lnTo>
                      <a:pt x="76" y="38"/>
                    </a:lnTo>
                    <a:lnTo>
                      <a:pt x="76" y="36"/>
                    </a:lnTo>
                    <a:lnTo>
                      <a:pt x="76" y="38"/>
                    </a:lnTo>
                    <a:lnTo>
                      <a:pt x="78" y="38"/>
                    </a:lnTo>
                    <a:lnTo>
                      <a:pt x="80" y="36"/>
                    </a:lnTo>
                    <a:lnTo>
                      <a:pt x="80" y="34"/>
                    </a:lnTo>
                    <a:lnTo>
                      <a:pt x="80" y="30"/>
                    </a:lnTo>
                    <a:lnTo>
                      <a:pt x="80" y="28"/>
                    </a:lnTo>
                    <a:lnTo>
                      <a:pt x="84" y="28"/>
                    </a:lnTo>
                    <a:lnTo>
                      <a:pt x="86" y="26"/>
                    </a:lnTo>
                    <a:lnTo>
                      <a:pt x="84" y="26"/>
                    </a:lnTo>
                    <a:lnTo>
                      <a:pt x="84" y="24"/>
                    </a:lnTo>
                    <a:lnTo>
                      <a:pt x="82" y="26"/>
                    </a:lnTo>
                    <a:lnTo>
                      <a:pt x="78" y="24"/>
                    </a:lnTo>
                    <a:lnTo>
                      <a:pt x="76" y="24"/>
                    </a:lnTo>
                    <a:lnTo>
                      <a:pt x="74" y="24"/>
                    </a:lnTo>
                    <a:lnTo>
                      <a:pt x="72" y="22"/>
                    </a:lnTo>
                    <a:lnTo>
                      <a:pt x="70" y="22"/>
                    </a:lnTo>
                    <a:lnTo>
                      <a:pt x="68" y="20"/>
                    </a:lnTo>
                    <a:lnTo>
                      <a:pt x="68" y="18"/>
                    </a:lnTo>
                    <a:lnTo>
                      <a:pt x="66" y="16"/>
                    </a:lnTo>
                    <a:lnTo>
                      <a:pt x="66" y="14"/>
                    </a:lnTo>
                    <a:lnTo>
                      <a:pt x="64" y="12"/>
                    </a:lnTo>
                    <a:lnTo>
                      <a:pt x="64" y="8"/>
                    </a:lnTo>
                    <a:lnTo>
                      <a:pt x="62" y="2"/>
                    </a:lnTo>
                    <a:lnTo>
                      <a:pt x="58" y="2"/>
                    </a:lnTo>
                    <a:lnTo>
                      <a:pt x="54" y="4"/>
                    </a:lnTo>
                    <a:lnTo>
                      <a:pt x="54" y="0"/>
                    </a:lnTo>
                    <a:lnTo>
                      <a:pt x="50" y="0"/>
                    </a:lnTo>
                    <a:lnTo>
                      <a:pt x="48" y="2"/>
                    </a:lnTo>
                    <a:lnTo>
                      <a:pt x="46" y="4"/>
                    </a:lnTo>
                    <a:lnTo>
                      <a:pt x="44" y="2"/>
                    </a:lnTo>
                    <a:lnTo>
                      <a:pt x="42" y="2"/>
                    </a:lnTo>
                    <a:lnTo>
                      <a:pt x="40" y="2"/>
                    </a:lnTo>
                    <a:lnTo>
                      <a:pt x="38" y="2"/>
                    </a:lnTo>
                    <a:lnTo>
                      <a:pt x="38" y="6"/>
                    </a:lnTo>
                    <a:lnTo>
                      <a:pt x="36" y="10"/>
                    </a:lnTo>
                    <a:lnTo>
                      <a:pt x="32" y="12"/>
                    </a:lnTo>
                    <a:lnTo>
                      <a:pt x="30" y="16"/>
                    </a:lnTo>
                    <a:lnTo>
                      <a:pt x="30" y="20"/>
                    </a:lnTo>
                    <a:lnTo>
                      <a:pt x="30" y="22"/>
                    </a:lnTo>
                    <a:lnTo>
                      <a:pt x="28" y="26"/>
                    </a:lnTo>
                    <a:lnTo>
                      <a:pt x="28" y="28"/>
                    </a:lnTo>
                    <a:lnTo>
                      <a:pt x="28" y="30"/>
                    </a:lnTo>
                    <a:lnTo>
                      <a:pt x="30" y="32"/>
                    </a:lnTo>
                    <a:lnTo>
                      <a:pt x="28" y="36"/>
                    </a:lnTo>
                    <a:lnTo>
                      <a:pt x="26" y="42"/>
                    </a:lnTo>
                    <a:lnTo>
                      <a:pt x="24" y="46"/>
                    </a:lnTo>
                    <a:lnTo>
                      <a:pt x="0" y="64"/>
                    </a:lnTo>
                    <a:lnTo>
                      <a:pt x="6" y="84"/>
                    </a:lnTo>
                    <a:lnTo>
                      <a:pt x="38" y="102"/>
                    </a:lnTo>
                    <a:lnTo>
                      <a:pt x="38" y="106"/>
                    </a:lnTo>
                    <a:lnTo>
                      <a:pt x="46" y="106"/>
                    </a:lnTo>
                    <a:lnTo>
                      <a:pt x="48" y="114"/>
                    </a:lnTo>
                    <a:lnTo>
                      <a:pt x="56" y="118"/>
                    </a:lnTo>
                    <a:lnTo>
                      <a:pt x="78" y="120"/>
                    </a:lnTo>
                    <a:lnTo>
                      <a:pt x="82" y="118"/>
                    </a:lnTo>
                    <a:lnTo>
                      <a:pt x="88" y="112"/>
                    </a:lnTo>
                    <a:lnTo>
                      <a:pt x="92" y="106"/>
                    </a:lnTo>
                    <a:lnTo>
                      <a:pt x="94" y="104"/>
                    </a:lnTo>
                    <a:lnTo>
                      <a:pt x="96" y="104"/>
                    </a:lnTo>
                    <a:lnTo>
                      <a:pt x="100" y="104"/>
                    </a:lnTo>
                    <a:lnTo>
                      <a:pt x="104" y="104"/>
                    </a:lnTo>
                    <a:lnTo>
                      <a:pt x="110" y="108"/>
                    </a:lnTo>
                    <a:lnTo>
                      <a:pt x="110" y="106"/>
                    </a:lnTo>
                    <a:lnTo>
                      <a:pt x="112" y="104"/>
                    </a:lnTo>
                    <a:close/>
                  </a:path>
                </a:pathLst>
              </a:custGeom>
              <a:grpFill/>
              <a:ln w="3175">
                <a:noFill/>
                <a:round/>
                <a:headEnd/>
                <a:tailEnd/>
              </a:ln>
            </p:spPr>
            <p:txBody>
              <a:bodyPr/>
              <a:lstStyle/>
              <a:p>
                <a:pPr>
                  <a:defRPr/>
                </a:pPr>
                <a:endParaRPr lang="en-GB" dirty="0">
                  <a:latin typeface="Calibri" pitchFamily="34" charset="0"/>
                </a:endParaRPr>
              </a:p>
            </p:txBody>
          </p:sp>
          <p:sp>
            <p:nvSpPr>
              <p:cNvPr id="723" name="Freeform 128"/>
              <p:cNvSpPr>
                <a:spLocks noEditPoints="1"/>
              </p:cNvSpPr>
              <p:nvPr/>
            </p:nvSpPr>
            <p:spPr bwMode="auto">
              <a:xfrm>
                <a:off x="5870386" y="3064921"/>
                <a:ext cx="501447" cy="507163"/>
              </a:xfrm>
              <a:custGeom>
                <a:avLst/>
                <a:gdLst>
                  <a:gd name="T0" fmla="*/ 83 w 220"/>
                  <a:gd name="T1" fmla="*/ 76 h 222"/>
                  <a:gd name="T2" fmla="*/ 81 w 220"/>
                  <a:gd name="T3" fmla="*/ 67 h 222"/>
                  <a:gd name="T4" fmla="*/ 75 w 220"/>
                  <a:gd name="T5" fmla="*/ 57 h 222"/>
                  <a:gd name="T6" fmla="*/ 75 w 220"/>
                  <a:gd name="T7" fmla="*/ 47 h 222"/>
                  <a:gd name="T8" fmla="*/ 74 w 220"/>
                  <a:gd name="T9" fmla="*/ 36 h 222"/>
                  <a:gd name="T10" fmla="*/ 74 w 220"/>
                  <a:gd name="T11" fmla="*/ 28 h 222"/>
                  <a:gd name="T12" fmla="*/ 77 w 220"/>
                  <a:gd name="T13" fmla="*/ 21 h 222"/>
                  <a:gd name="T14" fmla="*/ 72 w 220"/>
                  <a:gd name="T15" fmla="*/ 13 h 222"/>
                  <a:gd name="T16" fmla="*/ 60 w 220"/>
                  <a:gd name="T17" fmla="*/ 9 h 222"/>
                  <a:gd name="T18" fmla="*/ 48 w 220"/>
                  <a:gd name="T19" fmla="*/ 10 h 222"/>
                  <a:gd name="T20" fmla="*/ 42 w 220"/>
                  <a:gd name="T21" fmla="*/ 13 h 222"/>
                  <a:gd name="T22" fmla="*/ 40 w 220"/>
                  <a:gd name="T23" fmla="*/ 17 h 222"/>
                  <a:gd name="T24" fmla="*/ 35 w 220"/>
                  <a:gd name="T25" fmla="*/ 19 h 222"/>
                  <a:gd name="T26" fmla="*/ 27 w 220"/>
                  <a:gd name="T27" fmla="*/ 16 h 222"/>
                  <a:gd name="T28" fmla="*/ 24 w 220"/>
                  <a:gd name="T29" fmla="*/ 15 h 222"/>
                  <a:gd name="T30" fmla="*/ 22 w 220"/>
                  <a:gd name="T31" fmla="*/ 13 h 222"/>
                  <a:gd name="T32" fmla="*/ 20 w 220"/>
                  <a:gd name="T33" fmla="*/ 8 h 222"/>
                  <a:gd name="T34" fmla="*/ 17 w 220"/>
                  <a:gd name="T35" fmla="*/ 5 h 222"/>
                  <a:gd name="T36" fmla="*/ 19 w 220"/>
                  <a:gd name="T37" fmla="*/ 2 h 222"/>
                  <a:gd name="T38" fmla="*/ 17 w 220"/>
                  <a:gd name="T39" fmla="*/ 0 h 222"/>
                  <a:gd name="T40" fmla="*/ 15 w 220"/>
                  <a:gd name="T41" fmla="*/ 2 h 222"/>
                  <a:gd name="T42" fmla="*/ 13 w 220"/>
                  <a:gd name="T43" fmla="*/ 4 h 222"/>
                  <a:gd name="T44" fmla="*/ 8 w 220"/>
                  <a:gd name="T45" fmla="*/ 5 h 222"/>
                  <a:gd name="T46" fmla="*/ 6 w 220"/>
                  <a:gd name="T47" fmla="*/ 2 h 222"/>
                  <a:gd name="T48" fmla="*/ 3 w 220"/>
                  <a:gd name="T49" fmla="*/ 2 h 222"/>
                  <a:gd name="T50" fmla="*/ 2 w 220"/>
                  <a:gd name="T51" fmla="*/ 2 h 222"/>
                  <a:gd name="T52" fmla="*/ 2 w 220"/>
                  <a:gd name="T53" fmla="*/ 6 h 222"/>
                  <a:gd name="T54" fmla="*/ 0 w 220"/>
                  <a:gd name="T55" fmla="*/ 8 h 222"/>
                  <a:gd name="T56" fmla="*/ 2 w 220"/>
                  <a:gd name="T57" fmla="*/ 13 h 222"/>
                  <a:gd name="T58" fmla="*/ 2 w 220"/>
                  <a:gd name="T59" fmla="*/ 17 h 222"/>
                  <a:gd name="T60" fmla="*/ 3 w 220"/>
                  <a:gd name="T61" fmla="*/ 20 h 222"/>
                  <a:gd name="T62" fmla="*/ 3 w 220"/>
                  <a:gd name="T63" fmla="*/ 21 h 222"/>
                  <a:gd name="T64" fmla="*/ 5 w 220"/>
                  <a:gd name="T65" fmla="*/ 23 h 222"/>
                  <a:gd name="T66" fmla="*/ 8 w 220"/>
                  <a:gd name="T67" fmla="*/ 24 h 222"/>
                  <a:gd name="T68" fmla="*/ 10 w 220"/>
                  <a:gd name="T69" fmla="*/ 24 h 222"/>
                  <a:gd name="T70" fmla="*/ 8 w 220"/>
                  <a:gd name="T71" fmla="*/ 25 h 222"/>
                  <a:gd name="T72" fmla="*/ 8 w 220"/>
                  <a:gd name="T73" fmla="*/ 28 h 222"/>
                  <a:gd name="T74" fmla="*/ 7 w 220"/>
                  <a:gd name="T75" fmla="*/ 29 h 222"/>
                  <a:gd name="T76" fmla="*/ 6 w 220"/>
                  <a:gd name="T77" fmla="*/ 32 h 222"/>
                  <a:gd name="T78" fmla="*/ 9 w 220"/>
                  <a:gd name="T79" fmla="*/ 37 h 222"/>
                  <a:gd name="T80" fmla="*/ 13 w 220"/>
                  <a:gd name="T81" fmla="*/ 41 h 222"/>
                  <a:gd name="T82" fmla="*/ 13 w 220"/>
                  <a:gd name="T83" fmla="*/ 42 h 222"/>
                  <a:gd name="T84" fmla="*/ 17 w 220"/>
                  <a:gd name="T85" fmla="*/ 46 h 222"/>
                  <a:gd name="T86" fmla="*/ 19 w 220"/>
                  <a:gd name="T87" fmla="*/ 52 h 222"/>
                  <a:gd name="T88" fmla="*/ 22 w 220"/>
                  <a:gd name="T89" fmla="*/ 57 h 222"/>
                  <a:gd name="T90" fmla="*/ 30 w 220"/>
                  <a:gd name="T91" fmla="*/ 64 h 222"/>
                  <a:gd name="T92" fmla="*/ 31 w 220"/>
                  <a:gd name="T93" fmla="*/ 67 h 222"/>
                  <a:gd name="T94" fmla="*/ 33 w 220"/>
                  <a:gd name="T95" fmla="*/ 70 h 222"/>
                  <a:gd name="T96" fmla="*/ 35 w 220"/>
                  <a:gd name="T97" fmla="*/ 74 h 222"/>
                  <a:gd name="T98" fmla="*/ 46 w 220"/>
                  <a:gd name="T99" fmla="*/ 78 h 222"/>
                  <a:gd name="T100" fmla="*/ 53 w 220"/>
                  <a:gd name="T101" fmla="*/ 74 h 222"/>
                  <a:gd name="T102" fmla="*/ 56 w 220"/>
                  <a:gd name="T103" fmla="*/ 76 h 222"/>
                  <a:gd name="T104" fmla="*/ 57 w 220"/>
                  <a:gd name="T105" fmla="*/ 82 h 222"/>
                  <a:gd name="T106" fmla="*/ 71 w 220"/>
                  <a:gd name="T107" fmla="*/ 84 h 222"/>
                  <a:gd name="T108" fmla="*/ 74 w 220"/>
                  <a:gd name="T109" fmla="*/ 86 h 222"/>
                  <a:gd name="T110" fmla="*/ 9 w 220"/>
                  <a:gd name="T111" fmla="*/ 17 h 222"/>
                  <a:gd name="T112" fmla="*/ 4 w 220"/>
                  <a:gd name="T113" fmla="*/ 13 h 222"/>
                  <a:gd name="T114" fmla="*/ 4 w 220"/>
                  <a:gd name="T115" fmla="*/ 12 h 222"/>
                  <a:gd name="T116" fmla="*/ 3 w 220"/>
                  <a:gd name="T117" fmla="*/ 10 h 2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 h="222">
                    <a:moveTo>
                      <a:pt x="194" y="222"/>
                    </a:moveTo>
                    <a:lnTo>
                      <a:pt x="196" y="210"/>
                    </a:lnTo>
                    <a:lnTo>
                      <a:pt x="202" y="200"/>
                    </a:lnTo>
                    <a:lnTo>
                      <a:pt x="208" y="198"/>
                    </a:lnTo>
                    <a:lnTo>
                      <a:pt x="216" y="196"/>
                    </a:lnTo>
                    <a:lnTo>
                      <a:pt x="220" y="194"/>
                    </a:lnTo>
                    <a:lnTo>
                      <a:pt x="220" y="188"/>
                    </a:lnTo>
                    <a:lnTo>
                      <a:pt x="216" y="186"/>
                    </a:lnTo>
                    <a:lnTo>
                      <a:pt x="214" y="180"/>
                    </a:lnTo>
                    <a:lnTo>
                      <a:pt x="212" y="174"/>
                    </a:lnTo>
                    <a:lnTo>
                      <a:pt x="206" y="172"/>
                    </a:lnTo>
                    <a:lnTo>
                      <a:pt x="202" y="166"/>
                    </a:lnTo>
                    <a:lnTo>
                      <a:pt x="200" y="162"/>
                    </a:lnTo>
                    <a:lnTo>
                      <a:pt x="202" y="158"/>
                    </a:lnTo>
                    <a:lnTo>
                      <a:pt x="196" y="146"/>
                    </a:lnTo>
                    <a:lnTo>
                      <a:pt x="208" y="132"/>
                    </a:lnTo>
                    <a:lnTo>
                      <a:pt x="208" y="128"/>
                    </a:lnTo>
                    <a:lnTo>
                      <a:pt x="206" y="126"/>
                    </a:lnTo>
                    <a:lnTo>
                      <a:pt x="196" y="124"/>
                    </a:lnTo>
                    <a:lnTo>
                      <a:pt x="196" y="122"/>
                    </a:lnTo>
                    <a:lnTo>
                      <a:pt x="196" y="116"/>
                    </a:lnTo>
                    <a:lnTo>
                      <a:pt x="192" y="108"/>
                    </a:lnTo>
                    <a:lnTo>
                      <a:pt x="188" y="104"/>
                    </a:lnTo>
                    <a:lnTo>
                      <a:pt x="188" y="98"/>
                    </a:lnTo>
                    <a:lnTo>
                      <a:pt x="192" y="94"/>
                    </a:lnTo>
                    <a:lnTo>
                      <a:pt x="188" y="92"/>
                    </a:lnTo>
                    <a:lnTo>
                      <a:pt x="188" y="90"/>
                    </a:lnTo>
                    <a:lnTo>
                      <a:pt x="188" y="82"/>
                    </a:lnTo>
                    <a:lnTo>
                      <a:pt x="192" y="76"/>
                    </a:lnTo>
                    <a:lnTo>
                      <a:pt x="194" y="74"/>
                    </a:lnTo>
                    <a:lnTo>
                      <a:pt x="198" y="74"/>
                    </a:lnTo>
                    <a:lnTo>
                      <a:pt x="200" y="70"/>
                    </a:lnTo>
                    <a:lnTo>
                      <a:pt x="202" y="66"/>
                    </a:lnTo>
                    <a:lnTo>
                      <a:pt x="204" y="60"/>
                    </a:lnTo>
                    <a:lnTo>
                      <a:pt x="202" y="54"/>
                    </a:lnTo>
                    <a:lnTo>
                      <a:pt x="202" y="50"/>
                    </a:lnTo>
                    <a:lnTo>
                      <a:pt x="196" y="48"/>
                    </a:lnTo>
                    <a:lnTo>
                      <a:pt x="194" y="44"/>
                    </a:lnTo>
                    <a:lnTo>
                      <a:pt x="192" y="40"/>
                    </a:lnTo>
                    <a:lnTo>
                      <a:pt x="188" y="36"/>
                    </a:lnTo>
                    <a:lnTo>
                      <a:pt x="182" y="32"/>
                    </a:lnTo>
                    <a:lnTo>
                      <a:pt x="174" y="30"/>
                    </a:lnTo>
                    <a:lnTo>
                      <a:pt x="166" y="26"/>
                    </a:lnTo>
                    <a:lnTo>
                      <a:pt x="164" y="24"/>
                    </a:lnTo>
                    <a:lnTo>
                      <a:pt x="156" y="24"/>
                    </a:lnTo>
                    <a:lnTo>
                      <a:pt x="142" y="20"/>
                    </a:lnTo>
                    <a:lnTo>
                      <a:pt x="136" y="22"/>
                    </a:lnTo>
                    <a:lnTo>
                      <a:pt x="132" y="24"/>
                    </a:lnTo>
                    <a:lnTo>
                      <a:pt x="126" y="24"/>
                    </a:lnTo>
                    <a:lnTo>
                      <a:pt x="124" y="26"/>
                    </a:lnTo>
                    <a:lnTo>
                      <a:pt x="120" y="30"/>
                    </a:lnTo>
                    <a:lnTo>
                      <a:pt x="120" y="32"/>
                    </a:lnTo>
                    <a:lnTo>
                      <a:pt x="118" y="36"/>
                    </a:lnTo>
                    <a:lnTo>
                      <a:pt x="110" y="36"/>
                    </a:lnTo>
                    <a:lnTo>
                      <a:pt x="110" y="48"/>
                    </a:lnTo>
                    <a:lnTo>
                      <a:pt x="108" y="48"/>
                    </a:lnTo>
                    <a:lnTo>
                      <a:pt x="108" y="46"/>
                    </a:lnTo>
                    <a:lnTo>
                      <a:pt x="106" y="44"/>
                    </a:lnTo>
                    <a:lnTo>
                      <a:pt x="104" y="44"/>
                    </a:lnTo>
                    <a:lnTo>
                      <a:pt x="100" y="46"/>
                    </a:lnTo>
                    <a:lnTo>
                      <a:pt x="92" y="48"/>
                    </a:lnTo>
                    <a:lnTo>
                      <a:pt x="84" y="48"/>
                    </a:lnTo>
                    <a:lnTo>
                      <a:pt x="76" y="44"/>
                    </a:lnTo>
                    <a:lnTo>
                      <a:pt x="70" y="40"/>
                    </a:lnTo>
                    <a:lnTo>
                      <a:pt x="70" y="38"/>
                    </a:lnTo>
                    <a:lnTo>
                      <a:pt x="66" y="38"/>
                    </a:lnTo>
                    <a:lnTo>
                      <a:pt x="64" y="38"/>
                    </a:lnTo>
                    <a:lnTo>
                      <a:pt x="62" y="40"/>
                    </a:lnTo>
                    <a:lnTo>
                      <a:pt x="60" y="38"/>
                    </a:lnTo>
                    <a:lnTo>
                      <a:pt x="58" y="36"/>
                    </a:lnTo>
                    <a:lnTo>
                      <a:pt x="56" y="28"/>
                    </a:lnTo>
                    <a:lnTo>
                      <a:pt x="54" y="22"/>
                    </a:lnTo>
                    <a:lnTo>
                      <a:pt x="52" y="20"/>
                    </a:lnTo>
                    <a:lnTo>
                      <a:pt x="52" y="18"/>
                    </a:lnTo>
                    <a:lnTo>
                      <a:pt x="48" y="14"/>
                    </a:lnTo>
                    <a:lnTo>
                      <a:pt x="46" y="12"/>
                    </a:lnTo>
                    <a:lnTo>
                      <a:pt x="44" y="10"/>
                    </a:lnTo>
                    <a:lnTo>
                      <a:pt x="44" y="8"/>
                    </a:lnTo>
                    <a:lnTo>
                      <a:pt x="46" y="6"/>
                    </a:lnTo>
                    <a:lnTo>
                      <a:pt x="48" y="6"/>
                    </a:lnTo>
                    <a:lnTo>
                      <a:pt x="50" y="4"/>
                    </a:lnTo>
                    <a:lnTo>
                      <a:pt x="48" y="2"/>
                    </a:lnTo>
                    <a:lnTo>
                      <a:pt x="44" y="0"/>
                    </a:lnTo>
                    <a:lnTo>
                      <a:pt x="42" y="0"/>
                    </a:lnTo>
                    <a:lnTo>
                      <a:pt x="42" y="2"/>
                    </a:lnTo>
                    <a:lnTo>
                      <a:pt x="40" y="2"/>
                    </a:lnTo>
                    <a:lnTo>
                      <a:pt x="36" y="6"/>
                    </a:lnTo>
                    <a:lnTo>
                      <a:pt x="34" y="8"/>
                    </a:lnTo>
                    <a:lnTo>
                      <a:pt x="32" y="10"/>
                    </a:lnTo>
                    <a:lnTo>
                      <a:pt x="26" y="12"/>
                    </a:lnTo>
                    <a:lnTo>
                      <a:pt x="22" y="14"/>
                    </a:lnTo>
                    <a:lnTo>
                      <a:pt x="20" y="12"/>
                    </a:lnTo>
                    <a:lnTo>
                      <a:pt x="18" y="10"/>
                    </a:lnTo>
                    <a:lnTo>
                      <a:pt x="16" y="8"/>
                    </a:lnTo>
                    <a:lnTo>
                      <a:pt x="14" y="6"/>
                    </a:lnTo>
                    <a:lnTo>
                      <a:pt x="12" y="2"/>
                    </a:lnTo>
                    <a:lnTo>
                      <a:pt x="10" y="6"/>
                    </a:lnTo>
                    <a:lnTo>
                      <a:pt x="8" y="6"/>
                    </a:lnTo>
                    <a:lnTo>
                      <a:pt x="6" y="4"/>
                    </a:lnTo>
                    <a:lnTo>
                      <a:pt x="4" y="4"/>
                    </a:lnTo>
                    <a:lnTo>
                      <a:pt x="2" y="6"/>
                    </a:lnTo>
                    <a:lnTo>
                      <a:pt x="0" y="10"/>
                    </a:lnTo>
                    <a:lnTo>
                      <a:pt x="2" y="12"/>
                    </a:lnTo>
                    <a:lnTo>
                      <a:pt x="2" y="14"/>
                    </a:lnTo>
                    <a:lnTo>
                      <a:pt x="2" y="16"/>
                    </a:lnTo>
                    <a:lnTo>
                      <a:pt x="2" y="18"/>
                    </a:lnTo>
                    <a:lnTo>
                      <a:pt x="0" y="20"/>
                    </a:lnTo>
                    <a:lnTo>
                      <a:pt x="0" y="26"/>
                    </a:lnTo>
                    <a:lnTo>
                      <a:pt x="2" y="30"/>
                    </a:lnTo>
                    <a:lnTo>
                      <a:pt x="4" y="32"/>
                    </a:lnTo>
                    <a:lnTo>
                      <a:pt x="6" y="36"/>
                    </a:lnTo>
                    <a:lnTo>
                      <a:pt x="6" y="40"/>
                    </a:lnTo>
                    <a:lnTo>
                      <a:pt x="4" y="40"/>
                    </a:lnTo>
                    <a:lnTo>
                      <a:pt x="6" y="46"/>
                    </a:lnTo>
                    <a:lnTo>
                      <a:pt x="6" y="50"/>
                    </a:lnTo>
                    <a:lnTo>
                      <a:pt x="8" y="52"/>
                    </a:lnTo>
                    <a:lnTo>
                      <a:pt x="8" y="54"/>
                    </a:lnTo>
                    <a:lnTo>
                      <a:pt x="10" y="56"/>
                    </a:lnTo>
                    <a:lnTo>
                      <a:pt x="10" y="58"/>
                    </a:lnTo>
                    <a:lnTo>
                      <a:pt x="12" y="60"/>
                    </a:lnTo>
                    <a:lnTo>
                      <a:pt x="14" y="60"/>
                    </a:lnTo>
                    <a:lnTo>
                      <a:pt x="16" y="62"/>
                    </a:lnTo>
                    <a:lnTo>
                      <a:pt x="18" y="62"/>
                    </a:lnTo>
                    <a:lnTo>
                      <a:pt x="20" y="62"/>
                    </a:lnTo>
                    <a:lnTo>
                      <a:pt x="24" y="64"/>
                    </a:lnTo>
                    <a:lnTo>
                      <a:pt x="26" y="62"/>
                    </a:lnTo>
                    <a:lnTo>
                      <a:pt x="26" y="64"/>
                    </a:lnTo>
                    <a:lnTo>
                      <a:pt x="28" y="64"/>
                    </a:lnTo>
                    <a:lnTo>
                      <a:pt x="26" y="66"/>
                    </a:lnTo>
                    <a:lnTo>
                      <a:pt x="22" y="66"/>
                    </a:lnTo>
                    <a:lnTo>
                      <a:pt x="22" y="68"/>
                    </a:lnTo>
                    <a:lnTo>
                      <a:pt x="22" y="72"/>
                    </a:lnTo>
                    <a:lnTo>
                      <a:pt x="22" y="74"/>
                    </a:lnTo>
                    <a:lnTo>
                      <a:pt x="20" y="76"/>
                    </a:lnTo>
                    <a:lnTo>
                      <a:pt x="18" y="76"/>
                    </a:lnTo>
                    <a:lnTo>
                      <a:pt x="18" y="74"/>
                    </a:lnTo>
                    <a:lnTo>
                      <a:pt x="18" y="76"/>
                    </a:lnTo>
                    <a:lnTo>
                      <a:pt x="18" y="78"/>
                    </a:lnTo>
                    <a:lnTo>
                      <a:pt x="18" y="80"/>
                    </a:lnTo>
                    <a:lnTo>
                      <a:pt x="16" y="80"/>
                    </a:lnTo>
                    <a:lnTo>
                      <a:pt x="16" y="82"/>
                    </a:lnTo>
                    <a:lnTo>
                      <a:pt x="18" y="84"/>
                    </a:lnTo>
                    <a:lnTo>
                      <a:pt x="20" y="88"/>
                    </a:lnTo>
                    <a:lnTo>
                      <a:pt x="22" y="92"/>
                    </a:lnTo>
                    <a:lnTo>
                      <a:pt x="24" y="96"/>
                    </a:lnTo>
                    <a:lnTo>
                      <a:pt x="24" y="98"/>
                    </a:lnTo>
                    <a:lnTo>
                      <a:pt x="30" y="100"/>
                    </a:lnTo>
                    <a:lnTo>
                      <a:pt x="34" y="106"/>
                    </a:lnTo>
                    <a:lnTo>
                      <a:pt x="34" y="108"/>
                    </a:lnTo>
                    <a:lnTo>
                      <a:pt x="32" y="108"/>
                    </a:lnTo>
                    <a:lnTo>
                      <a:pt x="34" y="108"/>
                    </a:lnTo>
                    <a:lnTo>
                      <a:pt x="38" y="108"/>
                    </a:lnTo>
                    <a:lnTo>
                      <a:pt x="40" y="110"/>
                    </a:lnTo>
                    <a:lnTo>
                      <a:pt x="44" y="118"/>
                    </a:lnTo>
                    <a:lnTo>
                      <a:pt x="46" y="120"/>
                    </a:lnTo>
                    <a:lnTo>
                      <a:pt x="46" y="124"/>
                    </a:lnTo>
                    <a:lnTo>
                      <a:pt x="46" y="128"/>
                    </a:lnTo>
                    <a:lnTo>
                      <a:pt x="48" y="134"/>
                    </a:lnTo>
                    <a:lnTo>
                      <a:pt x="50" y="134"/>
                    </a:lnTo>
                    <a:lnTo>
                      <a:pt x="50" y="140"/>
                    </a:lnTo>
                    <a:lnTo>
                      <a:pt x="54" y="142"/>
                    </a:lnTo>
                    <a:lnTo>
                      <a:pt x="58" y="146"/>
                    </a:lnTo>
                    <a:lnTo>
                      <a:pt x="64" y="148"/>
                    </a:lnTo>
                    <a:lnTo>
                      <a:pt x="68" y="144"/>
                    </a:lnTo>
                    <a:lnTo>
                      <a:pt x="78" y="166"/>
                    </a:lnTo>
                    <a:lnTo>
                      <a:pt x="80" y="168"/>
                    </a:lnTo>
                    <a:lnTo>
                      <a:pt x="80" y="172"/>
                    </a:lnTo>
                    <a:lnTo>
                      <a:pt x="80" y="174"/>
                    </a:lnTo>
                    <a:lnTo>
                      <a:pt x="84" y="174"/>
                    </a:lnTo>
                    <a:lnTo>
                      <a:pt x="86" y="176"/>
                    </a:lnTo>
                    <a:lnTo>
                      <a:pt x="86" y="180"/>
                    </a:lnTo>
                    <a:lnTo>
                      <a:pt x="86" y="182"/>
                    </a:lnTo>
                    <a:lnTo>
                      <a:pt x="92" y="186"/>
                    </a:lnTo>
                    <a:lnTo>
                      <a:pt x="92" y="188"/>
                    </a:lnTo>
                    <a:lnTo>
                      <a:pt x="92" y="192"/>
                    </a:lnTo>
                    <a:lnTo>
                      <a:pt x="102" y="198"/>
                    </a:lnTo>
                    <a:lnTo>
                      <a:pt x="106" y="200"/>
                    </a:lnTo>
                    <a:lnTo>
                      <a:pt x="114" y="202"/>
                    </a:lnTo>
                    <a:lnTo>
                      <a:pt x="120" y="202"/>
                    </a:lnTo>
                    <a:lnTo>
                      <a:pt x="138" y="194"/>
                    </a:lnTo>
                    <a:lnTo>
                      <a:pt x="136" y="192"/>
                    </a:lnTo>
                    <a:lnTo>
                      <a:pt x="138" y="192"/>
                    </a:lnTo>
                    <a:lnTo>
                      <a:pt x="140" y="192"/>
                    </a:lnTo>
                    <a:lnTo>
                      <a:pt x="144" y="194"/>
                    </a:lnTo>
                    <a:lnTo>
                      <a:pt x="146" y="196"/>
                    </a:lnTo>
                    <a:lnTo>
                      <a:pt x="148" y="200"/>
                    </a:lnTo>
                    <a:lnTo>
                      <a:pt x="148" y="204"/>
                    </a:lnTo>
                    <a:lnTo>
                      <a:pt x="148" y="208"/>
                    </a:lnTo>
                    <a:lnTo>
                      <a:pt x="150" y="212"/>
                    </a:lnTo>
                    <a:lnTo>
                      <a:pt x="154" y="216"/>
                    </a:lnTo>
                    <a:lnTo>
                      <a:pt x="158" y="216"/>
                    </a:lnTo>
                    <a:lnTo>
                      <a:pt x="168" y="218"/>
                    </a:lnTo>
                    <a:lnTo>
                      <a:pt x="178" y="218"/>
                    </a:lnTo>
                    <a:lnTo>
                      <a:pt x="186" y="218"/>
                    </a:lnTo>
                    <a:lnTo>
                      <a:pt x="190" y="222"/>
                    </a:lnTo>
                    <a:lnTo>
                      <a:pt x="194" y="222"/>
                    </a:lnTo>
                    <a:close/>
                    <a:moveTo>
                      <a:pt x="10" y="26"/>
                    </a:moveTo>
                    <a:lnTo>
                      <a:pt x="10" y="26"/>
                    </a:lnTo>
                    <a:lnTo>
                      <a:pt x="16" y="28"/>
                    </a:lnTo>
                    <a:lnTo>
                      <a:pt x="20" y="34"/>
                    </a:lnTo>
                    <a:lnTo>
                      <a:pt x="24" y="46"/>
                    </a:lnTo>
                    <a:lnTo>
                      <a:pt x="18" y="50"/>
                    </a:lnTo>
                    <a:lnTo>
                      <a:pt x="10" y="36"/>
                    </a:lnTo>
                    <a:lnTo>
                      <a:pt x="10" y="34"/>
                    </a:lnTo>
                    <a:lnTo>
                      <a:pt x="10" y="32"/>
                    </a:lnTo>
                    <a:lnTo>
                      <a:pt x="12" y="30"/>
                    </a:lnTo>
                    <a:lnTo>
                      <a:pt x="10" y="30"/>
                    </a:lnTo>
                    <a:lnTo>
                      <a:pt x="8" y="28"/>
                    </a:lnTo>
                    <a:lnTo>
                      <a:pt x="8" y="26"/>
                    </a:lnTo>
                    <a:lnTo>
                      <a:pt x="6" y="26"/>
                    </a:lnTo>
                    <a:lnTo>
                      <a:pt x="10" y="26"/>
                    </a:lnTo>
                    <a:close/>
                  </a:path>
                </a:pathLst>
              </a:custGeom>
              <a:grpFill/>
              <a:ln w="3175">
                <a:noFill/>
                <a:round/>
                <a:headEnd/>
                <a:tailEnd/>
              </a:ln>
            </p:spPr>
            <p:txBody>
              <a:bodyPr/>
              <a:lstStyle/>
              <a:p>
                <a:pPr>
                  <a:defRPr/>
                </a:pPr>
                <a:endParaRPr lang="en-GB" dirty="0">
                  <a:latin typeface="Calibri" pitchFamily="34" charset="0"/>
                </a:endParaRPr>
              </a:p>
            </p:txBody>
          </p:sp>
          <p:sp>
            <p:nvSpPr>
              <p:cNvPr id="724" name="Freeform 129"/>
              <p:cNvSpPr>
                <a:spLocks noEditPoints="1"/>
              </p:cNvSpPr>
              <p:nvPr/>
            </p:nvSpPr>
            <p:spPr bwMode="auto">
              <a:xfrm>
                <a:off x="7180524" y="4195170"/>
                <a:ext cx="1171008" cy="547736"/>
              </a:xfrm>
              <a:custGeom>
                <a:avLst/>
                <a:gdLst>
                  <a:gd name="T0" fmla="*/ 182 w 514"/>
                  <a:gd name="T1" fmla="*/ 43 h 240"/>
                  <a:gd name="T2" fmla="*/ 169 w 514"/>
                  <a:gd name="T3" fmla="*/ 48 h 240"/>
                  <a:gd name="T4" fmla="*/ 159 w 514"/>
                  <a:gd name="T5" fmla="*/ 39 h 240"/>
                  <a:gd name="T6" fmla="*/ 167 w 514"/>
                  <a:gd name="T7" fmla="*/ 45 h 240"/>
                  <a:gd name="T8" fmla="*/ 165 w 514"/>
                  <a:gd name="T9" fmla="*/ 51 h 240"/>
                  <a:gd name="T10" fmla="*/ 178 w 514"/>
                  <a:gd name="T11" fmla="*/ 57 h 240"/>
                  <a:gd name="T12" fmla="*/ 185 w 514"/>
                  <a:gd name="T13" fmla="*/ 76 h 240"/>
                  <a:gd name="T14" fmla="*/ 55 w 514"/>
                  <a:gd name="T15" fmla="*/ 12 h 240"/>
                  <a:gd name="T16" fmla="*/ 144 w 514"/>
                  <a:gd name="T17" fmla="*/ 22 h 240"/>
                  <a:gd name="T18" fmla="*/ 139 w 514"/>
                  <a:gd name="T19" fmla="*/ 27 h 240"/>
                  <a:gd name="T20" fmla="*/ 145 w 514"/>
                  <a:gd name="T21" fmla="*/ 28 h 240"/>
                  <a:gd name="T22" fmla="*/ 32 w 514"/>
                  <a:gd name="T23" fmla="*/ 24 h 240"/>
                  <a:gd name="T24" fmla="*/ 128 w 514"/>
                  <a:gd name="T25" fmla="*/ 24 h 240"/>
                  <a:gd name="T26" fmla="*/ 108 w 514"/>
                  <a:gd name="T27" fmla="*/ 28 h 240"/>
                  <a:gd name="T28" fmla="*/ 102 w 514"/>
                  <a:gd name="T29" fmla="*/ 48 h 240"/>
                  <a:gd name="T30" fmla="*/ 109 w 514"/>
                  <a:gd name="T31" fmla="*/ 54 h 240"/>
                  <a:gd name="T32" fmla="*/ 120 w 514"/>
                  <a:gd name="T33" fmla="*/ 57 h 240"/>
                  <a:gd name="T34" fmla="*/ 115 w 514"/>
                  <a:gd name="T35" fmla="*/ 45 h 240"/>
                  <a:gd name="T36" fmla="*/ 119 w 514"/>
                  <a:gd name="T37" fmla="*/ 40 h 240"/>
                  <a:gd name="T38" fmla="*/ 123 w 514"/>
                  <a:gd name="T39" fmla="*/ 32 h 240"/>
                  <a:gd name="T40" fmla="*/ 153 w 514"/>
                  <a:gd name="T41" fmla="*/ 35 h 240"/>
                  <a:gd name="T42" fmla="*/ 19 w 514"/>
                  <a:gd name="T43" fmla="*/ 42 h 240"/>
                  <a:gd name="T44" fmla="*/ 45 w 514"/>
                  <a:gd name="T45" fmla="*/ 42 h 240"/>
                  <a:gd name="T46" fmla="*/ 46 w 514"/>
                  <a:gd name="T47" fmla="*/ 43 h 240"/>
                  <a:gd name="T48" fmla="*/ 152 w 514"/>
                  <a:gd name="T49" fmla="*/ 44 h 240"/>
                  <a:gd name="T50" fmla="*/ 57 w 514"/>
                  <a:gd name="T51" fmla="*/ 47 h 240"/>
                  <a:gd name="T52" fmla="*/ 153 w 514"/>
                  <a:gd name="T53" fmla="*/ 51 h 240"/>
                  <a:gd name="T54" fmla="*/ 121 w 514"/>
                  <a:gd name="T55" fmla="*/ 57 h 240"/>
                  <a:gd name="T56" fmla="*/ 123 w 514"/>
                  <a:gd name="T57" fmla="*/ 57 h 240"/>
                  <a:gd name="T58" fmla="*/ 55 w 514"/>
                  <a:gd name="T59" fmla="*/ 72 h 240"/>
                  <a:gd name="T60" fmla="*/ 79 w 514"/>
                  <a:gd name="T61" fmla="*/ 75 h 240"/>
                  <a:gd name="T62" fmla="*/ 78 w 514"/>
                  <a:gd name="T63" fmla="*/ 70 h 240"/>
                  <a:gd name="T64" fmla="*/ 60 w 514"/>
                  <a:gd name="T65" fmla="*/ 65 h 240"/>
                  <a:gd name="T66" fmla="*/ 167 w 514"/>
                  <a:gd name="T67" fmla="*/ 69 h 240"/>
                  <a:gd name="T68" fmla="*/ 82 w 514"/>
                  <a:gd name="T69" fmla="*/ 69 h 240"/>
                  <a:gd name="T70" fmla="*/ 185 w 514"/>
                  <a:gd name="T71" fmla="*/ 72 h 240"/>
                  <a:gd name="T72" fmla="*/ 88 w 514"/>
                  <a:gd name="T73" fmla="*/ 77 h 240"/>
                  <a:gd name="T74" fmla="*/ 137 w 514"/>
                  <a:gd name="T75" fmla="*/ 76 h 240"/>
                  <a:gd name="T76" fmla="*/ 99 w 514"/>
                  <a:gd name="T77" fmla="*/ 77 h 240"/>
                  <a:gd name="T78" fmla="*/ 104 w 514"/>
                  <a:gd name="T79" fmla="*/ 80 h 240"/>
                  <a:gd name="T80" fmla="*/ 112 w 514"/>
                  <a:gd name="T81" fmla="*/ 82 h 240"/>
                  <a:gd name="T82" fmla="*/ 137 w 514"/>
                  <a:gd name="T83" fmla="*/ 79 h 240"/>
                  <a:gd name="T84" fmla="*/ 123 w 514"/>
                  <a:gd name="T85" fmla="*/ 86 h 240"/>
                  <a:gd name="T86" fmla="*/ 127 w 514"/>
                  <a:gd name="T87" fmla="*/ 88 h 240"/>
                  <a:gd name="T88" fmla="*/ 105 w 514"/>
                  <a:gd name="T89" fmla="*/ 87 h 240"/>
                  <a:gd name="T90" fmla="*/ 63 w 514"/>
                  <a:gd name="T91" fmla="*/ 22 h 240"/>
                  <a:gd name="T92" fmla="*/ 71 w 514"/>
                  <a:gd name="T93" fmla="*/ 48 h 240"/>
                  <a:gd name="T94" fmla="*/ 85 w 514"/>
                  <a:gd name="T95" fmla="*/ 51 h 240"/>
                  <a:gd name="T96" fmla="*/ 97 w 514"/>
                  <a:gd name="T97" fmla="*/ 39 h 240"/>
                  <a:gd name="T98" fmla="*/ 97 w 514"/>
                  <a:gd name="T99" fmla="*/ 19 h 240"/>
                  <a:gd name="T100" fmla="*/ 88 w 514"/>
                  <a:gd name="T101" fmla="*/ 17 h 240"/>
                  <a:gd name="T102" fmla="*/ 64 w 514"/>
                  <a:gd name="T103" fmla="*/ 27 h 240"/>
                  <a:gd name="T104" fmla="*/ 13 w 514"/>
                  <a:gd name="T105" fmla="*/ 20 h 240"/>
                  <a:gd name="T106" fmla="*/ 28 w 514"/>
                  <a:gd name="T107" fmla="*/ 47 h 240"/>
                  <a:gd name="T108" fmla="*/ 42 w 514"/>
                  <a:gd name="T109" fmla="*/ 61 h 240"/>
                  <a:gd name="T110" fmla="*/ 44 w 514"/>
                  <a:gd name="T111" fmla="*/ 45 h 240"/>
                  <a:gd name="T112" fmla="*/ 38 w 514"/>
                  <a:gd name="T113" fmla="*/ 31 h 240"/>
                  <a:gd name="T114" fmla="*/ 28 w 514"/>
                  <a:gd name="T115" fmla="*/ 23 h 240"/>
                  <a:gd name="T116" fmla="*/ 22 w 514"/>
                  <a:gd name="T117" fmla="*/ 13 h 240"/>
                  <a:gd name="T118" fmla="*/ 3 w 514"/>
                  <a:gd name="T119" fmla="*/ 0 h 2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4" h="240">
                    <a:moveTo>
                      <a:pt x="514" y="216"/>
                    </a:moveTo>
                    <a:lnTo>
                      <a:pt x="514" y="186"/>
                    </a:lnTo>
                    <a:lnTo>
                      <a:pt x="512" y="182"/>
                    </a:lnTo>
                    <a:lnTo>
                      <a:pt x="514" y="178"/>
                    </a:lnTo>
                    <a:lnTo>
                      <a:pt x="512" y="126"/>
                    </a:lnTo>
                    <a:lnTo>
                      <a:pt x="512" y="124"/>
                    </a:lnTo>
                    <a:lnTo>
                      <a:pt x="510" y="122"/>
                    </a:lnTo>
                    <a:lnTo>
                      <a:pt x="504" y="122"/>
                    </a:lnTo>
                    <a:lnTo>
                      <a:pt x="498" y="122"/>
                    </a:lnTo>
                    <a:lnTo>
                      <a:pt x="494" y="120"/>
                    </a:lnTo>
                    <a:lnTo>
                      <a:pt x="488" y="116"/>
                    </a:lnTo>
                    <a:lnTo>
                      <a:pt x="482" y="112"/>
                    </a:lnTo>
                    <a:lnTo>
                      <a:pt x="476" y="112"/>
                    </a:lnTo>
                    <a:lnTo>
                      <a:pt x="474" y="116"/>
                    </a:lnTo>
                    <a:lnTo>
                      <a:pt x="472" y="120"/>
                    </a:lnTo>
                    <a:lnTo>
                      <a:pt x="468" y="120"/>
                    </a:lnTo>
                    <a:lnTo>
                      <a:pt x="464" y="122"/>
                    </a:lnTo>
                    <a:lnTo>
                      <a:pt x="462" y="128"/>
                    </a:lnTo>
                    <a:lnTo>
                      <a:pt x="460" y="132"/>
                    </a:lnTo>
                    <a:lnTo>
                      <a:pt x="456" y="132"/>
                    </a:lnTo>
                    <a:lnTo>
                      <a:pt x="450" y="134"/>
                    </a:lnTo>
                    <a:lnTo>
                      <a:pt x="446" y="122"/>
                    </a:lnTo>
                    <a:lnTo>
                      <a:pt x="444" y="124"/>
                    </a:lnTo>
                    <a:lnTo>
                      <a:pt x="442" y="124"/>
                    </a:lnTo>
                    <a:lnTo>
                      <a:pt x="440" y="118"/>
                    </a:lnTo>
                    <a:lnTo>
                      <a:pt x="440" y="112"/>
                    </a:lnTo>
                    <a:lnTo>
                      <a:pt x="442" y="100"/>
                    </a:lnTo>
                    <a:lnTo>
                      <a:pt x="434" y="96"/>
                    </a:lnTo>
                    <a:lnTo>
                      <a:pt x="430" y="98"/>
                    </a:lnTo>
                    <a:lnTo>
                      <a:pt x="424" y="96"/>
                    </a:lnTo>
                    <a:lnTo>
                      <a:pt x="422" y="94"/>
                    </a:lnTo>
                    <a:lnTo>
                      <a:pt x="418" y="94"/>
                    </a:lnTo>
                    <a:lnTo>
                      <a:pt x="416" y="98"/>
                    </a:lnTo>
                    <a:lnTo>
                      <a:pt x="416" y="100"/>
                    </a:lnTo>
                    <a:lnTo>
                      <a:pt x="410" y="100"/>
                    </a:lnTo>
                    <a:lnTo>
                      <a:pt x="406" y="100"/>
                    </a:lnTo>
                    <a:lnTo>
                      <a:pt x="406" y="106"/>
                    </a:lnTo>
                    <a:lnTo>
                      <a:pt x="406" y="110"/>
                    </a:lnTo>
                    <a:lnTo>
                      <a:pt x="410" y="110"/>
                    </a:lnTo>
                    <a:lnTo>
                      <a:pt x="416" y="110"/>
                    </a:lnTo>
                    <a:lnTo>
                      <a:pt x="416" y="114"/>
                    </a:lnTo>
                    <a:lnTo>
                      <a:pt x="416" y="118"/>
                    </a:lnTo>
                    <a:lnTo>
                      <a:pt x="434" y="118"/>
                    </a:lnTo>
                    <a:lnTo>
                      <a:pt x="436" y="118"/>
                    </a:lnTo>
                    <a:lnTo>
                      <a:pt x="436" y="120"/>
                    </a:lnTo>
                    <a:lnTo>
                      <a:pt x="434" y="122"/>
                    </a:lnTo>
                    <a:lnTo>
                      <a:pt x="416" y="124"/>
                    </a:lnTo>
                    <a:lnTo>
                      <a:pt x="428" y="126"/>
                    </a:lnTo>
                    <a:lnTo>
                      <a:pt x="424" y="128"/>
                    </a:lnTo>
                    <a:lnTo>
                      <a:pt x="418" y="128"/>
                    </a:lnTo>
                    <a:lnTo>
                      <a:pt x="416" y="128"/>
                    </a:lnTo>
                    <a:lnTo>
                      <a:pt x="420" y="126"/>
                    </a:lnTo>
                    <a:lnTo>
                      <a:pt x="430" y="140"/>
                    </a:lnTo>
                    <a:lnTo>
                      <a:pt x="430" y="136"/>
                    </a:lnTo>
                    <a:lnTo>
                      <a:pt x="432" y="134"/>
                    </a:lnTo>
                    <a:lnTo>
                      <a:pt x="434" y="134"/>
                    </a:lnTo>
                    <a:lnTo>
                      <a:pt x="436" y="136"/>
                    </a:lnTo>
                    <a:lnTo>
                      <a:pt x="440" y="138"/>
                    </a:lnTo>
                    <a:lnTo>
                      <a:pt x="444" y="140"/>
                    </a:lnTo>
                    <a:lnTo>
                      <a:pt x="446" y="142"/>
                    </a:lnTo>
                    <a:lnTo>
                      <a:pt x="446" y="144"/>
                    </a:lnTo>
                    <a:lnTo>
                      <a:pt x="446" y="146"/>
                    </a:lnTo>
                    <a:lnTo>
                      <a:pt x="446" y="148"/>
                    </a:lnTo>
                    <a:lnTo>
                      <a:pt x="452" y="148"/>
                    </a:lnTo>
                    <a:lnTo>
                      <a:pt x="458" y="150"/>
                    </a:lnTo>
                    <a:lnTo>
                      <a:pt x="464" y="150"/>
                    </a:lnTo>
                    <a:lnTo>
                      <a:pt x="470" y="152"/>
                    </a:lnTo>
                    <a:lnTo>
                      <a:pt x="470" y="156"/>
                    </a:lnTo>
                    <a:lnTo>
                      <a:pt x="470" y="160"/>
                    </a:lnTo>
                    <a:lnTo>
                      <a:pt x="472" y="160"/>
                    </a:lnTo>
                    <a:lnTo>
                      <a:pt x="472" y="158"/>
                    </a:lnTo>
                    <a:lnTo>
                      <a:pt x="474" y="158"/>
                    </a:lnTo>
                    <a:lnTo>
                      <a:pt x="484" y="162"/>
                    </a:lnTo>
                    <a:lnTo>
                      <a:pt x="488" y="180"/>
                    </a:lnTo>
                    <a:lnTo>
                      <a:pt x="492" y="198"/>
                    </a:lnTo>
                    <a:lnTo>
                      <a:pt x="488" y="198"/>
                    </a:lnTo>
                    <a:lnTo>
                      <a:pt x="484" y="198"/>
                    </a:lnTo>
                    <a:lnTo>
                      <a:pt x="482" y="202"/>
                    </a:lnTo>
                    <a:lnTo>
                      <a:pt x="478" y="206"/>
                    </a:lnTo>
                    <a:lnTo>
                      <a:pt x="490" y="204"/>
                    </a:lnTo>
                    <a:lnTo>
                      <a:pt x="490" y="202"/>
                    </a:lnTo>
                    <a:lnTo>
                      <a:pt x="498" y="202"/>
                    </a:lnTo>
                    <a:lnTo>
                      <a:pt x="506" y="202"/>
                    </a:lnTo>
                    <a:lnTo>
                      <a:pt x="512" y="216"/>
                    </a:lnTo>
                    <a:lnTo>
                      <a:pt x="514" y="216"/>
                    </a:lnTo>
                    <a:close/>
                    <a:moveTo>
                      <a:pt x="144" y="26"/>
                    </a:moveTo>
                    <a:lnTo>
                      <a:pt x="144" y="26"/>
                    </a:lnTo>
                    <a:lnTo>
                      <a:pt x="144" y="28"/>
                    </a:lnTo>
                    <a:lnTo>
                      <a:pt x="144" y="30"/>
                    </a:lnTo>
                    <a:lnTo>
                      <a:pt x="146" y="32"/>
                    </a:lnTo>
                    <a:lnTo>
                      <a:pt x="148" y="28"/>
                    </a:lnTo>
                    <a:lnTo>
                      <a:pt x="148" y="26"/>
                    </a:lnTo>
                    <a:lnTo>
                      <a:pt x="144" y="26"/>
                    </a:lnTo>
                    <a:close/>
                    <a:moveTo>
                      <a:pt x="8" y="42"/>
                    </a:moveTo>
                    <a:lnTo>
                      <a:pt x="10" y="46"/>
                    </a:lnTo>
                    <a:lnTo>
                      <a:pt x="12" y="46"/>
                    </a:lnTo>
                    <a:lnTo>
                      <a:pt x="12" y="44"/>
                    </a:lnTo>
                    <a:lnTo>
                      <a:pt x="8" y="42"/>
                    </a:lnTo>
                    <a:close/>
                    <a:moveTo>
                      <a:pt x="374" y="52"/>
                    </a:moveTo>
                    <a:lnTo>
                      <a:pt x="374" y="52"/>
                    </a:lnTo>
                    <a:lnTo>
                      <a:pt x="376" y="56"/>
                    </a:lnTo>
                    <a:lnTo>
                      <a:pt x="376" y="60"/>
                    </a:lnTo>
                    <a:lnTo>
                      <a:pt x="380" y="60"/>
                    </a:lnTo>
                    <a:lnTo>
                      <a:pt x="380" y="56"/>
                    </a:lnTo>
                    <a:lnTo>
                      <a:pt x="378" y="52"/>
                    </a:lnTo>
                    <a:lnTo>
                      <a:pt x="374" y="52"/>
                    </a:lnTo>
                    <a:close/>
                    <a:moveTo>
                      <a:pt x="76" y="52"/>
                    </a:moveTo>
                    <a:lnTo>
                      <a:pt x="76" y="56"/>
                    </a:lnTo>
                    <a:lnTo>
                      <a:pt x="76" y="54"/>
                    </a:lnTo>
                    <a:lnTo>
                      <a:pt x="76" y="52"/>
                    </a:lnTo>
                    <a:close/>
                    <a:moveTo>
                      <a:pt x="368" y="56"/>
                    </a:moveTo>
                    <a:lnTo>
                      <a:pt x="368" y="56"/>
                    </a:lnTo>
                    <a:lnTo>
                      <a:pt x="364" y="64"/>
                    </a:lnTo>
                    <a:lnTo>
                      <a:pt x="364" y="68"/>
                    </a:lnTo>
                    <a:lnTo>
                      <a:pt x="362" y="72"/>
                    </a:lnTo>
                    <a:lnTo>
                      <a:pt x="366" y="76"/>
                    </a:lnTo>
                    <a:lnTo>
                      <a:pt x="368" y="82"/>
                    </a:lnTo>
                    <a:lnTo>
                      <a:pt x="374" y="82"/>
                    </a:lnTo>
                    <a:lnTo>
                      <a:pt x="376" y="82"/>
                    </a:lnTo>
                    <a:lnTo>
                      <a:pt x="378" y="82"/>
                    </a:lnTo>
                    <a:lnTo>
                      <a:pt x="378" y="80"/>
                    </a:lnTo>
                    <a:lnTo>
                      <a:pt x="374" y="80"/>
                    </a:lnTo>
                    <a:lnTo>
                      <a:pt x="374" y="78"/>
                    </a:lnTo>
                    <a:lnTo>
                      <a:pt x="376" y="76"/>
                    </a:lnTo>
                    <a:lnTo>
                      <a:pt x="380" y="74"/>
                    </a:lnTo>
                    <a:lnTo>
                      <a:pt x="382" y="72"/>
                    </a:lnTo>
                    <a:lnTo>
                      <a:pt x="380" y="70"/>
                    </a:lnTo>
                    <a:lnTo>
                      <a:pt x="374" y="68"/>
                    </a:lnTo>
                    <a:lnTo>
                      <a:pt x="374" y="70"/>
                    </a:lnTo>
                    <a:lnTo>
                      <a:pt x="374" y="74"/>
                    </a:lnTo>
                    <a:lnTo>
                      <a:pt x="370" y="74"/>
                    </a:lnTo>
                    <a:lnTo>
                      <a:pt x="372" y="70"/>
                    </a:lnTo>
                    <a:lnTo>
                      <a:pt x="372" y="66"/>
                    </a:lnTo>
                    <a:lnTo>
                      <a:pt x="372" y="60"/>
                    </a:lnTo>
                    <a:lnTo>
                      <a:pt x="372" y="56"/>
                    </a:lnTo>
                    <a:lnTo>
                      <a:pt x="368" y="56"/>
                    </a:lnTo>
                    <a:close/>
                    <a:moveTo>
                      <a:pt x="82" y="60"/>
                    </a:moveTo>
                    <a:lnTo>
                      <a:pt x="84" y="64"/>
                    </a:lnTo>
                    <a:lnTo>
                      <a:pt x="86" y="64"/>
                    </a:lnTo>
                    <a:lnTo>
                      <a:pt x="86" y="62"/>
                    </a:lnTo>
                    <a:lnTo>
                      <a:pt x="82" y="60"/>
                    </a:lnTo>
                    <a:close/>
                    <a:moveTo>
                      <a:pt x="22" y="62"/>
                    </a:moveTo>
                    <a:lnTo>
                      <a:pt x="22" y="62"/>
                    </a:lnTo>
                    <a:lnTo>
                      <a:pt x="32" y="70"/>
                    </a:lnTo>
                    <a:lnTo>
                      <a:pt x="32" y="68"/>
                    </a:lnTo>
                    <a:lnTo>
                      <a:pt x="28" y="62"/>
                    </a:lnTo>
                    <a:lnTo>
                      <a:pt x="22" y="62"/>
                    </a:lnTo>
                    <a:close/>
                    <a:moveTo>
                      <a:pt x="334" y="64"/>
                    </a:moveTo>
                    <a:lnTo>
                      <a:pt x="334" y="64"/>
                    </a:lnTo>
                    <a:lnTo>
                      <a:pt x="332" y="68"/>
                    </a:lnTo>
                    <a:lnTo>
                      <a:pt x="328" y="72"/>
                    </a:lnTo>
                    <a:lnTo>
                      <a:pt x="324" y="74"/>
                    </a:lnTo>
                    <a:lnTo>
                      <a:pt x="318" y="74"/>
                    </a:lnTo>
                    <a:lnTo>
                      <a:pt x="310" y="74"/>
                    </a:lnTo>
                    <a:lnTo>
                      <a:pt x="296" y="72"/>
                    </a:lnTo>
                    <a:lnTo>
                      <a:pt x="296" y="68"/>
                    </a:lnTo>
                    <a:lnTo>
                      <a:pt x="290" y="70"/>
                    </a:lnTo>
                    <a:lnTo>
                      <a:pt x="286" y="74"/>
                    </a:lnTo>
                    <a:lnTo>
                      <a:pt x="284" y="74"/>
                    </a:lnTo>
                    <a:lnTo>
                      <a:pt x="284" y="72"/>
                    </a:lnTo>
                    <a:lnTo>
                      <a:pt x="282" y="72"/>
                    </a:lnTo>
                    <a:lnTo>
                      <a:pt x="282" y="76"/>
                    </a:lnTo>
                    <a:lnTo>
                      <a:pt x="278" y="80"/>
                    </a:lnTo>
                    <a:lnTo>
                      <a:pt x="276" y="84"/>
                    </a:lnTo>
                    <a:lnTo>
                      <a:pt x="278" y="88"/>
                    </a:lnTo>
                    <a:lnTo>
                      <a:pt x="280" y="94"/>
                    </a:lnTo>
                    <a:lnTo>
                      <a:pt x="276" y="96"/>
                    </a:lnTo>
                    <a:lnTo>
                      <a:pt x="274" y="98"/>
                    </a:lnTo>
                    <a:lnTo>
                      <a:pt x="274" y="104"/>
                    </a:lnTo>
                    <a:lnTo>
                      <a:pt x="274" y="110"/>
                    </a:lnTo>
                    <a:lnTo>
                      <a:pt x="272" y="118"/>
                    </a:lnTo>
                    <a:lnTo>
                      <a:pt x="268" y="124"/>
                    </a:lnTo>
                    <a:lnTo>
                      <a:pt x="268" y="130"/>
                    </a:lnTo>
                    <a:lnTo>
                      <a:pt x="268" y="132"/>
                    </a:lnTo>
                    <a:lnTo>
                      <a:pt x="272" y="132"/>
                    </a:lnTo>
                    <a:lnTo>
                      <a:pt x="276" y="134"/>
                    </a:lnTo>
                    <a:lnTo>
                      <a:pt x="272" y="162"/>
                    </a:lnTo>
                    <a:lnTo>
                      <a:pt x="284" y="160"/>
                    </a:lnTo>
                    <a:lnTo>
                      <a:pt x="288" y="156"/>
                    </a:lnTo>
                    <a:lnTo>
                      <a:pt x="288" y="148"/>
                    </a:lnTo>
                    <a:lnTo>
                      <a:pt x="284" y="144"/>
                    </a:lnTo>
                    <a:lnTo>
                      <a:pt x="284" y="142"/>
                    </a:lnTo>
                    <a:lnTo>
                      <a:pt x="286" y="140"/>
                    </a:lnTo>
                    <a:lnTo>
                      <a:pt x="286" y="142"/>
                    </a:lnTo>
                    <a:lnTo>
                      <a:pt x="288" y="132"/>
                    </a:lnTo>
                    <a:lnTo>
                      <a:pt x="290" y="128"/>
                    </a:lnTo>
                    <a:lnTo>
                      <a:pt x="292" y="128"/>
                    </a:lnTo>
                    <a:lnTo>
                      <a:pt x="294" y="132"/>
                    </a:lnTo>
                    <a:lnTo>
                      <a:pt x="298" y="144"/>
                    </a:lnTo>
                    <a:lnTo>
                      <a:pt x="300" y="154"/>
                    </a:lnTo>
                    <a:lnTo>
                      <a:pt x="304" y="154"/>
                    </a:lnTo>
                    <a:lnTo>
                      <a:pt x="306" y="154"/>
                    </a:lnTo>
                    <a:lnTo>
                      <a:pt x="306" y="148"/>
                    </a:lnTo>
                    <a:lnTo>
                      <a:pt x="316" y="146"/>
                    </a:lnTo>
                    <a:lnTo>
                      <a:pt x="318" y="146"/>
                    </a:lnTo>
                    <a:lnTo>
                      <a:pt x="318" y="144"/>
                    </a:lnTo>
                    <a:lnTo>
                      <a:pt x="312" y="140"/>
                    </a:lnTo>
                    <a:lnTo>
                      <a:pt x="308" y="136"/>
                    </a:lnTo>
                    <a:lnTo>
                      <a:pt x="308" y="134"/>
                    </a:lnTo>
                    <a:lnTo>
                      <a:pt x="310" y="132"/>
                    </a:lnTo>
                    <a:lnTo>
                      <a:pt x="312" y="132"/>
                    </a:lnTo>
                    <a:lnTo>
                      <a:pt x="310" y="130"/>
                    </a:lnTo>
                    <a:lnTo>
                      <a:pt x="306" y="128"/>
                    </a:lnTo>
                    <a:lnTo>
                      <a:pt x="304" y="126"/>
                    </a:lnTo>
                    <a:lnTo>
                      <a:pt x="302" y="122"/>
                    </a:lnTo>
                    <a:lnTo>
                      <a:pt x="302" y="118"/>
                    </a:lnTo>
                    <a:lnTo>
                      <a:pt x="294" y="116"/>
                    </a:lnTo>
                    <a:lnTo>
                      <a:pt x="294" y="112"/>
                    </a:lnTo>
                    <a:lnTo>
                      <a:pt x="300" y="112"/>
                    </a:lnTo>
                    <a:lnTo>
                      <a:pt x="304" y="112"/>
                    </a:lnTo>
                    <a:lnTo>
                      <a:pt x="308" y="108"/>
                    </a:lnTo>
                    <a:lnTo>
                      <a:pt x="310" y="106"/>
                    </a:lnTo>
                    <a:lnTo>
                      <a:pt x="312" y="106"/>
                    </a:lnTo>
                    <a:lnTo>
                      <a:pt x="312" y="110"/>
                    </a:lnTo>
                    <a:lnTo>
                      <a:pt x="316" y="110"/>
                    </a:lnTo>
                    <a:lnTo>
                      <a:pt x="320" y="108"/>
                    </a:lnTo>
                    <a:lnTo>
                      <a:pt x="316" y="106"/>
                    </a:lnTo>
                    <a:lnTo>
                      <a:pt x="314" y="104"/>
                    </a:lnTo>
                    <a:lnTo>
                      <a:pt x="320" y="96"/>
                    </a:lnTo>
                    <a:lnTo>
                      <a:pt x="308" y="96"/>
                    </a:lnTo>
                    <a:lnTo>
                      <a:pt x="298" y="96"/>
                    </a:lnTo>
                    <a:lnTo>
                      <a:pt x="296" y="98"/>
                    </a:lnTo>
                    <a:lnTo>
                      <a:pt x="294" y="100"/>
                    </a:lnTo>
                    <a:lnTo>
                      <a:pt x="292" y="100"/>
                    </a:lnTo>
                    <a:lnTo>
                      <a:pt x="292" y="96"/>
                    </a:lnTo>
                    <a:lnTo>
                      <a:pt x="286" y="96"/>
                    </a:lnTo>
                    <a:lnTo>
                      <a:pt x="288" y="80"/>
                    </a:lnTo>
                    <a:lnTo>
                      <a:pt x="312" y="82"/>
                    </a:lnTo>
                    <a:lnTo>
                      <a:pt x="322" y="84"/>
                    </a:lnTo>
                    <a:lnTo>
                      <a:pt x="332" y="80"/>
                    </a:lnTo>
                    <a:lnTo>
                      <a:pt x="338" y="70"/>
                    </a:lnTo>
                    <a:lnTo>
                      <a:pt x="340" y="64"/>
                    </a:lnTo>
                    <a:lnTo>
                      <a:pt x="338" y="62"/>
                    </a:lnTo>
                    <a:lnTo>
                      <a:pt x="334" y="64"/>
                    </a:lnTo>
                    <a:close/>
                    <a:moveTo>
                      <a:pt x="398" y="88"/>
                    </a:moveTo>
                    <a:lnTo>
                      <a:pt x="398" y="88"/>
                    </a:lnTo>
                    <a:lnTo>
                      <a:pt x="394" y="92"/>
                    </a:lnTo>
                    <a:lnTo>
                      <a:pt x="406" y="92"/>
                    </a:lnTo>
                    <a:lnTo>
                      <a:pt x="408" y="92"/>
                    </a:lnTo>
                    <a:lnTo>
                      <a:pt x="402" y="90"/>
                    </a:lnTo>
                    <a:lnTo>
                      <a:pt x="398" y="88"/>
                    </a:lnTo>
                    <a:close/>
                    <a:moveTo>
                      <a:pt x="364" y="94"/>
                    </a:moveTo>
                    <a:lnTo>
                      <a:pt x="364" y="98"/>
                    </a:lnTo>
                    <a:lnTo>
                      <a:pt x="368" y="98"/>
                    </a:lnTo>
                    <a:lnTo>
                      <a:pt x="364" y="94"/>
                    </a:lnTo>
                    <a:close/>
                    <a:moveTo>
                      <a:pt x="42" y="100"/>
                    </a:moveTo>
                    <a:lnTo>
                      <a:pt x="42" y="100"/>
                    </a:lnTo>
                    <a:lnTo>
                      <a:pt x="42" y="104"/>
                    </a:lnTo>
                    <a:lnTo>
                      <a:pt x="44" y="110"/>
                    </a:lnTo>
                    <a:lnTo>
                      <a:pt x="48" y="110"/>
                    </a:lnTo>
                    <a:lnTo>
                      <a:pt x="50" y="108"/>
                    </a:lnTo>
                    <a:lnTo>
                      <a:pt x="48" y="106"/>
                    </a:lnTo>
                    <a:lnTo>
                      <a:pt x="46" y="102"/>
                    </a:lnTo>
                    <a:lnTo>
                      <a:pt x="46" y="100"/>
                    </a:lnTo>
                    <a:lnTo>
                      <a:pt x="44" y="100"/>
                    </a:lnTo>
                    <a:lnTo>
                      <a:pt x="42" y="100"/>
                    </a:lnTo>
                    <a:close/>
                    <a:moveTo>
                      <a:pt x="400" y="104"/>
                    </a:moveTo>
                    <a:lnTo>
                      <a:pt x="402" y="106"/>
                    </a:lnTo>
                    <a:lnTo>
                      <a:pt x="404" y="108"/>
                    </a:lnTo>
                    <a:lnTo>
                      <a:pt x="406" y="106"/>
                    </a:lnTo>
                    <a:lnTo>
                      <a:pt x="404" y="104"/>
                    </a:lnTo>
                    <a:lnTo>
                      <a:pt x="400" y="104"/>
                    </a:lnTo>
                    <a:close/>
                    <a:moveTo>
                      <a:pt x="116" y="108"/>
                    </a:moveTo>
                    <a:lnTo>
                      <a:pt x="116" y="108"/>
                    </a:lnTo>
                    <a:lnTo>
                      <a:pt x="118" y="112"/>
                    </a:lnTo>
                    <a:lnTo>
                      <a:pt x="116" y="116"/>
                    </a:lnTo>
                    <a:lnTo>
                      <a:pt x="122" y="116"/>
                    </a:lnTo>
                    <a:lnTo>
                      <a:pt x="124" y="122"/>
                    </a:lnTo>
                    <a:lnTo>
                      <a:pt x="124" y="124"/>
                    </a:lnTo>
                    <a:lnTo>
                      <a:pt x="128" y="126"/>
                    </a:lnTo>
                    <a:lnTo>
                      <a:pt x="130" y="126"/>
                    </a:lnTo>
                    <a:lnTo>
                      <a:pt x="130" y="120"/>
                    </a:lnTo>
                    <a:lnTo>
                      <a:pt x="128" y="114"/>
                    </a:lnTo>
                    <a:lnTo>
                      <a:pt x="126" y="110"/>
                    </a:lnTo>
                    <a:lnTo>
                      <a:pt x="122" y="110"/>
                    </a:lnTo>
                    <a:lnTo>
                      <a:pt x="116" y="108"/>
                    </a:lnTo>
                    <a:close/>
                    <a:moveTo>
                      <a:pt x="330" y="108"/>
                    </a:moveTo>
                    <a:lnTo>
                      <a:pt x="330" y="108"/>
                    </a:lnTo>
                    <a:lnTo>
                      <a:pt x="328" y="112"/>
                    </a:lnTo>
                    <a:lnTo>
                      <a:pt x="336" y="112"/>
                    </a:lnTo>
                    <a:lnTo>
                      <a:pt x="330" y="108"/>
                    </a:lnTo>
                    <a:close/>
                    <a:moveTo>
                      <a:pt x="394" y="108"/>
                    </a:moveTo>
                    <a:lnTo>
                      <a:pt x="394" y="108"/>
                    </a:lnTo>
                    <a:lnTo>
                      <a:pt x="394" y="112"/>
                    </a:lnTo>
                    <a:lnTo>
                      <a:pt x="396" y="114"/>
                    </a:lnTo>
                    <a:lnTo>
                      <a:pt x="398" y="114"/>
                    </a:lnTo>
                    <a:lnTo>
                      <a:pt x="398" y="112"/>
                    </a:lnTo>
                    <a:lnTo>
                      <a:pt x="394" y="108"/>
                    </a:lnTo>
                    <a:close/>
                    <a:moveTo>
                      <a:pt x="56" y="120"/>
                    </a:moveTo>
                    <a:lnTo>
                      <a:pt x="58" y="124"/>
                    </a:lnTo>
                    <a:lnTo>
                      <a:pt x="58" y="122"/>
                    </a:lnTo>
                    <a:lnTo>
                      <a:pt x="56" y="120"/>
                    </a:lnTo>
                    <a:close/>
                    <a:moveTo>
                      <a:pt x="142" y="120"/>
                    </a:moveTo>
                    <a:lnTo>
                      <a:pt x="142" y="120"/>
                    </a:lnTo>
                    <a:lnTo>
                      <a:pt x="142" y="130"/>
                    </a:lnTo>
                    <a:lnTo>
                      <a:pt x="146" y="130"/>
                    </a:lnTo>
                    <a:lnTo>
                      <a:pt x="150" y="122"/>
                    </a:lnTo>
                    <a:lnTo>
                      <a:pt x="146" y="122"/>
                    </a:lnTo>
                    <a:lnTo>
                      <a:pt x="142" y="120"/>
                    </a:lnTo>
                    <a:close/>
                    <a:moveTo>
                      <a:pt x="374" y="128"/>
                    </a:moveTo>
                    <a:lnTo>
                      <a:pt x="374" y="128"/>
                    </a:lnTo>
                    <a:lnTo>
                      <a:pt x="372" y="134"/>
                    </a:lnTo>
                    <a:lnTo>
                      <a:pt x="382" y="132"/>
                    </a:lnTo>
                    <a:lnTo>
                      <a:pt x="390" y="134"/>
                    </a:lnTo>
                    <a:lnTo>
                      <a:pt x="396" y="136"/>
                    </a:lnTo>
                    <a:lnTo>
                      <a:pt x="400" y="136"/>
                    </a:lnTo>
                    <a:lnTo>
                      <a:pt x="400" y="134"/>
                    </a:lnTo>
                    <a:lnTo>
                      <a:pt x="402" y="134"/>
                    </a:lnTo>
                    <a:lnTo>
                      <a:pt x="390" y="130"/>
                    </a:lnTo>
                    <a:lnTo>
                      <a:pt x="374" y="128"/>
                    </a:lnTo>
                    <a:close/>
                    <a:moveTo>
                      <a:pt x="348" y="130"/>
                    </a:moveTo>
                    <a:lnTo>
                      <a:pt x="354" y="138"/>
                    </a:lnTo>
                    <a:lnTo>
                      <a:pt x="358" y="138"/>
                    </a:lnTo>
                    <a:lnTo>
                      <a:pt x="360" y="136"/>
                    </a:lnTo>
                    <a:lnTo>
                      <a:pt x="362" y="134"/>
                    </a:lnTo>
                    <a:lnTo>
                      <a:pt x="362" y="130"/>
                    </a:lnTo>
                    <a:lnTo>
                      <a:pt x="348" y="130"/>
                    </a:lnTo>
                    <a:close/>
                    <a:moveTo>
                      <a:pt x="318" y="148"/>
                    </a:moveTo>
                    <a:lnTo>
                      <a:pt x="318" y="148"/>
                    </a:lnTo>
                    <a:lnTo>
                      <a:pt x="316" y="150"/>
                    </a:lnTo>
                    <a:lnTo>
                      <a:pt x="316" y="154"/>
                    </a:lnTo>
                    <a:lnTo>
                      <a:pt x="314" y="152"/>
                    </a:lnTo>
                    <a:lnTo>
                      <a:pt x="312" y="150"/>
                    </a:lnTo>
                    <a:lnTo>
                      <a:pt x="312" y="154"/>
                    </a:lnTo>
                    <a:lnTo>
                      <a:pt x="310" y="158"/>
                    </a:lnTo>
                    <a:lnTo>
                      <a:pt x="314" y="160"/>
                    </a:lnTo>
                    <a:lnTo>
                      <a:pt x="316" y="162"/>
                    </a:lnTo>
                    <a:lnTo>
                      <a:pt x="320" y="162"/>
                    </a:lnTo>
                    <a:lnTo>
                      <a:pt x="320" y="160"/>
                    </a:lnTo>
                    <a:lnTo>
                      <a:pt x="320" y="156"/>
                    </a:lnTo>
                    <a:lnTo>
                      <a:pt x="320" y="150"/>
                    </a:lnTo>
                    <a:lnTo>
                      <a:pt x="320" y="148"/>
                    </a:lnTo>
                    <a:lnTo>
                      <a:pt x="318" y="148"/>
                    </a:lnTo>
                    <a:close/>
                    <a:moveTo>
                      <a:pt x="124" y="162"/>
                    </a:moveTo>
                    <a:lnTo>
                      <a:pt x="124" y="162"/>
                    </a:lnTo>
                    <a:lnTo>
                      <a:pt x="116" y="178"/>
                    </a:lnTo>
                    <a:lnTo>
                      <a:pt x="130" y="180"/>
                    </a:lnTo>
                    <a:lnTo>
                      <a:pt x="128" y="182"/>
                    </a:lnTo>
                    <a:lnTo>
                      <a:pt x="126" y="184"/>
                    </a:lnTo>
                    <a:lnTo>
                      <a:pt x="128" y="186"/>
                    </a:lnTo>
                    <a:lnTo>
                      <a:pt x="132" y="186"/>
                    </a:lnTo>
                    <a:lnTo>
                      <a:pt x="136" y="186"/>
                    </a:lnTo>
                    <a:lnTo>
                      <a:pt x="138" y="184"/>
                    </a:lnTo>
                    <a:lnTo>
                      <a:pt x="144" y="186"/>
                    </a:lnTo>
                    <a:lnTo>
                      <a:pt x="144" y="188"/>
                    </a:lnTo>
                    <a:lnTo>
                      <a:pt x="148" y="190"/>
                    </a:lnTo>
                    <a:lnTo>
                      <a:pt x="152" y="190"/>
                    </a:lnTo>
                    <a:lnTo>
                      <a:pt x="158" y="190"/>
                    </a:lnTo>
                    <a:lnTo>
                      <a:pt x="162" y="188"/>
                    </a:lnTo>
                    <a:lnTo>
                      <a:pt x="168" y="188"/>
                    </a:lnTo>
                    <a:lnTo>
                      <a:pt x="176" y="192"/>
                    </a:lnTo>
                    <a:lnTo>
                      <a:pt x="184" y="196"/>
                    </a:lnTo>
                    <a:lnTo>
                      <a:pt x="190" y="196"/>
                    </a:lnTo>
                    <a:lnTo>
                      <a:pt x="196" y="196"/>
                    </a:lnTo>
                    <a:lnTo>
                      <a:pt x="208" y="196"/>
                    </a:lnTo>
                    <a:lnTo>
                      <a:pt x="212" y="200"/>
                    </a:lnTo>
                    <a:lnTo>
                      <a:pt x="214" y="202"/>
                    </a:lnTo>
                    <a:lnTo>
                      <a:pt x="220" y="204"/>
                    </a:lnTo>
                    <a:lnTo>
                      <a:pt x="224" y="204"/>
                    </a:lnTo>
                    <a:lnTo>
                      <a:pt x="220" y="198"/>
                    </a:lnTo>
                    <a:lnTo>
                      <a:pt x="220" y="194"/>
                    </a:lnTo>
                    <a:lnTo>
                      <a:pt x="222" y="188"/>
                    </a:lnTo>
                    <a:lnTo>
                      <a:pt x="216" y="186"/>
                    </a:lnTo>
                    <a:lnTo>
                      <a:pt x="202" y="186"/>
                    </a:lnTo>
                    <a:lnTo>
                      <a:pt x="204" y="182"/>
                    </a:lnTo>
                    <a:lnTo>
                      <a:pt x="204" y="178"/>
                    </a:lnTo>
                    <a:lnTo>
                      <a:pt x="202" y="174"/>
                    </a:lnTo>
                    <a:lnTo>
                      <a:pt x="192" y="172"/>
                    </a:lnTo>
                    <a:lnTo>
                      <a:pt x="184" y="172"/>
                    </a:lnTo>
                    <a:lnTo>
                      <a:pt x="182" y="170"/>
                    </a:lnTo>
                    <a:lnTo>
                      <a:pt x="180" y="168"/>
                    </a:lnTo>
                    <a:lnTo>
                      <a:pt x="176" y="174"/>
                    </a:lnTo>
                    <a:lnTo>
                      <a:pt x="166" y="174"/>
                    </a:lnTo>
                    <a:lnTo>
                      <a:pt x="160" y="172"/>
                    </a:lnTo>
                    <a:lnTo>
                      <a:pt x="156" y="168"/>
                    </a:lnTo>
                    <a:lnTo>
                      <a:pt x="152" y="164"/>
                    </a:lnTo>
                    <a:lnTo>
                      <a:pt x="148" y="162"/>
                    </a:lnTo>
                    <a:lnTo>
                      <a:pt x="140" y="164"/>
                    </a:lnTo>
                    <a:lnTo>
                      <a:pt x="134" y="166"/>
                    </a:lnTo>
                    <a:lnTo>
                      <a:pt x="128" y="164"/>
                    </a:lnTo>
                    <a:lnTo>
                      <a:pt x="124" y="162"/>
                    </a:lnTo>
                    <a:close/>
                    <a:moveTo>
                      <a:pt x="440" y="164"/>
                    </a:moveTo>
                    <a:lnTo>
                      <a:pt x="440" y="164"/>
                    </a:lnTo>
                    <a:lnTo>
                      <a:pt x="440" y="170"/>
                    </a:lnTo>
                    <a:lnTo>
                      <a:pt x="440" y="178"/>
                    </a:lnTo>
                    <a:lnTo>
                      <a:pt x="438" y="178"/>
                    </a:lnTo>
                    <a:lnTo>
                      <a:pt x="436" y="180"/>
                    </a:lnTo>
                    <a:lnTo>
                      <a:pt x="438" y="186"/>
                    </a:lnTo>
                    <a:lnTo>
                      <a:pt x="442" y="186"/>
                    </a:lnTo>
                    <a:lnTo>
                      <a:pt x="442" y="184"/>
                    </a:lnTo>
                    <a:lnTo>
                      <a:pt x="442" y="182"/>
                    </a:lnTo>
                    <a:lnTo>
                      <a:pt x="440" y="178"/>
                    </a:lnTo>
                    <a:lnTo>
                      <a:pt x="442" y="178"/>
                    </a:lnTo>
                    <a:lnTo>
                      <a:pt x="444" y="178"/>
                    </a:lnTo>
                    <a:lnTo>
                      <a:pt x="446" y="168"/>
                    </a:lnTo>
                    <a:lnTo>
                      <a:pt x="440" y="164"/>
                    </a:lnTo>
                    <a:close/>
                    <a:moveTo>
                      <a:pt x="206" y="176"/>
                    </a:moveTo>
                    <a:lnTo>
                      <a:pt x="214" y="178"/>
                    </a:lnTo>
                    <a:lnTo>
                      <a:pt x="216" y="176"/>
                    </a:lnTo>
                    <a:lnTo>
                      <a:pt x="206" y="176"/>
                    </a:lnTo>
                    <a:close/>
                    <a:moveTo>
                      <a:pt x="408" y="188"/>
                    </a:moveTo>
                    <a:lnTo>
                      <a:pt x="408" y="188"/>
                    </a:lnTo>
                    <a:lnTo>
                      <a:pt x="406" y="196"/>
                    </a:lnTo>
                    <a:lnTo>
                      <a:pt x="406" y="198"/>
                    </a:lnTo>
                    <a:lnTo>
                      <a:pt x="406" y="200"/>
                    </a:lnTo>
                    <a:lnTo>
                      <a:pt x="410" y="192"/>
                    </a:lnTo>
                    <a:lnTo>
                      <a:pt x="410" y="188"/>
                    </a:lnTo>
                    <a:lnTo>
                      <a:pt x="408" y="188"/>
                    </a:lnTo>
                    <a:close/>
                    <a:moveTo>
                      <a:pt x="486" y="188"/>
                    </a:moveTo>
                    <a:lnTo>
                      <a:pt x="488" y="192"/>
                    </a:lnTo>
                    <a:lnTo>
                      <a:pt x="488" y="190"/>
                    </a:lnTo>
                    <a:lnTo>
                      <a:pt x="486" y="188"/>
                    </a:lnTo>
                    <a:close/>
                    <a:moveTo>
                      <a:pt x="224" y="196"/>
                    </a:moveTo>
                    <a:lnTo>
                      <a:pt x="224" y="196"/>
                    </a:lnTo>
                    <a:lnTo>
                      <a:pt x="228" y="202"/>
                    </a:lnTo>
                    <a:lnTo>
                      <a:pt x="228" y="204"/>
                    </a:lnTo>
                    <a:lnTo>
                      <a:pt x="228" y="206"/>
                    </a:lnTo>
                    <a:lnTo>
                      <a:pt x="230" y="206"/>
                    </a:lnTo>
                    <a:lnTo>
                      <a:pt x="230" y="204"/>
                    </a:lnTo>
                    <a:lnTo>
                      <a:pt x="232" y="204"/>
                    </a:lnTo>
                    <a:lnTo>
                      <a:pt x="232" y="202"/>
                    </a:lnTo>
                    <a:lnTo>
                      <a:pt x="232" y="200"/>
                    </a:lnTo>
                    <a:lnTo>
                      <a:pt x="234" y="198"/>
                    </a:lnTo>
                    <a:lnTo>
                      <a:pt x="232" y="198"/>
                    </a:lnTo>
                    <a:lnTo>
                      <a:pt x="230" y="198"/>
                    </a:lnTo>
                    <a:lnTo>
                      <a:pt x="230" y="200"/>
                    </a:lnTo>
                    <a:lnTo>
                      <a:pt x="228" y="200"/>
                    </a:lnTo>
                    <a:lnTo>
                      <a:pt x="226" y="198"/>
                    </a:lnTo>
                    <a:lnTo>
                      <a:pt x="224" y="196"/>
                    </a:lnTo>
                    <a:close/>
                    <a:moveTo>
                      <a:pt x="348" y="196"/>
                    </a:moveTo>
                    <a:lnTo>
                      <a:pt x="348" y="196"/>
                    </a:lnTo>
                    <a:lnTo>
                      <a:pt x="348" y="200"/>
                    </a:lnTo>
                    <a:lnTo>
                      <a:pt x="358" y="198"/>
                    </a:lnTo>
                    <a:lnTo>
                      <a:pt x="348" y="196"/>
                    </a:lnTo>
                    <a:close/>
                    <a:moveTo>
                      <a:pt x="244" y="198"/>
                    </a:moveTo>
                    <a:lnTo>
                      <a:pt x="244" y="198"/>
                    </a:lnTo>
                    <a:lnTo>
                      <a:pt x="242" y="200"/>
                    </a:lnTo>
                    <a:lnTo>
                      <a:pt x="240" y="202"/>
                    </a:lnTo>
                    <a:lnTo>
                      <a:pt x="238" y="206"/>
                    </a:lnTo>
                    <a:lnTo>
                      <a:pt x="246" y="206"/>
                    </a:lnTo>
                    <a:lnTo>
                      <a:pt x="246" y="204"/>
                    </a:lnTo>
                    <a:lnTo>
                      <a:pt x="246" y="200"/>
                    </a:lnTo>
                    <a:lnTo>
                      <a:pt x="246" y="198"/>
                    </a:lnTo>
                    <a:lnTo>
                      <a:pt x="244" y="198"/>
                    </a:lnTo>
                    <a:close/>
                    <a:moveTo>
                      <a:pt x="258" y="200"/>
                    </a:moveTo>
                    <a:lnTo>
                      <a:pt x="258" y="200"/>
                    </a:lnTo>
                    <a:lnTo>
                      <a:pt x="258" y="202"/>
                    </a:lnTo>
                    <a:lnTo>
                      <a:pt x="256" y="202"/>
                    </a:lnTo>
                    <a:lnTo>
                      <a:pt x="260" y="204"/>
                    </a:lnTo>
                    <a:lnTo>
                      <a:pt x="262" y="206"/>
                    </a:lnTo>
                    <a:lnTo>
                      <a:pt x="260" y="208"/>
                    </a:lnTo>
                    <a:lnTo>
                      <a:pt x="256" y="208"/>
                    </a:lnTo>
                    <a:lnTo>
                      <a:pt x="250" y="204"/>
                    </a:lnTo>
                    <a:lnTo>
                      <a:pt x="248" y="214"/>
                    </a:lnTo>
                    <a:lnTo>
                      <a:pt x="274" y="210"/>
                    </a:lnTo>
                    <a:lnTo>
                      <a:pt x="272" y="208"/>
                    </a:lnTo>
                    <a:lnTo>
                      <a:pt x="272" y="206"/>
                    </a:lnTo>
                    <a:lnTo>
                      <a:pt x="272" y="204"/>
                    </a:lnTo>
                    <a:lnTo>
                      <a:pt x="266" y="204"/>
                    </a:lnTo>
                    <a:lnTo>
                      <a:pt x="264" y="204"/>
                    </a:lnTo>
                    <a:lnTo>
                      <a:pt x="264" y="202"/>
                    </a:lnTo>
                    <a:lnTo>
                      <a:pt x="258" y="200"/>
                    </a:lnTo>
                    <a:close/>
                    <a:moveTo>
                      <a:pt x="286" y="202"/>
                    </a:moveTo>
                    <a:lnTo>
                      <a:pt x="286" y="202"/>
                    </a:lnTo>
                    <a:lnTo>
                      <a:pt x="282" y="202"/>
                    </a:lnTo>
                    <a:lnTo>
                      <a:pt x="280" y="204"/>
                    </a:lnTo>
                    <a:lnTo>
                      <a:pt x="280" y="206"/>
                    </a:lnTo>
                    <a:lnTo>
                      <a:pt x="282" y="206"/>
                    </a:lnTo>
                    <a:lnTo>
                      <a:pt x="286" y="210"/>
                    </a:lnTo>
                    <a:lnTo>
                      <a:pt x="292" y="212"/>
                    </a:lnTo>
                    <a:lnTo>
                      <a:pt x="296" y="212"/>
                    </a:lnTo>
                    <a:lnTo>
                      <a:pt x="300" y="210"/>
                    </a:lnTo>
                    <a:lnTo>
                      <a:pt x="308" y="208"/>
                    </a:lnTo>
                    <a:lnTo>
                      <a:pt x="312" y="208"/>
                    </a:lnTo>
                    <a:lnTo>
                      <a:pt x="316" y="210"/>
                    </a:lnTo>
                    <a:lnTo>
                      <a:pt x="316" y="202"/>
                    </a:lnTo>
                    <a:lnTo>
                      <a:pt x="306" y="204"/>
                    </a:lnTo>
                    <a:lnTo>
                      <a:pt x="296" y="204"/>
                    </a:lnTo>
                    <a:lnTo>
                      <a:pt x="286" y="202"/>
                    </a:lnTo>
                    <a:close/>
                    <a:moveTo>
                      <a:pt x="358" y="204"/>
                    </a:moveTo>
                    <a:lnTo>
                      <a:pt x="358" y="204"/>
                    </a:lnTo>
                    <a:lnTo>
                      <a:pt x="348" y="210"/>
                    </a:lnTo>
                    <a:lnTo>
                      <a:pt x="344" y="210"/>
                    </a:lnTo>
                    <a:lnTo>
                      <a:pt x="340" y="208"/>
                    </a:lnTo>
                    <a:lnTo>
                      <a:pt x="336" y="210"/>
                    </a:lnTo>
                    <a:lnTo>
                      <a:pt x="336" y="216"/>
                    </a:lnTo>
                    <a:lnTo>
                      <a:pt x="332" y="216"/>
                    </a:lnTo>
                    <a:lnTo>
                      <a:pt x="330" y="218"/>
                    </a:lnTo>
                    <a:lnTo>
                      <a:pt x="330" y="220"/>
                    </a:lnTo>
                    <a:lnTo>
                      <a:pt x="324" y="222"/>
                    </a:lnTo>
                    <a:lnTo>
                      <a:pt x="322" y="226"/>
                    </a:lnTo>
                    <a:lnTo>
                      <a:pt x="320" y="230"/>
                    </a:lnTo>
                    <a:lnTo>
                      <a:pt x="316" y="232"/>
                    </a:lnTo>
                    <a:lnTo>
                      <a:pt x="312" y="232"/>
                    </a:lnTo>
                    <a:lnTo>
                      <a:pt x="312" y="234"/>
                    </a:lnTo>
                    <a:lnTo>
                      <a:pt x="312" y="236"/>
                    </a:lnTo>
                    <a:lnTo>
                      <a:pt x="310" y="238"/>
                    </a:lnTo>
                    <a:lnTo>
                      <a:pt x="314" y="238"/>
                    </a:lnTo>
                    <a:lnTo>
                      <a:pt x="314" y="240"/>
                    </a:lnTo>
                    <a:lnTo>
                      <a:pt x="322" y="232"/>
                    </a:lnTo>
                    <a:lnTo>
                      <a:pt x="332" y="228"/>
                    </a:lnTo>
                    <a:lnTo>
                      <a:pt x="334" y="228"/>
                    </a:lnTo>
                    <a:lnTo>
                      <a:pt x="338" y="228"/>
                    </a:lnTo>
                    <a:lnTo>
                      <a:pt x="340" y="224"/>
                    </a:lnTo>
                    <a:lnTo>
                      <a:pt x="342" y="220"/>
                    </a:lnTo>
                    <a:lnTo>
                      <a:pt x="356" y="212"/>
                    </a:lnTo>
                    <a:lnTo>
                      <a:pt x="364" y="206"/>
                    </a:lnTo>
                    <a:lnTo>
                      <a:pt x="362" y="204"/>
                    </a:lnTo>
                    <a:lnTo>
                      <a:pt x="358" y="204"/>
                    </a:lnTo>
                    <a:close/>
                    <a:moveTo>
                      <a:pt x="276" y="220"/>
                    </a:moveTo>
                    <a:lnTo>
                      <a:pt x="276" y="220"/>
                    </a:lnTo>
                    <a:lnTo>
                      <a:pt x="274" y="226"/>
                    </a:lnTo>
                    <a:lnTo>
                      <a:pt x="282" y="228"/>
                    </a:lnTo>
                    <a:lnTo>
                      <a:pt x="292" y="230"/>
                    </a:lnTo>
                    <a:lnTo>
                      <a:pt x="292" y="226"/>
                    </a:lnTo>
                    <a:lnTo>
                      <a:pt x="276" y="220"/>
                    </a:lnTo>
                    <a:close/>
                    <a:moveTo>
                      <a:pt x="82" y="66"/>
                    </a:moveTo>
                    <a:lnTo>
                      <a:pt x="82" y="66"/>
                    </a:lnTo>
                    <a:lnTo>
                      <a:pt x="84" y="70"/>
                    </a:lnTo>
                    <a:lnTo>
                      <a:pt x="86" y="70"/>
                    </a:lnTo>
                    <a:lnTo>
                      <a:pt x="84" y="68"/>
                    </a:lnTo>
                    <a:lnTo>
                      <a:pt x="82" y="66"/>
                    </a:lnTo>
                    <a:close/>
                    <a:moveTo>
                      <a:pt x="166" y="56"/>
                    </a:moveTo>
                    <a:lnTo>
                      <a:pt x="166" y="56"/>
                    </a:lnTo>
                    <a:lnTo>
                      <a:pt x="158" y="68"/>
                    </a:lnTo>
                    <a:lnTo>
                      <a:pt x="156" y="74"/>
                    </a:lnTo>
                    <a:lnTo>
                      <a:pt x="158" y="82"/>
                    </a:lnTo>
                    <a:lnTo>
                      <a:pt x="160" y="96"/>
                    </a:lnTo>
                    <a:lnTo>
                      <a:pt x="162" y="98"/>
                    </a:lnTo>
                    <a:lnTo>
                      <a:pt x="160" y="102"/>
                    </a:lnTo>
                    <a:lnTo>
                      <a:pt x="164" y="100"/>
                    </a:lnTo>
                    <a:lnTo>
                      <a:pt x="168" y="98"/>
                    </a:lnTo>
                    <a:lnTo>
                      <a:pt x="174" y="124"/>
                    </a:lnTo>
                    <a:lnTo>
                      <a:pt x="184" y="126"/>
                    </a:lnTo>
                    <a:lnTo>
                      <a:pt x="190" y="124"/>
                    </a:lnTo>
                    <a:lnTo>
                      <a:pt x="192" y="124"/>
                    </a:lnTo>
                    <a:lnTo>
                      <a:pt x="192" y="130"/>
                    </a:lnTo>
                    <a:lnTo>
                      <a:pt x="200" y="132"/>
                    </a:lnTo>
                    <a:lnTo>
                      <a:pt x="204" y="128"/>
                    </a:lnTo>
                    <a:lnTo>
                      <a:pt x="218" y="128"/>
                    </a:lnTo>
                    <a:lnTo>
                      <a:pt x="224" y="132"/>
                    </a:lnTo>
                    <a:lnTo>
                      <a:pt x="222" y="132"/>
                    </a:lnTo>
                    <a:lnTo>
                      <a:pt x="224" y="134"/>
                    </a:lnTo>
                    <a:lnTo>
                      <a:pt x="232" y="130"/>
                    </a:lnTo>
                    <a:lnTo>
                      <a:pt x="238" y="130"/>
                    </a:lnTo>
                    <a:lnTo>
                      <a:pt x="240" y="126"/>
                    </a:lnTo>
                    <a:lnTo>
                      <a:pt x="240" y="120"/>
                    </a:lnTo>
                    <a:lnTo>
                      <a:pt x="244" y="116"/>
                    </a:lnTo>
                    <a:lnTo>
                      <a:pt x="250" y="116"/>
                    </a:lnTo>
                    <a:lnTo>
                      <a:pt x="246" y="106"/>
                    </a:lnTo>
                    <a:lnTo>
                      <a:pt x="248" y="104"/>
                    </a:lnTo>
                    <a:lnTo>
                      <a:pt x="250" y="102"/>
                    </a:lnTo>
                    <a:lnTo>
                      <a:pt x="252" y="100"/>
                    </a:lnTo>
                    <a:lnTo>
                      <a:pt x="252" y="80"/>
                    </a:lnTo>
                    <a:lnTo>
                      <a:pt x="260" y="74"/>
                    </a:lnTo>
                    <a:lnTo>
                      <a:pt x="266" y="74"/>
                    </a:lnTo>
                    <a:lnTo>
                      <a:pt x="266" y="72"/>
                    </a:lnTo>
                    <a:lnTo>
                      <a:pt x="266" y="68"/>
                    </a:lnTo>
                    <a:lnTo>
                      <a:pt x="260" y="66"/>
                    </a:lnTo>
                    <a:lnTo>
                      <a:pt x="258" y="66"/>
                    </a:lnTo>
                    <a:lnTo>
                      <a:pt x="256" y="64"/>
                    </a:lnTo>
                    <a:lnTo>
                      <a:pt x="256" y="56"/>
                    </a:lnTo>
                    <a:lnTo>
                      <a:pt x="256" y="50"/>
                    </a:lnTo>
                    <a:lnTo>
                      <a:pt x="252" y="42"/>
                    </a:lnTo>
                    <a:lnTo>
                      <a:pt x="252" y="38"/>
                    </a:lnTo>
                    <a:lnTo>
                      <a:pt x="252" y="36"/>
                    </a:lnTo>
                    <a:lnTo>
                      <a:pt x="254" y="34"/>
                    </a:lnTo>
                    <a:lnTo>
                      <a:pt x="254" y="36"/>
                    </a:lnTo>
                    <a:lnTo>
                      <a:pt x="252" y="30"/>
                    </a:lnTo>
                    <a:lnTo>
                      <a:pt x="244" y="30"/>
                    </a:lnTo>
                    <a:lnTo>
                      <a:pt x="236" y="28"/>
                    </a:lnTo>
                    <a:lnTo>
                      <a:pt x="234" y="32"/>
                    </a:lnTo>
                    <a:lnTo>
                      <a:pt x="232" y="40"/>
                    </a:lnTo>
                    <a:lnTo>
                      <a:pt x="230" y="44"/>
                    </a:lnTo>
                    <a:lnTo>
                      <a:pt x="226" y="48"/>
                    </a:lnTo>
                    <a:lnTo>
                      <a:pt x="224" y="50"/>
                    </a:lnTo>
                    <a:lnTo>
                      <a:pt x="220" y="52"/>
                    </a:lnTo>
                    <a:lnTo>
                      <a:pt x="220" y="56"/>
                    </a:lnTo>
                    <a:lnTo>
                      <a:pt x="218" y="62"/>
                    </a:lnTo>
                    <a:lnTo>
                      <a:pt x="216" y="66"/>
                    </a:lnTo>
                    <a:lnTo>
                      <a:pt x="212" y="68"/>
                    </a:lnTo>
                    <a:lnTo>
                      <a:pt x="204" y="68"/>
                    </a:lnTo>
                    <a:lnTo>
                      <a:pt x="202" y="66"/>
                    </a:lnTo>
                    <a:lnTo>
                      <a:pt x="196" y="68"/>
                    </a:lnTo>
                    <a:lnTo>
                      <a:pt x="194" y="70"/>
                    </a:lnTo>
                    <a:lnTo>
                      <a:pt x="186" y="72"/>
                    </a:lnTo>
                    <a:lnTo>
                      <a:pt x="180" y="72"/>
                    </a:lnTo>
                    <a:lnTo>
                      <a:pt x="176" y="72"/>
                    </a:lnTo>
                    <a:lnTo>
                      <a:pt x="172" y="70"/>
                    </a:lnTo>
                    <a:lnTo>
                      <a:pt x="168" y="68"/>
                    </a:lnTo>
                    <a:lnTo>
                      <a:pt x="166" y="62"/>
                    </a:lnTo>
                    <a:lnTo>
                      <a:pt x="166" y="56"/>
                    </a:lnTo>
                    <a:close/>
                    <a:moveTo>
                      <a:pt x="2" y="0"/>
                    </a:moveTo>
                    <a:lnTo>
                      <a:pt x="2" y="0"/>
                    </a:lnTo>
                    <a:lnTo>
                      <a:pt x="0" y="4"/>
                    </a:lnTo>
                    <a:lnTo>
                      <a:pt x="0" y="10"/>
                    </a:lnTo>
                    <a:lnTo>
                      <a:pt x="4" y="16"/>
                    </a:lnTo>
                    <a:lnTo>
                      <a:pt x="10" y="22"/>
                    </a:lnTo>
                    <a:lnTo>
                      <a:pt x="20" y="32"/>
                    </a:lnTo>
                    <a:lnTo>
                      <a:pt x="24" y="36"/>
                    </a:lnTo>
                    <a:lnTo>
                      <a:pt x="26" y="42"/>
                    </a:lnTo>
                    <a:lnTo>
                      <a:pt x="32" y="52"/>
                    </a:lnTo>
                    <a:lnTo>
                      <a:pt x="38" y="54"/>
                    </a:lnTo>
                    <a:lnTo>
                      <a:pt x="44" y="58"/>
                    </a:lnTo>
                    <a:lnTo>
                      <a:pt x="44" y="64"/>
                    </a:lnTo>
                    <a:lnTo>
                      <a:pt x="46" y="68"/>
                    </a:lnTo>
                    <a:lnTo>
                      <a:pt x="46" y="74"/>
                    </a:lnTo>
                    <a:lnTo>
                      <a:pt x="48" y="80"/>
                    </a:lnTo>
                    <a:lnTo>
                      <a:pt x="54" y="86"/>
                    </a:lnTo>
                    <a:lnTo>
                      <a:pt x="62" y="94"/>
                    </a:lnTo>
                    <a:lnTo>
                      <a:pt x="64" y="100"/>
                    </a:lnTo>
                    <a:lnTo>
                      <a:pt x="68" y="108"/>
                    </a:lnTo>
                    <a:lnTo>
                      <a:pt x="70" y="116"/>
                    </a:lnTo>
                    <a:lnTo>
                      <a:pt x="74" y="122"/>
                    </a:lnTo>
                    <a:lnTo>
                      <a:pt x="80" y="130"/>
                    </a:lnTo>
                    <a:lnTo>
                      <a:pt x="84" y="142"/>
                    </a:lnTo>
                    <a:lnTo>
                      <a:pt x="86" y="146"/>
                    </a:lnTo>
                    <a:lnTo>
                      <a:pt x="88" y="150"/>
                    </a:lnTo>
                    <a:lnTo>
                      <a:pt x="94" y="152"/>
                    </a:lnTo>
                    <a:lnTo>
                      <a:pt x="100" y="154"/>
                    </a:lnTo>
                    <a:lnTo>
                      <a:pt x="100" y="158"/>
                    </a:lnTo>
                    <a:lnTo>
                      <a:pt x="104" y="160"/>
                    </a:lnTo>
                    <a:lnTo>
                      <a:pt x="110" y="162"/>
                    </a:lnTo>
                    <a:lnTo>
                      <a:pt x="108" y="160"/>
                    </a:lnTo>
                    <a:lnTo>
                      <a:pt x="110" y="160"/>
                    </a:lnTo>
                    <a:lnTo>
                      <a:pt x="112" y="158"/>
                    </a:lnTo>
                    <a:lnTo>
                      <a:pt x="122" y="160"/>
                    </a:lnTo>
                    <a:lnTo>
                      <a:pt x="122" y="150"/>
                    </a:lnTo>
                    <a:lnTo>
                      <a:pt x="122" y="146"/>
                    </a:lnTo>
                    <a:lnTo>
                      <a:pt x="118" y="144"/>
                    </a:lnTo>
                    <a:lnTo>
                      <a:pt x="118" y="142"/>
                    </a:lnTo>
                    <a:lnTo>
                      <a:pt x="124" y="140"/>
                    </a:lnTo>
                    <a:lnTo>
                      <a:pt x="126" y="130"/>
                    </a:lnTo>
                    <a:lnTo>
                      <a:pt x="120" y="124"/>
                    </a:lnTo>
                    <a:lnTo>
                      <a:pt x="120" y="118"/>
                    </a:lnTo>
                    <a:lnTo>
                      <a:pt x="114" y="118"/>
                    </a:lnTo>
                    <a:lnTo>
                      <a:pt x="110" y="118"/>
                    </a:lnTo>
                    <a:lnTo>
                      <a:pt x="108" y="114"/>
                    </a:lnTo>
                    <a:lnTo>
                      <a:pt x="108" y="108"/>
                    </a:lnTo>
                    <a:lnTo>
                      <a:pt x="108" y="100"/>
                    </a:lnTo>
                    <a:lnTo>
                      <a:pt x="96" y="98"/>
                    </a:lnTo>
                    <a:lnTo>
                      <a:pt x="98" y="90"/>
                    </a:lnTo>
                    <a:lnTo>
                      <a:pt x="98" y="92"/>
                    </a:lnTo>
                    <a:lnTo>
                      <a:pt x="100" y="94"/>
                    </a:lnTo>
                    <a:lnTo>
                      <a:pt x="100" y="86"/>
                    </a:lnTo>
                    <a:lnTo>
                      <a:pt x="98" y="80"/>
                    </a:lnTo>
                    <a:lnTo>
                      <a:pt x="92" y="78"/>
                    </a:lnTo>
                    <a:lnTo>
                      <a:pt x="92" y="74"/>
                    </a:lnTo>
                    <a:lnTo>
                      <a:pt x="88" y="74"/>
                    </a:lnTo>
                    <a:lnTo>
                      <a:pt x="90" y="72"/>
                    </a:lnTo>
                    <a:lnTo>
                      <a:pt x="90" y="70"/>
                    </a:lnTo>
                    <a:lnTo>
                      <a:pt x="90" y="66"/>
                    </a:lnTo>
                    <a:lnTo>
                      <a:pt x="82" y="74"/>
                    </a:lnTo>
                    <a:lnTo>
                      <a:pt x="82" y="68"/>
                    </a:lnTo>
                    <a:lnTo>
                      <a:pt x="80" y="64"/>
                    </a:lnTo>
                    <a:lnTo>
                      <a:pt x="76" y="62"/>
                    </a:lnTo>
                    <a:lnTo>
                      <a:pt x="74" y="60"/>
                    </a:lnTo>
                    <a:lnTo>
                      <a:pt x="72" y="56"/>
                    </a:lnTo>
                    <a:lnTo>
                      <a:pt x="70" y="52"/>
                    </a:lnTo>
                    <a:lnTo>
                      <a:pt x="68" y="50"/>
                    </a:lnTo>
                    <a:lnTo>
                      <a:pt x="68" y="52"/>
                    </a:lnTo>
                    <a:lnTo>
                      <a:pt x="68" y="54"/>
                    </a:lnTo>
                    <a:lnTo>
                      <a:pt x="64" y="52"/>
                    </a:lnTo>
                    <a:lnTo>
                      <a:pt x="62" y="50"/>
                    </a:lnTo>
                    <a:lnTo>
                      <a:pt x="60" y="46"/>
                    </a:lnTo>
                    <a:lnTo>
                      <a:pt x="62" y="40"/>
                    </a:lnTo>
                    <a:lnTo>
                      <a:pt x="56" y="40"/>
                    </a:lnTo>
                    <a:lnTo>
                      <a:pt x="56" y="36"/>
                    </a:lnTo>
                    <a:lnTo>
                      <a:pt x="48" y="32"/>
                    </a:lnTo>
                    <a:lnTo>
                      <a:pt x="46" y="28"/>
                    </a:lnTo>
                    <a:lnTo>
                      <a:pt x="46" y="24"/>
                    </a:lnTo>
                    <a:lnTo>
                      <a:pt x="34" y="18"/>
                    </a:lnTo>
                    <a:lnTo>
                      <a:pt x="34" y="12"/>
                    </a:lnTo>
                    <a:lnTo>
                      <a:pt x="32" y="8"/>
                    </a:lnTo>
                    <a:lnTo>
                      <a:pt x="28" y="6"/>
                    </a:lnTo>
                    <a:lnTo>
                      <a:pt x="22" y="6"/>
                    </a:lnTo>
                    <a:lnTo>
                      <a:pt x="12" y="6"/>
                    </a:lnTo>
                    <a:lnTo>
                      <a:pt x="8" y="0"/>
                    </a:lnTo>
                    <a:lnTo>
                      <a:pt x="6" y="0"/>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725" name="Freeform 130"/>
              <p:cNvSpPr>
                <a:spLocks/>
              </p:cNvSpPr>
              <p:nvPr/>
            </p:nvSpPr>
            <p:spPr bwMode="auto">
              <a:xfrm>
                <a:off x="6490673" y="3198232"/>
                <a:ext cx="756518" cy="933180"/>
              </a:xfrm>
              <a:custGeom>
                <a:avLst/>
                <a:gdLst>
                  <a:gd name="T0" fmla="*/ 85 w 332"/>
                  <a:gd name="T1" fmla="*/ 85 h 410"/>
                  <a:gd name="T2" fmla="*/ 80 w 332"/>
                  <a:gd name="T3" fmla="*/ 88 h 410"/>
                  <a:gd name="T4" fmla="*/ 79 w 332"/>
                  <a:gd name="T5" fmla="*/ 93 h 410"/>
                  <a:gd name="T6" fmla="*/ 74 w 332"/>
                  <a:gd name="T7" fmla="*/ 97 h 410"/>
                  <a:gd name="T8" fmla="*/ 68 w 332"/>
                  <a:gd name="T9" fmla="*/ 104 h 410"/>
                  <a:gd name="T10" fmla="*/ 62 w 332"/>
                  <a:gd name="T11" fmla="*/ 107 h 410"/>
                  <a:gd name="T12" fmla="*/ 60 w 332"/>
                  <a:gd name="T13" fmla="*/ 111 h 410"/>
                  <a:gd name="T14" fmla="*/ 55 w 332"/>
                  <a:gd name="T15" fmla="*/ 114 h 410"/>
                  <a:gd name="T16" fmla="*/ 50 w 332"/>
                  <a:gd name="T17" fmla="*/ 116 h 410"/>
                  <a:gd name="T18" fmla="*/ 50 w 332"/>
                  <a:gd name="T19" fmla="*/ 125 h 410"/>
                  <a:gd name="T20" fmla="*/ 49 w 332"/>
                  <a:gd name="T21" fmla="*/ 137 h 410"/>
                  <a:gd name="T22" fmla="*/ 48 w 332"/>
                  <a:gd name="T23" fmla="*/ 146 h 410"/>
                  <a:gd name="T24" fmla="*/ 45 w 332"/>
                  <a:gd name="T25" fmla="*/ 152 h 410"/>
                  <a:gd name="T26" fmla="*/ 39 w 332"/>
                  <a:gd name="T27" fmla="*/ 156 h 410"/>
                  <a:gd name="T28" fmla="*/ 35 w 332"/>
                  <a:gd name="T29" fmla="*/ 149 h 410"/>
                  <a:gd name="T30" fmla="*/ 33 w 332"/>
                  <a:gd name="T31" fmla="*/ 145 h 410"/>
                  <a:gd name="T32" fmla="*/ 28 w 332"/>
                  <a:gd name="T33" fmla="*/ 134 h 410"/>
                  <a:gd name="T34" fmla="*/ 24 w 332"/>
                  <a:gd name="T35" fmla="*/ 119 h 410"/>
                  <a:gd name="T36" fmla="*/ 20 w 332"/>
                  <a:gd name="T37" fmla="*/ 102 h 410"/>
                  <a:gd name="T38" fmla="*/ 19 w 332"/>
                  <a:gd name="T39" fmla="*/ 93 h 410"/>
                  <a:gd name="T40" fmla="*/ 20 w 332"/>
                  <a:gd name="T41" fmla="*/ 87 h 410"/>
                  <a:gd name="T42" fmla="*/ 19 w 332"/>
                  <a:gd name="T43" fmla="*/ 82 h 410"/>
                  <a:gd name="T44" fmla="*/ 17 w 332"/>
                  <a:gd name="T45" fmla="*/ 80 h 410"/>
                  <a:gd name="T46" fmla="*/ 10 w 332"/>
                  <a:gd name="T47" fmla="*/ 88 h 410"/>
                  <a:gd name="T48" fmla="*/ 4 w 332"/>
                  <a:gd name="T49" fmla="*/ 82 h 410"/>
                  <a:gd name="T50" fmla="*/ 8 w 332"/>
                  <a:gd name="T51" fmla="*/ 79 h 410"/>
                  <a:gd name="T52" fmla="*/ 7 w 332"/>
                  <a:gd name="T53" fmla="*/ 76 h 410"/>
                  <a:gd name="T54" fmla="*/ 2 w 332"/>
                  <a:gd name="T55" fmla="*/ 71 h 410"/>
                  <a:gd name="T56" fmla="*/ 7 w 332"/>
                  <a:gd name="T57" fmla="*/ 62 h 410"/>
                  <a:gd name="T58" fmla="*/ 7 w 332"/>
                  <a:gd name="T59" fmla="*/ 50 h 410"/>
                  <a:gd name="T60" fmla="*/ 15 w 332"/>
                  <a:gd name="T61" fmla="*/ 42 h 410"/>
                  <a:gd name="T62" fmla="*/ 23 w 332"/>
                  <a:gd name="T63" fmla="*/ 30 h 410"/>
                  <a:gd name="T64" fmla="*/ 22 w 332"/>
                  <a:gd name="T65" fmla="*/ 20 h 410"/>
                  <a:gd name="T66" fmla="*/ 24 w 332"/>
                  <a:gd name="T67" fmla="*/ 13 h 410"/>
                  <a:gd name="T68" fmla="*/ 33 w 332"/>
                  <a:gd name="T69" fmla="*/ 6 h 410"/>
                  <a:gd name="T70" fmla="*/ 42 w 332"/>
                  <a:gd name="T71" fmla="*/ 2 h 410"/>
                  <a:gd name="T72" fmla="*/ 46 w 332"/>
                  <a:gd name="T73" fmla="*/ 8 h 410"/>
                  <a:gd name="T74" fmla="*/ 44 w 332"/>
                  <a:gd name="T75" fmla="*/ 16 h 410"/>
                  <a:gd name="T76" fmla="*/ 46 w 332"/>
                  <a:gd name="T77" fmla="*/ 26 h 410"/>
                  <a:gd name="T78" fmla="*/ 53 w 332"/>
                  <a:gd name="T79" fmla="*/ 33 h 410"/>
                  <a:gd name="T80" fmla="*/ 54 w 332"/>
                  <a:gd name="T81" fmla="*/ 44 h 410"/>
                  <a:gd name="T82" fmla="*/ 67 w 332"/>
                  <a:gd name="T83" fmla="*/ 50 h 410"/>
                  <a:gd name="T84" fmla="*/ 82 w 332"/>
                  <a:gd name="T85" fmla="*/ 56 h 410"/>
                  <a:gd name="T86" fmla="*/ 86 w 332"/>
                  <a:gd name="T87" fmla="*/ 50 h 410"/>
                  <a:gd name="T88" fmla="*/ 94 w 332"/>
                  <a:gd name="T89" fmla="*/ 53 h 410"/>
                  <a:gd name="T90" fmla="*/ 105 w 332"/>
                  <a:gd name="T91" fmla="*/ 50 h 410"/>
                  <a:gd name="T92" fmla="*/ 114 w 332"/>
                  <a:gd name="T93" fmla="*/ 44 h 410"/>
                  <a:gd name="T94" fmla="*/ 122 w 332"/>
                  <a:gd name="T95" fmla="*/ 47 h 410"/>
                  <a:gd name="T96" fmla="*/ 127 w 332"/>
                  <a:gd name="T97" fmla="*/ 54 h 410"/>
                  <a:gd name="T98" fmla="*/ 117 w 332"/>
                  <a:gd name="T99" fmla="*/ 63 h 410"/>
                  <a:gd name="T100" fmla="*/ 114 w 332"/>
                  <a:gd name="T101" fmla="*/ 71 h 410"/>
                  <a:gd name="T102" fmla="*/ 111 w 332"/>
                  <a:gd name="T103" fmla="*/ 82 h 410"/>
                  <a:gd name="T104" fmla="*/ 106 w 332"/>
                  <a:gd name="T105" fmla="*/ 79 h 410"/>
                  <a:gd name="T106" fmla="*/ 103 w 332"/>
                  <a:gd name="T107" fmla="*/ 71 h 410"/>
                  <a:gd name="T108" fmla="*/ 103 w 332"/>
                  <a:gd name="T109" fmla="*/ 64 h 410"/>
                  <a:gd name="T110" fmla="*/ 94 w 332"/>
                  <a:gd name="T111" fmla="*/ 60 h 410"/>
                  <a:gd name="T112" fmla="*/ 88 w 332"/>
                  <a:gd name="T113" fmla="*/ 63 h 410"/>
                  <a:gd name="T114" fmla="*/ 88 w 332"/>
                  <a:gd name="T115" fmla="*/ 72 h 410"/>
                  <a:gd name="T116" fmla="*/ 88 w 332"/>
                  <a:gd name="T117" fmla="*/ 85 h 4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2" h="410">
                    <a:moveTo>
                      <a:pt x="232" y="224"/>
                    </a:moveTo>
                    <a:lnTo>
                      <a:pt x="232" y="224"/>
                    </a:lnTo>
                    <a:lnTo>
                      <a:pt x="228" y="220"/>
                    </a:lnTo>
                    <a:lnTo>
                      <a:pt x="226" y="220"/>
                    </a:lnTo>
                    <a:lnTo>
                      <a:pt x="222" y="218"/>
                    </a:lnTo>
                    <a:lnTo>
                      <a:pt x="222" y="222"/>
                    </a:lnTo>
                    <a:lnTo>
                      <a:pt x="216" y="226"/>
                    </a:lnTo>
                    <a:lnTo>
                      <a:pt x="214" y="232"/>
                    </a:lnTo>
                    <a:lnTo>
                      <a:pt x="212" y="232"/>
                    </a:lnTo>
                    <a:lnTo>
                      <a:pt x="210" y="232"/>
                    </a:lnTo>
                    <a:lnTo>
                      <a:pt x="212" y="232"/>
                    </a:lnTo>
                    <a:lnTo>
                      <a:pt x="214" y="234"/>
                    </a:lnTo>
                    <a:lnTo>
                      <a:pt x="214" y="238"/>
                    </a:lnTo>
                    <a:lnTo>
                      <a:pt x="206" y="244"/>
                    </a:lnTo>
                    <a:lnTo>
                      <a:pt x="198" y="250"/>
                    </a:lnTo>
                    <a:lnTo>
                      <a:pt x="194" y="250"/>
                    </a:lnTo>
                    <a:lnTo>
                      <a:pt x="190" y="250"/>
                    </a:lnTo>
                    <a:lnTo>
                      <a:pt x="192" y="254"/>
                    </a:lnTo>
                    <a:lnTo>
                      <a:pt x="186" y="256"/>
                    </a:lnTo>
                    <a:lnTo>
                      <a:pt x="182" y="262"/>
                    </a:lnTo>
                    <a:lnTo>
                      <a:pt x="178" y="272"/>
                    </a:lnTo>
                    <a:lnTo>
                      <a:pt x="174" y="274"/>
                    </a:lnTo>
                    <a:lnTo>
                      <a:pt x="170" y="274"/>
                    </a:lnTo>
                    <a:lnTo>
                      <a:pt x="170" y="276"/>
                    </a:lnTo>
                    <a:lnTo>
                      <a:pt x="170" y="280"/>
                    </a:lnTo>
                    <a:lnTo>
                      <a:pt x="164" y="280"/>
                    </a:lnTo>
                    <a:lnTo>
                      <a:pt x="162" y="280"/>
                    </a:lnTo>
                    <a:lnTo>
                      <a:pt x="160" y="282"/>
                    </a:lnTo>
                    <a:lnTo>
                      <a:pt x="158" y="284"/>
                    </a:lnTo>
                    <a:lnTo>
                      <a:pt x="158" y="286"/>
                    </a:lnTo>
                    <a:lnTo>
                      <a:pt x="156" y="292"/>
                    </a:lnTo>
                    <a:lnTo>
                      <a:pt x="154" y="294"/>
                    </a:lnTo>
                    <a:lnTo>
                      <a:pt x="152" y="294"/>
                    </a:lnTo>
                    <a:lnTo>
                      <a:pt x="146" y="296"/>
                    </a:lnTo>
                    <a:lnTo>
                      <a:pt x="144" y="300"/>
                    </a:lnTo>
                    <a:lnTo>
                      <a:pt x="142" y="302"/>
                    </a:lnTo>
                    <a:lnTo>
                      <a:pt x="138" y="302"/>
                    </a:lnTo>
                    <a:lnTo>
                      <a:pt x="134" y="302"/>
                    </a:lnTo>
                    <a:lnTo>
                      <a:pt x="132" y="306"/>
                    </a:lnTo>
                    <a:lnTo>
                      <a:pt x="132" y="308"/>
                    </a:lnTo>
                    <a:lnTo>
                      <a:pt x="134" y="316"/>
                    </a:lnTo>
                    <a:lnTo>
                      <a:pt x="132" y="320"/>
                    </a:lnTo>
                    <a:lnTo>
                      <a:pt x="130" y="328"/>
                    </a:lnTo>
                    <a:lnTo>
                      <a:pt x="132" y="340"/>
                    </a:lnTo>
                    <a:lnTo>
                      <a:pt x="134" y="350"/>
                    </a:lnTo>
                    <a:lnTo>
                      <a:pt x="132" y="356"/>
                    </a:lnTo>
                    <a:lnTo>
                      <a:pt x="128" y="362"/>
                    </a:lnTo>
                    <a:lnTo>
                      <a:pt x="128" y="368"/>
                    </a:lnTo>
                    <a:lnTo>
                      <a:pt x="130" y="384"/>
                    </a:lnTo>
                    <a:lnTo>
                      <a:pt x="126" y="384"/>
                    </a:lnTo>
                    <a:lnTo>
                      <a:pt x="124" y="384"/>
                    </a:lnTo>
                    <a:lnTo>
                      <a:pt x="122" y="386"/>
                    </a:lnTo>
                    <a:lnTo>
                      <a:pt x="120" y="390"/>
                    </a:lnTo>
                    <a:lnTo>
                      <a:pt x="118" y="398"/>
                    </a:lnTo>
                    <a:lnTo>
                      <a:pt x="114" y="400"/>
                    </a:lnTo>
                    <a:lnTo>
                      <a:pt x="112" y="400"/>
                    </a:lnTo>
                    <a:lnTo>
                      <a:pt x="106" y="410"/>
                    </a:lnTo>
                    <a:lnTo>
                      <a:pt x="102" y="410"/>
                    </a:lnTo>
                    <a:lnTo>
                      <a:pt x="100" y="406"/>
                    </a:lnTo>
                    <a:lnTo>
                      <a:pt x="96" y="400"/>
                    </a:lnTo>
                    <a:lnTo>
                      <a:pt x="90" y="392"/>
                    </a:lnTo>
                    <a:lnTo>
                      <a:pt x="90" y="388"/>
                    </a:lnTo>
                    <a:lnTo>
                      <a:pt x="92" y="386"/>
                    </a:lnTo>
                    <a:lnTo>
                      <a:pt x="92" y="382"/>
                    </a:lnTo>
                    <a:lnTo>
                      <a:pt x="88" y="382"/>
                    </a:lnTo>
                    <a:lnTo>
                      <a:pt x="86" y="376"/>
                    </a:lnTo>
                    <a:lnTo>
                      <a:pt x="84" y="368"/>
                    </a:lnTo>
                    <a:lnTo>
                      <a:pt x="78" y="360"/>
                    </a:lnTo>
                    <a:lnTo>
                      <a:pt x="74" y="354"/>
                    </a:lnTo>
                    <a:lnTo>
                      <a:pt x="72" y="346"/>
                    </a:lnTo>
                    <a:lnTo>
                      <a:pt x="70" y="338"/>
                    </a:lnTo>
                    <a:lnTo>
                      <a:pt x="68" y="324"/>
                    </a:lnTo>
                    <a:lnTo>
                      <a:pt x="62" y="312"/>
                    </a:lnTo>
                    <a:lnTo>
                      <a:pt x="60" y="306"/>
                    </a:lnTo>
                    <a:lnTo>
                      <a:pt x="58" y="300"/>
                    </a:lnTo>
                    <a:lnTo>
                      <a:pt x="58" y="290"/>
                    </a:lnTo>
                    <a:lnTo>
                      <a:pt x="52" y="268"/>
                    </a:lnTo>
                    <a:lnTo>
                      <a:pt x="52" y="262"/>
                    </a:lnTo>
                    <a:lnTo>
                      <a:pt x="52" y="260"/>
                    </a:lnTo>
                    <a:lnTo>
                      <a:pt x="52" y="258"/>
                    </a:lnTo>
                    <a:lnTo>
                      <a:pt x="48" y="246"/>
                    </a:lnTo>
                    <a:lnTo>
                      <a:pt x="48" y="242"/>
                    </a:lnTo>
                    <a:lnTo>
                      <a:pt x="50" y="238"/>
                    </a:lnTo>
                    <a:lnTo>
                      <a:pt x="52" y="232"/>
                    </a:lnTo>
                    <a:lnTo>
                      <a:pt x="52" y="228"/>
                    </a:lnTo>
                    <a:lnTo>
                      <a:pt x="52" y="226"/>
                    </a:lnTo>
                    <a:lnTo>
                      <a:pt x="50" y="224"/>
                    </a:lnTo>
                    <a:lnTo>
                      <a:pt x="50" y="220"/>
                    </a:lnTo>
                    <a:lnTo>
                      <a:pt x="50" y="218"/>
                    </a:lnTo>
                    <a:lnTo>
                      <a:pt x="48" y="216"/>
                    </a:lnTo>
                    <a:lnTo>
                      <a:pt x="48" y="212"/>
                    </a:lnTo>
                    <a:lnTo>
                      <a:pt x="50" y="206"/>
                    </a:lnTo>
                    <a:lnTo>
                      <a:pt x="44" y="210"/>
                    </a:lnTo>
                    <a:lnTo>
                      <a:pt x="44" y="216"/>
                    </a:lnTo>
                    <a:lnTo>
                      <a:pt x="44" y="222"/>
                    </a:lnTo>
                    <a:lnTo>
                      <a:pt x="42" y="226"/>
                    </a:lnTo>
                    <a:lnTo>
                      <a:pt x="36" y="228"/>
                    </a:lnTo>
                    <a:lnTo>
                      <a:pt x="26" y="232"/>
                    </a:lnTo>
                    <a:lnTo>
                      <a:pt x="18" y="224"/>
                    </a:lnTo>
                    <a:lnTo>
                      <a:pt x="10" y="214"/>
                    </a:lnTo>
                    <a:lnTo>
                      <a:pt x="10" y="212"/>
                    </a:lnTo>
                    <a:lnTo>
                      <a:pt x="10" y="208"/>
                    </a:lnTo>
                    <a:lnTo>
                      <a:pt x="16" y="208"/>
                    </a:lnTo>
                    <a:lnTo>
                      <a:pt x="22" y="206"/>
                    </a:lnTo>
                    <a:lnTo>
                      <a:pt x="24" y="204"/>
                    </a:lnTo>
                    <a:lnTo>
                      <a:pt x="26" y="200"/>
                    </a:lnTo>
                    <a:lnTo>
                      <a:pt x="30" y="192"/>
                    </a:lnTo>
                    <a:lnTo>
                      <a:pt x="24" y="198"/>
                    </a:lnTo>
                    <a:lnTo>
                      <a:pt x="18" y="200"/>
                    </a:lnTo>
                    <a:lnTo>
                      <a:pt x="12" y="198"/>
                    </a:lnTo>
                    <a:lnTo>
                      <a:pt x="4" y="196"/>
                    </a:lnTo>
                    <a:lnTo>
                      <a:pt x="4" y="190"/>
                    </a:lnTo>
                    <a:lnTo>
                      <a:pt x="2" y="186"/>
                    </a:lnTo>
                    <a:lnTo>
                      <a:pt x="0" y="184"/>
                    </a:lnTo>
                    <a:lnTo>
                      <a:pt x="4" y="180"/>
                    </a:lnTo>
                    <a:lnTo>
                      <a:pt x="6" y="174"/>
                    </a:lnTo>
                    <a:lnTo>
                      <a:pt x="12" y="172"/>
                    </a:lnTo>
                    <a:lnTo>
                      <a:pt x="20" y="170"/>
                    </a:lnTo>
                    <a:lnTo>
                      <a:pt x="18" y="162"/>
                    </a:lnTo>
                    <a:lnTo>
                      <a:pt x="12" y="156"/>
                    </a:lnTo>
                    <a:lnTo>
                      <a:pt x="12" y="154"/>
                    </a:lnTo>
                    <a:lnTo>
                      <a:pt x="16" y="148"/>
                    </a:lnTo>
                    <a:lnTo>
                      <a:pt x="10" y="140"/>
                    </a:lnTo>
                    <a:lnTo>
                      <a:pt x="14" y="136"/>
                    </a:lnTo>
                    <a:lnTo>
                      <a:pt x="18" y="132"/>
                    </a:lnTo>
                    <a:lnTo>
                      <a:pt x="20" y="128"/>
                    </a:lnTo>
                    <a:lnTo>
                      <a:pt x="24" y="132"/>
                    </a:lnTo>
                    <a:lnTo>
                      <a:pt x="28" y="126"/>
                    </a:lnTo>
                    <a:lnTo>
                      <a:pt x="34" y="122"/>
                    </a:lnTo>
                    <a:lnTo>
                      <a:pt x="36" y="116"/>
                    </a:lnTo>
                    <a:lnTo>
                      <a:pt x="40" y="110"/>
                    </a:lnTo>
                    <a:lnTo>
                      <a:pt x="46" y="108"/>
                    </a:lnTo>
                    <a:lnTo>
                      <a:pt x="50" y="104"/>
                    </a:lnTo>
                    <a:lnTo>
                      <a:pt x="52" y="98"/>
                    </a:lnTo>
                    <a:lnTo>
                      <a:pt x="58" y="94"/>
                    </a:lnTo>
                    <a:lnTo>
                      <a:pt x="58" y="88"/>
                    </a:lnTo>
                    <a:lnTo>
                      <a:pt x="60" y="80"/>
                    </a:lnTo>
                    <a:lnTo>
                      <a:pt x="64" y="76"/>
                    </a:lnTo>
                    <a:lnTo>
                      <a:pt x="66" y="70"/>
                    </a:lnTo>
                    <a:lnTo>
                      <a:pt x="66" y="66"/>
                    </a:lnTo>
                    <a:lnTo>
                      <a:pt x="62" y="60"/>
                    </a:lnTo>
                    <a:lnTo>
                      <a:pt x="58" y="56"/>
                    </a:lnTo>
                    <a:lnTo>
                      <a:pt x="56" y="54"/>
                    </a:lnTo>
                    <a:lnTo>
                      <a:pt x="54" y="44"/>
                    </a:lnTo>
                    <a:lnTo>
                      <a:pt x="50" y="40"/>
                    </a:lnTo>
                    <a:lnTo>
                      <a:pt x="50" y="36"/>
                    </a:lnTo>
                    <a:lnTo>
                      <a:pt x="56" y="32"/>
                    </a:lnTo>
                    <a:lnTo>
                      <a:pt x="60" y="32"/>
                    </a:lnTo>
                    <a:lnTo>
                      <a:pt x="64" y="32"/>
                    </a:lnTo>
                    <a:lnTo>
                      <a:pt x="66" y="30"/>
                    </a:lnTo>
                    <a:lnTo>
                      <a:pt x="68" y="28"/>
                    </a:lnTo>
                    <a:lnTo>
                      <a:pt x="72" y="26"/>
                    </a:lnTo>
                    <a:lnTo>
                      <a:pt x="80" y="24"/>
                    </a:lnTo>
                    <a:lnTo>
                      <a:pt x="86" y="20"/>
                    </a:lnTo>
                    <a:lnTo>
                      <a:pt x="88" y="16"/>
                    </a:lnTo>
                    <a:lnTo>
                      <a:pt x="92" y="12"/>
                    </a:lnTo>
                    <a:lnTo>
                      <a:pt x="96" y="6"/>
                    </a:lnTo>
                    <a:lnTo>
                      <a:pt x="100" y="2"/>
                    </a:lnTo>
                    <a:lnTo>
                      <a:pt x="104" y="0"/>
                    </a:lnTo>
                    <a:lnTo>
                      <a:pt x="108" y="0"/>
                    </a:lnTo>
                    <a:lnTo>
                      <a:pt x="112" y="2"/>
                    </a:lnTo>
                    <a:lnTo>
                      <a:pt x="118" y="2"/>
                    </a:lnTo>
                    <a:lnTo>
                      <a:pt x="120" y="6"/>
                    </a:lnTo>
                    <a:lnTo>
                      <a:pt x="124" y="10"/>
                    </a:lnTo>
                    <a:lnTo>
                      <a:pt x="126" y="16"/>
                    </a:lnTo>
                    <a:lnTo>
                      <a:pt x="122" y="18"/>
                    </a:lnTo>
                    <a:lnTo>
                      <a:pt x="122" y="22"/>
                    </a:lnTo>
                    <a:lnTo>
                      <a:pt x="120" y="26"/>
                    </a:lnTo>
                    <a:lnTo>
                      <a:pt x="116" y="28"/>
                    </a:lnTo>
                    <a:lnTo>
                      <a:pt x="114" y="34"/>
                    </a:lnTo>
                    <a:lnTo>
                      <a:pt x="112" y="36"/>
                    </a:lnTo>
                    <a:lnTo>
                      <a:pt x="110" y="42"/>
                    </a:lnTo>
                    <a:lnTo>
                      <a:pt x="114" y="44"/>
                    </a:lnTo>
                    <a:lnTo>
                      <a:pt x="116" y="48"/>
                    </a:lnTo>
                    <a:lnTo>
                      <a:pt x="116" y="56"/>
                    </a:lnTo>
                    <a:lnTo>
                      <a:pt x="120" y="58"/>
                    </a:lnTo>
                    <a:lnTo>
                      <a:pt x="122" y="58"/>
                    </a:lnTo>
                    <a:lnTo>
                      <a:pt x="122" y="62"/>
                    </a:lnTo>
                    <a:lnTo>
                      <a:pt x="120" y="68"/>
                    </a:lnTo>
                    <a:lnTo>
                      <a:pt x="122" y="72"/>
                    </a:lnTo>
                    <a:lnTo>
                      <a:pt x="120" y="74"/>
                    </a:lnTo>
                    <a:lnTo>
                      <a:pt x="122" y="80"/>
                    </a:lnTo>
                    <a:lnTo>
                      <a:pt x="126" y="82"/>
                    </a:lnTo>
                    <a:lnTo>
                      <a:pt x="132" y="86"/>
                    </a:lnTo>
                    <a:lnTo>
                      <a:pt x="138" y="86"/>
                    </a:lnTo>
                    <a:lnTo>
                      <a:pt x="142" y="90"/>
                    </a:lnTo>
                    <a:lnTo>
                      <a:pt x="146" y="94"/>
                    </a:lnTo>
                    <a:lnTo>
                      <a:pt x="138" y="98"/>
                    </a:lnTo>
                    <a:lnTo>
                      <a:pt x="134" y="106"/>
                    </a:lnTo>
                    <a:lnTo>
                      <a:pt x="136" y="112"/>
                    </a:lnTo>
                    <a:lnTo>
                      <a:pt x="142" y="114"/>
                    </a:lnTo>
                    <a:lnTo>
                      <a:pt x="144" y="120"/>
                    </a:lnTo>
                    <a:lnTo>
                      <a:pt x="150" y="122"/>
                    </a:lnTo>
                    <a:lnTo>
                      <a:pt x="156" y="124"/>
                    </a:lnTo>
                    <a:lnTo>
                      <a:pt x="164" y="128"/>
                    </a:lnTo>
                    <a:lnTo>
                      <a:pt x="170" y="128"/>
                    </a:lnTo>
                    <a:lnTo>
                      <a:pt x="176" y="132"/>
                    </a:lnTo>
                    <a:lnTo>
                      <a:pt x="178" y="136"/>
                    </a:lnTo>
                    <a:lnTo>
                      <a:pt x="184" y="136"/>
                    </a:lnTo>
                    <a:lnTo>
                      <a:pt x="188" y="142"/>
                    </a:lnTo>
                    <a:lnTo>
                      <a:pt x="198" y="142"/>
                    </a:lnTo>
                    <a:lnTo>
                      <a:pt x="208" y="146"/>
                    </a:lnTo>
                    <a:lnTo>
                      <a:pt x="214" y="148"/>
                    </a:lnTo>
                    <a:lnTo>
                      <a:pt x="220" y="148"/>
                    </a:lnTo>
                    <a:lnTo>
                      <a:pt x="224" y="148"/>
                    </a:lnTo>
                    <a:lnTo>
                      <a:pt x="226" y="144"/>
                    </a:lnTo>
                    <a:lnTo>
                      <a:pt x="228" y="142"/>
                    </a:lnTo>
                    <a:lnTo>
                      <a:pt x="224" y="138"/>
                    </a:lnTo>
                    <a:lnTo>
                      <a:pt x="226" y="134"/>
                    </a:lnTo>
                    <a:lnTo>
                      <a:pt x="226" y="128"/>
                    </a:lnTo>
                    <a:lnTo>
                      <a:pt x="230" y="126"/>
                    </a:lnTo>
                    <a:lnTo>
                      <a:pt x="234" y="126"/>
                    </a:lnTo>
                    <a:lnTo>
                      <a:pt x="238" y="132"/>
                    </a:lnTo>
                    <a:lnTo>
                      <a:pt x="238" y="134"/>
                    </a:lnTo>
                    <a:lnTo>
                      <a:pt x="244" y="140"/>
                    </a:lnTo>
                    <a:lnTo>
                      <a:pt x="248" y="138"/>
                    </a:lnTo>
                    <a:lnTo>
                      <a:pt x="254" y="138"/>
                    </a:lnTo>
                    <a:lnTo>
                      <a:pt x="260" y="140"/>
                    </a:lnTo>
                    <a:lnTo>
                      <a:pt x="270" y="138"/>
                    </a:lnTo>
                    <a:lnTo>
                      <a:pt x="274" y="138"/>
                    </a:lnTo>
                    <a:lnTo>
                      <a:pt x="274" y="132"/>
                    </a:lnTo>
                    <a:lnTo>
                      <a:pt x="272" y="124"/>
                    </a:lnTo>
                    <a:lnTo>
                      <a:pt x="278" y="122"/>
                    </a:lnTo>
                    <a:lnTo>
                      <a:pt x="284" y="120"/>
                    </a:lnTo>
                    <a:lnTo>
                      <a:pt x="288" y="116"/>
                    </a:lnTo>
                    <a:lnTo>
                      <a:pt x="294" y="116"/>
                    </a:lnTo>
                    <a:lnTo>
                      <a:pt x="298" y="116"/>
                    </a:lnTo>
                    <a:lnTo>
                      <a:pt x="302" y="114"/>
                    </a:lnTo>
                    <a:lnTo>
                      <a:pt x="306" y="114"/>
                    </a:lnTo>
                    <a:lnTo>
                      <a:pt x="312" y="116"/>
                    </a:lnTo>
                    <a:lnTo>
                      <a:pt x="312" y="122"/>
                    </a:lnTo>
                    <a:lnTo>
                      <a:pt x="314" y="126"/>
                    </a:lnTo>
                    <a:lnTo>
                      <a:pt x="318" y="124"/>
                    </a:lnTo>
                    <a:lnTo>
                      <a:pt x="322" y="126"/>
                    </a:lnTo>
                    <a:lnTo>
                      <a:pt x="326" y="126"/>
                    </a:lnTo>
                    <a:lnTo>
                      <a:pt x="330" y="128"/>
                    </a:lnTo>
                    <a:lnTo>
                      <a:pt x="332" y="132"/>
                    </a:lnTo>
                    <a:lnTo>
                      <a:pt x="332" y="136"/>
                    </a:lnTo>
                    <a:lnTo>
                      <a:pt x="332" y="142"/>
                    </a:lnTo>
                    <a:lnTo>
                      <a:pt x="328" y="150"/>
                    </a:lnTo>
                    <a:lnTo>
                      <a:pt x="324" y="148"/>
                    </a:lnTo>
                    <a:lnTo>
                      <a:pt x="318" y="150"/>
                    </a:lnTo>
                    <a:lnTo>
                      <a:pt x="314" y="158"/>
                    </a:lnTo>
                    <a:lnTo>
                      <a:pt x="314" y="160"/>
                    </a:lnTo>
                    <a:lnTo>
                      <a:pt x="308" y="166"/>
                    </a:lnTo>
                    <a:lnTo>
                      <a:pt x="306" y="170"/>
                    </a:lnTo>
                    <a:lnTo>
                      <a:pt x="300" y="172"/>
                    </a:lnTo>
                    <a:lnTo>
                      <a:pt x="298" y="174"/>
                    </a:lnTo>
                    <a:lnTo>
                      <a:pt x="302" y="176"/>
                    </a:lnTo>
                    <a:lnTo>
                      <a:pt x="302" y="180"/>
                    </a:lnTo>
                    <a:lnTo>
                      <a:pt x="298" y="186"/>
                    </a:lnTo>
                    <a:lnTo>
                      <a:pt x="296" y="194"/>
                    </a:lnTo>
                    <a:lnTo>
                      <a:pt x="288" y="188"/>
                    </a:lnTo>
                    <a:lnTo>
                      <a:pt x="288" y="200"/>
                    </a:lnTo>
                    <a:lnTo>
                      <a:pt x="290" y="204"/>
                    </a:lnTo>
                    <a:lnTo>
                      <a:pt x="290" y="210"/>
                    </a:lnTo>
                    <a:lnTo>
                      <a:pt x="290" y="214"/>
                    </a:lnTo>
                    <a:lnTo>
                      <a:pt x="288" y="216"/>
                    </a:lnTo>
                    <a:lnTo>
                      <a:pt x="286" y="220"/>
                    </a:lnTo>
                    <a:lnTo>
                      <a:pt x="282" y="216"/>
                    </a:lnTo>
                    <a:lnTo>
                      <a:pt x="280" y="218"/>
                    </a:lnTo>
                    <a:lnTo>
                      <a:pt x="278" y="212"/>
                    </a:lnTo>
                    <a:lnTo>
                      <a:pt x="278" y="206"/>
                    </a:lnTo>
                    <a:lnTo>
                      <a:pt x="274" y="198"/>
                    </a:lnTo>
                    <a:lnTo>
                      <a:pt x="272" y="204"/>
                    </a:lnTo>
                    <a:lnTo>
                      <a:pt x="266" y="204"/>
                    </a:lnTo>
                    <a:lnTo>
                      <a:pt x="266" y="200"/>
                    </a:lnTo>
                    <a:lnTo>
                      <a:pt x="268" y="190"/>
                    </a:lnTo>
                    <a:lnTo>
                      <a:pt x="270" y="186"/>
                    </a:lnTo>
                    <a:lnTo>
                      <a:pt x="272" y="182"/>
                    </a:lnTo>
                    <a:lnTo>
                      <a:pt x="274" y="180"/>
                    </a:lnTo>
                    <a:lnTo>
                      <a:pt x="272" y="174"/>
                    </a:lnTo>
                    <a:lnTo>
                      <a:pt x="278" y="170"/>
                    </a:lnTo>
                    <a:lnTo>
                      <a:pt x="270" y="170"/>
                    </a:lnTo>
                    <a:lnTo>
                      <a:pt x="264" y="172"/>
                    </a:lnTo>
                    <a:lnTo>
                      <a:pt x="258" y="172"/>
                    </a:lnTo>
                    <a:lnTo>
                      <a:pt x="250" y="172"/>
                    </a:lnTo>
                    <a:lnTo>
                      <a:pt x="246" y="172"/>
                    </a:lnTo>
                    <a:lnTo>
                      <a:pt x="244" y="162"/>
                    </a:lnTo>
                    <a:lnTo>
                      <a:pt x="246" y="156"/>
                    </a:lnTo>
                    <a:lnTo>
                      <a:pt x="242" y="154"/>
                    </a:lnTo>
                    <a:lnTo>
                      <a:pt x="236" y="154"/>
                    </a:lnTo>
                    <a:lnTo>
                      <a:pt x="230" y="150"/>
                    </a:lnTo>
                    <a:lnTo>
                      <a:pt x="226" y="154"/>
                    </a:lnTo>
                    <a:lnTo>
                      <a:pt x="232" y="160"/>
                    </a:lnTo>
                    <a:lnTo>
                      <a:pt x="230" y="166"/>
                    </a:lnTo>
                    <a:lnTo>
                      <a:pt x="224" y="168"/>
                    </a:lnTo>
                    <a:lnTo>
                      <a:pt x="220" y="170"/>
                    </a:lnTo>
                    <a:lnTo>
                      <a:pt x="222" y="178"/>
                    </a:lnTo>
                    <a:lnTo>
                      <a:pt x="222" y="182"/>
                    </a:lnTo>
                    <a:lnTo>
                      <a:pt x="230" y="186"/>
                    </a:lnTo>
                    <a:lnTo>
                      <a:pt x="232" y="190"/>
                    </a:lnTo>
                    <a:lnTo>
                      <a:pt x="230" y="198"/>
                    </a:lnTo>
                    <a:lnTo>
                      <a:pt x="234" y="202"/>
                    </a:lnTo>
                    <a:lnTo>
                      <a:pt x="234" y="210"/>
                    </a:lnTo>
                    <a:lnTo>
                      <a:pt x="232" y="214"/>
                    </a:lnTo>
                    <a:lnTo>
                      <a:pt x="232" y="224"/>
                    </a:lnTo>
                    <a:close/>
                  </a:path>
                </a:pathLst>
              </a:custGeom>
              <a:grpFill/>
              <a:ln w="3175">
                <a:noFill/>
                <a:round/>
                <a:headEnd/>
                <a:tailEnd/>
              </a:ln>
            </p:spPr>
            <p:txBody>
              <a:bodyPr/>
              <a:lstStyle/>
              <a:p>
                <a:pPr>
                  <a:defRPr/>
                </a:pPr>
                <a:endParaRPr lang="en-GB" dirty="0">
                  <a:latin typeface="Calibri" pitchFamily="34" charset="0"/>
                </a:endParaRPr>
              </a:p>
            </p:txBody>
          </p:sp>
          <p:sp>
            <p:nvSpPr>
              <p:cNvPr id="726" name="Freeform 131"/>
              <p:cNvSpPr>
                <a:spLocks noEditPoints="1"/>
              </p:cNvSpPr>
              <p:nvPr/>
            </p:nvSpPr>
            <p:spPr bwMode="auto">
              <a:xfrm>
                <a:off x="4110976" y="1972347"/>
                <a:ext cx="269564" cy="136209"/>
              </a:xfrm>
              <a:custGeom>
                <a:avLst/>
                <a:gdLst>
                  <a:gd name="T0" fmla="*/ 34 w 118"/>
                  <a:gd name="T1" fmla="*/ 3 h 60"/>
                  <a:gd name="T2" fmla="*/ 30 w 118"/>
                  <a:gd name="T3" fmla="*/ 2 h 60"/>
                  <a:gd name="T4" fmla="*/ 28 w 118"/>
                  <a:gd name="T5" fmla="*/ 4 h 60"/>
                  <a:gd name="T6" fmla="*/ 25 w 118"/>
                  <a:gd name="T7" fmla="*/ 3 h 60"/>
                  <a:gd name="T8" fmla="*/ 27 w 118"/>
                  <a:gd name="T9" fmla="*/ 6 h 60"/>
                  <a:gd name="T10" fmla="*/ 23 w 118"/>
                  <a:gd name="T11" fmla="*/ 2 h 60"/>
                  <a:gd name="T12" fmla="*/ 23 w 118"/>
                  <a:gd name="T13" fmla="*/ 3 h 60"/>
                  <a:gd name="T14" fmla="*/ 21 w 118"/>
                  <a:gd name="T15" fmla="*/ 3 h 60"/>
                  <a:gd name="T16" fmla="*/ 20 w 118"/>
                  <a:gd name="T17" fmla="*/ 4 h 60"/>
                  <a:gd name="T18" fmla="*/ 19 w 118"/>
                  <a:gd name="T19" fmla="*/ 6 h 60"/>
                  <a:gd name="T20" fmla="*/ 17 w 118"/>
                  <a:gd name="T21" fmla="*/ 3 h 60"/>
                  <a:gd name="T22" fmla="*/ 17 w 118"/>
                  <a:gd name="T23" fmla="*/ 8 h 60"/>
                  <a:gd name="T24" fmla="*/ 15 w 118"/>
                  <a:gd name="T25" fmla="*/ 8 h 60"/>
                  <a:gd name="T26" fmla="*/ 13 w 118"/>
                  <a:gd name="T27" fmla="*/ 10 h 60"/>
                  <a:gd name="T28" fmla="*/ 13 w 118"/>
                  <a:gd name="T29" fmla="*/ 7 h 60"/>
                  <a:gd name="T30" fmla="*/ 12 w 118"/>
                  <a:gd name="T31" fmla="*/ 4 h 60"/>
                  <a:gd name="T32" fmla="*/ 10 w 118"/>
                  <a:gd name="T33" fmla="*/ 2 h 60"/>
                  <a:gd name="T34" fmla="*/ 9 w 118"/>
                  <a:gd name="T35" fmla="*/ 4 h 60"/>
                  <a:gd name="T36" fmla="*/ 8 w 118"/>
                  <a:gd name="T37" fmla="*/ 6 h 60"/>
                  <a:gd name="T38" fmla="*/ 6 w 118"/>
                  <a:gd name="T39" fmla="*/ 4 h 60"/>
                  <a:gd name="T40" fmla="*/ 4 w 118"/>
                  <a:gd name="T41" fmla="*/ 5 h 60"/>
                  <a:gd name="T42" fmla="*/ 5 w 118"/>
                  <a:gd name="T43" fmla="*/ 7 h 60"/>
                  <a:gd name="T44" fmla="*/ 2 w 118"/>
                  <a:gd name="T45" fmla="*/ 8 h 60"/>
                  <a:gd name="T46" fmla="*/ 0 w 118"/>
                  <a:gd name="T47" fmla="*/ 9 h 60"/>
                  <a:gd name="T48" fmla="*/ 3 w 118"/>
                  <a:gd name="T49" fmla="*/ 10 h 60"/>
                  <a:gd name="T50" fmla="*/ 7 w 118"/>
                  <a:gd name="T51" fmla="*/ 7 h 60"/>
                  <a:gd name="T52" fmla="*/ 8 w 118"/>
                  <a:gd name="T53" fmla="*/ 10 h 60"/>
                  <a:gd name="T54" fmla="*/ 9 w 118"/>
                  <a:gd name="T55" fmla="*/ 12 h 60"/>
                  <a:gd name="T56" fmla="*/ 5 w 118"/>
                  <a:gd name="T57" fmla="*/ 13 h 60"/>
                  <a:gd name="T58" fmla="*/ 2 w 118"/>
                  <a:gd name="T59" fmla="*/ 15 h 60"/>
                  <a:gd name="T60" fmla="*/ 6 w 118"/>
                  <a:gd name="T61" fmla="*/ 13 h 60"/>
                  <a:gd name="T62" fmla="*/ 10 w 118"/>
                  <a:gd name="T63" fmla="*/ 15 h 60"/>
                  <a:gd name="T64" fmla="*/ 7 w 118"/>
                  <a:gd name="T65" fmla="*/ 19 h 60"/>
                  <a:gd name="T66" fmla="*/ 8 w 118"/>
                  <a:gd name="T67" fmla="*/ 20 h 60"/>
                  <a:gd name="T68" fmla="*/ 10 w 118"/>
                  <a:gd name="T69" fmla="*/ 20 h 60"/>
                  <a:gd name="T70" fmla="*/ 13 w 118"/>
                  <a:gd name="T71" fmla="*/ 19 h 60"/>
                  <a:gd name="T72" fmla="*/ 17 w 118"/>
                  <a:gd name="T73" fmla="*/ 21 h 60"/>
                  <a:gd name="T74" fmla="*/ 17 w 118"/>
                  <a:gd name="T75" fmla="*/ 21 h 60"/>
                  <a:gd name="T76" fmla="*/ 27 w 118"/>
                  <a:gd name="T77" fmla="*/ 23 h 60"/>
                  <a:gd name="T78" fmla="*/ 27 w 118"/>
                  <a:gd name="T79" fmla="*/ 21 h 60"/>
                  <a:gd name="T80" fmla="*/ 28 w 118"/>
                  <a:gd name="T81" fmla="*/ 20 h 60"/>
                  <a:gd name="T82" fmla="*/ 31 w 118"/>
                  <a:gd name="T83" fmla="*/ 20 h 60"/>
                  <a:gd name="T84" fmla="*/ 32 w 118"/>
                  <a:gd name="T85" fmla="*/ 20 h 60"/>
                  <a:gd name="T86" fmla="*/ 36 w 118"/>
                  <a:gd name="T87" fmla="*/ 19 h 60"/>
                  <a:gd name="T88" fmla="*/ 39 w 118"/>
                  <a:gd name="T89" fmla="*/ 17 h 60"/>
                  <a:gd name="T90" fmla="*/ 44 w 118"/>
                  <a:gd name="T91" fmla="*/ 13 h 60"/>
                  <a:gd name="T92" fmla="*/ 43 w 118"/>
                  <a:gd name="T93" fmla="*/ 13 h 60"/>
                  <a:gd name="T94" fmla="*/ 44 w 118"/>
                  <a:gd name="T95" fmla="*/ 13 h 60"/>
                  <a:gd name="T96" fmla="*/ 46 w 118"/>
                  <a:gd name="T97" fmla="*/ 13 h 60"/>
                  <a:gd name="T98" fmla="*/ 43 w 118"/>
                  <a:gd name="T99" fmla="*/ 7 h 60"/>
                  <a:gd name="T100" fmla="*/ 41 w 118"/>
                  <a:gd name="T101" fmla="*/ 8 h 60"/>
                  <a:gd name="T102" fmla="*/ 40 w 118"/>
                  <a:gd name="T103" fmla="*/ 8 h 60"/>
                  <a:gd name="T104" fmla="*/ 41 w 118"/>
                  <a:gd name="T105" fmla="*/ 6 h 60"/>
                  <a:gd name="T106" fmla="*/ 41 w 118"/>
                  <a:gd name="T107" fmla="*/ 4 h 60"/>
                  <a:gd name="T108" fmla="*/ 42 w 118"/>
                  <a:gd name="T109" fmla="*/ 2 h 60"/>
                  <a:gd name="T110" fmla="*/ 42 w 118"/>
                  <a:gd name="T111" fmla="*/ 2 h 60"/>
                  <a:gd name="T112" fmla="*/ 39 w 118"/>
                  <a:gd name="T113" fmla="*/ 3 h 60"/>
                  <a:gd name="T114" fmla="*/ 39 w 118"/>
                  <a:gd name="T115" fmla="*/ 3 h 60"/>
                  <a:gd name="T116" fmla="*/ 36 w 118"/>
                  <a:gd name="T117" fmla="*/ 2 h 60"/>
                  <a:gd name="T118" fmla="*/ 6 w 118"/>
                  <a:gd name="T119" fmla="*/ 0 h 60"/>
                  <a:gd name="T120" fmla="*/ 9 w 118"/>
                  <a:gd name="T121" fmla="*/ 2 h 60"/>
                  <a:gd name="T122" fmla="*/ 8 w 118"/>
                  <a:gd name="T123" fmla="*/ 0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60">
                    <a:moveTo>
                      <a:pt x="88" y="2"/>
                    </a:moveTo>
                    <a:lnTo>
                      <a:pt x="88" y="2"/>
                    </a:lnTo>
                    <a:lnTo>
                      <a:pt x="88" y="8"/>
                    </a:lnTo>
                    <a:lnTo>
                      <a:pt x="82" y="8"/>
                    </a:lnTo>
                    <a:lnTo>
                      <a:pt x="78" y="6"/>
                    </a:lnTo>
                    <a:lnTo>
                      <a:pt x="78" y="10"/>
                    </a:lnTo>
                    <a:lnTo>
                      <a:pt x="72" y="12"/>
                    </a:lnTo>
                    <a:lnTo>
                      <a:pt x="70" y="10"/>
                    </a:lnTo>
                    <a:lnTo>
                      <a:pt x="66" y="8"/>
                    </a:lnTo>
                    <a:lnTo>
                      <a:pt x="68" y="16"/>
                    </a:lnTo>
                    <a:lnTo>
                      <a:pt x="62" y="14"/>
                    </a:lnTo>
                    <a:lnTo>
                      <a:pt x="60" y="6"/>
                    </a:lnTo>
                    <a:lnTo>
                      <a:pt x="60" y="8"/>
                    </a:lnTo>
                    <a:lnTo>
                      <a:pt x="56" y="8"/>
                    </a:lnTo>
                    <a:lnTo>
                      <a:pt x="54" y="8"/>
                    </a:lnTo>
                    <a:lnTo>
                      <a:pt x="54" y="10"/>
                    </a:lnTo>
                    <a:lnTo>
                      <a:pt x="52" y="12"/>
                    </a:lnTo>
                    <a:lnTo>
                      <a:pt x="52" y="16"/>
                    </a:lnTo>
                    <a:lnTo>
                      <a:pt x="48" y="16"/>
                    </a:lnTo>
                    <a:lnTo>
                      <a:pt x="48" y="12"/>
                    </a:lnTo>
                    <a:lnTo>
                      <a:pt x="46" y="8"/>
                    </a:lnTo>
                    <a:lnTo>
                      <a:pt x="44" y="8"/>
                    </a:lnTo>
                    <a:lnTo>
                      <a:pt x="44" y="14"/>
                    </a:lnTo>
                    <a:lnTo>
                      <a:pt x="44" y="20"/>
                    </a:lnTo>
                    <a:lnTo>
                      <a:pt x="36" y="20"/>
                    </a:lnTo>
                    <a:lnTo>
                      <a:pt x="38" y="22"/>
                    </a:lnTo>
                    <a:lnTo>
                      <a:pt x="36" y="24"/>
                    </a:lnTo>
                    <a:lnTo>
                      <a:pt x="32" y="26"/>
                    </a:lnTo>
                    <a:lnTo>
                      <a:pt x="32" y="22"/>
                    </a:lnTo>
                    <a:lnTo>
                      <a:pt x="32" y="20"/>
                    </a:lnTo>
                    <a:lnTo>
                      <a:pt x="32" y="18"/>
                    </a:lnTo>
                    <a:lnTo>
                      <a:pt x="32" y="12"/>
                    </a:lnTo>
                    <a:lnTo>
                      <a:pt x="30" y="12"/>
                    </a:lnTo>
                    <a:lnTo>
                      <a:pt x="26" y="6"/>
                    </a:lnTo>
                    <a:lnTo>
                      <a:pt x="18" y="6"/>
                    </a:lnTo>
                    <a:lnTo>
                      <a:pt x="24" y="12"/>
                    </a:lnTo>
                    <a:lnTo>
                      <a:pt x="24" y="14"/>
                    </a:lnTo>
                    <a:lnTo>
                      <a:pt x="24" y="16"/>
                    </a:lnTo>
                    <a:lnTo>
                      <a:pt x="22" y="16"/>
                    </a:lnTo>
                    <a:lnTo>
                      <a:pt x="18" y="12"/>
                    </a:lnTo>
                    <a:lnTo>
                      <a:pt x="14" y="12"/>
                    </a:lnTo>
                    <a:lnTo>
                      <a:pt x="12" y="14"/>
                    </a:lnTo>
                    <a:lnTo>
                      <a:pt x="10" y="14"/>
                    </a:lnTo>
                    <a:lnTo>
                      <a:pt x="12" y="18"/>
                    </a:lnTo>
                    <a:lnTo>
                      <a:pt x="8" y="20"/>
                    </a:lnTo>
                    <a:lnTo>
                      <a:pt x="4" y="20"/>
                    </a:lnTo>
                    <a:lnTo>
                      <a:pt x="2" y="22"/>
                    </a:lnTo>
                    <a:lnTo>
                      <a:pt x="0" y="24"/>
                    </a:lnTo>
                    <a:lnTo>
                      <a:pt x="4" y="26"/>
                    </a:lnTo>
                    <a:lnTo>
                      <a:pt x="8" y="26"/>
                    </a:lnTo>
                    <a:lnTo>
                      <a:pt x="14" y="22"/>
                    </a:lnTo>
                    <a:lnTo>
                      <a:pt x="18" y="18"/>
                    </a:lnTo>
                    <a:lnTo>
                      <a:pt x="22" y="20"/>
                    </a:lnTo>
                    <a:lnTo>
                      <a:pt x="20" y="22"/>
                    </a:lnTo>
                    <a:lnTo>
                      <a:pt x="20" y="26"/>
                    </a:lnTo>
                    <a:lnTo>
                      <a:pt x="20" y="28"/>
                    </a:lnTo>
                    <a:lnTo>
                      <a:pt x="24" y="30"/>
                    </a:lnTo>
                    <a:lnTo>
                      <a:pt x="14" y="30"/>
                    </a:lnTo>
                    <a:lnTo>
                      <a:pt x="12" y="32"/>
                    </a:lnTo>
                    <a:lnTo>
                      <a:pt x="4" y="34"/>
                    </a:lnTo>
                    <a:lnTo>
                      <a:pt x="4" y="38"/>
                    </a:lnTo>
                    <a:lnTo>
                      <a:pt x="12" y="36"/>
                    </a:lnTo>
                    <a:lnTo>
                      <a:pt x="16" y="36"/>
                    </a:lnTo>
                    <a:lnTo>
                      <a:pt x="20" y="36"/>
                    </a:lnTo>
                    <a:lnTo>
                      <a:pt x="26" y="40"/>
                    </a:lnTo>
                    <a:lnTo>
                      <a:pt x="30" y="46"/>
                    </a:lnTo>
                    <a:lnTo>
                      <a:pt x="18" y="48"/>
                    </a:lnTo>
                    <a:lnTo>
                      <a:pt x="20" y="54"/>
                    </a:lnTo>
                    <a:lnTo>
                      <a:pt x="24" y="52"/>
                    </a:lnTo>
                    <a:lnTo>
                      <a:pt x="28" y="52"/>
                    </a:lnTo>
                    <a:lnTo>
                      <a:pt x="30" y="50"/>
                    </a:lnTo>
                    <a:lnTo>
                      <a:pt x="34" y="50"/>
                    </a:lnTo>
                    <a:lnTo>
                      <a:pt x="46" y="54"/>
                    </a:lnTo>
                    <a:lnTo>
                      <a:pt x="46" y="56"/>
                    </a:lnTo>
                    <a:lnTo>
                      <a:pt x="46" y="58"/>
                    </a:lnTo>
                    <a:lnTo>
                      <a:pt x="44" y="60"/>
                    </a:lnTo>
                    <a:lnTo>
                      <a:pt x="68" y="60"/>
                    </a:lnTo>
                    <a:lnTo>
                      <a:pt x="70" y="58"/>
                    </a:lnTo>
                    <a:lnTo>
                      <a:pt x="72" y="56"/>
                    </a:lnTo>
                    <a:lnTo>
                      <a:pt x="70" y="56"/>
                    </a:lnTo>
                    <a:lnTo>
                      <a:pt x="68" y="50"/>
                    </a:lnTo>
                    <a:lnTo>
                      <a:pt x="72" y="52"/>
                    </a:lnTo>
                    <a:lnTo>
                      <a:pt x="78" y="54"/>
                    </a:lnTo>
                    <a:lnTo>
                      <a:pt x="80" y="52"/>
                    </a:lnTo>
                    <a:lnTo>
                      <a:pt x="84" y="50"/>
                    </a:lnTo>
                    <a:lnTo>
                      <a:pt x="84" y="52"/>
                    </a:lnTo>
                    <a:lnTo>
                      <a:pt x="86" y="52"/>
                    </a:lnTo>
                    <a:lnTo>
                      <a:pt x="92" y="48"/>
                    </a:lnTo>
                    <a:lnTo>
                      <a:pt x="96" y="46"/>
                    </a:lnTo>
                    <a:lnTo>
                      <a:pt x="100" y="46"/>
                    </a:lnTo>
                    <a:lnTo>
                      <a:pt x="108" y="38"/>
                    </a:lnTo>
                    <a:lnTo>
                      <a:pt x="114" y="32"/>
                    </a:lnTo>
                    <a:lnTo>
                      <a:pt x="112" y="32"/>
                    </a:lnTo>
                    <a:lnTo>
                      <a:pt x="114" y="32"/>
                    </a:lnTo>
                    <a:lnTo>
                      <a:pt x="114" y="34"/>
                    </a:lnTo>
                    <a:lnTo>
                      <a:pt x="116" y="34"/>
                    </a:lnTo>
                    <a:lnTo>
                      <a:pt x="118" y="32"/>
                    </a:lnTo>
                    <a:lnTo>
                      <a:pt x="116" y="20"/>
                    </a:lnTo>
                    <a:lnTo>
                      <a:pt x="112" y="18"/>
                    </a:lnTo>
                    <a:lnTo>
                      <a:pt x="110" y="18"/>
                    </a:lnTo>
                    <a:lnTo>
                      <a:pt x="106" y="20"/>
                    </a:lnTo>
                    <a:lnTo>
                      <a:pt x="104" y="20"/>
                    </a:lnTo>
                    <a:lnTo>
                      <a:pt x="104" y="18"/>
                    </a:lnTo>
                    <a:lnTo>
                      <a:pt x="106" y="16"/>
                    </a:lnTo>
                    <a:lnTo>
                      <a:pt x="106" y="14"/>
                    </a:lnTo>
                    <a:lnTo>
                      <a:pt x="106" y="12"/>
                    </a:lnTo>
                    <a:lnTo>
                      <a:pt x="102" y="10"/>
                    </a:lnTo>
                    <a:lnTo>
                      <a:pt x="108" y="6"/>
                    </a:lnTo>
                    <a:lnTo>
                      <a:pt x="108" y="4"/>
                    </a:lnTo>
                    <a:lnTo>
                      <a:pt x="100" y="6"/>
                    </a:lnTo>
                    <a:lnTo>
                      <a:pt x="102" y="8"/>
                    </a:lnTo>
                    <a:lnTo>
                      <a:pt x="100" y="8"/>
                    </a:lnTo>
                    <a:lnTo>
                      <a:pt x="96" y="6"/>
                    </a:lnTo>
                    <a:lnTo>
                      <a:pt x="96" y="4"/>
                    </a:lnTo>
                    <a:lnTo>
                      <a:pt x="94" y="2"/>
                    </a:lnTo>
                    <a:lnTo>
                      <a:pt x="88" y="2"/>
                    </a:lnTo>
                    <a:close/>
                    <a:moveTo>
                      <a:pt x="14" y="0"/>
                    </a:moveTo>
                    <a:lnTo>
                      <a:pt x="14" y="4"/>
                    </a:lnTo>
                    <a:lnTo>
                      <a:pt x="24" y="4"/>
                    </a:lnTo>
                    <a:lnTo>
                      <a:pt x="22" y="0"/>
                    </a:lnTo>
                    <a:lnTo>
                      <a:pt x="14" y="0"/>
                    </a:lnTo>
                    <a:close/>
                  </a:path>
                </a:pathLst>
              </a:custGeom>
              <a:grpFill/>
              <a:ln w="3175">
                <a:noFill/>
                <a:round/>
                <a:headEnd/>
                <a:tailEnd/>
              </a:ln>
            </p:spPr>
            <p:txBody>
              <a:bodyPr/>
              <a:lstStyle/>
              <a:p>
                <a:pPr>
                  <a:defRPr/>
                </a:pPr>
                <a:endParaRPr lang="en-GB" dirty="0">
                  <a:latin typeface="Calibri" pitchFamily="34" charset="0"/>
                </a:endParaRPr>
              </a:p>
            </p:txBody>
          </p:sp>
          <p:sp>
            <p:nvSpPr>
              <p:cNvPr id="727" name="Freeform 132"/>
              <p:cNvSpPr>
                <a:spLocks/>
              </p:cNvSpPr>
              <p:nvPr/>
            </p:nvSpPr>
            <p:spPr bwMode="auto">
              <a:xfrm>
                <a:off x="5151550" y="2737438"/>
                <a:ext cx="185506" cy="127515"/>
              </a:xfrm>
              <a:custGeom>
                <a:avLst/>
                <a:gdLst>
                  <a:gd name="T0" fmla="*/ 21 w 82"/>
                  <a:gd name="T1" fmla="*/ 19 h 56"/>
                  <a:gd name="T2" fmla="*/ 23 w 82"/>
                  <a:gd name="T3" fmla="*/ 19 h 56"/>
                  <a:gd name="T4" fmla="*/ 23 w 82"/>
                  <a:gd name="T5" fmla="*/ 17 h 56"/>
                  <a:gd name="T6" fmla="*/ 25 w 82"/>
                  <a:gd name="T7" fmla="*/ 15 h 56"/>
                  <a:gd name="T8" fmla="*/ 27 w 82"/>
                  <a:gd name="T9" fmla="*/ 12 h 56"/>
                  <a:gd name="T10" fmla="*/ 27 w 82"/>
                  <a:gd name="T11" fmla="*/ 8 h 56"/>
                  <a:gd name="T12" fmla="*/ 29 w 82"/>
                  <a:gd name="T13" fmla="*/ 7 h 56"/>
                  <a:gd name="T14" fmla="*/ 29 w 82"/>
                  <a:gd name="T15" fmla="*/ 6 h 56"/>
                  <a:gd name="T16" fmla="*/ 30 w 82"/>
                  <a:gd name="T17" fmla="*/ 2 h 56"/>
                  <a:gd name="T18" fmla="*/ 28 w 82"/>
                  <a:gd name="T19" fmla="*/ 2 h 56"/>
                  <a:gd name="T20" fmla="*/ 27 w 82"/>
                  <a:gd name="T21" fmla="*/ 0 h 56"/>
                  <a:gd name="T22" fmla="*/ 25 w 82"/>
                  <a:gd name="T23" fmla="*/ 2 h 56"/>
                  <a:gd name="T24" fmla="*/ 21 w 82"/>
                  <a:gd name="T25" fmla="*/ 2 h 56"/>
                  <a:gd name="T26" fmla="*/ 20 w 82"/>
                  <a:gd name="T27" fmla="*/ 2 h 56"/>
                  <a:gd name="T28" fmla="*/ 20 w 82"/>
                  <a:gd name="T29" fmla="*/ 2 h 56"/>
                  <a:gd name="T30" fmla="*/ 18 w 82"/>
                  <a:gd name="T31" fmla="*/ 2 h 56"/>
                  <a:gd name="T32" fmla="*/ 17 w 82"/>
                  <a:gd name="T33" fmla="*/ 2 h 56"/>
                  <a:gd name="T34" fmla="*/ 15 w 82"/>
                  <a:gd name="T35" fmla="*/ 2 h 56"/>
                  <a:gd name="T36" fmla="*/ 12 w 82"/>
                  <a:gd name="T37" fmla="*/ 2 h 56"/>
                  <a:gd name="T38" fmla="*/ 12 w 82"/>
                  <a:gd name="T39" fmla="*/ 4 h 56"/>
                  <a:gd name="T40" fmla="*/ 10 w 82"/>
                  <a:gd name="T41" fmla="*/ 4 h 56"/>
                  <a:gd name="T42" fmla="*/ 8 w 82"/>
                  <a:gd name="T43" fmla="*/ 4 h 56"/>
                  <a:gd name="T44" fmla="*/ 7 w 82"/>
                  <a:gd name="T45" fmla="*/ 4 h 56"/>
                  <a:gd name="T46" fmla="*/ 4 w 82"/>
                  <a:gd name="T47" fmla="*/ 2 h 56"/>
                  <a:gd name="T48" fmla="*/ 3 w 82"/>
                  <a:gd name="T49" fmla="*/ 2 h 56"/>
                  <a:gd name="T50" fmla="*/ 3 w 82"/>
                  <a:gd name="T51" fmla="*/ 4 h 56"/>
                  <a:gd name="T52" fmla="*/ 3 w 82"/>
                  <a:gd name="T53" fmla="*/ 6 h 56"/>
                  <a:gd name="T54" fmla="*/ 2 w 82"/>
                  <a:gd name="T55" fmla="*/ 7 h 56"/>
                  <a:gd name="T56" fmla="*/ 2 w 82"/>
                  <a:gd name="T57" fmla="*/ 7 h 56"/>
                  <a:gd name="T58" fmla="*/ 0 w 82"/>
                  <a:gd name="T59" fmla="*/ 8 h 56"/>
                  <a:gd name="T60" fmla="*/ 2 w 82"/>
                  <a:gd name="T61" fmla="*/ 8 h 56"/>
                  <a:gd name="T62" fmla="*/ 2 w 82"/>
                  <a:gd name="T63" fmla="*/ 10 h 56"/>
                  <a:gd name="T64" fmla="*/ 2 w 82"/>
                  <a:gd name="T65" fmla="*/ 12 h 56"/>
                  <a:gd name="T66" fmla="*/ 2 w 82"/>
                  <a:gd name="T67" fmla="*/ 13 h 56"/>
                  <a:gd name="T68" fmla="*/ 4 w 82"/>
                  <a:gd name="T69" fmla="*/ 15 h 56"/>
                  <a:gd name="T70" fmla="*/ 4 w 82"/>
                  <a:gd name="T71" fmla="*/ 16 h 56"/>
                  <a:gd name="T72" fmla="*/ 7 w 82"/>
                  <a:gd name="T73" fmla="*/ 19 h 56"/>
                  <a:gd name="T74" fmla="*/ 10 w 82"/>
                  <a:gd name="T75" fmla="*/ 20 h 56"/>
                  <a:gd name="T76" fmla="*/ 13 w 82"/>
                  <a:gd name="T77" fmla="*/ 20 h 56"/>
                  <a:gd name="T78" fmla="*/ 14 w 82"/>
                  <a:gd name="T79" fmla="*/ 20 h 56"/>
                  <a:gd name="T80" fmla="*/ 16 w 82"/>
                  <a:gd name="T81" fmla="*/ 19 h 56"/>
                  <a:gd name="T82" fmla="*/ 17 w 82"/>
                  <a:gd name="T83" fmla="*/ 19 h 56"/>
                  <a:gd name="T84" fmla="*/ 18 w 82"/>
                  <a:gd name="T85" fmla="*/ 19 h 56"/>
                  <a:gd name="T86" fmla="*/ 21 w 82"/>
                  <a:gd name="T87" fmla="*/ 19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 h="56">
                    <a:moveTo>
                      <a:pt x="56" y="48"/>
                    </a:moveTo>
                    <a:lnTo>
                      <a:pt x="56" y="48"/>
                    </a:lnTo>
                    <a:lnTo>
                      <a:pt x="60" y="48"/>
                    </a:lnTo>
                    <a:lnTo>
                      <a:pt x="62" y="46"/>
                    </a:lnTo>
                    <a:lnTo>
                      <a:pt x="64" y="44"/>
                    </a:lnTo>
                    <a:lnTo>
                      <a:pt x="68" y="40"/>
                    </a:lnTo>
                    <a:lnTo>
                      <a:pt x="70" y="36"/>
                    </a:lnTo>
                    <a:lnTo>
                      <a:pt x="70" y="30"/>
                    </a:lnTo>
                    <a:lnTo>
                      <a:pt x="70" y="24"/>
                    </a:lnTo>
                    <a:lnTo>
                      <a:pt x="72" y="20"/>
                    </a:lnTo>
                    <a:lnTo>
                      <a:pt x="78" y="18"/>
                    </a:lnTo>
                    <a:lnTo>
                      <a:pt x="80" y="14"/>
                    </a:lnTo>
                    <a:lnTo>
                      <a:pt x="82" y="4"/>
                    </a:lnTo>
                    <a:lnTo>
                      <a:pt x="80" y="4"/>
                    </a:lnTo>
                    <a:lnTo>
                      <a:pt x="76" y="2"/>
                    </a:lnTo>
                    <a:lnTo>
                      <a:pt x="72" y="0"/>
                    </a:lnTo>
                    <a:lnTo>
                      <a:pt x="68" y="2"/>
                    </a:lnTo>
                    <a:lnTo>
                      <a:pt x="62" y="2"/>
                    </a:lnTo>
                    <a:lnTo>
                      <a:pt x="58" y="2"/>
                    </a:lnTo>
                    <a:lnTo>
                      <a:pt x="54" y="4"/>
                    </a:lnTo>
                    <a:lnTo>
                      <a:pt x="52" y="6"/>
                    </a:lnTo>
                    <a:lnTo>
                      <a:pt x="48" y="4"/>
                    </a:lnTo>
                    <a:lnTo>
                      <a:pt x="46" y="4"/>
                    </a:lnTo>
                    <a:lnTo>
                      <a:pt x="40" y="6"/>
                    </a:lnTo>
                    <a:lnTo>
                      <a:pt x="34" y="6"/>
                    </a:lnTo>
                    <a:lnTo>
                      <a:pt x="32" y="6"/>
                    </a:lnTo>
                    <a:lnTo>
                      <a:pt x="34" y="10"/>
                    </a:lnTo>
                    <a:lnTo>
                      <a:pt x="34" y="12"/>
                    </a:lnTo>
                    <a:lnTo>
                      <a:pt x="28" y="10"/>
                    </a:lnTo>
                    <a:lnTo>
                      <a:pt x="22" y="10"/>
                    </a:lnTo>
                    <a:lnTo>
                      <a:pt x="18" y="10"/>
                    </a:lnTo>
                    <a:lnTo>
                      <a:pt x="12" y="8"/>
                    </a:lnTo>
                    <a:lnTo>
                      <a:pt x="10" y="6"/>
                    </a:lnTo>
                    <a:lnTo>
                      <a:pt x="8" y="6"/>
                    </a:lnTo>
                    <a:lnTo>
                      <a:pt x="8" y="8"/>
                    </a:lnTo>
                    <a:lnTo>
                      <a:pt x="8" y="10"/>
                    </a:lnTo>
                    <a:lnTo>
                      <a:pt x="8" y="14"/>
                    </a:lnTo>
                    <a:lnTo>
                      <a:pt x="6" y="18"/>
                    </a:lnTo>
                    <a:lnTo>
                      <a:pt x="4" y="18"/>
                    </a:lnTo>
                    <a:lnTo>
                      <a:pt x="2" y="18"/>
                    </a:lnTo>
                    <a:lnTo>
                      <a:pt x="0" y="22"/>
                    </a:lnTo>
                    <a:lnTo>
                      <a:pt x="2" y="22"/>
                    </a:lnTo>
                    <a:lnTo>
                      <a:pt x="4" y="26"/>
                    </a:lnTo>
                    <a:lnTo>
                      <a:pt x="4" y="28"/>
                    </a:lnTo>
                    <a:lnTo>
                      <a:pt x="2" y="30"/>
                    </a:lnTo>
                    <a:lnTo>
                      <a:pt x="6" y="32"/>
                    </a:lnTo>
                    <a:lnTo>
                      <a:pt x="8" y="34"/>
                    </a:lnTo>
                    <a:lnTo>
                      <a:pt x="10" y="38"/>
                    </a:lnTo>
                    <a:lnTo>
                      <a:pt x="12" y="42"/>
                    </a:lnTo>
                    <a:lnTo>
                      <a:pt x="18" y="48"/>
                    </a:lnTo>
                    <a:lnTo>
                      <a:pt x="28" y="54"/>
                    </a:lnTo>
                    <a:lnTo>
                      <a:pt x="32" y="56"/>
                    </a:lnTo>
                    <a:lnTo>
                      <a:pt x="36" y="54"/>
                    </a:lnTo>
                    <a:lnTo>
                      <a:pt x="38" y="54"/>
                    </a:lnTo>
                    <a:lnTo>
                      <a:pt x="40" y="52"/>
                    </a:lnTo>
                    <a:lnTo>
                      <a:pt x="42" y="50"/>
                    </a:lnTo>
                    <a:lnTo>
                      <a:pt x="46" y="48"/>
                    </a:lnTo>
                    <a:lnTo>
                      <a:pt x="50" y="48"/>
                    </a:lnTo>
                    <a:lnTo>
                      <a:pt x="56" y="48"/>
                    </a:lnTo>
                    <a:close/>
                  </a:path>
                </a:pathLst>
              </a:custGeom>
              <a:grpFill/>
              <a:ln w="3175">
                <a:noFill/>
                <a:round/>
                <a:headEnd/>
                <a:tailEnd/>
              </a:ln>
            </p:spPr>
            <p:txBody>
              <a:bodyPr/>
              <a:lstStyle/>
              <a:p>
                <a:pPr>
                  <a:defRPr/>
                </a:pPr>
                <a:endParaRPr lang="en-GB" dirty="0">
                  <a:latin typeface="Calibri" pitchFamily="34" charset="0"/>
                </a:endParaRPr>
              </a:p>
            </p:txBody>
          </p:sp>
          <p:sp>
            <p:nvSpPr>
              <p:cNvPr id="728" name="Freeform 133"/>
              <p:cNvSpPr>
                <a:spLocks/>
              </p:cNvSpPr>
              <p:nvPr/>
            </p:nvSpPr>
            <p:spPr bwMode="auto">
              <a:xfrm>
                <a:off x="2426927" y="3867687"/>
                <a:ext cx="159419" cy="92738"/>
              </a:xfrm>
              <a:custGeom>
                <a:avLst/>
                <a:gdLst>
                  <a:gd name="T0" fmla="*/ 27 w 70"/>
                  <a:gd name="T1" fmla="*/ 6 h 40"/>
                  <a:gd name="T2" fmla="*/ 27 w 70"/>
                  <a:gd name="T3" fmla="*/ 6 h 40"/>
                  <a:gd name="T4" fmla="*/ 24 w 70"/>
                  <a:gd name="T5" fmla="*/ 5 h 40"/>
                  <a:gd name="T6" fmla="*/ 24 w 70"/>
                  <a:gd name="T7" fmla="*/ 5 h 40"/>
                  <a:gd name="T8" fmla="*/ 23 w 70"/>
                  <a:gd name="T9" fmla="*/ 3 h 40"/>
                  <a:gd name="T10" fmla="*/ 22 w 70"/>
                  <a:gd name="T11" fmla="*/ 2 h 40"/>
                  <a:gd name="T12" fmla="*/ 22 w 70"/>
                  <a:gd name="T13" fmla="*/ 2 h 40"/>
                  <a:gd name="T14" fmla="*/ 16 w 70"/>
                  <a:gd name="T15" fmla="*/ 0 h 40"/>
                  <a:gd name="T16" fmla="*/ 16 w 70"/>
                  <a:gd name="T17" fmla="*/ 0 h 40"/>
                  <a:gd name="T18" fmla="*/ 13 w 70"/>
                  <a:gd name="T19" fmla="*/ 2 h 40"/>
                  <a:gd name="T20" fmla="*/ 10 w 70"/>
                  <a:gd name="T21" fmla="*/ 2 h 40"/>
                  <a:gd name="T22" fmla="*/ 10 w 70"/>
                  <a:gd name="T23" fmla="*/ 2 h 40"/>
                  <a:gd name="T24" fmla="*/ 4 w 70"/>
                  <a:gd name="T25" fmla="*/ 2 h 40"/>
                  <a:gd name="T26" fmla="*/ 4 w 70"/>
                  <a:gd name="T27" fmla="*/ 2 h 40"/>
                  <a:gd name="T28" fmla="*/ 4 w 70"/>
                  <a:gd name="T29" fmla="*/ 2 h 40"/>
                  <a:gd name="T30" fmla="*/ 4 w 70"/>
                  <a:gd name="T31" fmla="*/ 2 h 40"/>
                  <a:gd name="T32" fmla="*/ 2 w 70"/>
                  <a:gd name="T33" fmla="*/ 3 h 40"/>
                  <a:gd name="T34" fmla="*/ 2 w 70"/>
                  <a:gd name="T35" fmla="*/ 3 h 40"/>
                  <a:gd name="T36" fmla="*/ 2 w 70"/>
                  <a:gd name="T37" fmla="*/ 3 h 40"/>
                  <a:gd name="T38" fmla="*/ 2 w 70"/>
                  <a:gd name="T39" fmla="*/ 5 h 40"/>
                  <a:gd name="T40" fmla="*/ 2 w 70"/>
                  <a:gd name="T41" fmla="*/ 5 h 40"/>
                  <a:gd name="T42" fmla="*/ 0 w 70"/>
                  <a:gd name="T43" fmla="*/ 6 h 40"/>
                  <a:gd name="T44" fmla="*/ 0 w 70"/>
                  <a:gd name="T45" fmla="*/ 8 h 40"/>
                  <a:gd name="T46" fmla="*/ 0 w 70"/>
                  <a:gd name="T47" fmla="*/ 8 h 40"/>
                  <a:gd name="T48" fmla="*/ 2 w 70"/>
                  <a:gd name="T49" fmla="*/ 8 h 40"/>
                  <a:gd name="T50" fmla="*/ 4 w 70"/>
                  <a:gd name="T51" fmla="*/ 9 h 40"/>
                  <a:gd name="T52" fmla="*/ 4 w 70"/>
                  <a:gd name="T53" fmla="*/ 9 h 40"/>
                  <a:gd name="T54" fmla="*/ 5 w 70"/>
                  <a:gd name="T55" fmla="*/ 10 h 40"/>
                  <a:gd name="T56" fmla="*/ 6 w 70"/>
                  <a:gd name="T57" fmla="*/ 11 h 40"/>
                  <a:gd name="T58" fmla="*/ 6 w 70"/>
                  <a:gd name="T59" fmla="*/ 11 h 40"/>
                  <a:gd name="T60" fmla="*/ 8 w 70"/>
                  <a:gd name="T61" fmla="*/ 11 h 40"/>
                  <a:gd name="T62" fmla="*/ 8 w 70"/>
                  <a:gd name="T63" fmla="*/ 11 h 40"/>
                  <a:gd name="T64" fmla="*/ 8 w 70"/>
                  <a:gd name="T65" fmla="*/ 14 h 40"/>
                  <a:gd name="T66" fmla="*/ 9 w 70"/>
                  <a:gd name="T67" fmla="*/ 14 h 40"/>
                  <a:gd name="T68" fmla="*/ 9 w 70"/>
                  <a:gd name="T69" fmla="*/ 17 h 40"/>
                  <a:gd name="T70" fmla="*/ 9 w 70"/>
                  <a:gd name="T71" fmla="*/ 17 h 40"/>
                  <a:gd name="T72" fmla="*/ 10 w 70"/>
                  <a:gd name="T73" fmla="*/ 17 h 40"/>
                  <a:gd name="T74" fmla="*/ 10 w 70"/>
                  <a:gd name="T75" fmla="*/ 15 h 40"/>
                  <a:gd name="T76" fmla="*/ 10 w 70"/>
                  <a:gd name="T77" fmla="*/ 15 h 40"/>
                  <a:gd name="T78" fmla="*/ 10 w 70"/>
                  <a:gd name="T79" fmla="*/ 14 h 40"/>
                  <a:gd name="T80" fmla="*/ 10 w 70"/>
                  <a:gd name="T81" fmla="*/ 11 h 40"/>
                  <a:gd name="T82" fmla="*/ 10 w 70"/>
                  <a:gd name="T83" fmla="*/ 11 h 40"/>
                  <a:gd name="T84" fmla="*/ 13 w 70"/>
                  <a:gd name="T85" fmla="*/ 10 h 40"/>
                  <a:gd name="T86" fmla="*/ 13 w 70"/>
                  <a:gd name="T87" fmla="*/ 10 h 40"/>
                  <a:gd name="T88" fmla="*/ 15 w 70"/>
                  <a:gd name="T89" fmla="*/ 10 h 40"/>
                  <a:gd name="T90" fmla="*/ 16 w 70"/>
                  <a:gd name="T91" fmla="*/ 11 h 40"/>
                  <a:gd name="T92" fmla="*/ 16 w 70"/>
                  <a:gd name="T93" fmla="*/ 11 h 40"/>
                  <a:gd name="T94" fmla="*/ 17 w 70"/>
                  <a:gd name="T95" fmla="*/ 11 h 40"/>
                  <a:gd name="T96" fmla="*/ 19 w 70"/>
                  <a:gd name="T97" fmla="*/ 11 h 40"/>
                  <a:gd name="T98" fmla="*/ 19 w 70"/>
                  <a:gd name="T99" fmla="*/ 11 h 40"/>
                  <a:gd name="T100" fmla="*/ 20 w 70"/>
                  <a:gd name="T101" fmla="*/ 10 h 40"/>
                  <a:gd name="T102" fmla="*/ 22 w 70"/>
                  <a:gd name="T103" fmla="*/ 9 h 40"/>
                  <a:gd name="T104" fmla="*/ 22 w 70"/>
                  <a:gd name="T105" fmla="*/ 9 h 40"/>
                  <a:gd name="T106" fmla="*/ 22 w 70"/>
                  <a:gd name="T107" fmla="*/ 8 h 40"/>
                  <a:gd name="T108" fmla="*/ 24 w 70"/>
                  <a:gd name="T109" fmla="*/ 7 h 40"/>
                  <a:gd name="T110" fmla="*/ 27 w 70"/>
                  <a:gd name="T111" fmla="*/ 6 h 40"/>
                  <a:gd name="T112" fmla="*/ 27 w 70"/>
                  <a:gd name="T113" fmla="*/ 6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0" h="40">
                    <a:moveTo>
                      <a:pt x="70" y="14"/>
                    </a:moveTo>
                    <a:lnTo>
                      <a:pt x="70" y="14"/>
                    </a:lnTo>
                    <a:lnTo>
                      <a:pt x="62" y="12"/>
                    </a:lnTo>
                    <a:lnTo>
                      <a:pt x="60" y="8"/>
                    </a:lnTo>
                    <a:lnTo>
                      <a:pt x="58" y="4"/>
                    </a:lnTo>
                    <a:lnTo>
                      <a:pt x="42" y="0"/>
                    </a:lnTo>
                    <a:lnTo>
                      <a:pt x="34" y="2"/>
                    </a:lnTo>
                    <a:lnTo>
                      <a:pt x="28" y="6"/>
                    </a:lnTo>
                    <a:lnTo>
                      <a:pt x="10" y="4"/>
                    </a:lnTo>
                    <a:lnTo>
                      <a:pt x="10" y="6"/>
                    </a:lnTo>
                    <a:lnTo>
                      <a:pt x="6" y="8"/>
                    </a:lnTo>
                    <a:lnTo>
                      <a:pt x="2" y="8"/>
                    </a:lnTo>
                    <a:lnTo>
                      <a:pt x="2" y="12"/>
                    </a:lnTo>
                    <a:lnTo>
                      <a:pt x="0" y="16"/>
                    </a:lnTo>
                    <a:lnTo>
                      <a:pt x="0" y="20"/>
                    </a:lnTo>
                    <a:lnTo>
                      <a:pt x="4" y="20"/>
                    </a:lnTo>
                    <a:lnTo>
                      <a:pt x="10" y="22"/>
                    </a:lnTo>
                    <a:lnTo>
                      <a:pt x="12" y="24"/>
                    </a:lnTo>
                    <a:lnTo>
                      <a:pt x="16" y="26"/>
                    </a:lnTo>
                    <a:lnTo>
                      <a:pt x="20" y="28"/>
                    </a:lnTo>
                    <a:lnTo>
                      <a:pt x="22" y="28"/>
                    </a:lnTo>
                    <a:lnTo>
                      <a:pt x="22" y="36"/>
                    </a:lnTo>
                    <a:lnTo>
                      <a:pt x="24" y="36"/>
                    </a:lnTo>
                    <a:lnTo>
                      <a:pt x="24" y="40"/>
                    </a:lnTo>
                    <a:lnTo>
                      <a:pt x="26" y="40"/>
                    </a:lnTo>
                    <a:lnTo>
                      <a:pt x="28" y="38"/>
                    </a:lnTo>
                    <a:lnTo>
                      <a:pt x="28" y="32"/>
                    </a:lnTo>
                    <a:lnTo>
                      <a:pt x="28" y="28"/>
                    </a:lnTo>
                    <a:lnTo>
                      <a:pt x="36" y="24"/>
                    </a:lnTo>
                    <a:lnTo>
                      <a:pt x="40" y="24"/>
                    </a:lnTo>
                    <a:lnTo>
                      <a:pt x="42" y="26"/>
                    </a:lnTo>
                    <a:lnTo>
                      <a:pt x="46" y="26"/>
                    </a:lnTo>
                    <a:lnTo>
                      <a:pt x="48" y="26"/>
                    </a:lnTo>
                    <a:lnTo>
                      <a:pt x="54" y="24"/>
                    </a:lnTo>
                    <a:lnTo>
                      <a:pt x="56" y="22"/>
                    </a:lnTo>
                    <a:lnTo>
                      <a:pt x="58" y="20"/>
                    </a:lnTo>
                    <a:lnTo>
                      <a:pt x="62" y="18"/>
                    </a:lnTo>
                    <a:lnTo>
                      <a:pt x="70" y="16"/>
                    </a:lnTo>
                    <a:lnTo>
                      <a:pt x="70" y="14"/>
                    </a:lnTo>
                    <a:close/>
                  </a:path>
                </a:pathLst>
              </a:custGeom>
              <a:grpFill/>
              <a:ln w="3175">
                <a:noFill/>
                <a:round/>
                <a:headEnd/>
                <a:tailEnd/>
              </a:ln>
            </p:spPr>
            <p:txBody>
              <a:bodyPr/>
              <a:lstStyle/>
              <a:p>
                <a:pPr>
                  <a:defRPr/>
                </a:pPr>
                <a:endParaRPr lang="en-GB" dirty="0">
                  <a:latin typeface="Calibri" pitchFamily="34" charset="0"/>
                </a:endParaRPr>
              </a:p>
            </p:txBody>
          </p:sp>
          <p:sp>
            <p:nvSpPr>
              <p:cNvPr id="729" name="Freeform 134"/>
              <p:cNvSpPr>
                <a:spLocks noEditPoints="1"/>
              </p:cNvSpPr>
              <p:nvPr/>
            </p:nvSpPr>
            <p:spPr bwMode="auto">
              <a:xfrm>
                <a:off x="597951" y="3667720"/>
                <a:ext cx="9292703" cy="110127"/>
              </a:xfrm>
              <a:custGeom>
                <a:avLst/>
                <a:gdLst>
                  <a:gd name="T0" fmla="*/ 1557 w 4078"/>
                  <a:gd name="T1" fmla="*/ 6 h 48"/>
                  <a:gd name="T2" fmla="*/ 1557 w 4078"/>
                  <a:gd name="T3" fmla="*/ 6 h 48"/>
                  <a:gd name="T4" fmla="*/ 1557 w 4078"/>
                  <a:gd name="T5" fmla="*/ 6 h 48"/>
                  <a:gd name="T6" fmla="*/ 1557 w 4078"/>
                  <a:gd name="T7" fmla="*/ 6 h 48"/>
                  <a:gd name="T8" fmla="*/ 1557 w 4078"/>
                  <a:gd name="T9" fmla="*/ 7 h 48"/>
                  <a:gd name="T10" fmla="*/ 1557 w 4078"/>
                  <a:gd name="T11" fmla="*/ 7 h 48"/>
                  <a:gd name="T12" fmla="*/ 1557 w 4078"/>
                  <a:gd name="T13" fmla="*/ 6 h 48"/>
                  <a:gd name="T14" fmla="*/ 1557 w 4078"/>
                  <a:gd name="T15" fmla="*/ 6 h 48"/>
                  <a:gd name="T16" fmla="*/ 1557 w 4078"/>
                  <a:gd name="T17" fmla="*/ 6 h 48"/>
                  <a:gd name="T18" fmla="*/ 1557 w 4078"/>
                  <a:gd name="T19" fmla="*/ 6 h 48"/>
                  <a:gd name="T20" fmla="*/ 19 w 4078"/>
                  <a:gd name="T21" fmla="*/ 13 h 48"/>
                  <a:gd name="T22" fmla="*/ 19 w 4078"/>
                  <a:gd name="T23" fmla="*/ 13 h 48"/>
                  <a:gd name="T24" fmla="*/ 19 w 4078"/>
                  <a:gd name="T25" fmla="*/ 14 h 48"/>
                  <a:gd name="T26" fmla="*/ 17 w 4078"/>
                  <a:gd name="T27" fmla="*/ 15 h 48"/>
                  <a:gd name="T28" fmla="*/ 17 w 4078"/>
                  <a:gd name="T29" fmla="*/ 15 h 48"/>
                  <a:gd name="T30" fmla="*/ 17 w 4078"/>
                  <a:gd name="T31" fmla="*/ 16 h 48"/>
                  <a:gd name="T32" fmla="*/ 17 w 4078"/>
                  <a:gd name="T33" fmla="*/ 17 h 48"/>
                  <a:gd name="T34" fmla="*/ 17 w 4078"/>
                  <a:gd name="T35" fmla="*/ 17 h 48"/>
                  <a:gd name="T36" fmla="*/ 19 w 4078"/>
                  <a:gd name="T37" fmla="*/ 18 h 48"/>
                  <a:gd name="T38" fmla="*/ 19 w 4078"/>
                  <a:gd name="T39" fmla="*/ 19 h 48"/>
                  <a:gd name="T40" fmla="*/ 19 w 4078"/>
                  <a:gd name="T41" fmla="*/ 19 h 48"/>
                  <a:gd name="T42" fmla="*/ 19 w 4078"/>
                  <a:gd name="T43" fmla="*/ 19 h 48"/>
                  <a:gd name="T44" fmla="*/ 19 w 4078"/>
                  <a:gd name="T45" fmla="*/ 18 h 48"/>
                  <a:gd name="T46" fmla="*/ 19 w 4078"/>
                  <a:gd name="T47" fmla="*/ 18 h 48"/>
                  <a:gd name="T48" fmla="*/ 22 w 4078"/>
                  <a:gd name="T49" fmla="*/ 16 h 48"/>
                  <a:gd name="T50" fmla="*/ 22 w 4078"/>
                  <a:gd name="T51" fmla="*/ 16 h 48"/>
                  <a:gd name="T52" fmla="*/ 22 w 4078"/>
                  <a:gd name="T53" fmla="*/ 15 h 48"/>
                  <a:gd name="T54" fmla="*/ 20 w 4078"/>
                  <a:gd name="T55" fmla="*/ 13 h 48"/>
                  <a:gd name="T56" fmla="*/ 20 w 4078"/>
                  <a:gd name="T57" fmla="*/ 13 h 48"/>
                  <a:gd name="T58" fmla="*/ 19 w 4078"/>
                  <a:gd name="T59" fmla="*/ 13 h 48"/>
                  <a:gd name="T60" fmla="*/ 19 w 4078"/>
                  <a:gd name="T61" fmla="*/ 13 h 48"/>
                  <a:gd name="T62" fmla="*/ 15 w 4078"/>
                  <a:gd name="T63" fmla="*/ 7 h 48"/>
                  <a:gd name="T64" fmla="*/ 15 w 4078"/>
                  <a:gd name="T65" fmla="*/ 7 h 48"/>
                  <a:gd name="T66" fmla="*/ 16 w 4078"/>
                  <a:gd name="T67" fmla="*/ 10 h 48"/>
                  <a:gd name="T68" fmla="*/ 16 w 4078"/>
                  <a:gd name="T69" fmla="*/ 10 h 48"/>
                  <a:gd name="T70" fmla="*/ 17 w 4078"/>
                  <a:gd name="T71" fmla="*/ 8 h 48"/>
                  <a:gd name="T72" fmla="*/ 17 w 4078"/>
                  <a:gd name="T73" fmla="*/ 8 h 48"/>
                  <a:gd name="T74" fmla="*/ 17 w 4078"/>
                  <a:gd name="T75" fmla="*/ 8 h 48"/>
                  <a:gd name="T76" fmla="*/ 15 w 4078"/>
                  <a:gd name="T77" fmla="*/ 7 h 48"/>
                  <a:gd name="T78" fmla="*/ 15 w 4078"/>
                  <a:gd name="T79" fmla="*/ 7 h 48"/>
                  <a:gd name="T80" fmla="*/ 8 w 4078"/>
                  <a:gd name="T81" fmla="*/ 2 h 48"/>
                  <a:gd name="T82" fmla="*/ 8 w 4078"/>
                  <a:gd name="T83" fmla="*/ 2 h 48"/>
                  <a:gd name="T84" fmla="*/ 8 w 4078"/>
                  <a:gd name="T85" fmla="*/ 3 h 48"/>
                  <a:gd name="T86" fmla="*/ 8 w 4078"/>
                  <a:gd name="T87" fmla="*/ 4 h 48"/>
                  <a:gd name="T88" fmla="*/ 9 w 4078"/>
                  <a:gd name="T89" fmla="*/ 5 h 48"/>
                  <a:gd name="T90" fmla="*/ 9 w 4078"/>
                  <a:gd name="T91" fmla="*/ 5 h 48"/>
                  <a:gd name="T92" fmla="*/ 9 w 4078"/>
                  <a:gd name="T93" fmla="*/ 5 h 48"/>
                  <a:gd name="T94" fmla="*/ 10 w 4078"/>
                  <a:gd name="T95" fmla="*/ 5 h 48"/>
                  <a:gd name="T96" fmla="*/ 10 w 4078"/>
                  <a:gd name="T97" fmla="*/ 4 h 48"/>
                  <a:gd name="T98" fmla="*/ 8 w 4078"/>
                  <a:gd name="T99" fmla="*/ 2 h 48"/>
                  <a:gd name="T100" fmla="*/ 8 w 4078"/>
                  <a:gd name="T101" fmla="*/ 2 h 48"/>
                  <a:gd name="T102" fmla="*/ 2 w 4078"/>
                  <a:gd name="T103" fmla="*/ 0 h 48"/>
                  <a:gd name="T104" fmla="*/ 2 w 4078"/>
                  <a:gd name="T105" fmla="*/ 0 h 48"/>
                  <a:gd name="T106" fmla="*/ 0 w 4078"/>
                  <a:gd name="T107" fmla="*/ 2 h 48"/>
                  <a:gd name="T108" fmla="*/ 0 w 4078"/>
                  <a:gd name="T109" fmla="*/ 2 h 48"/>
                  <a:gd name="T110" fmla="*/ 2 w 4078"/>
                  <a:gd name="T111" fmla="*/ 2 h 48"/>
                  <a:gd name="T112" fmla="*/ 2 w 4078"/>
                  <a:gd name="T113" fmla="*/ 2 h 48"/>
                  <a:gd name="T114" fmla="*/ 2 w 4078"/>
                  <a:gd name="T115" fmla="*/ 2 h 48"/>
                  <a:gd name="T116" fmla="*/ 2 w 4078"/>
                  <a:gd name="T117" fmla="*/ 2 h 48"/>
                  <a:gd name="T118" fmla="*/ 2 w 4078"/>
                  <a:gd name="T119" fmla="*/ 0 h 48"/>
                  <a:gd name="T120" fmla="*/ 2 w 4078"/>
                  <a:gd name="T121" fmla="*/ 0 h 48"/>
                  <a:gd name="T122" fmla="*/ 2 w 4078"/>
                  <a:gd name="T123" fmla="*/ 0 h 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78" h="48">
                    <a:moveTo>
                      <a:pt x="4074" y="14"/>
                    </a:moveTo>
                    <a:lnTo>
                      <a:pt x="4074" y="14"/>
                    </a:lnTo>
                    <a:lnTo>
                      <a:pt x="4074" y="16"/>
                    </a:lnTo>
                    <a:lnTo>
                      <a:pt x="4076" y="18"/>
                    </a:lnTo>
                    <a:lnTo>
                      <a:pt x="4078" y="16"/>
                    </a:lnTo>
                    <a:lnTo>
                      <a:pt x="4076" y="14"/>
                    </a:lnTo>
                    <a:lnTo>
                      <a:pt x="4074" y="14"/>
                    </a:lnTo>
                    <a:close/>
                    <a:moveTo>
                      <a:pt x="50" y="34"/>
                    </a:moveTo>
                    <a:lnTo>
                      <a:pt x="50" y="34"/>
                    </a:lnTo>
                    <a:lnTo>
                      <a:pt x="48" y="36"/>
                    </a:lnTo>
                    <a:lnTo>
                      <a:pt x="46" y="38"/>
                    </a:lnTo>
                    <a:lnTo>
                      <a:pt x="46" y="40"/>
                    </a:lnTo>
                    <a:lnTo>
                      <a:pt x="46" y="44"/>
                    </a:lnTo>
                    <a:lnTo>
                      <a:pt x="48" y="46"/>
                    </a:lnTo>
                    <a:lnTo>
                      <a:pt x="50" y="48"/>
                    </a:lnTo>
                    <a:lnTo>
                      <a:pt x="50" y="46"/>
                    </a:lnTo>
                    <a:lnTo>
                      <a:pt x="58" y="40"/>
                    </a:lnTo>
                    <a:lnTo>
                      <a:pt x="56" y="38"/>
                    </a:lnTo>
                    <a:lnTo>
                      <a:pt x="54" y="34"/>
                    </a:lnTo>
                    <a:lnTo>
                      <a:pt x="50" y="34"/>
                    </a:lnTo>
                    <a:close/>
                    <a:moveTo>
                      <a:pt x="40" y="18"/>
                    </a:moveTo>
                    <a:lnTo>
                      <a:pt x="40" y="18"/>
                    </a:lnTo>
                    <a:lnTo>
                      <a:pt x="42" y="24"/>
                    </a:lnTo>
                    <a:lnTo>
                      <a:pt x="44" y="22"/>
                    </a:lnTo>
                    <a:lnTo>
                      <a:pt x="44" y="20"/>
                    </a:lnTo>
                    <a:lnTo>
                      <a:pt x="40" y="18"/>
                    </a:lnTo>
                    <a:close/>
                    <a:moveTo>
                      <a:pt x="22" y="6"/>
                    </a:moveTo>
                    <a:lnTo>
                      <a:pt x="22" y="6"/>
                    </a:lnTo>
                    <a:lnTo>
                      <a:pt x="20" y="8"/>
                    </a:lnTo>
                    <a:lnTo>
                      <a:pt x="20" y="10"/>
                    </a:lnTo>
                    <a:lnTo>
                      <a:pt x="24" y="12"/>
                    </a:lnTo>
                    <a:lnTo>
                      <a:pt x="26" y="12"/>
                    </a:lnTo>
                    <a:lnTo>
                      <a:pt x="26" y="10"/>
                    </a:lnTo>
                    <a:lnTo>
                      <a:pt x="22" y="6"/>
                    </a:lnTo>
                    <a:close/>
                    <a:moveTo>
                      <a:pt x="2" y="0"/>
                    </a:moveTo>
                    <a:lnTo>
                      <a:pt x="2" y="0"/>
                    </a:lnTo>
                    <a:lnTo>
                      <a:pt x="0" y="4"/>
                    </a:lnTo>
                    <a:lnTo>
                      <a:pt x="6" y="6"/>
                    </a:lnTo>
                    <a:lnTo>
                      <a:pt x="4" y="4"/>
                    </a:lnTo>
                    <a:lnTo>
                      <a:pt x="6" y="2"/>
                    </a:lnTo>
                    <a:lnTo>
                      <a:pt x="4" y="0"/>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730" name="Freeform 135"/>
              <p:cNvSpPr>
                <a:spLocks/>
              </p:cNvSpPr>
              <p:nvPr/>
            </p:nvSpPr>
            <p:spPr bwMode="auto">
              <a:xfrm>
                <a:off x="2809534" y="3748866"/>
                <a:ext cx="72463" cy="52165"/>
              </a:xfrm>
              <a:custGeom>
                <a:avLst/>
                <a:gdLst>
                  <a:gd name="T0" fmla="*/ 13 w 32"/>
                  <a:gd name="T1" fmla="*/ 10 h 22"/>
                  <a:gd name="T2" fmla="*/ 13 w 32"/>
                  <a:gd name="T3" fmla="*/ 10 h 22"/>
                  <a:gd name="T4" fmla="*/ 13 w 32"/>
                  <a:gd name="T5" fmla="*/ 8 h 22"/>
                  <a:gd name="T6" fmla="*/ 13 w 32"/>
                  <a:gd name="T7" fmla="*/ 8 h 22"/>
                  <a:gd name="T8" fmla="*/ 10 w 32"/>
                  <a:gd name="T9" fmla="*/ 6 h 22"/>
                  <a:gd name="T10" fmla="*/ 11 w 32"/>
                  <a:gd name="T11" fmla="*/ 6 h 22"/>
                  <a:gd name="T12" fmla="*/ 11 w 32"/>
                  <a:gd name="T13" fmla="*/ 4 h 22"/>
                  <a:gd name="T14" fmla="*/ 11 w 32"/>
                  <a:gd name="T15" fmla="*/ 0 h 22"/>
                  <a:gd name="T16" fmla="*/ 11 w 32"/>
                  <a:gd name="T17" fmla="*/ 0 h 22"/>
                  <a:gd name="T18" fmla="*/ 6 w 32"/>
                  <a:gd name="T19" fmla="*/ 0 h 22"/>
                  <a:gd name="T20" fmla="*/ 6 w 32"/>
                  <a:gd name="T21" fmla="*/ 0 h 22"/>
                  <a:gd name="T22" fmla="*/ 8 w 32"/>
                  <a:gd name="T23" fmla="*/ 2 h 22"/>
                  <a:gd name="T24" fmla="*/ 8 w 32"/>
                  <a:gd name="T25" fmla="*/ 2 h 22"/>
                  <a:gd name="T26" fmla="*/ 7 w 32"/>
                  <a:gd name="T27" fmla="*/ 2 h 22"/>
                  <a:gd name="T28" fmla="*/ 7 w 32"/>
                  <a:gd name="T29" fmla="*/ 2 h 22"/>
                  <a:gd name="T30" fmla="*/ 8 w 32"/>
                  <a:gd name="T31" fmla="*/ 6 h 22"/>
                  <a:gd name="T32" fmla="*/ 8 w 32"/>
                  <a:gd name="T33" fmla="*/ 6 h 22"/>
                  <a:gd name="T34" fmla="*/ 9 w 32"/>
                  <a:gd name="T35" fmla="*/ 6 h 22"/>
                  <a:gd name="T36" fmla="*/ 9 w 32"/>
                  <a:gd name="T37" fmla="*/ 6 h 22"/>
                  <a:gd name="T38" fmla="*/ 8 w 32"/>
                  <a:gd name="T39" fmla="*/ 8 h 22"/>
                  <a:gd name="T40" fmla="*/ 8 w 32"/>
                  <a:gd name="T41" fmla="*/ 8 h 22"/>
                  <a:gd name="T42" fmla="*/ 4 w 32"/>
                  <a:gd name="T43" fmla="*/ 7 h 22"/>
                  <a:gd name="T44" fmla="*/ 4 w 32"/>
                  <a:gd name="T45" fmla="*/ 7 h 22"/>
                  <a:gd name="T46" fmla="*/ 2 w 32"/>
                  <a:gd name="T47" fmla="*/ 7 h 22"/>
                  <a:gd name="T48" fmla="*/ 2 w 32"/>
                  <a:gd name="T49" fmla="*/ 6 h 22"/>
                  <a:gd name="T50" fmla="*/ 2 w 32"/>
                  <a:gd name="T51" fmla="*/ 6 h 22"/>
                  <a:gd name="T52" fmla="*/ 0 w 32"/>
                  <a:gd name="T53" fmla="*/ 9 h 22"/>
                  <a:gd name="T54" fmla="*/ 0 w 32"/>
                  <a:gd name="T55" fmla="*/ 9 h 22"/>
                  <a:gd name="T56" fmla="*/ 2 w 32"/>
                  <a:gd name="T57" fmla="*/ 10 h 22"/>
                  <a:gd name="T58" fmla="*/ 2 w 32"/>
                  <a:gd name="T59" fmla="*/ 10 h 22"/>
                  <a:gd name="T60" fmla="*/ 2 w 32"/>
                  <a:gd name="T61" fmla="*/ 10 h 22"/>
                  <a:gd name="T62" fmla="*/ 2 w 32"/>
                  <a:gd name="T63" fmla="*/ 10 h 22"/>
                  <a:gd name="T64" fmla="*/ 13 w 32"/>
                  <a:gd name="T65" fmla="*/ 10 h 22"/>
                  <a:gd name="T66" fmla="*/ 13 w 32"/>
                  <a:gd name="T67" fmla="*/ 1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 h="22">
                    <a:moveTo>
                      <a:pt x="32" y="22"/>
                    </a:moveTo>
                    <a:lnTo>
                      <a:pt x="32" y="22"/>
                    </a:lnTo>
                    <a:lnTo>
                      <a:pt x="32" y="18"/>
                    </a:lnTo>
                    <a:lnTo>
                      <a:pt x="28" y="14"/>
                    </a:lnTo>
                    <a:lnTo>
                      <a:pt x="30" y="12"/>
                    </a:lnTo>
                    <a:lnTo>
                      <a:pt x="30" y="8"/>
                    </a:lnTo>
                    <a:lnTo>
                      <a:pt x="30" y="0"/>
                    </a:lnTo>
                    <a:lnTo>
                      <a:pt x="16" y="0"/>
                    </a:lnTo>
                    <a:lnTo>
                      <a:pt x="20" y="2"/>
                    </a:lnTo>
                    <a:lnTo>
                      <a:pt x="18" y="6"/>
                    </a:lnTo>
                    <a:lnTo>
                      <a:pt x="20" y="12"/>
                    </a:lnTo>
                    <a:lnTo>
                      <a:pt x="24" y="12"/>
                    </a:lnTo>
                    <a:lnTo>
                      <a:pt x="24" y="14"/>
                    </a:lnTo>
                    <a:lnTo>
                      <a:pt x="22" y="18"/>
                    </a:lnTo>
                    <a:lnTo>
                      <a:pt x="10" y="16"/>
                    </a:lnTo>
                    <a:lnTo>
                      <a:pt x="6" y="16"/>
                    </a:lnTo>
                    <a:lnTo>
                      <a:pt x="2" y="14"/>
                    </a:lnTo>
                    <a:lnTo>
                      <a:pt x="0" y="20"/>
                    </a:lnTo>
                    <a:lnTo>
                      <a:pt x="2" y="22"/>
                    </a:lnTo>
                    <a:lnTo>
                      <a:pt x="4" y="22"/>
                    </a:lnTo>
                    <a:lnTo>
                      <a:pt x="32" y="22"/>
                    </a:lnTo>
                    <a:close/>
                  </a:path>
                </a:pathLst>
              </a:custGeom>
              <a:grpFill/>
              <a:ln w="3175">
                <a:noFill/>
                <a:round/>
                <a:headEnd/>
                <a:tailEnd/>
              </a:ln>
            </p:spPr>
            <p:txBody>
              <a:bodyPr/>
              <a:lstStyle/>
              <a:p>
                <a:pPr>
                  <a:defRPr/>
                </a:pPr>
                <a:endParaRPr lang="en-GB" dirty="0">
                  <a:latin typeface="Calibri" pitchFamily="34" charset="0"/>
                </a:endParaRPr>
              </a:p>
            </p:txBody>
          </p:sp>
          <p:sp>
            <p:nvSpPr>
              <p:cNvPr id="731" name="Freeform 136"/>
              <p:cNvSpPr>
                <a:spLocks/>
              </p:cNvSpPr>
              <p:nvPr/>
            </p:nvSpPr>
            <p:spPr bwMode="auto">
              <a:xfrm>
                <a:off x="3131271" y="4114024"/>
                <a:ext cx="124637" cy="246336"/>
              </a:xfrm>
              <a:custGeom>
                <a:avLst/>
                <a:gdLst>
                  <a:gd name="T0" fmla="*/ 22 w 54"/>
                  <a:gd name="T1" fmla="*/ 12 h 108"/>
                  <a:gd name="T2" fmla="*/ 22 w 54"/>
                  <a:gd name="T3" fmla="*/ 10 h 108"/>
                  <a:gd name="T4" fmla="*/ 19 w 54"/>
                  <a:gd name="T5" fmla="*/ 10 h 108"/>
                  <a:gd name="T6" fmla="*/ 16 w 54"/>
                  <a:gd name="T7" fmla="*/ 8 h 108"/>
                  <a:gd name="T8" fmla="*/ 15 w 54"/>
                  <a:gd name="T9" fmla="*/ 12 h 108"/>
                  <a:gd name="T10" fmla="*/ 14 w 54"/>
                  <a:gd name="T11" fmla="*/ 10 h 108"/>
                  <a:gd name="T12" fmla="*/ 14 w 54"/>
                  <a:gd name="T13" fmla="*/ 8 h 108"/>
                  <a:gd name="T14" fmla="*/ 14 w 54"/>
                  <a:gd name="T15" fmla="*/ 4 h 108"/>
                  <a:gd name="T16" fmla="*/ 13 w 54"/>
                  <a:gd name="T17" fmla="*/ 2 h 108"/>
                  <a:gd name="T18" fmla="*/ 11 w 54"/>
                  <a:gd name="T19" fmla="*/ 2 h 108"/>
                  <a:gd name="T20" fmla="*/ 8 w 54"/>
                  <a:gd name="T21" fmla="*/ 0 h 108"/>
                  <a:gd name="T22" fmla="*/ 8 w 54"/>
                  <a:gd name="T23" fmla="*/ 2 h 108"/>
                  <a:gd name="T24" fmla="*/ 5 w 54"/>
                  <a:gd name="T25" fmla="*/ 3 h 108"/>
                  <a:gd name="T26" fmla="*/ 3 w 54"/>
                  <a:gd name="T27" fmla="*/ 4 h 108"/>
                  <a:gd name="T28" fmla="*/ 4 w 54"/>
                  <a:gd name="T29" fmla="*/ 6 h 108"/>
                  <a:gd name="T30" fmla="*/ 5 w 54"/>
                  <a:gd name="T31" fmla="*/ 8 h 108"/>
                  <a:gd name="T32" fmla="*/ 6 w 54"/>
                  <a:gd name="T33" fmla="*/ 8 h 108"/>
                  <a:gd name="T34" fmla="*/ 5 w 54"/>
                  <a:gd name="T35" fmla="*/ 10 h 108"/>
                  <a:gd name="T36" fmla="*/ 2 w 54"/>
                  <a:gd name="T37" fmla="*/ 10 h 108"/>
                  <a:gd name="T38" fmla="*/ 0 w 54"/>
                  <a:gd name="T39" fmla="*/ 13 h 108"/>
                  <a:gd name="T40" fmla="*/ 6 w 54"/>
                  <a:gd name="T41" fmla="*/ 19 h 108"/>
                  <a:gd name="T42" fmla="*/ 8 w 54"/>
                  <a:gd name="T43" fmla="*/ 19 h 108"/>
                  <a:gd name="T44" fmla="*/ 7 w 54"/>
                  <a:gd name="T45" fmla="*/ 22 h 108"/>
                  <a:gd name="T46" fmla="*/ 10 w 54"/>
                  <a:gd name="T47" fmla="*/ 23 h 108"/>
                  <a:gd name="T48" fmla="*/ 10 w 54"/>
                  <a:gd name="T49" fmla="*/ 24 h 108"/>
                  <a:gd name="T50" fmla="*/ 11 w 54"/>
                  <a:gd name="T51" fmla="*/ 27 h 108"/>
                  <a:gd name="T52" fmla="*/ 7 w 54"/>
                  <a:gd name="T53" fmla="*/ 28 h 108"/>
                  <a:gd name="T54" fmla="*/ 7 w 54"/>
                  <a:gd name="T55" fmla="*/ 35 h 108"/>
                  <a:gd name="T56" fmla="*/ 7 w 54"/>
                  <a:gd name="T57" fmla="*/ 37 h 108"/>
                  <a:gd name="T58" fmla="*/ 10 w 54"/>
                  <a:gd name="T59" fmla="*/ 39 h 108"/>
                  <a:gd name="T60" fmla="*/ 11 w 54"/>
                  <a:gd name="T61" fmla="*/ 40 h 108"/>
                  <a:gd name="T62" fmla="*/ 14 w 54"/>
                  <a:gd name="T63" fmla="*/ 40 h 108"/>
                  <a:gd name="T64" fmla="*/ 14 w 54"/>
                  <a:gd name="T65" fmla="*/ 40 h 108"/>
                  <a:gd name="T66" fmla="*/ 15 w 54"/>
                  <a:gd name="T67" fmla="*/ 39 h 108"/>
                  <a:gd name="T68" fmla="*/ 16 w 54"/>
                  <a:gd name="T69" fmla="*/ 39 h 108"/>
                  <a:gd name="T70" fmla="*/ 18 w 54"/>
                  <a:gd name="T71" fmla="*/ 38 h 108"/>
                  <a:gd name="T72" fmla="*/ 20 w 54"/>
                  <a:gd name="T73" fmla="*/ 38 h 108"/>
                  <a:gd name="T74" fmla="*/ 18 w 54"/>
                  <a:gd name="T75" fmla="*/ 31 h 108"/>
                  <a:gd name="T76" fmla="*/ 18 w 54"/>
                  <a:gd name="T77" fmla="*/ 28 h 108"/>
                  <a:gd name="T78" fmla="*/ 18 w 54"/>
                  <a:gd name="T79" fmla="*/ 24 h 108"/>
                  <a:gd name="T80" fmla="*/ 17 w 54"/>
                  <a:gd name="T81" fmla="*/ 22 h 108"/>
                  <a:gd name="T82" fmla="*/ 18 w 54"/>
                  <a:gd name="T83" fmla="*/ 20 h 108"/>
                  <a:gd name="T84" fmla="*/ 20 w 54"/>
                  <a:gd name="T85" fmla="*/ 16 h 108"/>
                  <a:gd name="T86" fmla="*/ 22 w 54"/>
                  <a:gd name="T87" fmla="*/ 13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 h="108">
                    <a:moveTo>
                      <a:pt x="54" y="36"/>
                    </a:moveTo>
                    <a:lnTo>
                      <a:pt x="54" y="36"/>
                    </a:lnTo>
                    <a:lnTo>
                      <a:pt x="54" y="30"/>
                    </a:lnTo>
                    <a:lnTo>
                      <a:pt x="54" y="28"/>
                    </a:lnTo>
                    <a:lnTo>
                      <a:pt x="54" y="26"/>
                    </a:lnTo>
                    <a:lnTo>
                      <a:pt x="50" y="26"/>
                    </a:lnTo>
                    <a:lnTo>
                      <a:pt x="48" y="26"/>
                    </a:lnTo>
                    <a:lnTo>
                      <a:pt x="44" y="20"/>
                    </a:lnTo>
                    <a:lnTo>
                      <a:pt x="40" y="22"/>
                    </a:lnTo>
                    <a:lnTo>
                      <a:pt x="38" y="22"/>
                    </a:lnTo>
                    <a:lnTo>
                      <a:pt x="38" y="30"/>
                    </a:lnTo>
                    <a:lnTo>
                      <a:pt x="36" y="30"/>
                    </a:lnTo>
                    <a:lnTo>
                      <a:pt x="34" y="28"/>
                    </a:lnTo>
                    <a:lnTo>
                      <a:pt x="32" y="30"/>
                    </a:lnTo>
                    <a:lnTo>
                      <a:pt x="36" y="20"/>
                    </a:lnTo>
                    <a:lnTo>
                      <a:pt x="38" y="10"/>
                    </a:lnTo>
                    <a:lnTo>
                      <a:pt x="34" y="10"/>
                    </a:lnTo>
                    <a:lnTo>
                      <a:pt x="32" y="10"/>
                    </a:lnTo>
                    <a:lnTo>
                      <a:pt x="32" y="6"/>
                    </a:lnTo>
                    <a:lnTo>
                      <a:pt x="26" y="6"/>
                    </a:lnTo>
                    <a:lnTo>
                      <a:pt x="26" y="2"/>
                    </a:lnTo>
                    <a:lnTo>
                      <a:pt x="24" y="0"/>
                    </a:lnTo>
                    <a:lnTo>
                      <a:pt x="20" y="0"/>
                    </a:lnTo>
                    <a:lnTo>
                      <a:pt x="20" y="4"/>
                    </a:lnTo>
                    <a:lnTo>
                      <a:pt x="18" y="6"/>
                    </a:lnTo>
                    <a:lnTo>
                      <a:pt x="12" y="8"/>
                    </a:lnTo>
                    <a:lnTo>
                      <a:pt x="8" y="10"/>
                    </a:lnTo>
                    <a:lnTo>
                      <a:pt x="8" y="12"/>
                    </a:lnTo>
                    <a:lnTo>
                      <a:pt x="10" y="14"/>
                    </a:lnTo>
                    <a:lnTo>
                      <a:pt x="12" y="16"/>
                    </a:lnTo>
                    <a:lnTo>
                      <a:pt x="12" y="20"/>
                    </a:lnTo>
                    <a:lnTo>
                      <a:pt x="14" y="20"/>
                    </a:lnTo>
                    <a:lnTo>
                      <a:pt x="16" y="20"/>
                    </a:lnTo>
                    <a:lnTo>
                      <a:pt x="16" y="22"/>
                    </a:lnTo>
                    <a:lnTo>
                      <a:pt x="14" y="24"/>
                    </a:lnTo>
                    <a:lnTo>
                      <a:pt x="12" y="26"/>
                    </a:lnTo>
                    <a:lnTo>
                      <a:pt x="6" y="26"/>
                    </a:lnTo>
                    <a:lnTo>
                      <a:pt x="4" y="26"/>
                    </a:lnTo>
                    <a:lnTo>
                      <a:pt x="4" y="28"/>
                    </a:lnTo>
                    <a:lnTo>
                      <a:pt x="6" y="32"/>
                    </a:lnTo>
                    <a:lnTo>
                      <a:pt x="0" y="34"/>
                    </a:lnTo>
                    <a:lnTo>
                      <a:pt x="10" y="48"/>
                    </a:lnTo>
                    <a:lnTo>
                      <a:pt x="14" y="50"/>
                    </a:lnTo>
                    <a:lnTo>
                      <a:pt x="20" y="50"/>
                    </a:lnTo>
                    <a:lnTo>
                      <a:pt x="22" y="52"/>
                    </a:lnTo>
                    <a:lnTo>
                      <a:pt x="22" y="54"/>
                    </a:lnTo>
                    <a:lnTo>
                      <a:pt x="18" y="58"/>
                    </a:lnTo>
                    <a:lnTo>
                      <a:pt x="24" y="60"/>
                    </a:lnTo>
                    <a:lnTo>
                      <a:pt x="26" y="60"/>
                    </a:lnTo>
                    <a:lnTo>
                      <a:pt x="24" y="62"/>
                    </a:lnTo>
                    <a:lnTo>
                      <a:pt x="24" y="64"/>
                    </a:lnTo>
                    <a:lnTo>
                      <a:pt x="24" y="66"/>
                    </a:lnTo>
                    <a:lnTo>
                      <a:pt x="26" y="68"/>
                    </a:lnTo>
                    <a:lnTo>
                      <a:pt x="24" y="70"/>
                    </a:lnTo>
                    <a:lnTo>
                      <a:pt x="18" y="74"/>
                    </a:lnTo>
                    <a:lnTo>
                      <a:pt x="18" y="82"/>
                    </a:lnTo>
                    <a:lnTo>
                      <a:pt x="18" y="92"/>
                    </a:lnTo>
                    <a:lnTo>
                      <a:pt x="18" y="94"/>
                    </a:lnTo>
                    <a:lnTo>
                      <a:pt x="18" y="96"/>
                    </a:lnTo>
                    <a:lnTo>
                      <a:pt x="20" y="100"/>
                    </a:lnTo>
                    <a:lnTo>
                      <a:pt x="24" y="102"/>
                    </a:lnTo>
                    <a:lnTo>
                      <a:pt x="26" y="104"/>
                    </a:lnTo>
                    <a:lnTo>
                      <a:pt x="28" y="106"/>
                    </a:lnTo>
                    <a:lnTo>
                      <a:pt x="30" y="108"/>
                    </a:lnTo>
                    <a:lnTo>
                      <a:pt x="34" y="106"/>
                    </a:lnTo>
                    <a:lnTo>
                      <a:pt x="34" y="104"/>
                    </a:lnTo>
                    <a:lnTo>
                      <a:pt x="36" y="104"/>
                    </a:lnTo>
                    <a:lnTo>
                      <a:pt x="38" y="104"/>
                    </a:lnTo>
                    <a:lnTo>
                      <a:pt x="38" y="102"/>
                    </a:lnTo>
                    <a:lnTo>
                      <a:pt x="38" y="100"/>
                    </a:lnTo>
                    <a:lnTo>
                      <a:pt x="40" y="100"/>
                    </a:lnTo>
                    <a:lnTo>
                      <a:pt x="42" y="98"/>
                    </a:lnTo>
                    <a:lnTo>
                      <a:pt x="44" y="98"/>
                    </a:lnTo>
                    <a:lnTo>
                      <a:pt x="48" y="98"/>
                    </a:lnTo>
                    <a:lnTo>
                      <a:pt x="50" y="98"/>
                    </a:lnTo>
                    <a:lnTo>
                      <a:pt x="48" y="92"/>
                    </a:lnTo>
                    <a:lnTo>
                      <a:pt x="46" y="82"/>
                    </a:lnTo>
                    <a:lnTo>
                      <a:pt x="48" y="78"/>
                    </a:lnTo>
                    <a:lnTo>
                      <a:pt x="46" y="74"/>
                    </a:lnTo>
                    <a:lnTo>
                      <a:pt x="44" y="72"/>
                    </a:lnTo>
                    <a:lnTo>
                      <a:pt x="44" y="64"/>
                    </a:lnTo>
                    <a:lnTo>
                      <a:pt x="44" y="58"/>
                    </a:lnTo>
                    <a:lnTo>
                      <a:pt x="42" y="56"/>
                    </a:lnTo>
                    <a:lnTo>
                      <a:pt x="44" y="56"/>
                    </a:lnTo>
                    <a:lnTo>
                      <a:pt x="46" y="52"/>
                    </a:lnTo>
                    <a:lnTo>
                      <a:pt x="50" y="50"/>
                    </a:lnTo>
                    <a:lnTo>
                      <a:pt x="50" y="42"/>
                    </a:lnTo>
                    <a:lnTo>
                      <a:pt x="54" y="36"/>
                    </a:lnTo>
                    <a:close/>
                  </a:path>
                </a:pathLst>
              </a:custGeom>
              <a:grpFill/>
              <a:ln w="3175">
                <a:noFill/>
                <a:round/>
                <a:headEnd/>
                <a:tailEnd/>
              </a:ln>
            </p:spPr>
            <p:txBody>
              <a:bodyPr/>
              <a:lstStyle/>
              <a:p>
                <a:pPr>
                  <a:defRPr/>
                </a:pPr>
                <a:endParaRPr lang="en-GB" dirty="0">
                  <a:latin typeface="Calibri" pitchFamily="34" charset="0"/>
                </a:endParaRPr>
              </a:p>
            </p:txBody>
          </p:sp>
          <p:sp>
            <p:nvSpPr>
              <p:cNvPr id="732" name="Freeform 137"/>
              <p:cNvSpPr>
                <a:spLocks/>
              </p:cNvSpPr>
              <p:nvPr/>
            </p:nvSpPr>
            <p:spPr bwMode="auto">
              <a:xfrm>
                <a:off x="4299380" y="3972018"/>
                <a:ext cx="72463" cy="60860"/>
              </a:xfrm>
              <a:custGeom>
                <a:avLst/>
                <a:gdLst>
                  <a:gd name="T0" fmla="*/ 2 w 32"/>
                  <a:gd name="T1" fmla="*/ 3 h 26"/>
                  <a:gd name="T2" fmla="*/ 2 w 32"/>
                  <a:gd name="T3" fmla="*/ 5 h 26"/>
                  <a:gd name="T4" fmla="*/ 2 w 32"/>
                  <a:gd name="T5" fmla="*/ 5 h 26"/>
                  <a:gd name="T6" fmla="*/ 2 w 32"/>
                  <a:gd name="T7" fmla="*/ 6 h 26"/>
                  <a:gd name="T8" fmla="*/ 4 w 32"/>
                  <a:gd name="T9" fmla="*/ 6 h 26"/>
                  <a:gd name="T10" fmla="*/ 4 w 32"/>
                  <a:gd name="T11" fmla="*/ 6 h 26"/>
                  <a:gd name="T12" fmla="*/ 4 w 32"/>
                  <a:gd name="T13" fmla="*/ 9 h 26"/>
                  <a:gd name="T14" fmla="*/ 4 w 32"/>
                  <a:gd name="T15" fmla="*/ 10 h 26"/>
                  <a:gd name="T16" fmla="*/ 6 w 32"/>
                  <a:gd name="T17" fmla="*/ 10 h 26"/>
                  <a:gd name="T18" fmla="*/ 6 w 32"/>
                  <a:gd name="T19" fmla="*/ 10 h 26"/>
                  <a:gd name="T20" fmla="*/ 7 w 32"/>
                  <a:gd name="T21" fmla="*/ 10 h 26"/>
                  <a:gd name="T22" fmla="*/ 7 w 32"/>
                  <a:gd name="T23" fmla="*/ 10 h 26"/>
                  <a:gd name="T24" fmla="*/ 7 w 32"/>
                  <a:gd name="T25" fmla="*/ 11 h 26"/>
                  <a:gd name="T26" fmla="*/ 7 w 32"/>
                  <a:gd name="T27" fmla="*/ 11 h 26"/>
                  <a:gd name="T28" fmla="*/ 8 w 32"/>
                  <a:gd name="T29" fmla="*/ 10 h 26"/>
                  <a:gd name="T30" fmla="*/ 8 w 32"/>
                  <a:gd name="T31" fmla="*/ 9 h 26"/>
                  <a:gd name="T32" fmla="*/ 8 w 32"/>
                  <a:gd name="T33" fmla="*/ 9 h 26"/>
                  <a:gd name="T34" fmla="*/ 9 w 32"/>
                  <a:gd name="T35" fmla="*/ 9 h 26"/>
                  <a:gd name="T36" fmla="*/ 9 w 32"/>
                  <a:gd name="T37" fmla="*/ 9 h 26"/>
                  <a:gd name="T38" fmla="*/ 10 w 32"/>
                  <a:gd name="T39" fmla="*/ 8 h 26"/>
                  <a:gd name="T40" fmla="*/ 11 w 32"/>
                  <a:gd name="T41" fmla="*/ 7 h 26"/>
                  <a:gd name="T42" fmla="*/ 11 w 32"/>
                  <a:gd name="T43" fmla="*/ 7 h 26"/>
                  <a:gd name="T44" fmla="*/ 11 w 32"/>
                  <a:gd name="T45" fmla="*/ 6 h 26"/>
                  <a:gd name="T46" fmla="*/ 11 w 32"/>
                  <a:gd name="T47" fmla="*/ 5 h 26"/>
                  <a:gd name="T48" fmla="*/ 11 w 32"/>
                  <a:gd name="T49" fmla="*/ 5 h 26"/>
                  <a:gd name="T50" fmla="*/ 11 w 32"/>
                  <a:gd name="T51" fmla="*/ 5 h 26"/>
                  <a:gd name="T52" fmla="*/ 10 w 32"/>
                  <a:gd name="T53" fmla="*/ 3 h 26"/>
                  <a:gd name="T54" fmla="*/ 13 w 32"/>
                  <a:gd name="T55" fmla="*/ 3 h 26"/>
                  <a:gd name="T56" fmla="*/ 13 w 32"/>
                  <a:gd name="T57" fmla="*/ 3 h 26"/>
                  <a:gd name="T58" fmla="*/ 13 w 32"/>
                  <a:gd name="T59" fmla="*/ 2 h 26"/>
                  <a:gd name="T60" fmla="*/ 13 w 32"/>
                  <a:gd name="T61" fmla="*/ 2 h 26"/>
                  <a:gd name="T62" fmla="*/ 13 w 32"/>
                  <a:gd name="T63" fmla="*/ 0 h 26"/>
                  <a:gd name="T64" fmla="*/ 13 w 32"/>
                  <a:gd name="T65" fmla="*/ 0 h 26"/>
                  <a:gd name="T66" fmla="*/ 5 w 32"/>
                  <a:gd name="T67" fmla="*/ 0 h 26"/>
                  <a:gd name="T68" fmla="*/ 3 w 32"/>
                  <a:gd name="T69" fmla="*/ 2 h 26"/>
                  <a:gd name="T70" fmla="*/ 0 w 32"/>
                  <a:gd name="T71" fmla="*/ 2 h 26"/>
                  <a:gd name="T72" fmla="*/ 2 w 32"/>
                  <a:gd name="T73" fmla="*/ 3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26">
                    <a:moveTo>
                      <a:pt x="2" y="8"/>
                    </a:moveTo>
                    <a:lnTo>
                      <a:pt x="2" y="12"/>
                    </a:lnTo>
                    <a:lnTo>
                      <a:pt x="6" y="14"/>
                    </a:lnTo>
                    <a:lnTo>
                      <a:pt x="10" y="14"/>
                    </a:lnTo>
                    <a:lnTo>
                      <a:pt x="12" y="20"/>
                    </a:lnTo>
                    <a:lnTo>
                      <a:pt x="12" y="24"/>
                    </a:lnTo>
                    <a:lnTo>
                      <a:pt x="16" y="24"/>
                    </a:lnTo>
                    <a:lnTo>
                      <a:pt x="18" y="24"/>
                    </a:lnTo>
                    <a:lnTo>
                      <a:pt x="18" y="26"/>
                    </a:lnTo>
                    <a:lnTo>
                      <a:pt x="20" y="24"/>
                    </a:lnTo>
                    <a:lnTo>
                      <a:pt x="20" y="20"/>
                    </a:lnTo>
                    <a:lnTo>
                      <a:pt x="24" y="20"/>
                    </a:lnTo>
                    <a:lnTo>
                      <a:pt x="28" y="18"/>
                    </a:lnTo>
                    <a:lnTo>
                      <a:pt x="30" y="16"/>
                    </a:lnTo>
                    <a:lnTo>
                      <a:pt x="30" y="14"/>
                    </a:lnTo>
                    <a:lnTo>
                      <a:pt x="30" y="12"/>
                    </a:lnTo>
                    <a:lnTo>
                      <a:pt x="28" y="8"/>
                    </a:lnTo>
                    <a:lnTo>
                      <a:pt x="32" y="8"/>
                    </a:lnTo>
                    <a:lnTo>
                      <a:pt x="32" y="6"/>
                    </a:lnTo>
                    <a:lnTo>
                      <a:pt x="32" y="4"/>
                    </a:lnTo>
                    <a:lnTo>
                      <a:pt x="32" y="0"/>
                    </a:lnTo>
                    <a:lnTo>
                      <a:pt x="14" y="0"/>
                    </a:lnTo>
                    <a:lnTo>
                      <a:pt x="8" y="4"/>
                    </a:lnTo>
                    <a:lnTo>
                      <a:pt x="0" y="6"/>
                    </a:lnTo>
                    <a:lnTo>
                      <a:pt x="2" y="8"/>
                    </a:lnTo>
                    <a:close/>
                  </a:path>
                </a:pathLst>
              </a:custGeom>
              <a:grpFill/>
              <a:ln w="3175">
                <a:noFill/>
                <a:round/>
                <a:headEnd/>
                <a:tailEnd/>
              </a:ln>
            </p:spPr>
            <p:txBody>
              <a:bodyPr/>
              <a:lstStyle/>
              <a:p>
                <a:pPr>
                  <a:defRPr/>
                </a:pPr>
                <a:endParaRPr lang="en-GB" dirty="0">
                  <a:latin typeface="Calibri" pitchFamily="34" charset="0"/>
                </a:endParaRPr>
              </a:p>
            </p:txBody>
          </p:sp>
          <p:sp>
            <p:nvSpPr>
              <p:cNvPr id="733" name="Freeform 138"/>
              <p:cNvSpPr>
                <a:spLocks/>
              </p:cNvSpPr>
              <p:nvPr/>
            </p:nvSpPr>
            <p:spPr bwMode="auto">
              <a:xfrm>
                <a:off x="4339960" y="3972018"/>
                <a:ext cx="197100" cy="173884"/>
              </a:xfrm>
              <a:custGeom>
                <a:avLst/>
                <a:gdLst>
                  <a:gd name="T0" fmla="*/ 7 w 86"/>
                  <a:gd name="T1" fmla="*/ 21 h 76"/>
                  <a:gd name="T2" fmla="*/ 9 w 86"/>
                  <a:gd name="T3" fmla="*/ 19 h 76"/>
                  <a:gd name="T4" fmla="*/ 10 w 86"/>
                  <a:gd name="T5" fmla="*/ 17 h 76"/>
                  <a:gd name="T6" fmla="*/ 12 w 86"/>
                  <a:gd name="T7" fmla="*/ 13 h 76"/>
                  <a:gd name="T8" fmla="*/ 13 w 86"/>
                  <a:gd name="T9" fmla="*/ 15 h 76"/>
                  <a:gd name="T10" fmla="*/ 17 w 86"/>
                  <a:gd name="T11" fmla="*/ 15 h 76"/>
                  <a:gd name="T12" fmla="*/ 17 w 86"/>
                  <a:gd name="T13" fmla="*/ 17 h 76"/>
                  <a:gd name="T14" fmla="*/ 20 w 86"/>
                  <a:gd name="T15" fmla="*/ 19 h 76"/>
                  <a:gd name="T16" fmla="*/ 20 w 86"/>
                  <a:gd name="T17" fmla="*/ 21 h 76"/>
                  <a:gd name="T18" fmla="*/ 22 w 86"/>
                  <a:gd name="T19" fmla="*/ 23 h 76"/>
                  <a:gd name="T20" fmla="*/ 23 w 86"/>
                  <a:gd name="T21" fmla="*/ 23 h 76"/>
                  <a:gd name="T22" fmla="*/ 25 w 86"/>
                  <a:gd name="T23" fmla="*/ 22 h 76"/>
                  <a:gd name="T24" fmla="*/ 25 w 86"/>
                  <a:gd name="T25" fmla="*/ 25 h 76"/>
                  <a:gd name="T26" fmla="*/ 25 w 86"/>
                  <a:gd name="T27" fmla="*/ 28 h 76"/>
                  <a:gd name="T28" fmla="*/ 27 w 86"/>
                  <a:gd name="T29" fmla="*/ 27 h 76"/>
                  <a:gd name="T30" fmla="*/ 29 w 86"/>
                  <a:gd name="T31" fmla="*/ 27 h 76"/>
                  <a:gd name="T32" fmla="*/ 31 w 86"/>
                  <a:gd name="T33" fmla="*/ 25 h 76"/>
                  <a:gd name="T34" fmla="*/ 31 w 86"/>
                  <a:gd name="T35" fmla="*/ 24 h 76"/>
                  <a:gd name="T36" fmla="*/ 32 w 86"/>
                  <a:gd name="T37" fmla="*/ 22 h 76"/>
                  <a:gd name="T38" fmla="*/ 32 w 86"/>
                  <a:gd name="T39" fmla="*/ 21 h 76"/>
                  <a:gd name="T40" fmla="*/ 32 w 86"/>
                  <a:gd name="T41" fmla="*/ 19 h 76"/>
                  <a:gd name="T42" fmla="*/ 34 w 86"/>
                  <a:gd name="T43" fmla="*/ 17 h 76"/>
                  <a:gd name="T44" fmla="*/ 32 w 86"/>
                  <a:gd name="T45" fmla="*/ 17 h 76"/>
                  <a:gd name="T46" fmla="*/ 29 w 86"/>
                  <a:gd name="T47" fmla="*/ 13 h 76"/>
                  <a:gd name="T48" fmla="*/ 28 w 86"/>
                  <a:gd name="T49" fmla="*/ 13 h 76"/>
                  <a:gd name="T50" fmla="*/ 27 w 86"/>
                  <a:gd name="T51" fmla="*/ 13 h 76"/>
                  <a:gd name="T52" fmla="*/ 25 w 86"/>
                  <a:gd name="T53" fmla="*/ 13 h 76"/>
                  <a:gd name="T54" fmla="*/ 28 w 86"/>
                  <a:gd name="T55" fmla="*/ 10 h 76"/>
                  <a:gd name="T56" fmla="*/ 27 w 86"/>
                  <a:gd name="T57" fmla="*/ 10 h 76"/>
                  <a:gd name="T58" fmla="*/ 25 w 86"/>
                  <a:gd name="T59" fmla="*/ 8 h 76"/>
                  <a:gd name="T60" fmla="*/ 25 w 86"/>
                  <a:gd name="T61" fmla="*/ 7 h 76"/>
                  <a:gd name="T62" fmla="*/ 25 w 86"/>
                  <a:gd name="T63" fmla="*/ 2 h 76"/>
                  <a:gd name="T64" fmla="*/ 23 w 86"/>
                  <a:gd name="T65" fmla="*/ 2 h 76"/>
                  <a:gd name="T66" fmla="*/ 22 w 86"/>
                  <a:gd name="T67" fmla="*/ 2 h 76"/>
                  <a:gd name="T68" fmla="*/ 21 w 86"/>
                  <a:gd name="T69" fmla="*/ 2 h 76"/>
                  <a:gd name="T70" fmla="*/ 20 w 86"/>
                  <a:gd name="T71" fmla="*/ 2 h 76"/>
                  <a:gd name="T72" fmla="*/ 17 w 86"/>
                  <a:gd name="T73" fmla="*/ 2 h 76"/>
                  <a:gd name="T74" fmla="*/ 16 w 86"/>
                  <a:gd name="T75" fmla="*/ 2 h 76"/>
                  <a:gd name="T76" fmla="*/ 10 w 86"/>
                  <a:gd name="T77" fmla="*/ 2 h 76"/>
                  <a:gd name="T78" fmla="*/ 8 w 86"/>
                  <a:gd name="T79" fmla="*/ 2 h 76"/>
                  <a:gd name="T80" fmla="*/ 6 w 86"/>
                  <a:gd name="T81" fmla="*/ 0 h 76"/>
                  <a:gd name="T82" fmla="*/ 6 w 86"/>
                  <a:gd name="T83" fmla="*/ 2 h 76"/>
                  <a:gd name="T84" fmla="*/ 4 w 86"/>
                  <a:gd name="T85" fmla="*/ 3 h 76"/>
                  <a:gd name="T86" fmla="*/ 5 w 86"/>
                  <a:gd name="T87" fmla="*/ 5 h 76"/>
                  <a:gd name="T88" fmla="*/ 5 w 86"/>
                  <a:gd name="T89" fmla="*/ 6 h 76"/>
                  <a:gd name="T90" fmla="*/ 2 w 86"/>
                  <a:gd name="T91" fmla="*/ 8 h 76"/>
                  <a:gd name="T92" fmla="*/ 2 w 86"/>
                  <a:gd name="T93" fmla="*/ 8 h 76"/>
                  <a:gd name="T94" fmla="*/ 2 w 86"/>
                  <a:gd name="T95" fmla="*/ 16 h 76"/>
                  <a:gd name="T96" fmla="*/ 5 w 86"/>
                  <a:gd name="T97" fmla="*/ 16 h 76"/>
                  <a:gd name="T98" fmla="*/ 4 w 86"/>
                  <a:gd name="T99" fmla="*/ 19 h 76"/>
                  <a:gd name="T100" fmla="*/ 7 w 86"/>
                  <a:gd name="T101" fmla="*/ 21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76">
                    <a:moveTo>
                      <a:pt x="18" y="54"/>
                    </a:moveTo>
                    <a:lnTo>
                      <a:pt x="18" y="54"/>
                    </a:lnTo>
                    <a:lnTo>
                      <a:pt x="22" y="52"/>
                    </a:lnTo>
                    <a:lnTo>
                      <a:pt x="24" y="50"/>
                    </a:lnTo>
                    <a:lnTo>
                      <a:pt x="24" y="48"/>
                    </a:lnTo>
                    <a:lnTo>
                      <a:pt x="26" y="44"/>
                    </a:lnTo>
                    <a:lnTo>
                      <a:pt x="28" y="38"/>
                    </a:lnTo>
                    <a:lnTo>
                      <a:pt x="30" y="36"/>
                    </a:lnTo>
                    <a:lnTo>
                      <a:pt x="36" y="38"/>
                    </a:lnTo>
                    <a:lnTo>
                      <a:pt x="40" y="38"/>
                    </a:lnTo>
                    <a:lnTo>
                      <a:pt x="42" y="38"/>
                    </a:lnTo>
                    <a:lnTo>
                      <a:pt x="46" y="40"/>
                    </a:lnTo>
                    <a:lnTo>
                      <a:pt x="46" y="44"/>
                    </a:lnTo>
                    <a:lnTo>
                      <a:pt x="46" y="46"/>
                    </a:lnTo>
                    <a:lnTo>
                      <a:pt x="48" y="46"/>
                    </a:lnTo>
                    <a:lnTo>
                      <a:pt x="50" y="50"/>
                    </a:lnTo>
                    <a:lnTo>
                      <a:pt x="52" y="54"/>
                    </a:lnTo>
                    <a:lnTo>
                      <a:pt x="52" y="58"/>
                    </a:lnTo>
                    <a:lnTo>
                      <a:pt x="50" y="62"/>
                    </a:lnTo>
                    <a:lnTo>
                      <a:pt x="56" y="60"/>
                    </a:lnTo>
                    <a:lnTo>
                      <a:pt x="58" y="60"/>
                    </a:lnTo>
                    <a:lnTo>
                      <a:pt x="60" y="60"/>
                    </a:lnTo>
                    <a:lnTo>
                      <a:pt x="62" y="58"/>
                    </a:lnTo>
                    <a:lnTo>
                      <a:pt x="62" y="56"/>
                    </a:lnTo>
                    <a:lnTo>
                      <a:pt x="66" y="64"/>
                    </a:lnTo>
                    <a:lnTo>
                      <a:pt x="66" y="66"/>
                    </a:lnTo>
                    <a:lnTo>
                      <a:pt x="66" y="70"/>
                    </a:lnTo>
                    <a:lnTo>
                      <a:pt x="64" y="72"/>
                    </a:lnTo>
                    <a:lnTo>
                      <a:pt x="66" y="76"/>
                    </a:lnTo>
                    <a:lnTo>
                      <a:pt x="70" y="68"/>
                    </a:lnTo>
                    <a:lnTo>
                      <a:pt x="72" y="68"/>
                    </a:lnTo>
                    <a:lnTo>
                      <a:pt x="74" y="68"/>
                    </a:lnTo>
                    <a:lnTo>
                      <a:pt x="76" y="70"/>
                    </a:lnTo>
                    <a:lnTo>
                      <a:pt x="78" y="66"/>
                    </a:lnTo>
                    <a:lnTo>
                      <a:pt x="78" y="62"/>
                    </a:lnTo>
                    <a:lnTo>
                      <a:pt x="80" y="62"/>
                    </a:lnTo>
                    <a:lnTo>
                      <a:pt x="82" y="60"/>
                    </a:lnTo>
                    <a:lnTo>
                      <a:pt x="84" y="58"/>
                    </a:lnTo>
                    <a:lnTo>
                      <a:pt x="86" y="56"/>
                    </a:lnTo>
                    <a:lnTo>
                      <a:pt x="84" y="54"/>
                    </a:lnTo>
                    <a:lnTo>
                      <a:pt x="82" y="50"/>
                    </a:lnTo>
                    <a:lnTo>
                      <a:pt x="82" y="48"/>
                    </a:lnTo>
                    <a:lnTo>
                      <a:pt x="82" y="46"/>
                    </a:lnTo>
                    <a:lnTo>
                      <a:pt x="86" y="44"/>
                    </a:lnTo>
                    <a:lnTo>
                      <a:pt x="84" y="44"/>
                    </a:lnTo>
                    <a:lnTo>
                      <a:pt x="82" y="44"/>
                    </a:lnTo>
                    <a:lnTo>
                      <a:pt x="78" y="42"/>
                    </a:lnTo>
                    <a:lnTo>
                      <a:pt x="76" y="36"/>
                    </a:lnTo>
                    <a:lnTo>
                      <a:pt x="74" y="36"/>
                    </a:lnTo>
                    <a:lnTo>
                      <a:pt x="72" y="36"/>
                    </a:lnTo>
                    <a:lnTo>
                      <a:pt x="70" y="34"/>
                    </a:lnTo>
                    <a:lnTo>
                      <a:pt x="68" y="34"/>
                    </a:lnTo>
                    <a:lnTo>
                      <a:pt x="66" y="34"/>
                    </a:lnTo>
                    <a:lnTo>
                      <a:pt x="64" y="32"/>
                    </a:lnTo>
                    <a:lnTo>
                      <a:pt x="72" y="26"/>
                    </a:lnTo>
                    <a:lnTo>
                      <a:pt x="70" y="28"/>
                    </a:lnTo>
                    <a:lnTo>
                      <a:pt x="68" y="26"/>
                    </a:lnTo>
                    <a:lnTo>
                      <a:pt x="68" y="22"/>
                    </a:lnTo>
                    <a:lnTo>
                      <a:pt x="64" y="20"/>
                    </a:lnTo>
                    <a:lnTo>
                      <a:pt x="64" y="18"/>
                    </a:lnTo>
                    <a:lnTo>
                      <a:pt x="66" y="18"/>
                    </a:lnTo>
                    <a:lnTo>
                      <a:pt x="66" y="12"/>
                    </a:lnTo>
                    <a:lnTo>
                      <a:pt x="64" y="6"/>
                    </a:lnTo>
                    <a:lnTo>
                      <a:pt x="60" y="6"/>
                    </a:lnTo>
                    <a:lnTo>
                      <a:pt x="58" y="6"/>
                    </a:lnTo>
                    <a:lnTo>
                      <a:pt x="56" y="6"/>
                    </a:lnTo>
                    <a:lnTo>
                      <a:pt x="54" y="4"/>
                    </a:lnTo>
                    <a:lnTo>
                      <a:pt x="54" y="6"/>
                    </a:lnTo>
                    <a:lnTo>
                      <a:pt x="52" y="8"/>
                    </a:lnTo>
                    <a:lnTo>
                      <a:pt x="50" y="6"/>
                    </a:lnTo>
                    <a:lnTo>
                      <a:pt x="46" y="6"/>
                    </a:lnTo>
                    <a:lnTo>
                      <a:pt x="44" y="6"/>
                    </a:lnTo>
                    <a:lnTo>
                      <a:pt x="42" y="6"/>
                    </a:lnTo>
                    <a:lnTo>
                      <a:pt x="40" y="6"/>
                    </a:lnTo>
                    <a:lnTo>
                      <a:pt x="40" y="2"/>
                    </a:lnTo>
                    <a:lnTo>
                      <a:pt x="34" y="4"/>
                    </a:lnTo>
                    <a:lnTo>
                      <a:pt x="28" y="4"/>
                    </a:lnTo>
                    <a:lnTo>
                      <a:pt x="26" y="2"/>
                    </a:lnTo>
                    <a:lnTo>
                      <a:pt x="22" y="2"/>
                    </a:lnTo>
                    <a:lnTo>
                      <a:pt x="18" y="2"/>
                    </a:lnTo>
                    <a:lnTo>
                      <a:pt x="14" y="0"/>
                    </a:lnTo>
                    <a:lnTo>
                      <a:pt x="14" y="4"/>
                    </a:lnTo>
                    <a:lnTo>
                      <a:pt x="14" y="6"/>
                    </a:lnTo>
                    <a:lnTo>
                      <a:pt x="14" y="8"/>
                    </a:lnTo>
                    <a:lnTo>
                      <a:pt x="10" y="8"/>
                    </a:lnTo>
                    <a:lnTo>
                      <a:pt x="12" y="12"/>
                    </a:lnTo>
                    <a:lnTo>
                      <a:pt x="12" y="14"/>
                    </a:lnTo>
                    <a:lnTo>
                      <a:pt x="12" y="16"/>
                    </a:lnTo>
                    <a:lnTo>
                      <a:pt x="10" y="18"/>
                    </a:lnTo>
                    <a:lnTo>
                      <a:pt x="6" y="20"/>
                    </a:lnTo>
                    <a:lnTo>
                      <a:pt x="2" y="20"/>
                    </a:lnTo>
                    <a:lnTo>
                      <a:pt x="2" y="22"/>
                    </a:lnTo>
                    <a:lnTo>
                      <a:pt x="0" y="24"/>
                    </a:lnTo>
                    <a:lnTo>
                      <a:pt x="6" y="40"/>
                    </a:lnTo>
                    <a:lnTo>
                      <a:pt x="12" y="40"/>
                    </a:lnTo>
                    <a:lnTo>
                      <a:pt x="10" y="42"/>
                    </a:lnTo>
                    <a:lnTo>
                      <a:pt x="10" y="48"/>
                    </a:lnTo>
                    <a:lnTo>
                      <a:pt x="14" y="52"/>
                    </a:lnTo>
                    <a:lnTo>
                      <a:pt x="16" y="54"/>
                    </a:lnTo>
                    <a:lnTo>
                      <a:pt x="18" y="54"/>
                    </a:lnTo>
                    <a:close/>
                  </a:path>
                </a:pathLst>
              </a:custGeom>
              <a:grpFill/>
              <a:ln w="3175">
                <a:noFill/>
                <a:round/>
                <a:headEnd/>
                <a:tailEnd/>
              </a:ln>
            </p:spPr>
            <p:txBody>
              <a:bodyPr/>
              <a:lstStyle/>
              <a:p>
                <a:pPr>
                  <a:defRPr/>
                </a:pPr>
                <a:endParaRPr lang="en-GB" dirty="0">
                  <a:latin typeface="Calibri" pitchFamily="34" charset="0"/>
                </a:endParaRPr>
              </a:p>
            </p:txBody>
          </p:sp>
          <p:sp>
            <p:nvSpPr>
              <p:cNvPr id="734" name="Freeform 139"/>
              <p:cNvSpPr>
                <a:spLocks/>
              </p:cNvSpPr>
              <p:nvPr/>
            </p:nvSpPr>
            <p:spPr bwMode="auto">
              <a:xfrm>
                <a:off x="2339971" y="3801032"/>
                <a:ext cx="110144" cy="136209"/>
              </a:xfrm>
              <a:custGeom>
                <a:avLst/>
                <a:gdLst>
                  <a:gd name="T0" fmla="*/ 17 w 48"/>
                  <a:gd name="T1" fmla="*/ 13 h 60"/>
                  <a:gd name="T2" fmla="*/ 19 w 48"/>
                  <a:gd name="T3" fmla="*/ 13 h 60"/>
                  <a:gd name="T4" fmla="*/ 19 w 48"/>
                  <a:gd name="T5" fmla="*/ 13 h 60"/>
                  <a:gd name="T6" fmla="*/ 19 w 48"/>
                  <a:gd name="T7" fmla="*/ 13 h 60"/>
                  <a:gd name="T8" fmla="*/ 17 w 48"/>
                  <a:gd name="T9" fmla="*/ 15 h 60"/>
                  <a:gd name="T10" fmla="*/ 17 w 48"/>
                  <a:gd name="T11" fmla="*/ 15 h 60"/>
                  <a:gd name="T12" fmla="*/ 16 w 48"/>
                  <a:gd name="T13" fmla="*/ 15 h 60"/>
                  <a:gd name="T14" fmla="*/ 16 w 48"/>
                  <a:gd name="T15" fmla="*/ 16 h 60"/>
                  <a:gd name="T16" fmla="*/ 16 w 48"/>
                  <a:gd name="T17" fmla="*/ 16 h 60"/>
                  <a:gd name="T18" fmla="*/ 15 w 48"/>
                  <a:gd name="T19" fmla="*/ 17 h 60"/>
                  <a:gd name="T20" fmla="*/ 15 w 48"/>
                  <a:gd name="T21" fmla="*/ 19 h 60"/>
                  <a:gd name="T22" fmla="*/ 15 w 48"/>
                  <a:gd name="T23" fmla="*/ 19 h 60"/>
                  <a:gd name="T24" fmla="*/ 13 w 48"/>
                  <a:gd name="T25" fmla="*/ 20 h 60"/>
                  <a:gd name="T26" fmla="*/ 13 w 48"/>
                  <a:gd name="T27" fmla="*/ 20 h 60"/>
                  <a:gd name="T28" fmla="*/ 13 w 48"/>
                  <a:gd name="T29" fmla="*/ 21 h 60"/>
                  <a:gd name="T30" fmla="*/ 13 w 48"/>
                  <a:gd name="T31" fmla="*/ 21 h 60"/>
                  <a:gd name="T32" fmla="*/ 13 w 48"/>
                  <a:gd name="T33" fmla="*/ 21 h 60"/>
                  <a:gd name="T34" fmla="*/ 12 w 48"/>
                  <a:gd name="T35" fmla="*/ 21 h 60"/>
                  <a:gd name="T36" fmla="*/ 10 w 48"/>
                  <a:gd name="T37" fmla="*/ 21 h 60"/>
                  <a:gd name="T38" fmla="*/ 10 w 48"/>
                  <a:gd name="T39" fmla="*/ 21 h 60"/>
                  <a:gd name="T40" fmla="*/ 10 w 48"/>
                  <a:gd name="T41" fmla="*/ 21 h 60"/>
                  <a:gd name="T42" fmla="*/ 10 w 48"/>
                  <a:gd name="T43" fmla="*/ 23 h 60"/>
                  <a:gd name="T44" fmla="*/ 8 w 48"/>
                  <a:gd name="T45" fmla="*/ 23 h 60"/>
                  <a:gd name="T46" fmla="*/ 8 w 48"/>
                  <a:gd name="T47" fmla="*/ 23 h 60"/>
                  <a:gd name="T48" fmla="*/ 6 w 48"/>
                  <a:gd name="T49" fmla="*/ 21 h 60"/>
                  <a:gd name="T50" fmla="*/ 4 w 48"/>
                  <a:gd name="T51" fmla="*/ 20 h 60"/>
                  <a:gd name="T52" fmla="*/ 0 w 48"/>
                  <a:gd name="T53" fmla="*/ 15 h 60"/>
                  <a:gd name="T54" fmla="*/ 0 w 48"/>
                  <a:gd name="T55" fmla="*/ 15 h 60"/>
                  <a:gd name="T56" fmla="*/ 2 w 48"/>
                  <a:gd name="T57" fmla="*/ 15 h 60"/>
                  <a:gd name="T58" fmla="*/ 2 w 48"/>
                  <a:gd name="T59" fmla="*/ 13 h 60"/>
                  <a:gd name="T60" fmla="*/ 2 w 48"/>
                  <a:gd name="T61" fmla="*/ 13 h 60"/>
                  <a:gd name="T62" fmla="*/ 2 w 48"/>
                  <a:gd name="T63" fmla="*/ 13 h 60"/>
                  <a:gd name="T64" fmla="*/ 2 w 48"/>
                  <a:gd name="T65" fmla="*/ 13 h 60"/>
                  <a:gd name="T66" fmla="*/ 2 w 48"/>
                  <a:gd name="T67" fmla="*/ 10 h 60"/>
                  <a:gd name="T68" fmla="*/ 4 w 48"/>
                  <a:gd name="T69" fmla="*/ 9 h 60"/>
                  <a:gd name="T70" fmla="*/ 10 w 48"/>
                  <a:gd name="T71" fmla="*/ 9 h 60"/>
                  <a:gd name="T72" fmla="*/ 10 w 48"/>
                  <a:gd name="T73" fmla="*/ 9 h 60"/>
                  <a:gd name="T74" fmla="*/ 8 w 48"/>
                  <a:gd name="T75" fmla="*/ 8 h 60"/>
                  <a:gd name="T76" fmla="*/ 8 w 48"/>
                  <a:gd name="T77" fmla="*/ 7 h 60"/>
                  <a:gd name="T78" fmla="*/ 8 w 48"/>
                  <a:gd name="T79" fmla="*/ 7 h 60"/>
                  <a:gd name="T80" fmla="*/ 6 w 48"/>
                  <a:gd name="T81" fmla="*/ 5 h 60"/>
                  <a:gd name="T82" fmla="*/ 6 w 48"/>
                  <a:gd name="T83" fmla="*/ 4 h 60"/>
                  <a:gd name="T84" fmla="*/ 6 w 48"/>
                  <a:gd name="T85" fmla="*/ 2 h 60"/>
                  <a:gd name="T86" fmla="*/ 7 w 48"/>
                  <a:gd name="T87" fmla="*/ 2 h 60"/>
                  <a:gd name="T88" fmla="*/ 8 w 48"/>
                  <a:gd name="T89" fmla="*/ 0 h 60"/>
                  <a:gd name="T90" fmla="*/ 16 w 48"/>
                  <a:gd name="T91" fmla="*/ 0 h 60"/>
                  <a:gd name="T92" fmla="*/ 16 w 48"/>
                  <a:gd name="T93" fmla="*/ 13 h 60"/>
                  <a:gd name="T94" fmla="*/ 18 w 48"/>
                  <a:gd name="T95" fmla="*/ 13 h 60"/>
                  <a:gd name="T96" fmla="*/ 17 w 48"/>
                  <a:gd name="T97" fmla="*/ 13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 h="60">
                    <a:moveTo>
                      <a:pt x="44" y="34"/>
                    </a:moveTo>
                    <a:lnTo>
                      <a:pt x="48" y="34"/>
                    </a:lnTo>
                    <a:lnTo>
                      <a:pt x="48" y="36"/>
                    </a:lnTo>
                    <a:lnTo>
                      <a:pt x="44" y="38"/>
                    </a:lnTo>
                    <a:lnTo>
                      <a:pt x="40" y="38"/>
                    </a:lnTo>
                    <a:lnTo>
                      <a:pt x="40" y="42"/>
                    </a:lnTo>
                    <a:lnTo>
                      <a:pt x="38" y="46"/>
                    </a:lnTo>
                    <a:lnTo>
                      <a:pt x="38" y="50"/>
                    </a:lnTo>
                    <a:lnTo>
                      <a:pt x="34" y="52"/>
                    </a:lnTo>
                    <a:lnTo>
                      <a:pt x="32" y="54"/>
                    </a:lnTo>
                    <a:lnTo>
                      <a:pt x="32" y="56"/>
                    </a:lnTo>
                    <a:lnTo>
                      <a:pt x="30" y="58"/>
                    </a:lnTo>
                    <a:lnTo>
                      <a:pt x="28" y="58"/>
                    </a:lnTo>
                    <a:lnTo>
                      <a:pt x="26" y="58"/>
                    </a:lnTo>
                    <a:lnTo>
                      <a:pt x="24" y="60"/>
                    </a:lnTo>
                    <a:lnTo>
                      <a:pt x="20" y="60"/>
                    </a:lnTo>
                    <a:lnTo>
                      <a:pt x="16" y="56"/>
                    </a:lnTo>
                    <a:lnTo>
                      <a:pt x="10" y="52"/>
                    </a:lnTo>
                    <a:lnTo>
                      <a:pt x="0" y="40"/>
                    </a:lnTo>
                    <a:lnTo>
                      <a:pt x="2" y="38"/>
                    </a:lnTo>
                    <a:lnTo>
                      <a:pt x="4" y="36"/>
                    </a:lnTo>
                    <a:lnTo>
                      <a:pt x="2" y="36"/>
                    </a:lnTo>
                    <a:lnTo>
                      <a:pt x="4" y="32"/>
                    </a:lnTo>
                    <a:lnTo>
                      <a:pt x="6" y="28"/>
                    </a:lnTo>
                    <a:lnTo>
                      <a:pt x="10" y="24"/>
                    </a:lnTo>
                    <a:lnTo>
                      <a:pt x="24" y="24"/>
                    </a:lnTo>
                    <a:lnTo>
                      <a:pt x="22" y="22"/>
                    </a:lnTo>
                    <a:lnTo>
                      <a:pt x="20" y="18"/>
                    </a:lnTo>
                    <a:lnTo>
                      <a:pt x="16" y="14"/>
                    </a:lnTo>
                    <a:lnTo>
                      <a:pt x="14" y="10"/>
                    </a:lnTo>
                    <a:lnTo>
                      <a:pt x="14" y="6"/>
                    </a:lnTo>
                    <a:lnTo>
                      <a:pt x="18" y="6"/>
                    </a:lnTo>
                    <a:lnTo>
                      <a:pt x="20" y="0"/>
                    </a:lnTo>
                    <a:lnTo>
                      <a:pt x="40" y="0"/>
                    </a:lnTo>
                    <a:lnTo>
                      <a:pt x="40" y="32"/>
                    </a:lnTo>
                    <a:lnTo>
                      <a:pt x="46" y="32"/>
                    </a:lnTo>
                    <a:lnTo>
                      <a:pt x="44" y="34"/>
                    </a:lnTo>
                    <a:close/>
                  </a:path>
                </a:pathLst>
              </a:custGeom>
              <a:grpFill/>
              <a:ln w="3175">
                <a:noFill/>
                <a:round/>
                <a:headEnd/>
                <a:tailEnd/>
              </a:ln>
            </p:spPr>
            <p:txBody>
              <a:bodyPr/>
              <a:lstStyle/>
              <a:p>
                <a:pPr>
                  <a:defRPr/>
                </a:pPr>
                <a:endParaRPr lang="en-GB" dirty="0">
                  <a:latin typeface="Calibri" pitchFamily="34" charset="0"/>
                </a:endParaRPr>
              </a:p>
            </p:txBody>
          </p:sp>
          <p:sp>
            <p:nvSpPr>
              <p:cNvPr id="735" name="Freeform 140"/>
              <p:cNvSpPr>
                <a:spLocks noEditPoints="1"/>
              </p:cNvSpPr>
              <p:nvPr/>
            </p:nvSpPr>
            <p:spPr bwMode="auto">
              <a:xfrm>
                <a:off x="2867504" y="1073944"/>
                <a:ext cx="1553615" cy="1199803"/>
              </a:xfrm>
              <a:custGeom>
                <a:avLst/>
                <a:gdLst>
                  <a:gd name="T0" fmla="*/ 59 w 682"/>
                  <a:gd name="T1" fmla="*/ 19 h 526"/>
                  <a:gd name="T2" fmla="*/ 22 w 682"/>
                  <a:gd name="T3" fmla="*/ 34 h 526"/>
                  <a:gd name="T4" fmla="*/ 35 w 682"/>
                  <a:gd name="T5" fmla="*/ 42 h 526"/>
                  <a:gd name="T6" fmla="*/ 6 w 682"/>
                  <a:gd name="T7" fmla="*/ 57 h 526"/>
                  <a:gd name="T8" fmla="*/ 8 w 682"/>
                  <a:gd name="T9" fmla="*/ 63 h 526"/>
                  <a:gd name="T10" fmla="*/ 23 w 682"/>
                  <a:gd name="T11" fmla="*/ 72 h 526"/>
                  <a:gd name="T12" fmla="*/ 52 w 682"/>
                  <a:gd name="T13" fmla="*/ 72 h 526"/>
                  <a:gd name="T14" fmla="*/ 68 w 682"/>
                  <a:gd name="T15" fmla="*/ 87 h 526"/>
                  <a:gd name="T16" fmla="*/ 72 w 682"/>
                  <a:gd name="T17" fmla="*/ 102 h 526"/>
                  <a:gd name="T18" fmla="*/ 85 w 682"/>
                  <a:gd name="T19" fmla="*/ 111 h 526"/>
                  <a:gd name="T20" fmla="*/ 94 w 682"/>
                  <a:gd name="T21" fmla="*/ 120 h 526"/>
                  <a:gd name="T22" fmla="*/ 79 w 682"/>
                  <a:gd name="T23" fmla="*/ 128 h 526"/>
                  <a:gd name="T24" fmla="*/ 88 w 682"/>
                  <a:gd name="T25" fmla="*/ 123 h 526"/>
                  <a:gd name="T26" fmla="*/ 88 w 682"/>
                  <a:gd name="T27" fmla="*/ 138 h 526"/>
                  <a:gd name="T28" fmla="*/ 82 w 682"/>
                  <a:gd name="T29" fmla="*/ 147 h 526"/>
                  <a:gd name="T30" fmla="*/ 82 w 682"/>
                  <a:gd name="T31" fmla="*/ 159 h 526"/>
                  <a:gd name="T32" fmla="*/ 90 w 682"/>
                  <a:gd name="T33" fmla="*/ 170 h 526"/>
                  <a:gd name="T34" fmla="*/ 95 w 682"/>
                  <a:gd name="T35" fmla="*/ 182 h 526"/>
                  <a:gd name="T36" fmla="*/ 105 w 682"/>
                  <a:gd name="T37" fmla="*/ 190 h 526"/>
                  <a:gd name="T38" fmla="*/ 122 w 682"/>
                  <a:gd name="T39" fmla="*/ 199 h 526"/>
                  <a:gd name="T40" fmla="*/ 127 w 682"/>
                  <a:gd name="T41" fmla="*/ 194 h 526"/>
                  <a:gd name="T42" fmla="*/ 131 w 682"/>
                  <a:gd name="T43" fmla="*/ 178 h 526"/>
                  <a:gd name="T44" fmla="*/ 137 w 682"/>
                  <a:gd name="T45" fmla="*/ 161 h 526"/>
                  <a:gd name="T46" fmla="*/ 157 w 682"/>
                  <a:gd name="T47" fmla="*/ 157 h 526"/>
                  <a:gd name="T48" fmla="*/ 184 w 682"/>
                  <a:gd name="T49" fmla="*/ 139 h 526"/>
                  <a:gd name="T50" fmla="*/ 204 w 682"/>
                  <a:gd name="T51" fmla="*/ 131 h 526"/>
                  <a:gd name="T52" fmla="*/ 212 w 682"/>
                  <a:gd name="T53" fmla="*/ 121 h 526"/>
                  <a:gd name="T54" fmla="*/ 194 w 682"/>
                  <a:gd name="T55" fmla="*/ 113 h 526"/>
                  <a:gd name="T56" fmla="*/ 199 w 682"/>
                  <a:gd name="T57" fmla="*/ 109 h 526"/>
                  <a:gd name="T58" fmla="*/ 221 w 682"/>
                  <a:gd name="T59" fmla="*/ 111 h 526"/>
                  <a:gd name="T60" fmla="*/ 221 w 682"/>
                  <a:gd name="T61" fmla="*/ 105 h 526"/>
                  <a:gd name="T62" fmla="*/ 224 w 682"/>
                  <a:gd name="T63" fmla="*/ 94 h 526"/>
                  <a:gd name="T64" fmla="*/ 220 w 682"/>
                  <a:gd name="T65" fmla="*/ 86 h 526"/>
                  <a:gd name="T66" fmla="*/ 223 w 682"/>
                  <a:gd name="T67" fmla="*/ 84 h 526"/>
                  <a:gd name="T68" fmla="*/ 227 w 682"/>
                  <a:gd name="T69" fmla="*/ 70 h 526"/>
                  <a:gd name="T70" fmla="*/ 229 w 682"/>
                  <a:gd name="T71" fmla="*/ 61 h 526"/>
                  <a:gd name="T72" fmla="*/ 226 w 682"/>
                  <a:gd name="T73" fmla="*/ 54 h 526"/>
                  <a:gd name="T74" fmla="*/ 226 w 682"/>
                  <a:gd name="T75" fmla="*/ 37 h 526"/>
                  <a:gd name="T76" fmla="*/ 237 w 682"/>
                  <a:gd name="T77" fmla="*/ 30 h 526"/>
                  <a:gd name="T78" fmla="*/ 227 w 682"/>
                  <a:gd name="T79" fmla="*/ 24 h 526"/>
                  <a:gd name="T80" fmla="*/ 217 w 682"/>
                  <a:gd name="T81" fmla="*/ 22 h 526"/>
                  <a:gd name="T82" fmla="*/ 183 w 682"/>
                  <a:gd name="T83" fmla="*/ 19 h 526"/>
                  <a:gd name="T84" fmla="*/ 226 w 682"/>
                  <a:gd name="T85" fmla="*/ 13 h 526"/>
                  <a:gd name="T86" fmla="*/ 201 w 682"/>
                  <a:gd name="T87" fmla="*/ 2 h 526"/>
                  <a:gd name="T88" fmla="*/ 149 w 682"/>
                  <a:gd name="T89" fmla="*/ 2 h 526"/>
                  <a:gd name="T90" fmla="*/ 136 w 682"/>
                  <a:gd name="T91" fmla="*/ 8 h 526"/>
                  <a:gd name="T92" fmla="*/ 119 w 682"/>
                  <a:gd name="T93" fmla="*/ 12 h 526"/>
                  <a:gd name="T94" fmla="*/ 111 w 682"/>
                  <a:gd name="T95" fmla="*/ 25 h 526"/>
                  <a:gd name="T96" fmla="*/ 151 w 682"/>
                  <a:gd name="T97" fmla="*/ 153 h 526"/>
                  <a:gd name="T98" fmla="*/ 168 w 682"/>
                  <a:gd name="T99" fmla="*/ 23 h 526"/>
                  <a:gd name="T100" fmla="*/ 88 w 682"/>
                  <a:gd name="T101" fmla="*/ 144 h 526"/>
                  <a:gd name="T102" fmla="*/ 192 w 682"/>
                  <a:gd name="T103" fmla="*/ 119 h 526"/>
                  <a:gd name="T104" fmla="*/ 208 w 682"/>
                  <a:gd name="T105" fmla="*/ 100 h 526"/>
                  <a:gd name="T106" fmla="*/ 205 w 682"/>
                  <a:gd name="T107" fmla="*/ 101 h 526"/>
                  <a:gd name="T108" fmla="*/ 200 w 682"/>
                  <a:gd name="T109" fmla="*/ 99 h 526"/>
                  <a:gd name="T110" fmla="*/ 204 w 682"/>
                  <a:gd name="T111" fmla="*/ 96 h 526"/>
                  <a:gd name="T112" fmla="*/ 226 w 682"/>
                  <a:gd name="T113" fmla="*/ 83 h 526"/>
                  <a:gd name="T114" fmla="*/ 236 w 682"/>
                  <a:gd name="T115" fmla="*/ 80 h 526"/>
                  <a:gd name="T116" fmla="*/ 228 w 682"/>
                  <a:gd name="T117" fmla="*/ 36 h 526"/>
                  <a:gd name="T118" fmla="*/ 131 w 682"/>
                  <a:gd name="T119" fmla="*/ 13 h 526"/>
                  <a:gd name="T120" fmla="*/ 189 w 682"/>
                  <a:gd name="T121" fmla="*/ 7 h 526"/>
                  <a:gd name="T122" fmla="*/ 167 w 682"/>
                  <a:gd name="T123" fmla="*/ 6 h 5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82" h="526">
                    <a:moveTo>
                      <a:pt x="250" y="66"/>
                    </a:moveTo>
                    <a:lnTo>
                      <a:pt x="250" y="66"/>
                    </a:lnTo>
                    <a:lnTo>
                      <a:pt x="220" y="54"/>
                    </a:lnTo>
                    <a:lnTo>
                      <a:pt x="210" y="66"/>
                    </a:lnTo>
                    <a:lnTo>
                      <a:pt x="208" y="52"/>
                    </a:lnTo>
                    <a:lnTo>
                      <a:pt x="206" y="42"/>
                    </a:lnTo>
                    <a:lnTo>
                      <a:pt x="192" y="44"/>
                    </a:lnTo>
                    <a:lnTo>
                      <a:pt x="192" y="48"/>
                    </a:lnTo>
                    <a:lnTo>
                      <a:pt x="190" y="48"/>
                    </a:lnTo>
                    <a:lnTo>
                      <a:pt x="188" y="44"/>
                    </a:lnTo>
                    <a:lnTo>
                      <a:pt x="184" y="44"/>
                    </a:lnTo>
                    <a:lnTo>
                      <a:pt x="184" y="46"/>
                    </a:lnTo>
                    <a:lnTo>
                      <a:pt x="182" y="48"/>
                    </a:lnTo>
                    <a:lnTo>
                      <a:pt x="180" y="48"/>
                    </a:lnTo>
                    <a:lnTo>
                      <a:pt x="176" y="46"/>
                    </a:lnTo>
                    <a:lnTo>
                      <a:pt x="170" y="44"/>
                    </a:lnTo>
                    <a:lnTo>
                      <a:pt x="154" y="48"/>
                    </a:lnTo>
                    <a:lnTo>
                      <a:pt x="136" y="54"/>
                    </a:lnTo>
                    <a:lnTo>
                      <a:pt x="140" y="66"/>
                    </a:lnTo>
                    <a:lnTo>
                      <a:pt x="136" y="60"/>
                    </a:lnTo>
                    <a:lnTo>
                      <a:pt x="130" y="54"/>
                    </a:lnTo>
                    <a:lnTo>
                      <a:pt x="128" y="54"/>
                    </a:lnTo>
                    <a:lnTo>
                      <a:pt x="124" y="54"/>
                    </a:lnTo>
                    <a:lnTo>
                      <a:pt x="116" y="70"/>
                    </a:lnTo>
                    <a:lnTo>
                      <a:pt x="120" y="72"/>
                    </a:lnTo>
                    <a:lnTo>
                      <a:pt x="122" y="74"/>
                    </a:lnTo>
                    <a:lnTo>
                      <a:pt x="114" y="72"/>
                    </a:lnTo>
                    <a:lnTo>
                      <a:pt x="108" y="70"/>
                    </a:lnTo>
                    <a:lnTo>
                      <a:pt x="104" y="70"/>
                    </a:lnTo>
                    <a:lnTo>
                      <a:pt x="98" y="72"/>
                    </a:lnTo>
                    <a:lnTo>
                      <a:pt x="88" y="76"/>
                    </a:lnTo>
                    <a:lnTo>
                      <a:pt x="76" y="80"/>
                    </a:lnTo>
                    <a:lnTo>
                      <a:pt x="66" y="82"/>
                    </a:lnTo>
                    <a:lnTo>
                      <a:pt x="62" y="82"/>
                    </a:lnTo>
                    <a:lnTo>
                      <a:pt x="58" y="86"/>
                    </a:lnTo>
                    <a:lnTo>
                      <a:pt x="56" y="88"/>
                    </a:lnTo>
                    <a:lnTo>
                      <a:pt x="56" y="92"/>
                    </a:lnTo>
                    <a:lnTo>
                      <a:pt x="54" y="92"/>
                    </a:lnTo>
                    <a:lnTo>
                      <a:pt x="54" y="94"/>
                    </a:lnTo>
                    <a:lnTo>
                      <a:pt x="56" y="98"/>
                    </a:lnTo>
                    <a:lnTo>
                      <a:pt x="60" y="98"/>
                    </a:lnTo>
                    <a:lnTo>
                      <a:pt x="62" y="96"/>
                    </a:lnTo>
                    <a:lnTo>
                      <a:pt x="66" y="94"/>
                    </a:lnTo>
                    <a:lnTo>
                      <a:pt x="68" y="94"/>
                    </a:lnTo>
                    <a:lnTo>
                      <a:pt x="70" y="96"/>
                    </a:lnTo>
                    <a:lnTo>
                      <a:pt x="72" y="98"/>
                    </a:lnTo>
                    <a:lnTo>
                      <a:pt x="76" y="98"/>
                    </a:lnTo>
                    <a:lnTo>
                      <a:pt x="82" y="96"/>
                    </a:lnTo>
                    <a:lnTo>
                      <a:pt x="94" y="94"/>
                    </a:lnTo>
                    <a:lnTo>
                      <a:pt x="90" y="98"/>
                    </a:lnTo>
                    <a:lnTo>
                      <a:pt x="94" y="98"/>
                    </a:lnTo>
                    <a:lnTo>
                      <a:pt x="94" y="100"/>
                    </a:lnTo>
                    <a:lnTo>
                      <a:pt x="90" y="106"/>
                    </a:lnTo>
                    <a:lnTo>
                      <a:pt x="92" y="108"/>
                    </a:lnTo>
                    <a:lnTo>
                      <a:pt x="92" y="110"/>
                    </a:lnTo>
                    <a:lnTo>
                      <a:pt x="92" y="112"/>
                    </a:lnTo>
                    <a:lnTo>
                      <a:pt x="90" y="114"/>
                    </a:lnTo>
                    <a:lnTo>
                      <a:pt x="84" y="118"/>
                    </a:lnTo>
                    <a:lnTo>
                      <a:pt x="74" y="124"/>
                    </a:lnTo>
                    <a:lnTo>
                      <a:pt x="64" y="122"/>
                    </a:lnTo>
                    <a:lnTo>
                      <a:pt x="52" y="122"/>
                    </a:lnTo>
                    <a:lnTo>
                      <a:pt x="44" y="126"/>
                    </a:lnTo>
                    <a:lnTo>
                      <a:pt x="40" y="126"/>
                    </a:lnTo>
                    <a:lnTo>
                      <a:pt x="34" y="126"/>
                    </a:lnTo>
                    <a:lnTo>
                      <a:pt x="6" y="128"/>
                    </a:lnTo>
                    <a:lnTo>
                      <a:pt x="4" y="132"/>
                    </a:lnTo>
                    <a:lnTo>
                      <a:pt x="2" y="134"/>
                    </a:lnTo>
                    <a:lnTo>
                      <a:pt x="4" y="140"/>
                    </a:lnTo>
                    <a:lnTo>
                      <a:pt x="6" y="144"/>
                    </a:lnTo>
                    <a:lnTo>
                      <a:pt x="8" y="146"/>
                    </a:lnTo>
                    <a:lnTo>
                      <a:pt x="10" y="146"/>
                    </a:lnTo>
                    <a:lnTo>
                      <a:pt x="16" y="148"/>
                    </a:lnTo>
                    <a:lnTo>
                      <a:pt x="20" y="154"/>
                    </a:lnTo>
                    <a:lnTo>
                      <a:pt x="26" y="154"/>
                    </a:lnTo>
                    <a:lnTo>
                      <a:pt x="34" y="154"/>
                    </a:lnTo>
                    <a:lnTo>
                      <a:pt x="36" y="148"/>
                    </a:lnTo>
                    <a:lnTo>
                      <a:pt x="40" y="154"/>
                    </a:lnTo>
                    <a:lnTo>
                      <a:pt x="48" y="156"/>
                    </a:lnTo>
                    <a:lnTo>
                      <a:pt x="56" y="154"/>
                    </a:lnTo>
                    <a:lnTo>
                      <a:pt x="74" y="154"/>
                    </a:lnTo>
                    <a:lnTo>
                      <a:pt x="72" y="160"/>
                    </a:lnTo>
                    <a:lnTo>
                      <a:pt x="50" y="158"/>
                    </a:lnTo>
                    <a:lnTo>
                      <a:pt x="42" y="160"/>
                    </a:lnTo>
                    <a:lnTo>
                      <a:pt x="32" y="162"/>
                    </a:lnTo>
                    <a:lnTo>
                      <a:pt x="28" y="166"/>
                    </a:lnTo>
                    <a:lnTo>
                      <a:pt x="30" y="166"/>
                    </a:lnTo>
                    <a:lnTo>
                      <a:pt x="32" y="166"/>
                    </a:lnTo>
                    <a:lnTo>
                      <a:pt x="32" y="168"/>
                    </a:lnTo>
                    <a:lnTo>
                      <a:pt x="26" y="166"/>
                    </a:lnTo>
                    <a:lnTo>
                      <a:pt x="22" y="166"/>
                    </a:lnTo>
                    <a:lnTo>
                      <a:pt x="20" y="164"/>
                    </a:lnTo>
                    <a:lnTo>
                      <a:pt x="14" y="164"/>
                    </a:lnTo>
                    <a:lnTo>
                      <a:pt x="8" y="166"/>
                    </a:lnTo>
                    <a:lnTo>
                      <a:pt x="10" y="168"/>
                    </a:lnTo>
                    <a:lnTo>
                      <a:pt x="12" y="172"/>
                    </a:lnTo>
                    <a:lnTo>
                      <a:pt x="12" y="174"/>
                    </a:lnTo>
                    <a:lnTo>
                      <a:pt x="18" y="174"/>
                    </a:lnTo>
                    <a:lnTo>
                      <a:pt x="24" y="176"/>
                    </a:lnTo>
                    <a:lnTo>
                      <a:pt x="28" y="178"/>
                    </a:lnTo>
                    <a:lnTo>
                      <a:pt x="28" y="180"/>
                    </a:lnTo>
                    <a:lnTo>
                      <a:pt x="24" y="180"/>
                    </a:lnTo>
                    <a:lnTo>
                      <a:pt x="30" y="186"/>
                    </a:lnTo>
                    <a:lnTo>
                      <a:pt x="40" y="190"/>
                    </a:lnTo>
                    <a:lnTo>
                      <a:pt x="48" y="192"/>
                    </a:lnTo>
                    <a:lnTo>
                      <a:pt x="50" y="190"/>
                    </a:lnTo>
                    <a:lnTo>
                      <a:pt x="50" y="186"/>
                    </a:lnTo>
                    <a:lnTo>
                      <a:pt x="50" y="180"/>
                    </a:lnTo>
                    <a:lnTo>
                      <a:pt x="60" y="186"/>
                    </a:lnTo>
                    <a:lnTo>
                      <a:pt x="60" y="184"/>
                    </a:lnTo>
                    <a:lnTo>
                      <a:pt x="62" y="180"/>
                    </a:lnTo>
                    <a:lnTo>
                      <a:pt x="68" y="180"/>
                    </a:lnTo>
                    <a:lnTo>
                      <a:pt x="72" y="180"/>
                    </a:lnTo>
                    <a:lnTo>
                      <a:pt x="74" y="184"/>
                    </a:lnTo>
                    <a:lnTo>
                      <a:pt x="74" y="186"/>
                    </a:lnTo>
                    <a:lnTo>
                      <a:pt x="74" y="188"/>
                    </a:lnTo>
                    <a:lnTo>
                      <a:pt x="78" y="188"/>
                    </a:lnTo>
                    <a:lnTo>
                      <a:pt x="80" y="186"/>
                    </a:lnTo>
                    <a:lnTo>
                      <a:pt x="80" y="182"/>
                    </a:lnTo>
                    <a:lnTo>
                      <a:pt x="88" y="184"/>
                    </a:lnTo>
                    <a:lnTo>
                      <a:pt x="92" y="184"/>
                    </a:lnTo>
                    <a:lnTo>
                      <a:pt x="98" y="182"/>
                    </a:lnTo>
                    <a:lnTo>
                      <a:pt x="102" y="178"/>
                    </a:lnTo>
                    <a:lnTo>
                      <a:pt x="104" y="178"/>
                    </a:lnTo>
                    <a:lnTo>
                      <a:pt x="104" y="180"/>
                    </a:lnTo>
                    <a:lnTo>
                      <a:pt x="104" y="184"/>
                    </a:lnTo>
                    <a:lnTo>
                      <a:pt x="112" y="180"/>
                    </a:lnTo>
                    <a:lnTo>
                      <a:pt x="136" y="186"/>
                    </a:lnTo>
                    <a:lnTo>
                      <a:pt x="140" y="190"/>
                    </a:lnTo>
                    <a:lnTo>
                      <a:pt x="142" y="194"/>
                    </a:lnTo>
                    <a:lnTo>
                      <a:pt x="150" y="194"/>
                    </a:lnTo>
                    <a:lnTo>
                      <a:pt x="152" y="194"/>
                    </a:lnTo>
                    <a:lnTo>
                      <a:pt x="156" y="194"/>
                    </a:lnTo>
                    <a:lnTo>
                      <a:pt x="156" y="196"/>
                    </a:lnTo>
                    <a:lnTo>
                      <a:pt x="158" y="200"/>
                    </a:lnTo>
                    <a:lnTo>
                      <a:pt x="158" y="206"/>
                    </a:lnTo>
                    <a:lnTo>
                      <a:pt x="166" y="208"/>
                    </a:lnTo>
                    <a:lnTo>
                      <a:pt x="170" y="212"/>
                    </a:lnTo>
                    <a:lnTo>
                      <a:pt x="174" y="218"/>
                    </a:lnTo>
                    <a:lnTo>
                      <a:pt x="182" y="218"/>
                    </a:lnTo>
                    <a:lnTo>
                      <a:pt x="182" y="220"/>
                    </a:lnTo>
                    <a:lnTo>
                      <a:pt x="184" y="222"/>
                    </a:lnTo>
                    <a:lnTo>
                      <a:pt x="180" y="222"/>
                    </a:lnTo>
                    <a:lnTo>
                      <a:pt x="180" y="224"/>
                    </a:lnTo>
                    <a:lnTo>
                      <a:pt x="180" y="226"/>
                    </a:lnTo>
                    <a:lnTo>
                      <a:pt x="180" y="228"/>
                    </a:lnTo>
                    <a:lnTo>
                      <a:pt x="172" y="232"/>
                    </a:lnTo>
                    <a:lnTo>
                      <a:pt x="178" y="232"/>
                    </a:lnTo>
                    <a:lnTo>
                      <a:pt x="184" y="230"/>
                    </a:lnTo>
                    <a:lnTo>
                      <a:pt x="186" y="238"/>
                    </a:lnTo>
                    <a:lnTo>
                      <a:pt x="190" y="238"/>
                    </a:lnTo>
                    <a:lnTo>
                      <a:pt x="190" y="240"/>
                    </a:lnTo>
                    <a:lnTo>
                      <a:pt x="190" y="242"/>
                    </a:lnTo>
                    <a:lnTo>
                      <a:pt x="188" y="242"/>
                    </a:lnTo>
                    <a:lnTo>
                      <a:pt x="188" y="244"/>
                    </a:lnTo>
                    <a:lnTo>
                      <a:pt x="194" y="248"/>
                    </a:lnTo>
                    <a:lnTo>
                      <a:pt x="194" y="250"/>
                    </a:lnTo>
                    <a:lnTo>
                      <a:pt x="194" y="254"/>
                    </a:lnTo>
                    <a:lnTo>
                      <a:pt x="198" y="254"/>
                    </a:lnTo>
                    <a:lnTo>
                      <a:pt x="198" y="258"/>
                    </a:lnTo>
                    <a:lnTo>
                      <a:pt x="198" y="262"/>
                    </a:lnTo>
                    <a:lnTo>
                      <a:pt x="190" y="264"/>
                    </a:lnTo>
                    <a:lnTo>
                      <a:pt x="192" y="266"/>
                    </a:lnTo>
                    <a:lnTo>
                      <a:pt x="192" y="270"/>
                    </a:lnTo>
                    <a:lnTo>
                      <a:pt x="188" y="272"/>
                    </a:lnTo>
                    <a:lnTo>
                      <a:pt x="188" y="274"/>
                    </a:lnTo>
                    <a:lnTo>
                      <a:pt x="188" y="276"/>
                    </a:lnTo>
                    <a:lnTo>
                      <a:pt x="192" y="278"/>
                    </a:lnTo>
                    <a:lnTo>
                      <a:pt x="188" y="282"/>
                    </a:lnTo>
                    <a:lnTo>
                      <a:pt x="186" y="284"/>
                    </a:lnTo>
                    <a:lnTo>
                      <a:pt x="188" y="286"/>
                    </a:lnTo>
                    <a:lnTo>
                      <a:pt x="202" y="288"/>
                    </a:lnTo>
                    <a:lnTo>
                      <a:pt x="202" y="282"/>
                    </a:lnTo>
                    <a:lnTo>
                      <a:pt x="204" y="276"/>
                    </a:lnTo>
                    <a:lnTo>
                      <a:pt x="208" y="278"/>
                    </a:lnTo>
                    <a:lnTo>
                      <a:pt x="208" y="282"/>
                    </a:lnTo>
                    <a:lnTo>
                      <a:pt x="216" y="282"/>
                    </a:lnTo>
                    <a:lnTo>
                      <a:pt x="226" y="284"/>
                    </a:lnTo>
                    <a:lnTo>
                      <a:pt x="226" y="286"/>
                    </a:lnTo>
                    <a:lnTo>
                      <a:pt x="224" y="290"/>
                    </a:lnTo>
                    <a:lnTo>
                      <a:pt x="230" y="288"/>
                    </a:lnTo>
                    <a:lnTo>
                      <a:pt x="236" y="288"/>
                    </a:lnTo>
                    <a:lnTo>
                      <a:pt x="234" y="290"/>
                    </a:lnTo>
                    <a:lnTo>
                      <a:pt x="232" y="290"/>
                    </a:lnTo>
                    <a:lnTo>
                      <a:pt x="246" y="292"/>
                    </a:lnTo>
                    <a:lnTo>
                      <a:pt x="242" y="294"/>
                    </a:lnTo>
                    <a:lnTo>
                      <a:pt x="240" y="296"/>
                    </a:lnTo>
                    <a:lnTo>
                      <a:pt x="240" y="298"/>
                    </a:lnTo>
                    <a:lnTo>
                      <a:pt x="244" y="298"/>
                    </a:lnTo>
                    <a:lnTo>
                      <a:pt x="238" y="300"/>
                    </a:lnTo>
                    <a:lnTo>
                      <a:pt x="238" y="304"/>
                    </a:lnTo>
                    <a:lnTo>
                      <a:pt x="244" y="304"/>
                    </a:lnTo>
                    <a:lnTo>
                      <a:pt x="246" y="304"/>
                    </a:lnTo>
                    <a:lnTo>
                      <a:pt x="244" y="304"/>
                    </a:lnTo>
                    <a:lnTo>
                      <a:pt x="238" y="304"/>
                    </a:lnTo>
                    <a:lnTo>
                      <a:pt x="238" y="308"/>
                    </a:lnTo>
                    <a:lnTo>
                      <a:pt x="246" y="312"/>
                    </a:lnTo>
                    <a:lnTo>
                      <a:pt x="244" y="312"/>
                    </a:lnTo>
                    <a:lnTo>
                      <a:pt x="234" y="310"/>
                    </a:lnTo>
                    <a:lnTo>
                      <a:pt x="228" y="306"/>
                    </a:lnTo>
                    <a:lnTo>
                      <a:pt x="224" y="304"/>
                    </a:lnTo>
                    <a:lnTo>
                      <a:pt x="218" y="302"/>
                    </a:lnTo>
                    <a:lnTo>
                      <a:pt x="210" y="302"/>
                    </a:lnTo>
                    <a:lnTo>
                      <a:pt x="196" y="304"/>
                    </a:lnTo>
                    <a:lnTo>
                      <a:pt x="198" y="306"/>
                    </a:lnTo>
                    <a:lnTo>
                      <a:pt x="198" y="308"/>
                    </a:lnTo>
                    <a:lnTo>
                      <a:pt x="204" y="310"/>
                    </a:lnTo>
                    <a:lnTo>
                      <a:pt x="208" y="310"/>
                    </a:lnTo>
                    <a:lnTo>
                      <a:pt x="210" y="316"/>
                    </a:lnTo>
                    <a:lnTo>
                      <a:pt x="196" y="314"/>
                    </a:lnTo>
                    <a:lnTo>
                      <a:pt x="194" y="324"/>
                    </a:lnTo>
                    <a:lnTo>
                      <a:pt x="190" y="330"/>
                    </a:lnTo>
                    <a:lnTo>
                      <a:pt x="192" y="332"/>
                    </a:lnTo>
                    <a:lnTo>
                      <a:pt x="194" y="334"/>
                    </a:lnTo>
                    <a:lnTo>
                      <a:pt x="208" y="334"/>
                    </a:lnTo>
                    <a:lnTo>
                      <a:pt x="208" y="338"/>
                    </a:lnTo>
                    <a:lnTo>
                      <a:pt x="196" y="338"/>
                    </a:lnTo>
                    <a:lnTo>
                      <a:pt x="200" y="344"/>
                    </a:lnTo>
                    <a:lnTo>
                      <a:pt x="206" y="344"/>
                    </a:lnTo>
                    <a:lnTo>
                      <a:pt x="212" y="342"/>
                    </a:lnTo>
                    <a:lnTo>
                      <a:pt x="222" y="338"/>
                    </a:lnTo>
                    <a:lnTo>
                      <a:pt x="224" y="336"/>
                    </a:lnTo>
                    <a:lnTo>
                      <a:pt x="228" y="336"/>
                    </a:lnTo>
                    <a:lnTo>
                      <a:pt x="228" y="332"/>
                    </a:lnTo>
                    <a:lnTo>
                      <a:pt x="228" y="330"/>
                    </a:lnTo>
                    <a:lnTo>
                      <a:pt x="220" y="322"/>
                    </a:lnTo>
                    <a:lnTo>
                      <a:pt x="210" y="316"/>
                    </a:lnTo>
                    <a:lnTo>
                      <a:pt x="210" y="312"/>
                    </a:lnTo>
                    <a:lnTo>
                      <a:pt x="216" y="312"/>
                    </a:lnTo>
                    <a:lnTo>
                      <a:pt x="220" y="314"/>
                    </a:lnTo>
                    <a:lnTo>
                      <a:pt x="222" y="318"/>
                    </a:lnTo>
                    <a:lnTo>
                      <a:pt x="224" y="320"/>
                    </a:lnTo>
                    <a:lnTo>
                      <a:pt x="230" y="320"/>
                    </a:lnTo>
                    <a:lnTo>
                      <a:pt x="234" y="318"/>
                    </a:lnTo>
                    <a:lnTo>
                      <a:pt x="236" y="320"/>
                    </a:lnTo>
                    <a:lnTo>
                      <a:pt x="238" y="322"/>
                    </a:lnTo>
                    <a:lnTo>
                      <a:pt x="240" y="322"/>
                    </a:lnTo>
                    <a:lnTo>
                      <a:pt x="246" y="320"/>
                    </a:lnTo>
                    <a:lnTo>
                      <a:pt x="242" y="336"/>
                    </a:lnTo>
                    <a:lnTo>
                      <a:pt x="250" y="336"/>
                    </a:lnTo>
                    <a:lnTo>
                      <a:pt x="248" y="340"/>
                    </a:lnTo>
                    <a:lnTo>
                      <a:pt x="248" y="342"/>
                    </a:lnTo>
                    <a:lnTo>
                      <a:pt x="250" y="344"/>
                    </a:lnTo>
                    <a:lnTo>
                      <a:pt x="248" y="346"/>
                    </a:lnTo>
                    <a:lnTo>
                      <a:pt x="246" y="348"/>
                    </a:lnTo>
                    <a:lnTo>
                      <a:pt x="244" y="346"/>
                    </a:lnTo>
                    <a:lnTo>
                      <a:pt x="240" y="344"/>
                    </a:lnTo>
                    <a:lnTo>
                      <a:pt x="240" y="346"/>
                    </a:lnTo>
                    <a:lnTo>
                      <a:pt x="242" y="358"/>
                    </a:lnTo>
                    <a:lnTo>
                      <a:pt x="230" y="358"/>
                    </a:lnTo>
                    <a:lnTo>
                      <a:pt x="228" y="360"/>
                    </a:lnTo>
                    <a:lnTo>
                      <a:pt x="226" y="362"/>
                    </a:lnTo>
                    <a:lnTo>
                      <a:pt x="222" y="362"/>
                    </a:lnTo>
                    <a:lnTo>
                      <a:pt x="222" y="364"/>
                    </a:lnTo>
                    <a:lnTo>
                      <a:pt x="228" y="366"/>
                    </a:lnTo>
                    <a:lnTo>
                      <a:pt x="234" y="366"/>
                    </a:lnTo>
                    <a:lnTo>
                      <a:pt x="238" y="364"/>
                    </a:lnTo>
                    <a:lnTo>
                      <a:pt x="244" y="360"/>
                    </a:lnTo>
                    <a:lnTo>
                      <a:pt x="244" y="368"/>
                    </a:lnTo>
                    <a:lnTo>
                      <a:pt x="228" y="370"/>
                    </a:lnTo>
                    <a:lnTo>
                      <a:pt x="226" y="366"/>
                    </a:lnTo>
                    <a:lnTo>
                      <a:pt x="224" y="366"/>
                    </a:lnTo>
                    <a:lnTo>
                      <a:pt x="220" y="366"/>
                    </a:lnTo>
                    <a:lnTo>
                      <a:pt x="222" y="370"/>
                    </a:lnTo>
                    <a:lnTo>
                      <a:pt x="210" y="376"/>
                    </a:lnTo>
                    <a:lnTo>
                      <a:pt x="210" y="382"/>
                    </a:lnTo>
                    <a:lnTo>
                      <a:pt x="214" y="382"/>
                    </a:lnTo>
                    <a:lnTo>
                      <a:pt x="216" y="382"/>
                    </a:lnTo>
                    <a:lnTo>
                      <a:pt x="210" y="386"/>
                    </a:lnTo>
                    <a:lnTo>
                      <a:pt x="214" y="394"/>
                    </a:lnTo>
                    <a:lnTo>
                      <a:pt x="218" y="394"/>
                    </a:lnTo>
                    <a:lnTo>
                      <a:pt x="218" y="396"/>
                    </a:lnTo>
                    <a:lnTo>
                      <a:pt x="218" y="400"/>
                    </a:lnTo>
                    <a:lnTo>
                      <a:pt x="214" y="404"/>
                    </a:lnTo>
                    <a:lnTo>
                      <a:pt x="218" y="404"/>
                    </a:lnTo>
                    <a:lnTo>
                      <a:pt x="218" y="406"/>
                    </a:lnTo>
                    <a:lnTo>
                      <a:pt x="212" y="406"/>
                    </a:lnTo>
                    <a:lnTo>
                      <a:pt x="210" y="410"/>
                    </a:lnTo>
                    <a:lnTo>
                      <a:pt x="220" y="412"/>
                    </a:lnTo>
                    <a:lnTo>
                      <a:pt x="218" y="414"/>
                    </a:lnTo>
                    <a:lnTo>
                      <a:pt x="216" y="414"/>
                    </a:lnTo>
                    <a:lnTo>
                      <a:pt x="214" y="416"/>
                    </a:lnTo>
                    <a:lnTo>
                      <a:pt x="216" y="416"/>
                    </a:lnTo>
                    <a:lnTo>
                      <a:pt x="222" y="416"/>
                    </a:lnTo>
                    <a:lnTo>
                      <a:pt x="226" y="416"/>
                    </a:lnTo>
                    <a:lnTo>
                      <a:pt x="226" y="422"/>
                    </a:lnTo>
                    <a:lnTo>
                      <a:pt x="226" y="426"/>
                    </a:lnTo>
                    <a:lnTo>
                      <a:pt x="232" y="434"/>
                    </a:lnTo>
                    <a:lnTo>
                      <a:pt x="230" y="434"/>
                    </a:lnTo>
                    <a:lnTo>
                      <a:pt x="230" y="436"/>
                    </a:lnTo>
                    <a:lnTo>
                      <a:pt x="230" y="440"/>
                    </a:lnTo>
                    <a:lnTo>
                      <a:pt x="238" y="436"/>
                    </a:lnTo>
                    <a:lnTo>
                      <a:pt x="248" y="432"/>
                    </a:lnTo>
                    <a:lnTo>
                      <a:pt x="248" y="434"/>
                    </a:lnTo>
                    <a:lnTo>
                      <a:pt x="248" y="438"/>
                    </a:lnTo>
                    <a:lnTo>
                      <a:pt x="244" y="438"/>
                    </a:lnTo>
                    <a:lnTo>
                      <a:pt x="244" y="442"/>
                    </a:lnTo>
                    <a:lnTo>
                      <a:pt x="238" y="444"/>
                    </a:lnTo>
                    <a:lnTo>
                      <a:pt x="234" y="444"/>
                    </a:lnTo>
                    <a:lnTo>
                      <a:pt x="240" y="446"/>
                    </a:lnTo>
                    <a:lnTo>
                      <a:pt x="238" y="448"/>
                    </a:lnTo>
                    <a:lnTo>
                      <a:pt x="232" y="448"/>
                    </a:lnTo>
                    <a:lnTo>
                      <a:pt x="234" y="452"/>
                    </a:lnTo>
                    <a:lnTo>
                      <a:pt x="236" y="454"/>
                    </a:lnTo>
                    <a:lnTo>
                      <a:pt x="236" y="456"/>
                    </a:lnTo>
                    <a:lnTo>
                      <a:pt x="242" y="456"/>
                    </a:lnTo>
                    <a:lnTo>
                      <a:pt x="242" y="458"/>
                    </a:lnTo>
                    <a:lnTo>
                      <a:pt x="242" y="460"/>
                    </a:lnTo>
                    <a:lnTo>
                      <a:pt x="240" y="462"/>
                    </a:lnTo>
                    <a:lnTo>
                      <a:pt x="240" y="464"/>
                    </a:lnTo>
                    <a:lnTo>
                      <a:pt x="244" y="468"/>
                    </a:lnTo>
                    <a:lnTo>
                      <a:pt x="246" y="466"/>
                    </a:lnTo>
                    <a:lnTo>
                      <a:pt x="248" y="464"/>
                    </a:lnTo>
                    <a:lnTo>
                      <a:pt x="250" y="466"/>
                    </a:lnTo>
                    <a:lnTo>
                      <a:pt x="250" y="468"/>
                    </a:lnTo>
                    <a:lnTo>
                      <a:pt x="248" y="470"/>
                    </a:lnTo>
                    <a:lnTo>
                      <a:pt x="250" y="474"/>
                    </a:lnTo>
                    <a:lnTo>
                      <a:pt x="254" y="472"/>
                    </a:lnTo>
                    <a:lnTo>
                      <a:pt x="254" y="480"/>
                    </a:lnTo>
                    <a:lnTo>
                      <a:pt x="260" y="478"/>
                    </a:lnTo>
                    <a:lnTo>
                      <a:pt x="262" y="476"/>
                    </a:lnTo>
                    <a:lnTo>
                      <a:pt x="266" y="476"/>
                    </a:lnTo>
                    <a:lnTo>
                      <a:pt x="264" y="482"/>
                    </a:lnTo>
                    <a:lnTo>
                      <a:pt x="268" y="482"/>
                    </a:lnTo>
                    <a:lnTo>
                      <a:pt x="268" y="494"/>
                    </a:lnTo>
                    <a:lnTo>
                      <a:pt x="270" y="494"/>
                    </a:lnTo>
                    <a:lnTo>
                      <a:pt x="272" y="494"/>
                    </a:lnTo>
                    <a:lnTo>
                      <a:pt x="276" y="492"/>
                    </a:lnTo>
                    <a:lnTo>
                      <a:pt x="274" y="492"/>
                    </a:lnTo>
                    <a:lnTo>
                      <a:pt x="274" y="494"/>
                    </a:lnTo>
                    <a:lnTo>
                      <a:pt x="272" y="494"/>
                    </a:lnTo>
                    <a:lnTo>
                      <a:pt x="272" y="496"/>
                    </a:lnTo>
                    <a:lnTo>
                      <a:pt x="276" y="496"/>
                    </a:lnTo>
                    <a:lnTo>
                      <a:pt x="274" y="500"/>
                    </a:lnTo>
                    <a:lnTo>
                      <a:pt x="276" y="502"/>
                    </a:lnTo>
                    <a:lnTo>
                      <a:pt x="276" y="504"/>
                    </a:lnTo>
                    <a:lnTo>
                      <a:pt x="278" y="508"/>
                    </a:lnTo>
                    <a:lnTo>
                      <a:pt x="290" y="504"/>
                    </a:lnTo>
                    <a:lnTo>
                      <a:pt x="294" y="500"/>
                    </a:lnTo>
                    <a:lnTo>
                      <a:pt x="298" y="494"/>
                    </a:lnTo>
                    <a:lnTo>
                      <a:pt x="298" y="504"/>
                    </a:lnTo>
                    <a:lnTo>
                      <a:pt x="298" y="506"/>
                    </a:lnTo>
                    <a:lnTo>
                      <a:pt x="300" y="508"/>
                    </a:lnTo>
                    <a:lnTo>
                      <a:pt x="306" y="508"/>
                    </a:lnTo>
                    <a:lnTo>
                      <a:pt x="316" y="508"/>
                    </a:lnTo>
                    <a:lnTo>
                      <a:pt x="310" y="516"/>
                    </a:lnTo>
                    <a:lnTo>
                      <a:pt x="318" y="510"/>
                    </a:lnTo>
                    <a:lnTo>
                      <a:pt x="316" y="514"/>
                    </a:lnTo>
                    <a:lnTo>
                      <a:pt x="314" y="516"/>
                    </a:lnTo>
                    <a:lnTo>
                      <a:pt x="316" y="516"/>
                    </a:lnTo>
                    <a:lnTo>
                      <a:pt x="320" y="518"/>
                    </a:lnTo>
                    <a:lnTo>
                      <a:pt x="320" y="514"/>
                    </a:lnTo>
                    <a:lnTo>
                      <a:pt x="322" y="512"/>
                    </a:lnTo>
                    <a:lnTo>
                      <a:pt x="322" y="516"/>
                    </a:lnTo>
                    <a:lnTo>
                      <a:pt x="322" y="520"/>
                    </a:lnTo>
                    <a:lnTo>
                      <a:pt x="326" y="522"/>
                    </a:lnTo>
                    <a:lnTo>
                      <a:pt x="334" y="522"/>
                    </a:lnTo>
                    <a:lnTo>
                      <a:pt x="332" y="520"/>
                    </a:lnTo>
                    <a:lnTo>
                      <a:pt x="330" y="518"/>
                    </a:lnTo>
                    <a:lnTo>
                      <a:pt x="336" y="516"/>
                    </a:lnTo>
                    <a:lnTo>
                      <a:pt x="336" y="514"/>
                    </a:lnTo>
                    <a:lnTo>
                      <a:pt x="332" y="512"/>
                    </a:lnTo>
                    <a:lnTo>
                      <a:pt x="334" y="512"/>
                    </a:lnTo>
                    <a:lnTo>
                      <a:pt x="334" y="508"/>
                    </a:lnTo>
                    <a:lnTo>
                      <a:pt x="330" y="508"/>
                    </a:lnTo>
                    <a:lnTo>
                      <a:pt x="326" y="508"/>
                    </a:lnTo>
                    <a:lnTo>
                      <a:pt x="328" y="506"/>
                    </a:lnTo>
                    <a:lnTo>
                      <a:pt x="330" y="506"/>
                    </a:lnTo>
                    <a:lnTo>
                      <a:pt x="332" y="506"/>
                    </a:lnTo>
                    <a:lnTo>
                      <a:pt x="332" y="504"/>
                    </a:lnTo>
                    <a:lnTo>
                      <a:pt x="334" y="502"/>
                    </a:lnTo>
                    <a:lnTo>
                      <a:pt x="334" y="500"/>
                    </a:lnTo>
                    <a:lnTo>
                      <a:pt x="334" y="496"/>
                    </a:lnTo>
                    <a:lnTo>
                      <a:pt x="338" y="494"/>
                    </a:lnTo>
                    <a:lnTo>
                      <a:pt x="338" y="490"/>
                    </a:lnTo>
                    <a:lnTo>
                      <a:pt x="336" y="490"/>
                    </a:lnTo>
                    <a:lnTo>
                      <a:pt x="336" y="488"/>
                    </a:lnTo>
                    <a:lnTo>
                      <a:pt x="342" y="482"/>
                    </a:lnTo>
                    <a:lnTo>
                      <a:pt x="340" y="480"/>
                    </a:lnTo>
                    <a:lnTo>
                      <a:pt x="340" y="474"/>
                    </a:lnTo>
                    <a:lnTo>
                      <a:pt x="344" y="472"/>
                    </a:lnTo>
                    <a:lnTo>
                      <a:pt x="346" y="470"/>
                    </a:lnTo>
                    <a:lnTo>
                      <a:pt x="344" y="468"/>
                    </a:lnTo>
                    <a:lnTo>
                      <a:pt x="342" y="468"/>
                    </a:lnTo>
                    <a:lnTo>
                      <a:pt x="344" y="466"/>
                    </a:lnTo>
                    <a:lnTo>
                      <a:pt x="344" y="464"/>
                    </a:lnTo>
                    <a:lnTo>
                      <a:pt x="346" y="464"/>
                    </a:lnTo>
                    <a:lnTo>
                      <a:pt x="348" y="466"/>
                    </a:lnTo>
                    <a:lnTo>
                      <a:pt x="352" y="462"/>
                    </a:lnTo>
                    <a:lnTo>
                      <a:pt x="352" y="458"/>
                    </a:lnTo>
                    <a:lnTo>
                      <a:pt x="352" y="454"/>
                    </a:lnTo>
                    <a:lnTo>
                      <a:pt x="358" y="454"/>
                    </a:lnTo>
                    <a:lnTo>
                      <a:pt x="358" y="452"/>
                    </a:lnTo>
                    <a:lnTo>
                      <a:pt x="356" y="450"/>
                    </a:lnTo>
                    <a:lnTo>
                      <a:pt x="356" y="448"/>
                    </a:lnTo>
                    <a:lnTo>
                      <a:pt x="356" y="446"/>
                    </a:lnTo>
                    <a:lnTo>
                      <a:pt x="358" y="444"/>
                    </a:lnTo>
                    <a:lnTo>
                      <a:pt x="360" y="440"/>
                    </a:lnTo>
                    <a:lnTo>
                      <a:pt x="352" y="440"/>
                    </a:lnTo>
                    <a:lnTo>
                      <a:pt x="350" y="438"/>
                    </a:lnTo>
                    <a:lnTo>
                      <a:pt x="360" y="440"/>
                    </a:lnTo>
                    <a:lnTo>
                      <a:pt x="360" y="430"/>
                    </a:lnTo>
                    <a:lnTo>
                      <a:pt x="358" y="422"/>
                    </a:lnTo>
                    <a:lnTo>
                      <a:pt x="360" y="422"/>
                    </a:lnTo>
                    <a:lnTo>
                      <a:pt x="364" y="422"/>
                    </a:lnTo>
                    <a:lnTo>
                      <a:pt x="366" y="418"/>
                    </a:lnTo>
                    <a:lnTo>
                      <a:pt x="368" y="416"/>
                    </a:lnTo>
                    <a:lnTo>
                      <a:pt x="366" y="414"/>
                    </a:lnTo>
                    <a:lnTo>
                      <a:pt x="366" y="412"/>
                    </a:lnTo>
                    <a:lnTo>
                      <a:pt x="382" y="412"/>
                    </a:lnTo>
                    <a:lnTo>
                      <a:pt x="388" y="410"/>
                    </a:lnTo>
                    <a:lnTo>
                      <a:pt x="394" y="406"/>
                    </a:lnTo>
                    <a:lnTo>
                      <a:pt x="394" y="412"/>
                    </a:lnTo>
                    <a:lnTo>
                      <a:pt x="400" y="414"/>
                    </a:lnTo>
                    <a:lnTo>
                      <a:pt x="404" y="408"/>
                    </a:lnTo>
                    <a:lnTo>
                      <a:pt x="406" y="406"/>
                    </a:lnTo>
                    <a:lnTo>
                      <a:pt x="410" y="406"/>
                    </a:lnTo>
                    <a:lnTo>
                      <a:pt x="410" y="408"/>
                    </a:lnTo>
                    <a:lnTo>
                      <a:pt x="414" y="410"/>
                    </a:lnTo>
                    <a:lnTo>
                      <a:pt x="418" y="400"/>
                    </a:lnTo>
                    <a:lnTo>
                      <a:pt x="422" y="392"/>
                    </a:lnTo>
                    <a:lnTo>
                      <a:pt x="426" y="390"/>
                    </a:lnTo>
                    <a:lnTo>
                      <a:pt x="428" y="390"/>
                    </a:lnTo>
                    <a:lnTo>
                      <a:pt x="436" y="386"/>
                    </a:lnTo>
                    <a:lnTo>
                      <a:pt x="440" y="382"/>
                    </a:lnTo>
                    <a:lnTo>
                      <a:pt x="442" y="376"/>
                    </a:lnTo>
                    <a:lnTo>
                      <a:pt x="448" y="376"/>
                    </a:lnTo>
                    <a:lnTo>
                      <a:pt x="452" y="374"/>
                    </a:lnTo>
                    <a:lnTo>
                      <a:pt x="452" y="370"/>
                    </a:lnTo>
                    <a:lnTo>
                      <a:pt x="454" y="366"/>
                    </a:lnTo>
                    <a:lnTo>
                      <a:pt x="448" y="358"/>
                    </a:lnTo>
                    <a:lnTo>
                      <a:pt x="454" y="362"/>
                    </a:lnTo>
                    <a:lnTo>
                      <a:pt x="460" y="364"/>
                    </a:lnTo>
                    <a:lnTo>
                      <a:pt x="476" y="364"/>
                    </a:lnTo>
                    <a:lnTo>
                      <a:pt x="474" y="358"/>
                    </a:lnTo>
                    <a:lnTo>
                      <a:pt x="478" y="360"/>
                    </a:lnTo>
                    <a:lnTo>
                      <a:pt x="482" y="362"/>
                    </a:lnTo>
                    <a:lnTo>
                      <a:pt x="486" y="358"/>
                    </a:lnTo>
                    <a:lnTo>
                      <a:pt x="490" y="358"/>
                    </a:lnTo>
                    <a:lnTo>
                      <a:pt x="492" y="360"/>
                    </a:lnTo>
                    <a:lnTo>
                      <a:pt x="506" y="358"/>
                    </a:lnTo>
                    <a:lnTo>
                      <a:pt x="508" y="354"/>
                    </a:lnTo>
                    <a:lnTo>
                      <a:pt x="512" y="354"/>
                    </a:lnTo>
                    <a:lnTo>
                      <a:pt x="516" y="354"/>
                    </a:lnTo>
                    <a:lnTo>
                      <a:pt x="522" y="350"/>
                    </a:lnTo>
                    <a:lnTo>
                      <a:pt x="522" y="344"/>
                    </a:lnTo>
                    <a:lnTo>
                      <a:pt x="524" y="344"/>
                    </a:lnTo>
                    <a:lnTo>
                      <a:pt x="526" y="346"/>
                    </a:lnTo>
                    <a:lnTo>
                      <a:pt x="528" y="346"/>
                    </a:lnTo>
                    <a:lnTo>
                      <a:pt x="530" y="346"/>
                    </a:lnTo>
                    <a:lnTo>
                      <a:pt x="530" y="342"/>
                    </a:lnTo>
                    <a:lnTo>
                      <a:pt x="534" y="340"/>
                    </a:lnTo>
                    <a:lnTo>
                      <a:pt x="536" y="340"/>
                    </a:lnTo>
                    <a:lnTo>
                      <a:pt x="538" y="342"/>
                    </a:lnTo>
                    <a:lnTo>
                      <a:pt x="540" y="342"/>
                    </a:lnTo>
                    <a:lnTo>
                      <a:pt x="544" y="336"/>
                    </a:lnTo>
                    <a:lnTo>
                      <a:pt x="558" y="336"/>
                    </a:lnTo>
                    <a:lnTo>
                      <a:pt x="560" y="334"/>
                    </a:lnTo>
                    <a:lnTo>
                      <a:pt x="558" y="330"/>
                    </a:lnTo>
                    <a:lnTo>
                      <a:pt x="560" y="330"/>
                    </a:lnTo>
                    <a:lnTo>
                      <a:pt x="564" y="330"/>
                    </a:lnTo>
                    <a:lnTo>
                      <a:pt x="564" y="324"/>
                    </a:lnTo>
                    <a:lnTo>
                      <a:pt x="566" y="320"/>
                    </a:lnTo>
                    <a:lnTo>
                      <a:pt x="572" y="320"/>
                    </a:lnTo>
                    <a:lnTo>
                      <a:pt x="576" y="318"/>
                    </a:lnTo>
                    <a:lnTo>
                      <a:pt x="576" y="316"/>
                    </a:lnTo>
                    <a:lnTo>
                      <a:pt x="566" y="316"/>
                    </a:lnTo>
                    <a:lnTo>
                      <a:pt x="562" y="316"/>
                    </a:lnTo>
                    <a:lnTo>
                      <a:pt x="556" y="316"/>
                    </a:lnTo>
                    <a:lnTo>
                      <a:pt x="552" y="312"/>
                    </a:lnTo>
                    <a:lnTo>
                      <a:pt x="548" y="310"/>
                    </a:lnTo>
                    <a:lnTo>
                      <a:pt x="544" y="310"/>
                    </a:lnTo>
                    <a:lnTo>
                      <a:pt x="542" y="312"/>
                    </a:lnTo>
                    <a:lnTo>
                      <a:pt x="538" y="316"/>
                    </a:lnTo>
                    <a:lnTo>
                      <a:pt x="530" y="314"/>
                    </a:lnTo>
                    <a:lnTo>
                      <a:pt x="524" y="314"/>
                    </a:lnTo>
                    <a:lnTo>
                      <a:pt x="526" y="312"/>
                    </a:lnTo>
                    <a:lnTo>
                      <a:pt x="528" y="310"/>
                    </a:lnTo>
                    <a:lnTo>
                      <a:pt x="526" y="308"/>
                    </a:lnTo>
                    <a:lnTo>
                      <a:pt x="536" y="306"/>
                    </a:lnTo>
                    <a:lnTo>
                      <a:pt x="536" y="304"/>
                    </a:lnTo>
                    <a:lnTo>
                      <a:pt x="536" y="300"/>
                    </a:lnTo>
                    <a:lnTo>
                      <a:pt x="530" y="298"/>
                    </a:lnTo>
                    <a:lnTo>
                      <a:pt x="520" y="300"/>
                    </a:lnTo>
                    <a:lnTo>
                      <a:pt x="504" y="302"/>
                    </a:lnTo>
                    <a:lnTo>
                      <a:pt x="508" y="296"/>
                    </a:lnTo>
                    <a:lnTo>
                      <a:pt x="522" y="298"/>
                    </a:lnTo>
                    <a:lnTo>
                      <a:pt x="538" y="296"/>
                    </a:lnTo>
                    <a:lnTo>
                      <a:pt x="538" y="290"/>
                    </a:lnTo>
                    <a:lnTo>
                      <a:pt x="530" y="290"/>
                    </a:lnTo>
                    <a:lnTo>
                      <a:pt x="528" y="288"/>
                    </a:lnTo>
                    <a:lnTo>
                      <a:pt x="522" y="286"/>
                    </a:lnTo>
                    <a:lnTo>
                      <a:pt x="514" y="288"/>
                    </a:lnTo>
                    <a:lnTo>
                      <a:pt x="502" y="290"/>
                    </a:lnTo>
                    <a:lnTo>
                      <a:pt x="506" y="286"/>
                    </a:lnTo>
                    <a:lnTo>
                      <a:pt x="506" y="284"/>
                    </a:lnTo>
                    <a:lnTo>
                      <a:pt x="504" y="282"/>
                    </a:lnTo>
                    <a:lnTo>
                      <a:pt x="508" y="280"/>
                    </a:lnTo>
                    <a:lnTo>
                      <a:pt x="510" y="282"/>
                    </a:lnTo>
                    <a:lnTo>
                      <a:pt x="510" y="284"/>
                    </a:lnTo>
                    <a:lnTo>
                      <a:pt x="514" y="284"/>
                    </a:lnTo>
                    <a:lnTo>
                      <a:pt x="516" y="284"/>
                    </a:lnTo>
                    <a:lnTo>
                      <a:pt x="522" y="282"/>
                    </a:lnTo>
                    <a:lnTo>
                      <a:pt x="546" y="290"/>
                    </a:lnTo>
                    <a:lnTo>
                      <a:pt x="548" y="294"/>
                    </a:lnTo>
                    <a:lnTo>
                      <a:pt x="550" y="298"/>
                    </a:lnTo>
                    <a:lnTo>
                      <a:pt x="554" y="304"/>
                    </a:lnTo>
                    <a:lnTo>
                      <a:pt x="560" y="308"/>
                    </a:lnTo>
                    <a:lnTo>
                      <a:pt x="566" y="310"/>
                    </a:lnTo>
                    <a:lnTo>
                      <a:pt x="574" y="312"/>
                    </a:lnTo>
                    <a:lnTo>
                      <a:pt x="576" y="312"/>
                    </a:lnTo>
                    <a:lnTo>
                      <a:pt x="580" y="314"/>
                    </a:lnTo>
                    <a:lnTo>
                      <a:pt x="582" y="308"/>
                    </a:lnTo>
                    <a:lnTo>
                      <a:pt x="580" y="308"/>
                    </a:lnTo>
                    <a:lnTo>
                      <a:pt x="578" y="308"/>
                    </a:lnTo>
                    <a:lnTo>
                      <a:pt x="578" y="306"/>
                    </a:lnTo>
                    <a:lnTo>
                      <a:pt x="582" y="298"/>
                    </a:lnTo>
                    <a:lnTo>
                      <a:pt x="578" y="298"/>
                    </a:lnTo>
                    <a:lnTo>
                      <a:pt x="578" y="296"/>
                    </a:lnTo>
                    <a:lnTo>
                      <a:pt x="578" y="294"/>
                    </a:lnTo>
                    <a:lnTo>
                      <a:pt x="578" y="290"/>
                    </a:lnTo>
                    <a:lnTo>
                      <a:pt x="574" y="288"/>
                    </a:lnTo>
                    <a:lnTo>
                      <a:pt x="572" y="290"/>
                    </a:lnTo>
                    <a:lnTo>
                      <a:pt x="572" y="286"/>
                    </a:lnTo>
                    <a:lnTo>
                      <a:pt x="566" y="286"/>
                    </a:lnTo>
                    <a:lnTo>
                      <a:pt x="568" y="282"/>
                    </a:lnTo>
                    <a:lnTo>
                      <a:pt x="564" y="278"/>
                    </a:lnTo>
                    <a:lnTo>
                      <a:pt x="558" y="276"/>
                    </a:lnTo>
                    <a:lnTo>
                      <a:pt x="558" y="274"/>
                    </a:lnTo>
                    <a:lnTo>
                      <a:pt x="560" y="276"/>
                    </a:lnTo>
                    <a:lnTo>
                      <a:pt x="570" y="280"/>
                    </a:lnTo>
                    <a:lnTo>
                      <a:pt x="576" y="282"/>
                    </a:lnTo>
                    <a:lnTo>
                      <a:pt x="580" y="282"/>
                    </a:lnTo>
                    <a:lnTo>
                      <a:pt x="578" y="280"/>
                    </a:lnTo>
                    <a:lnTo>
                      <a:pt x="574" y="276"/>
                    </a:lnTo>
                    <a:lnTo>
                      <a:pt x="576" y="276"/>
                    </a:lnTo>
                    <a:lnTo>
                      <a:pt x="578" y="274"/>
                    </a:lnTo>
                    <a:lnTo>
                      <a:pt x="572" y="272"/>
                    </a:lnTo>
                    <a:lnTo>
                      <a:pt x="578" y="268"/>
                    </a:lnTo>
                    <a:lnTo>
                      <a:pt x="578" y="266"/>
                    </a:lnTo>
                    <a:lnTo>
                      <a:pt x="578" y="264"/>
                    </a:lnTo>
                    <a:lnTo>
                      <a:pt x="578" y="262"/>
                    </a:lnTo>
                    <a:lnTo>
                      <a:pt x="572" y="262"/>
                    </a:lnTo>
                    <a:lnTo>
                      <a:pt x="572" y="260"/>
                    </a:lnTo>
                    <a:lnTo>
                      <a:pt x="570" y="260"/>
                    </a:lnTo>
                    <a:lnTo>
                      <a:pt x="568" y="260"/>
                    </a:lnTo>
                    <a:lnTo>
                      <a:pt x="570" y="256"/>
                    </a:lnTo>
                    <a:lnTo>
                      <a:pt x="560" y="252"/>
                    </a:lnTo>
                    <a:lnTo>
                      <a:pt x="552" y="248"/>
                    </a:lnTo>
                    <a:lnTo>
                      <a:pt x="564" y="250"/>
                    </a:lnTo>
                    <a:lnTo>
                      <a:pt x="576" y="250"/>
                    </a:lnTo>
                    <a:lnTo>
                      <a:pt x="582" y="248"/>
                    </a:lnTo>
                    <a:lnTo>
                      <a:pt x="582" y="246"/>
                    </a:lnTo>
                    <a:lnTo>
                      <a:pt x="586" y="244"/>
                    </a:lnTo>
                    <a:lnTo>
                      <a:pt x="592" y="244"/>
                    </a:lnTo>
                    <a:lnTo>
                      <a:pt x="590" y="240"/>
                    </a:lnTo>
                    <a:lnTo>
                      <a:pt x="592" y="236"/>
                    </a:lnTo>
                    <a:lnTo>
                      <a:pt x="580" y="234"/>
                    </a:lnTo>
                    <a:lnTo>
                      <a:pt x="580" y="238"/>
                    </a:lnTo>
                    <a:lnTo>
                      <a:pt x="578" y="240"/>
                    </a:lnTo>
                    <a:lnTo>
                      <a:pt x="578" y="236"/>
                    </a:lnTo>
                    <a:lnTo>
                      <a:pt x="574" y="234"/>
                    </a:lnTo>
                    <a:lnTo>
                      <a:pt x="572" y="234"/>
                    </a:lnTo>
                    <a:lnTo>
                      <a:pt x="572" y="230"/>
                    </a:lnTo>
                    <a:lnTo>
                      <a:pt x="572" y="228"/>
                    </a:lnTo>
                    <a:lnTo>
                      <a:pt x="574" y="228"/>
                    </a:lnTo>
                    <a:lnTo>
                      <a:pt x="574" y="222"/>
                    </a:lnTo>
                    <a:lnTo>
                      <a:pt x="576" y="222"/>
                    </a:lnTo>
                    <a:lnTo>
                      <a:pt x="578" y="222"/>
                    </a:lnTo>
                    <a:lnTo>
                      <a:pt x="578" y="224"/>
                    </a:lnTo>
                    <a:lnTo>
                      <a:pt x="576" y="224"/>
                    </a:lnTo>
                    <a:lnTo>
                      <a:pt x="576" y="226"/>
                    </a:lnTo>
                    <a:lnTo>
                      <a:pt x="576" y="232"/>
                    </a:lnTo>
                    <a:lnTo>
                      <a:pt x="582" y="232"/>
                    </a:lnTo>
                    <a:lnTo>
                      <a:pt x="588" y="232"/>
                    </a:lnTo>
                    <a:lnTo>
                      <a:pt x="588" y="228"/>
                    </a:lnTo>
                    <a:lnTo>
                      <a:pt x="578" y="224"/>
                    </a:lnTo>
                    <a:lnTo>
                      <a:pt x="582" y="224"/>
                    </a:lnTo>
                    <a:lnTo>
                      <a:pt x="596" y="226"/>
                    </a:lnTo>
                    <a:lnTo>
                      <a:pt x="598" y="230"/>
                    </a:lnTo>
                    <a:lnTo>
                      <a:pt x="604" y="230"/>
                    </a:lnTo>
                    <a:lnTo>
                      <a:pt x="608" y="228"/>
                    </a:lnTo>
                    <a:lnTo>
                      <a:pt x="606" y="222"/>
                    </a:lnTo>
                    <a:lnTo>
                      <a:pt x="590" y="224"/>
                    </a:lnTo>
                    <a:lnTo>
                      <a:pt x="590" y="220"/>
                    </a:lnTo>
                    <a:lnTo>
                      <a:pt x="592" y="216"/>
                    </a:lnTo>
                    <a:lnTo>
                      <a:pt x="588" y="216"/>
                    </a:lnTo>
                    <a:lnTo>
                      <a:pt x="586" y="220"/>
                    </a:lnTo>
                    <a:lnTo>
                      <a:pt x="584" y="220"/>
                    </a:lnTo>
                    <a:lnTo>
                      <a:pt x="584" y="218"/>
                    </a:lnTo>
                    <a:lnTo>
                      <a:pt x="586" y="216"/>
                    </a:lnTo>
                    <a:lnTo>
                      <a:pt x="586" y="212"/>
                    </a:lnTo>
                    <a:lnTo>
                      <a:pt x="586" y="210"/>
                    </a:lnTo>
                    <a:lnTo>
                      <a:pt x="586" y="208"/>
                    </a:lnTo>
                    <a:lnTo>
                      <a:pt x="580" y="206"/>
                    </a:lnTo>
                    <a:lnTo>
                      <a:pt x="578" y="204"/>
                    </a:lnTo>
                    <a:lnTo>
                      <a:pt x="582" y="204"/>
                    </a:lnTo>
                    <a:lnTo>
                      <a:pt x="592" y="204"/>
                    </a:lnTo>
                    <a:lnTo>
                      <a:pt x="596" y="208"/>
                    </a:lnTo>
                    <a:lnTo>
                      <a:pt x="600" y="208"/>
                    </a:lnTo>
                    <a:lnTo>
                      <a:pt x="600" y="206"/>
                    </a:lnTo>
                    <a:lnTo>
                      <a:pt x="602" y="206"/>
                    </a:lnTo>
                    <a:lnTo>
                      <a:pt x="598" y="190"/>
                    </a:lnTo>
                    <a:lnTo>
                      <a:pt x="594" y="190"/>
                    </a:lnTo>
                    <a:lnTo>
                      <a:pt x="596" y="188"/>
                    </a:lnTo>
                    <a:lnTo>
                      <a:pt x="596" y="184"/>
                    </a:lnTo>
                    <a:lnTo>
                      <a:pt x="596" y="182"/>
                    </a:lnTo>
                    <a:lnTo>
                      <a:pt x="588" y="180"/>
                    </a:lnTo>
                    <a:lnTo>
                      <a:pt x="588" y="184"/>
                    </a:lnTo>
                    <a:lnTo>
                      <a:pt x="584" y="186"/>
                    </a:lnTo>
                    <a:lnTo>
                      <a:pt x="584" y="184"/>
                    </a:lnTo>
                    <a:lnTo>
                      <a:pt x="576" y="186"/>
                    </a:lnTo>
                    <a:lnTo>
                      <a:pt x="578" y="184"/>
                    </a:lnTo>
                    <a:lnTo>
                      <a:pt x="588" y="178"/>
                    </a:lnTo>
                    <a:lnTo>
                      <a:pt x="586" y="174"/>
                    </a:lnTo>
                    <a:lnTo>
                      <a:pt x="584" y="168"/>
                    </a:lnTo>
                    <a:lnTo>
                      <a:pt x="600" y="170"/>
                    </a:lnTo>
                    <a:lnTo>
                      <a:pt x="616" y="174"/>
                    </a:lnTo>
                    <a:lnTo>
                      <a:pt x="616" y="166"/>
                    </a:lnTo>
                    <a:lnTo>
                      <a:pt x="612" y="166"/>
                    </a:lnTo>
                    <a:lnTo>
                      <a:pt x="610" y="158"/>
                    </a:lnTo>
                    <a:lnTo>
                      <a:pt x="606" y="158"/>
                    </a:lnTo>
                    <a:lnTo>
                      <a:pt x="604" y="158"/>
                    </a:lnTo>
                    <a:lnTo>
                      <a:pt x="606" y="160"/>
                    </a:lnTo>
                    <a:lnTo>
                      <a:pt x="602" y="160"/>
                    </a:lnTo>
                    <a:lnTo>
                      <a:pt x="594" y="158"/>
                    </a:lnTo>
                    <a:lnTo>
                      <a:pt x="592" y="158"/>
                    </a:lnTo>
                    <a:lnTo>
                      <a:pt x="592" y="156"/>
                    </a:lnTo>
                    <a:lnTo>
                      <a:pt x="592" y="152"/>
                    </a:lnTo>
                    <a:lnTo>
                      <a:pt x="598" y="152"/>
                    </a:lnTo>
                    <a:lnTo>
                      <a:pt x="604" y="154"/>
                    </a:lnTo>
                    <a:lnTo>
                      <a:pt x="602" y="150"/>
                    </a:lnTo>
                    <a:lnTo>
                      <a:pt x="602" y="148"/>
                    </a:lnTo>
                    <a:lnTo>
                      <a:pt x="596" y="146"/>
                    </a:lnTo>
                    <a:lnTo>
                      <a:pt x="592" y="146"/>
                    </a:lnTo>
                    <a:lnTo>
                      <a:pt x="584" y="144"/>
                    </a:lnTo>
                    <a:lnTo>
                      <a:pt x="578" y="144"/>
                    </a:lnTo>
                    <a:lnTo>
                      <a:pt x="578" y="140"/>
                    </a:lnTo>
                    <a:lnTo>
                      <a:pt x="578" y="138"/>
                    </a:lnTo>
                    <a:lnTo>
                      <a:pt x="592" y="140"/>
                    </a:lnTo>
                    <a:lnTo>
                      <a:pt x="590" y="140"/>
                    </a:lnTo>
                    <a:lnTo>
                      <a:pt x="592" y="142"/>
                    </a:lnTo>
                    <a:lnTo>
                      <a:pt x="594" y="142"/>
                    </a:lnTo>
                    <a:lnTo>
                      <a:pt x="596" y="138"/>
                    </a:lnTo>
                    <a:lnTo>
                      <a:pt x="596" y="134"/>
                    </a:lnTo>
                    <a:lnTo>
                      <a:pt x="600" y="130"/>
                    </a:lnTo>
                    <a:lnTo>
                      <a:pt x="606" y="126"/>
                    </a:lnTo>
                    <a:lnTo>
                      <a:pt x="606" y="112"/>
                    </a:lnTo>
                    <a:lnTo>
                      <a:pt x="620" y="112"/>
                    </a:lnTo>
                    <a:lnTo>
                      <a:pt x="620" y="104"/>
                    </a:lnTo>
                    <a:lnTo>
                      <a:pt x="624" y="102"/>
                    </a:lnTo>
                    <a:lnTo>
                      <a:pt x="626" y="100"/>
                    </a:lnTo>
                    <a:lnTo>
                      <a:pt x="622" y="98"/>
                    </a:lnTo>
                    <a:lnTo>
                      <a:pt x="616" y="96"/>
                    </a:lnTo>
                    <a:lnTo>
                      <a:pt x="606" y="96"/>
                    </a:lnTo>
                    <a:lnTo>
                      <a:pt x="604" y="98"/>
                    </a:lnTo>
                    <a:lnTo>
                      <a:pt x="600" y="100"/>
                    </a:lnTo>
                    <a:lnTo>
                      <a:pt x="598" y="100"/>
                    </a:lnTo>
                    <a:lnTo>
                      <a:pt x="594" y="96"/>
                    </a:lnTo>
                    <a:lnTo>
                      <a:pt x="594" y="92"/>
                    </a:lnTo>
                    <a:lnTo>
                      <a:pt x="594" y="90"/>
                    </a:lnTo>
                    <a:lnTo>
                      <a:pt x="596" y="90"/>
                    </a:lnTo>
                    <a:lnTo>
                      <a:pt x="600" y="90"/>
                    </a:lnTo>
                    <a:lnTo>
                      <a:pt x="606" y="88"/>
                    </a:lnTo>
                    <a:lnTo>
                      <a:pt x="624" y="92"/>
                    </a:lnTo>
                    <a:lnTo>
                      <a:pt x="632" y="92"/>
                    </a:lnTo>
                    <a:lnTo>
                      <a:pt x="638" y="90"/>
                    </a:lnTo>
                    <a:lnTo>
                      <a:pt x="642" y="86"/>
                    </a:lnTo>
                    <a:lnTo>
                      <a:pt x="644" y="84"/>
                    </a:lnTo>
                    <a:lnTo>
                      <a:pt x="646" y="84"/>
                    </a:lnTo>
                    <a:lnTo>
                      <a:pt x="646" y="80"/>
                    </a:lnTo>
                    <a:lnTo>
                      <a:pt x="638" y="78"/>
                    </a:lnTo>
                    <a:lnTo>
                      <a:pt x="620" y="84"/>
                    </a:lnTo>
                    <a:lnTo>
                      <a:pt x="612" y="82"/>
                    </a:lnTo>
                    <a:lnTo>
                      <a:pt x="610" y="82"/>
                    </a:lnTo>
                    <a:lnTo>
                      <a:pt x="612" y="80"/>
                    </a:lnTo>
                    <a:lnTo>
                      <a:pt x="620" y="78"/>
                    </a:lnTo>
                    <a:lnTo>
                      <a:pt x="634" y="78"/>
                    </a:lnTo>
                    <a:lnTo>
                      <a:pt x="648" y="78"/>
                    </a:lnTo>
                    <a:lnTo>
                      <a:pt x="648" y="74"/>
                    </a:lnTo>
                    <a:lnTo>
                      <a:pt x="654" y="74"/>
                    </a:lnTo>
                    <a:lnTo>
                      <a:pt x="660" y="72"/>
                    </a:lnTo>
                    <a:lnTo>
                      <a:pt x="662" y="70"/>
                    </a:lnTo>
                    <a:lnTo>
                      <a:pt x="662" y="68"/>
                    </a:lnTo>
                    <a:lnTo>
                      <a:pt x="672" y="66"/>
                    </a:lnTo>
                    <a:lnTo>
                      <a:pt x="680" y="64"/>
                    </a:lnTo>
                    <a:lnTo>
                      <a:pt x="682" y="60"/>
                    </a:lnTo>
                    <a:lnTo>
                      <a:pt x="676" y="56"/>
                    </a:lnTo>
                    <a:lnTo>
                      <a:pt x="650" y="54"/>
                    </a:lnTo>
                    <a:lnTo>
                      <a:pt x="622" y="54"/>
                    </a:lnTo>
                    <a:lnTo>
                      <a:pt x="622" y="58"/>
                    </a:lnTo>
                    <a:lnTo>
                      <a:pt x="610" y="60"/>
                    </a:lnTo>
                    <a:lnTo>
                      <a:pt x="598" y="58"/>
                    </a:lnTo>
                    <a:lnTo>
                      <a:pt x="598" y="62"/>
                    </a:lnTo>
                    <a:lnTo>
                      <a:pt x="596" y="62"/>
                    </a:lnTo>
                    <a:lnTo>
                      <a:pt x="596" y="58"/>
                    </a:lnTo>
                    <a:lnTo>
                      <a:pt x="592" y="56"/>
                    </a:lnTo>
                    <a:lnTo>
                      <a:pt x="588" y="60"/>
                    </a:lnTo>
                    <a:lnTo>
                      <a:pt x="584" y="64"/>
                    </a:lnTo>
                    <a:lnTo>
                      <a:pt x="580" y="64"/>
                    </a:lnTo>
                    <a:lnTo>
                      <a:pt x="578" y="64"/>
                    </a:lnTo>
                    <a:lnTo>
                      <a:pt x="572" y="72"/>
                    </a:lnTo>
                    <a:lnTo>
                      <a:pt x="566" y="72"/>
                    </a:lnTo>
                    <a:lnTo>
                      <a:pt x="558" y="74"/>
                    </a:lnTo>
                    <a:lnTo>
                      <a:pt x="546" y="72"/>
                    </a:lnTo>
                    <a:lnTo>
                      <a:pt x="544" y="70"/>
                    </a:lnTo>
                    <a:lnTo>
                      <a:pt x="550" y="66"/>
                    </a:lnTo>
                    <a:lnTo>
                      <a:pt x="552" y="66"/>
                    </a:lnTo>
                    <a:lnTo>
                      <a:pt x="554" y="66"/>
                    </a:lnTo>
                    <a:lnTo>
                      <a:pt x="556" y="68"/>
                    </a:lnTo>
                    <a:lnTo>
                      <a:pt x="558" y="68"/>
                    </a:lnTo>
                    <a:lnTo>
                      <a:pt x="560" y="64"/>
                    </a:lnTo>
                    <a:lnTo>
                      <a:pt x="568" y="58"/>
                    </a:lnTo>
                    <a:lnTo>
                      <a:pt x="574" y="50"/>
                    </a:lnTo>
                    <a:lnTo>
                      <a:pt x="564" y="48"/>
                    </a:lnTo>
                    <a:lnTo>
                      <a:pt x="556" y="48"/>
                    </a:lnTo>
                    <a:lnTo>
                      <a:pt x="550" y="48"/>
                    </a:lnTo>
                    <a:lnTo>
                      <a:pt x="550" y="50"/>
                    </a:lnTo>
                    <a:lnTo>
                      <a:pt x="550" y="52"/>
                    </a:lnTo>
                    <a:lnTo>
                      <a:pt x="550" y="56"/>
                    </a:lnTo>
                    <a:lnTo>
                      <a:pt x="546" y="58"/>
                    </a:lnTo>
                    <a:lnTo>
                      <a:pt x="536" y="58"/>
                    </a:lnTo>
                    <a:lnTo>
                      <a:pt x="524" y="58"/>
                    </a:lnTo>
                    <a:lnTo>
                      <a:pt x="526" y="56"/>
                    </a:lnTo>
                    <a:lnTo>
                      <a:pt x="526" y="54"/>
                    </a:lnTo>
                    <a:lnTo>
                      <a:pt x="526" y="50"/>
                    </a:lnTo>
                    <a:lnTo>
                      <a:pt x="524" y="48"/>
                    </a:lnTo>
                    <a:lnTo>
                      <a:pt x="518" y="48"/>
                    </a:lnTo>
                    <a:lnTo>
                      <a:pt x="510" y="48"/>
                    </a:lnTo>
                    <a:lnTo>
                      <a:pt x="496" y="50"/>
                    </a:lnTo>
                    <a:lnTo>
                      <a:pt x="486" y="50"/>
                    </a:lnTo>
                    <a:lnTo>
                      <a:pt x="478" y="48"/>
                    </a:lnTo>
                    <a:lnTo>
                      <a:pt x="468" y="52"/>
                    </a:lnTo>
                    <a:lnTo>
                      <a:pt x="458" y="56"/>
                    </a:lnTo>
                    <a:lnTo>
                      <a:pt x="448" y="56"/>
                    </a:lnTo>
                    <a:lnTo>
                      <a:pt x="470" y="48"/>
                    </a:lnTo>
                    <a:lnTo>
                      <a:pt x="470" y="44"/>
                    </a:lnTo>
                    <a:lnTo>
                      <a:pt x="476" y="44"/>
                    </a:lnTo>
                    <a:lnTo>
                      <a:pt x="488" y="42"/>
                    </a:lnTo>
                    <a:lnTo>
                      <a:pt x="502" y="42"/>
                    </a:lnTo>
                    <a:lnTo>
                      <a:pt x="522" y="44"/>
                    </a:lnTo>
                    <a:lnTo>
                      <a:pt x="528" y="44"/>
                    </a:lnTo>
                    <a:lnTo>
                      <a:pt x="542" y="44"/>
                    </a:lnTo>
                    <a:lnTo>
                      <a:pt x="556" y="44"/>
                    </a:lnTo>
                    <a:lnTo>
                      <a:pt x="568" y="44"/>
                    </a:lnTo>
                    <a:lnTo>
                      <a:pt x="578" y="44"/>
                    </a:lnTo>
                    <a:lnTo>
                      <a:pt x="592" y="34"/>
                    </a:lnTo>
                    <a:lnTo>
                      <a:pt x="580" y="28"/>
                    </a:lnTo>
                    <a:lnTo>
                      <a:pt x="576" y="28"/>
                    </a:lnTo>
                    <a:lnTo>
                      <a:pt x="572" y="28"/>
                    </a:lnTo>
                    <a:lnTo>
                      <a:pt x="566" y="30"/>
                    </a:lnTo>
                    <a:lnTo>
                      <a:pt x="566" y="28"/>
                    </a:lnTo>
                    <a:lnTo>
                      <a:pt x="564" y="24"/>
                    </a:lnTo>
                    <a:lnTo>
                      <a:pt x="552" y="24"/>
                    </a:lnTo>
                    <a:lnTo>
                      <a:pt x="538" y="28"/>
                    </a:lnTo>
                    <a:lnTo>
                      <a:pt x="548" y="24"/>
                    </a:lnTo>
                    <a:lnTo>
                      <a:pt x="546" y="16"/>
                    </a:lnTo>
                    <a:lnTo>
                      <a:pt x="540" y="12"/>
                    </a:lnTo>
                    <a:lnTo>
                      <a:pt x="536" y="12"/>
                    </a:lnTo>
                    <a:lnTo>
                      <a:pt x="534" y="14"/>
                    </a:lnTo>
                    <a:lnTo>
                      <a:pt x="530" y="18"/>
                    </a:lnTo>
                    <a:lnTo>
                      <a:pt x="524" y="18"/>
                    </a:lnTo>
                    <a:lnTo>
                      <a:pt x="516" y="18"/>
                    </a:lnTo>
                    <a:lnTo>
                      <a:pt x="528" y="10"/>
                    </a:lnTo>
                    <a:lnTo>
                      <a:pt x="528" y="6"/>
                    </a:lnTo>
                    <a:lnTo>
                      <a:pt x="516" y="6"/>
                    </a:lnTo>
                    <a:lnTo>
                      <a:pt x="504" y="6"/>
                    </a:lnTo>
                    <a:lnTo>
                      <a:pt x="494" y="4"/>
                    </a:lnTo>
                    <a:lnTo>
                      <a:pt x="484" y="6"/>
                    </a:lnTo>
                    <a:lnTo>
                      <a:pt x="480" y="6"/>
                    </a:lnTo>
                    <a:lnTo>
                      <a:pt x="474" y="6"/>
                    </a:lnTo>
                    <a:lnTo>
                      <a:pt x="474" y="4"/>
                    </a:lnTo>
                    <a:lnTo>
                      <a:pt x="466" y="4"/>
                    </a:lnTo>
                    <a:lnTo>
                      <a:pt x="464" y="2"/>
                    </a:lnTo>
                    <a:lnTo>
                      <a:pt x="452" y="0"/>
                    </a:lnTo>
                    <a:lnTo>
                      <a:pt x="440" y="2"/>
                    </a:lnTo>
                    <a:lnTo>
                      <a:pt x="428" y="4"/>
                    </a:lnTo>
                    <a:lnTo>
                      <a:pt x="414" y="4"/>
                    </a:lnTo>
                    <a:lnTo>
                      <a:pt x="408" y="2"/>
                    </a:lnTo>
                    <a:lnTo>
                      <a:pt x="402" y="2"/>
                    </a:lnTo>
                    <a:lnTo>
                      <a:pt x="400" y="4"/>
                    </a:lnTo>
                    <a:lnTo>
                      <a:pt x="400" y="6"/>
                    </a:lnTo>
                    <a:lnTo>
                      <a:pt x="388" y="4"/>
                    </a:lnTo>
                    <a:lnTo>
                      <a:pt x="388" y="10"/>
                    </a:lnTo>
                    <a:lnTo>
                      <a:pt x="382" y="8"/>
                    </a:lnTo>
                    <a:lnTo>
                      <a:pt x="378" y="8"/>
                    </a:lnTo>
                    <a:lnTo>
                      <a:pt x="374" y="8"/>
                    </a:lnTo>
                    <a:lnTo>
                      <a:pt x="374" y="14"/>
                    </a:lnTo>
                    <a:lnTo>
                      <a:pt x="376" y="14"/>
                    </a:lnTo>
                    <a:lnTo>
                      <a:pt x="376" y="16"/>
                    </a:lnTo>
                    <a:lnTo>
                      <a:pt x="372" y="14"/>
                    </a:lnTo>
                    <a:lnTo>
                      <a:pt x="368" y="16"/>
                    </a:lnTo>
                    <a:lnTo>
                      <a:pt x="366" y="18"/>
                    </a:lnTo>
                    <a:lnTo>
                      <a:pt x="366" y="20"/>
                    </a:lnTo>
                    <a:lnTo>
                      <a:pt x="368" y="20"/>
                    </a:lnTo>
                    <a:lnTo>
                      <a:pt x="370" y="24"/>
                    </a:lnTo>
                    <a:lnTo>
                      <a:pt x="366" y="24"/>
                    </a:lnTo>
                    <a:lnTo>
                      <a:pt x="366" y="22"/>
                    </a:lnTo>
                    <a:lnTo>
                      <a:pt x="362" y="18"/>
                    </a:lnTo>
                    <a:lnTo>
                      <a:pt x="356" y="22"/>
                    </a:lnTo>
                    <a:lnTo>
                      <a:pt x="356" y="24"/>
                    </a:lnTo>
                    <a:lnTo>
                      <a:pt x="358" y="28"/>
                    </a:lnTo>
                    <a:lnTo>
                      <a:pt x="346" y="24"/>
                    </a:lnTo>
                    <a:lnTo>
                      <a:pt x="346" y="18"/>
                    </a:lnTo>
                    <a:lnTo>
                      <a:pt x="346" y="16"/>
                    </a:lnTo>
                    <a:lnTo>
                      <a:pt x="330" y="16"/>
                    </a:lnTo>
                    <a:lnTo>
                      <a:pt x="320" y="18"/>
                    </a:lnTo>
                    <a:lnTo>
                      <a:pt x="320" y="20"/>
                    </a:lnTo>
                    <a:lnTo>
                      <a:pt x="322" y="20"/>
                    </a:lnTo>
                    <a:lnTo>
                      <a:pt x="322" y="22"/>
                    </a:lnTo>
                    <a:lnTo>
                      <a:pt x="324" y="22"/>
                    </a:lnTo>
                    <a:lnTo>
                      <a:pt x="324" y="24"/>
                    </a:lnTo>
                    <a:lnTo>
                      <a:pt x="320" y="24"/>
                    </a:lnTo>
                    <a:lnTo>
                      <a:pt x="320" y="30"/>
                    </a:lnTo>
                    <a:lnTo>
                      <a:pt x="326" y="30"/>
                    </a:lnTo>
                    <a:lnTo>
                      <a:pt x="324" y="30"/>
                    </a:lnTo>
                    <a:lnTo>
                      <a:pt x="312" y="30"/>
                    </a:lnTo>
                    <a:lnTo>
                      <a:pt x="314" y="38"/>
                    </a:lnTo>
                    <a:lnTo>
                      <a:pt x="302" y="32"/>
                    </a:lnTo>
                    <a:lnTo>
                      <a:pt x="296" y="34"/>
                    </a:lnTo>
                    <a:lnTo>
                      <a:pt x="292" y="36"/>
                    </a:lnTo>
                    <a:lnTo>
                      <a:pt x="284" y="34"/>
                    </a:lnTo>
                    <a:lnTo>
                      <a:pt x="284" y="36"/>
                    </a:lnTo>
                    <a:lnTo>
                      <a:pt x="284" y="40"/>
                    </a:lnTo>
                    <a:lnTo>
                      <a:pt x="288" y="40"/>
                    </a:lnTo>
                    <a:lnTo>
                      <a:pt x="292" y="46"/>
                    </a:lnTo>
                    <a:lnTo>
                      <a:pt x="306" y="58"/>
                    </a:lnTo>
                    <a:lnTo>
                      <a:pt x="320" y="66"/>
                    </a:lnTo>
                    <a:lnTo>
                      <a:pt x="306" y="62"/>
                    </a:lnTo>
                    <a:lnTo>
                      <a:pt x="302" y="70"/>
                    </a:lnTo>
                    <a:lnTo>
                      <a:pt x="294" y="66"/>
                    </a:lnTo>
                    <a:lnTo>
                      <a:pt x="290" y="66"/>
                    </a:lnTo>
                    <a:lnTo>
                      <a:pt x="284" y="60"/>
                    </a:lnTo>
                    <a:lnTo>
                      <a:pt x="278" y="54"/>
                    </a:lnTo>
                    <a:lnTo>
                      <a:pt x="278" y="48"/>
                    </a:lnTo>
                    <a:lnTo>
                      <a:pt x="274" y="44"/>
                    </a:lnTo>
                    <a:lnTo>
                      <a:pt x="268" y="40"/>
                    </a:lnTo>
                    <a:lnTo>
                      <a:pt x="254" y="34"/>
                    </a:lnTo>
                    <a:lnTo>
                      <a:pt x="252" y="34"/>
                    </a:lnTo>
                    <a:lnTo>
                      <a:pt x="252" y="44"/>
                    </a:lnTo>
                    <a:lnTo>
                      <a:pt x="250" y="52"/>
                    </a:lnTo>
                    <a:lnTo>
                      <a:pt x="250" y="58"/>
                    </a:lnTo>
                    <a:lnTo>
                      <a:pt x="250" y="66"/>
                    </a:lnTo>
                    <a:close/>
                    <a:moveTo>
                      <a:pt x="320" y="522"/>
                    </a:moveTo>
                    <a:lnTo>
                      <a:pt x="320" y="522"/>
                    </a:lnTo>
                    <a:lnTo>
                      <a:pt x="320" y="526"/>
                    </a:lnTo>
                    <a:lnTo>
                      <a:pt x="324" y="526"/>
                    </a:lnTo>
                    <a:lnTo>
                      <a:pt x="324" y="524"/>
                    </a:lnTo>
                    <a:lnTo>
                      <a:pt x="322" y="522"/>
                    </a:lnTo>
                    <a:lnTo>
                      <a:pt x="320" y="522"/>
                    </a:lnTo>
                    <a:close/>
                    <a:moveTo>
                      <a:pt x="396" y="400"/>
                    </a:moveTo>
                    <a:lnTo>
                      <a:pt x="396" y="400"/>
                    </a:lnTo>
                    <a:lnTo>
                      <a:pt x="400" y="398"/>
                    </a:lnTo>
                    <a:lnTo>
                      <a:pt x="400" y="400"/>
                    </a:lnTo>
                    <a:lnTo>
                      <a:pt x="396" y="404"/>
                    </a:lnTo>
                    <a:lnTo>
                      <a:pt x="394" y="404"/>
                    </a:lnTo>
                    <a:lnTo>
                      <a:pt x="394" y="402"/>
                    </a:lnTo>
                    <a:lnTo>
                      <a:pt x="396" y="400"/>
                    </a:lnTo>
                    <a:close/>
                    <a:moveTo>
                      <a:pt x="322" y="66"/>
                    </a:moveTo>
                    <a:lnTo>
                      <a:pt x="322" y="66"/>
                    </a:lnTo>
                    <a:lnTo>
                      <a:pt x="324" y="68"/>
                    </a:lnTo>
                    <a:lnTo>
                      <a:pt x="324" y="70"/>
                    </a:lnTo>
                    <a:lnTo>
                      <a:pt x="322" y="70"/>
                    </a:lnTo>
                    <a:lnTo>
                      <a:pt x="320" y="68"/>
                    </a:lnTo>
                    <a:lnTo>
                      <a:pt x="320" y="66"/>
                    </a:lnTo>
                    <a:lnTo>
                      <a:pt x="322" y="66"/>
                    </a:lnTo>
                    <a:close/>
                    <a:moveTo>
                      <a:pt x="442" y="56"/>
                    </a:moveTo>
                    <a:lnTo>
                      <a:pt x="442" y="56"/>
                    </a:lnTo>
                    <a:lnTo>
                      <a:pt x="446" y="56"/>
                    </a:lnTo>
                    <a:lnTo>
                      <a:pt x="446" y="58"/>
                    </a:lnTo>
                    <a:lnTo>
                      <a:pt x="442" y="60"/>
                    </a:lnTo>
                    <a:lnTo>
                      <a:pt x="440" y="60"/>
                    </a:lnTo>
                    <a:lnTo>
                      <a:pt x="440" y="58"/>
                    </a:lnTo>
                    <a:lnTo>
                      <a:pt x="440" y="56"/>
                    </a:lnTo>
                    <a:lnTo>
                      <a:pt x="442" y="56"/>
                    </a:lnTo>
                    <a:close/>
                    <a:moveTo>
                      <a:pt x="256" y="388"/>
                    </a:moveTo>
                    <a:lnTo>
                      <a:pt x="254" y="394"/>
                    </a:lnTo>
                    <a:lnTo>
                      <a:pt x="248" y="394"/>
                    </a:lnTo>
                    <a:lnTo>
                      <a:pt x="250" y="392"/>
                    </a:lnTo>
                    <a:lnTo>
                      <a:pt x="256" y="388"/>
                    </a:lnTo>
                    <a:close/>
                    <a:moveTo>
                      <a:pt x="242" y="372"/>
                    </a:moveTo>
                    <a:lnTo>
                      <a:pt x="242" y="372"/>
                    </a:lnTo>
                    <a:lnTo>
                      <a:pt x="244" y="370"/>
                    </a:lnTo>
                    <a:lnTo>
                      <a:pt x="246" y="370"/>
                    </a:lnTo>
                    <a:lnTo>
                      <a:pt x="246" y="374"/>
                    </a:lnTo>
                    <a:lnTo>
                      <a:pt x="242" y="382"/>
                    </a:lnTo>
                    <a:lnTo>
                      <a:pt x="218" y="378"/>
                    </a:lnTo>
                    <a:lnTo>
                      <a:pt x="224" y="376"/>
                    </a:lnTo>
                    <a:lnTo>
                      <a:pt x="230" y="374"/>
                    </a:lnTo>
                    <a:lnTo>
                      <a:pt x="232" y="376"/>
                    </a:lnTo>
                    <a:lnTo>
                      <a:pt x="234" y="378"/>
                    </a:lnTo>
                    <a:lnTo>
                      <a:pt x="234" y="380"/>
                    </a:lnTo>
                    <a:lnTo>
                      <a:pt x="236" y="380"/>
                    </a:lnTo>
                    <a:lnTo>
                      <a:pt x="240" y="380"/>
                    </a:lnTo>
                    <a:lnTo>
                      <a:pt x="240" y="372"/>
                    </a:lnTo>
                    <a:lnTo>
                      <a:pt x="242" y="372"/>
                    </a:lnTo>
                    <a:close/>
                    <a:moveTo>
                      <a:pt x="516" y="316"/>
                    </a:moveTo>
                    <a:lnTo>
                      <a:pt x="516" y="316"/>
                    </a:lnTo>
                    <a:lnTo>
                      <a:pt x="518" y="316"/>
                    </a:lnTo>
                    <a:lnTo>
                      <a:pt x="520" y="316"/>
                    </a:lnTo>
                    <a:lnTo>
                      <a:pt x="518" y="318"/>
                    </a:lnTo>
                    <a:lnTo>
                      <a:pt x="514" y="316"/>
                    </a:lnTo>
                    <a:lnTo>
                      <a:pt x="516" y="316"/>
                    </a:lnTo>
                    <a:close/>
                    <a:moveTo>
                      <a:pt x="504" y="302"/>
                    </a:moveTo>
                    <a:lnTo>
                      <a:pt x="504" y="302"/>
                    </a:lnTo>
                    <a:lnTo>
                      <a:pt x="504" y="308"/>
                    </a:lnTo>
                    <a:lnTo>
                      <a:pt x="524" y="308"/>
                    </a:lnTo>
                    <a:lnTo>
                      <a:pt x="502" y="310"/>
                    </a:lnTo>
                    <a:lnTo>
                      <a:pt x="500" y="304"/>
                    </a:lnTo>
                    <a:lnTo>
                      <a:pt x="500" y="302"/>
                    </a:lnTo>
                    <a:lnTo>
                      <a:pt x="504" y="302"/>
                    </a:lnTo>
                    <a:close/>
                    <a:moveTo>
                      <a:pt x="210" y="290"/>
                    </a:moveTo>
                    <a:lnTo>
                      <a:pt x="210" y="290"/>
                    </a:lnTo>
                    <a:lnTo>
                      <a:pt x="212" y="294"/>
                    </a:lnTo>
                    <a:lnTo>
                      <a:pt x="216" y="294"/>
                    </a:lnTo>
                    <a:lnTo>
                      <a:pt x="216" y="292"/>
                    </a:lnTo>
                    <a:lnTo>
                      <a:pt x="214" y="290"/>
                    </a:lnTo>
                    <a:lnTo>
                      <a:pt x="210" y="290"/>
                    </a:lnTo>
                    <a:close/>
                    <a:moveTo>
                      <a:pt x="566" y="266"/>
                    </a:moveTo>
                    <a:lnTo>
                      <a:pt x="566" y="266"/>
                    </a:lnTo>
                    <a:lnTo>
                      <a:pt x="572" y="268"/>
                    </a:lnTo>
                    <a:lnTo>
                      <a:pt x="572" y="270"/>
                    </a:lnTo>
                    <a:lnTo>
                      <a:pt x="568" y="270"/>
                    </a:lnTo>
                    <a:lnTo>
                      <a:pt x="566" y="268"/>
                    </a:lnTo>
                    <a:lnTo>
                      <a:pt x="564" y="266"/>
                    </a:lnTo>
                    <a:lnTo>
                      <a:pt x="566" y="266"/>
                    </a:lnTo>
                    <a:close/>
                    <a:moveTo>
                      <a:pt x="544" y="258"/>
                    </a:moveTo>
                    <a:lnTo>
                      <a:pt x="544" y="258"/>
                    </a:lnTo>
                    <a:lnTo>
                      <a:pt x="546" y="260"/>
                    </a:lnTo>
                    <a:lnTo>
                      <a:pt x="548" y="262"/>
                    </a:lnTo>
                    <a:lnTo>
                      <a:pt x="552" y="262"/>
                    </a:lnTo>
                    <a:lnTo>
                      <a:pt x="558" y="262"/>
                    </a:lnTo>
                    <a:lnTo>
                      <a:pt x="556" y="264"/>
                    </a:lnTo>
                    <a:lnTo>
                      <a:pt x="554" y="264"/>
                    </a:lnTo>
                    <a:lnTo>
                      <a:pt x="558" y="266"/>
                    </a:lnTo>
                    <a:lnTo>
                      <a:pt x="558" y="268"/>
                    </a:lnTo>
                    <a:lnTo>
                      <a:pt x="556" y="268"/>
                    </a:lnTo>
                    <a:lnTo>
                      <a:pt x="556" y="274"/>
                    </a:lnTo>
                    <a:lnTo>
                      <a:pt x="546" y="272"/>
                    </a:lnTo>
                    <a:lnTo>
                      <a:pt x="544" y="270"/>
                    </a:lnTo>
                    <a:lnTo>
                      <a:pt x="548" y="270"/>
                    </a:lnTo>
                    <a:lnTo>
                      <a:pt x="546" y="268"/>
                    </a:lnTo>
                    <a:lnTo>
                      <a:pt x="546" y="266"/>
                    </a:lnTo>
                    <a:lnTo>
                      <a:pt x="546" y="264"/>
                    </a:lnTo>
                    <a:lnTo>
                      <a:pt x="542" y="264"/>
                    </a:lnTo>
                    <a:lnTo>
                      <a:pt x="538" y="262"/>
                    </a:lnTo>
                    <a:lnTo>
                      <a:pt x="534" y="266"/>
                    </a:lnTo>
                    <a:lnTo>
                      <a:pt x="536" y="264"/>
                    </a:lnTo>
                    <a:lnTo>
                      <a:pt x="540" y="260"/>
                    </a:lnTo>
                    <a:lnTo>
                      <a:pt x="544" y="258"/>
                    </a:lnTo>
                    <a:close/>
                    <a:moveTo>
                      <a:pt x="550" y="240"/>
                    </a:moveTo>
                    <a:lnTo>
                      <a:pt x="550" y="240"/>
                    </a:lnTo>
                    <a:lnTo>
                      <a:pt x="552" y="240"/>
                    </a:lnTo>
                    <a:lnTo>
                      <a:pt x="550" y="242"/>
                    </a:lnTo>
                    <a:lnTo>
                      <a:pt x="548" y="242"/>
                    </a:lnTo>
                    <a:lnTo>
                      <a:pt x="550" y="244"/>
                    </a:lnTo>
                    <a:lnTo>
                      <a:pt x="550" y="246"/>
                    </a:lnTo>
                    <a:lnTo>
                      <a:pt x="538" y="252"/>
                    </a:lnTo>
                    <a:lnTo>
                      <a:pt x="540" y="256"/>
                    </a:lnTo>
                    <a:lnTo>
                      <a:pt x="538" y="256"/>
                    </a:lnTo>
                    <a:lnTo>
                      <a:pt x="534" y="254"/>
                    </a:lnTo>
                    <a:lnTo>
                      <a:pt x="530" y="254"/>
                    </a:lnTo>
                    <a:lnTo>
                      <a:pt x="526" y="254"/>
                    </a:lnTo>
                    <a:lnTo>
                      <a:pt x="526" y="256"/>
                    </a:lnTo>
                    <a:lnTo>
                      <a:pt x="524" y="258"/>
                    </a:lnTo>
                    <a:lnTo>
                      <a:pt x="524" y="262"/>
                    </a:lnTo>
                    <a:lnTo>
                      <a:pt x="528" y="262"/>
                    </a:lnTo>
                    <a:lnTo>
                      <a:pt x="530" y="266"/>
                    </a:lnTo>
                    <a:lnTo>
                      <a:pt x="532" y="268"/>
                    </a:lnTo>
                    <a:lnTo>
                      <a:pt x="530" y="268"/>
                    </a:lnTo>
                    <a:lnTo>
                      <a:pt x="526" y="268"/>
                    </a:lnTo>
                    <a:lnTo>
                      <a:pt x="526" y="264"/>
                    </a:lnTo>
                    <a:lnTo>
                      <a:pt x="524" y="264"/>
                    </a:lnTo>
                    <a:lnTo>
                      <a:pt x="522" y="264"/>
                    </a:lnTo>
                    <a:lnTo>
                      <a:pt x="518" y="258"/>
                    </a:lnTo>
                    <a:lnTo>
                      <a:pt x="524" y="256"/>
                    </a:lnTo>
                    <a:lnTo>
                      <a:pt x="522" y="254"/>
                    </a:lnTo>
                    <a:lnTo>
                      <a:pt x="522" y="252"/>
                    </a:lnTo>
                    <a:lnTo>
                      <a:pt x="528" y="252"/>
                    </a:lnTo>
                    <a:lnTo>
                      <a:pt x="534" y="252"/>
                    </a:lnTo>
                    <a:lnTo>
                      <a:pt x="534" y="250"/>
                    </a:lnTo>
                    <a:lnTo>
                      <a:pt x="536" y="250"/>
                    </a:lnTo>
                    <a:lnTo>
                      <a:pt x="540" y="248"/>
                    </a:lnTo>
                    <a:lnTo>
                      <a:pt x="540" y="246"/>
                    </a:lnTo>
                    <a:lnTo>
                      <a:pt x="544" y="246"/>
                    </a:lnTo>
                    <a:lnTo>
                      <a:pt x="548" y="246"/>
                    </a:lnTo>
                    <a:lnTo>
                      <a:pt x="548" y="244"/>
                    </a:lnTo>
                    <a:lnTo>
                      <a:pt x="548" y="242"/>
                    </a:lnTo>
                    <a:lnTo>
                      <a:pt x="550" y="240"/>
                    </a:lnTo>
                    <a:close/>
                    <a:moveTo>
                      <a:pt x="172" y="222"/>
                    </a:moveTo>
                    <a:lnTo>
                      <a:pt x="172" y="222"/>
                    </a:lnTo>
                    <a:lnTo>
                      <a:pt x="168" y="224"/>
                    </a:lnTo>
                    <a:lnTo>
                      <a:pt x="172" y="224"/>
                    </a:lnTo>
                    <a:lnTo>
                      <a:pt x="176" y="222"/>
                    </a:lnTo>
                    <a:lnTo>
                      <a:pt x="176" y="220"/>
                    </a:lnTo>
                    <a:lnTo>
                      <a:pt x="172" y="222"/>
                    </a:lnTo>
                    <a:close/>
                    <a:moveTo>
                      <a:pt x="594" y="212"/>
                    </a:moveTo>
                    <a:lnTo>
                      <a:pt x="594" y="212"/>
                    </a:lnTo>
                    <a:lnTo>
                      <a:pt x="594" y="218"/>
                    </a:lnTo>
                    <a:lnTo>
                      <a:pt x="602" y="220"/>
                    </a:lnTo>
                    <a:lnTo>
                      <a:pt x="602" y="214"/>
                    </a:lnTo>
                    <a:lnTo>
                      <a:pt x="598" y="214"/>
                    </a:lnTo>
                    <a:lnTo>
                      <a:pt x="594" y="212"/>
                    </a:lnTo>
                    <a:close/>
                    <a:moveTo>
                      <a:pt x="572" y="206"/>
                    </a:moveTo>
                    <a:lnTo>
                      <a:pt x="572" y="206"/>
                    </a:lnTo>
                    <a:lnTo>
                      <a:pt x="576" y="206"/>
                    </a:lnTo>
                    <a:lnTo>
                      <a:pt x="574" y="208"/>
                    </a:lnTo>
                    <a:lnTo>
                      <a:pt x="570" y="212"/>
                    </a:lnTo>
                    <a:lnTo>
                      <a:pt x="570" y="208"/>
                    </a:lnTo>
                    <a:lnTo>
                      <a:pt x="570" y="206"/>
                    </a:lnTo>
                    <a:lnTo>
                      <a:pt x="572" y="206"/>
                    </a:lnTo>
                    <a:close/>
                    <a:moveTo>
                      <a:pt x="612" y="196"/>
                    </a:moveTo>
                    <a:lnTo>
                      <a:pt x="612" y="196"/>
                    </a:lnTo>
                    <a:lnTo>
                      <a:pt x="610" y="200"/>
                    </a:lnTo>
                    <a:lnTo>
                      <a:pt x="606" y="200"/>
                    </a:lnTo>
                    <a:lnTo>
                      <a:pt x="608" y="206"/>
                    </a:lnTo>
                    <a:lnTo>
                      <a:pt x="606" y="210"/>
                    </a:lnTo>
                    <a:lnTo>
                      <a:pt x="618" y="208"/>
                    </a:lnTo>
                    <a:lnTo>
                      <a:pt x="624" y="206"/>
                    </a:lnTo>
                    <a:lnTo>
                      <a:pt x="618" y="206"/>
                    </a:lnTo>
                    <a:lnTo>
                      <a:pt x="612" y="196"/>
                    </a:lnTo>
                    <a:close/>
                    <a:moveTo>
                      <a:pt x="604" y="178"/>
                    </a:moveTo>
                    <a:lnTo>
                      <a:pt x="604" y="178"/>
                    </a:lnTo>
                    <a:lnTo>
                      <a:pt x="606" y="186"/>
                    </a:lnTo>
                    <a:lnTo>
                      <a:pt x="608" y="188"/>
                    </a:lnTo>
                    <a:lnTo>
                      <a:pt x="608" y="184"/>
                    </a:lnTo>
                    <a:lnTo>
                      <a:pt x="604" y="178"/>
                    </a:lnTo>
                    <a:close/>
                    <a:moveTo>
                      <a:pt x="0" y="154"/>
                    </a:moveTo>
                    <a:lnTo>
                      <a:pt x="4" y="158"/>
                    </a:lnTo>
                    <a:lnTo>
                      <a:pt x="4" y="156"/>
                    </a:lnTo>
                    <a:lnTo>
                      <a:pt x="0" y="154"/>
                    </a:lnTo>
                    <a:close/>
                    <a:moveTo>
                      <a:pt x="598" y="90"/>
                    </a:moveTo>
                    <a:lnTo>
                      <a:pt x="598" y="94"/>
                    </a:lnTo>
                    <a:lnTo>
                      <a:pt x="600" y="94"/>
                    </a:lnTo>
                    <a:lnTo>
                      <a:pt x="602" y="92"/>
                    </a:lnTo>
                    <a:lnTo>
                      <a:pt x="598" y="90"/>
                    </a:lnTo>
                    <a:close/>
                    <a:moveTo>
                      <a:pt x="596" y="46"/>
                    </a:moveTo>
                    <a:lnTo>
                      <a:pt x="598" y="54"/>
                    </a:lnTo>
                    <a:lnTo>
                      <a:pt x="598" y="50"/>
                    </a:lnTo>
                    <a:lnTo>
                      <a:pt x="598" y="48"/>
                    </a:lnTo>
                    <a:lnTo>
                      <a:pt x="596" y="46"/>
                    </a:lnTo>
                    <a:close/>
                    <a:moveTo>
                      <a:pt x="212" y="42"/>
                    </a:moveTo>
                    <a:lnTo>
                      <a:pt x="212" y="42"/>
                    </a:lnTo>
                    <a:lnTo>
                      <a:pt x="218" y="48"/>
                    </a:lnTo>
                    <a:lnTo>
                      <a:pt x="224" y="52"/>
                    </a:lnTo>
                    <a:lnTo>
                      <a:pt x="242" y="58"/>
                    </a:lnTo>
                    <a:lnTo>
                      <a:pt x="238" y="52"/>
                    </a:lnTo>
                    <a:lnTo>
                      <a:pt x="212" y="42"/>
                    </a:lnTo>
                    <a:close/>
                    <a:moveTo>
                      <a:pt x="336" y="30"/>
                    </a:moveTo>
                    <a:lnTo>
                      <a:pt x="336" y="30"/>
                    </a:lnTo>
                    <a:lnTo>
                      <a:pt x="340" y="32"/>
                    </a:lnTo>
                    <a:lnTo>
                      <a:pt x="344" y="34"/>
                    </a:lnTo>
                    <a:lnTo>
                      <a:pt x="342" y="38"/>
                    </a:lnTo>
                    <a:lnTo>
                      <a:pt x="342" y="36"/>
                    </a:lnTo>
                    <a:lnTo>
                      <a:pt x="340" y="34"/>
                    </a:lnTo>
                    <a:lnTo>
                      <a:pt x="338" y="32"/>
                    </a:lnTo>
                    <a:lnTo>
                      <a:pt x="328" y="32"/>
                    </a:lnTo>
                    <a:lnTo>
                      <a:pt x="336" y="30"/>
                    </a:lnTo>
                    <a:close/>
                    <a:moveTo>
                      <a:pt x="416" y="24"/>
                    </a:moveTo>
                    <a:lnTo>
                      <a:pt x="416" y="24"/>
                    </a:lnTo>
                    <a:lnTo>
                      <a:pt x="422" y="24"/>
                    </a:lnTo>
                    <a:lnTo>
                      <a:pt x="424" y="26"/>
                    </a:lnTo>
                    <a:lnTo>
                      <a:pt x="422" y="26"/>
                    </a:lnTo>
                    <a:lnTo>
                      <a:pt x="416" y="26"/>
                    </a:lnTo>
                    <a:lnTo>
                      <a:pt x="416" y="30"/>
                    </a:lnTo>
                    <a:lnTo>
                      <a:pt x="416" y="28"/>
                    </a:lnTo>
                    <a:lnTo>
                      <a:pt x="414" y="26"/>
                    </a:lnTo>
                    <a:lnTo>
                      <a:pt x="416" y="24"/>
                    </a:lnTo>
                    <a:close/>
                    <a:moveTo>
                      <a:pt x="476" y="18"/>
                    </a:moveTo>
                    <a:lnTo>
                      <a:pt x="476" y="18"/>
                    </a:lnTo>
                    <a:lnTo>
                      <a:pt x="496" y="18"/>
                    </a:lnTo>
                    <a:lnTo>
                      <a:pt x="512" y="20"/>
                    </a:lnTo>
                    <a:lnTo>
                      <a:pt x="486" y="22"/>
                    </a:lnTo>
                    <a:lnTo>
                      <a:pt x="460" y="24"/>
                    </a:lnTo>
                    <a:lnTo>
                      <a:pt x="468" y="22"/>
                    </a:lnTo>
                    <a:lnTo>
                      <a:pt x="476" y="18"/>
                    </a:lnTo>
                    <a:close/>
                    <a:moveTo>
                      <a:pt x="438" y="16"/>
                    </a:moveTo>
                    <a:lnTo>
                      <a:pt x="438" y="16"/>
                    </a:lnTo>
                    <a:lnTo>
                      <a:pt x="440" y="18"/>
                    </a:lnTo>
                    <a:lnTo>
                      <a:pt x="442" y="22"/>
                    </a:lnTo>
                    <a:lnTo>
                      <a:pt x="448" y="22"/>
                    </a:lnTo>
                    <a:lnTo>
                      <a:pt x="456" y="20"/>
                    </a:lnTo>
                    <a:lnTo>
                      <a:pt x="458" y="22"/>
                    </a:lnTo>
                    <a:lnTo>
                      <a:pt x="452" y="24"/>
                    </a:lnTo>
                    <a:lnTo>
                      <a:pt x="440" y="26"/>
                    </a:lnTo>
                    <a:lnTo>
                      <a:pt x="436" y="24"/>
                    </a:lnTo>
                    <a:lnTo>
                      <a:pt x="436" y="20"/>
                    </a:lnTo>
                    <a:lnTo>
                      <a:pt x="436" y="16"/>
                    </a:lnTo>
                    <a:lnTo>
                      <a:pt x="438" y="16"/>
                    </a:lnTo>
                    <a:close/>
                  </a:path>
                </a:pathLst>
              </a:custGeom>
              <a:grpFill/>
              <a:ln w="3175">
                <a:noFill/>
                <a:round/>
                <a:headEnd/>
                <a:tailEnd/>
              </a:ln>
            </p:spPr>
            <p:txBody>
              <a:bodyPr/>
              <a:lstStyle/>
              <a:p>
                <a:pPr>
                  <a:defRPr/>
                </a:pPr>
                <a:endParaRPr lang="en-GB" dirty="0">
                  <a:latin typeface="Calibri" pitchFamily="34" charset="0"/>
                </a:endParaRPr>
              </a:p>
            </p:txBody>
          </p:sp>
          <p:sp>
            <p:nvSpPr>
              <p:cNvPr id="736" name="Freeform 141"/>
              <p:cNvSpPr>
                <a:spLocks noEditPoints="1"/>
              </p:cNvSpPr>
              <p:nvPr/>
            </p:nvSpPr>
            <p:spPr bwMode="auto">
              <a:xfrm>
                <a:off x="5241404" y="2998265"/>
                <a:ext cx="197100" cy="246336"/>
              </a:xfrm>
              <a:custGeom>
                <a:avLst/>
                <a:gdLst>
                  <a:gd name="T0" fmla="*/ 5 w 86"/>
                  <a:gd name="T1" fmla="*/ 17 h 108"/>
                  <a:gd name="T2" fmla="*/ 6 w 86"/>
                  <a:gd name="T3" fmla="*/ 17 h 108"/>
                  <a:gd name="T4" fmla="*/ 6 w 86"/>
                  <a:gd name="T5" fmla="*/ 17 h 108"/>
                  <a:gd name="T6" fmla="*/ 7 w 86"/>
                  <a:gd name="T7" fmla="*/ 21 h 108"/>
                  <a:gd name="T8" fmla="*/ 13 w 86"/>
                  <a:gd name="T9" fmla="*/ 23 h 108"/>
                  <a:gd name="T10" fmla="*/ 7 w 86"/>
                  <a:gd name="T11" fmla="*/ 23 h 108"/>
                  <a:gd name="T12" fmla="*/ 13 w 86"/>
                  <a:gd name="T13" fmla="*/ 28 h 108"/>
                  <a:gd name="T14" fmla="*/ 13 w 86"/>
                  <a:gd name="T15" fmla="*/ 27 h 108"/>
                  <a:gd name="T16" fmla="*/ 16 w 86"/>
                  <a:gd name="T17" fmla="*/ 24 h 108"/>
                  <a:gd name="T18" fmla="*/ 16 w 86"/>
                  <a:gd name="T19" fmla="*/ 24 h 108"/>
                  <a:gd name="T20" fmla="*/ 20 w 86"/>
                  <a:gd name="T21" fmla="*/ 24 h 108"/>
                  <a:gd name="T22" fmla="*/ 17 w 86"/>
                  <a:gd name="T23" fmla="*/ 22 h 108"/>
                  <a:gd name="T24" fmla="*/ 21 w 86"/>
                  <a:gd name="T25" fmla="*/ 22 h 108"/>
                  <a:gd name="T26" fmla="*/ 22 w 86"/>
                  <a:gd name="T27" fmla="*/ 23 h 108"/>
                  <a:gd name="T28" fmla="*/ 20 w 86"/>
                  <a:gd name="T29" fmla="*/ 20 h 108"/>
                  <a:gd name="T30" fmla="*/ 17 w 86"/>
                  <a:gd name="T31" fmla="*/ 17 h 108"/>
                  <a:gd name="T32" fmla="*/ 15 w 86"/>
                  <a:gd name="T33" fmla="*/ 17 h 108"/>
                  <a:gd name="T34" fmla="*/ 13 w 86"/>
                  <a:gd name="T35" fmla="*/ 16 h 108"/>
                  <a:gd name="T36" fmla="*/ 16 w 86"/>
                  <a:gd name="T37" fmla="*/ 13 h 108"/>
                  <a:gd name="T38" fmla="*/ 13 w 86"/>
                  <a:gd name="T39" fmla="*/ 9 h 108"/>
                  <a:gd name="T40" fmla="*/ 15 w 86"/>
                  <a:gd name="T41" fmla="*/ 8 h 108"/>
                  <a:gd name="T42" fmla="*/ 17 w 86"/>
                  <a:gd name="T43" fmla="*/ 9 h 108"/>
                  <a:gd name="T44" fmla="*/ 20 w 86"/>
                  <a:gd name="T45" fmla="*/ 8 h 108"/>
                  <a:gd name="T46" fmla="*/ 23 w 86"/>
                  <a:gd name="T47" fmla="*/ 5 h 108"/>
                  <a:gd name="T48" fmla="*/ 29 w 86"/>
                  <a:gd name="T49" fmla="*/ 7 h 108"/>
                  <a:gd name="T50" fmla="*/ 32 w 86"/>
                  <a:gd name="T51" fmla="*/ 3 h 108"/>
                  <a:gd name="T52" fmla="*/ 32 w 86"/>
                  <a:gd name="T53" fmla="*/ 3 h 108"/>
                  <a:gd name="T54" fmla="*/ 32 w 86"/>
                  <a:gd name="T55" fmla="*/ 0 h 108"/>
                  <a:gd name="T56" fmla="*/ 31 w 86"/>
                  <a:gd name="T57" fmla="*/ 2 h 108"/>
                  <a:gd name="T58" fmla="*/ 29 w 86"/>
                  <a:gd name="T59" fmla="*/ 2 h 108"/>
                  <a:gd name="T60" fmla="*/ 27 w 86"/>
                  <a:gd name="T61" fmla="*/ 2 h 108"/>
                  <a:gd name="T62" fmla="*/ 23 w 86"/>
                  <a:gd name="T63" fmla="*/ 0 h 108"/>
                  <a:gd name="T64" fmla="*/ 20 w 86"/>
                  <a:gd name="T65" fmla="*/ 2 h 108"/>
                  <a:gd name="T66" fmla="*/ 17 w 86"/>
                  <a:gd name="T67" fmla="*/ 2 h 108"/>
                  <a:gd name="T68" fmla="*/ 16 w 86"/>
                  <a:gd name="T69" fmla="*/ 4 h 108"/>
                  <a:gd name="T70" fmla="*/ 13 w 86"/>
                  <a:gd name="T71" fmla="*/ 4 h 108"/>
                  <a:gd name="T72" fmla="*/ 12 w 86"/>
                  <a:gd name="T73" fmla="*/ 6 h 108"/>
                  <a:gd name="T74" fmla="*/ 10 w 86"/>
                  <a:gd name="T75" fmla="*/ 7 h 108"/>
                  <a:gd name="T76" fmla="*/ 5 w 86"/>
                  <a:gd name="T77" fmla="*/ 12 h 108"/>
                  <a:gd name="T78" fmla="*/ 4 w 86"/>
                  <a:gd name="T79" fmla="*/ 13 h 108"/>
                  <a:gd name="T80" fmla="*/ 16 w 86"/>
                  <a:gd name="T81" fmla="*/ 19 h 108"/>
                  <a:gd name="T82" fmla="*/ 16 w 86"/>
                  <a:gd name="T83" fmla="*/ 21 h 108"/>
                  <a:gd name="T84" fmla="*/ 16 w 86"/>
                  <a:gd name="T85" fmla="*/ 19 h 108"/>
                  <a:gd name="T86" fmla="*/ 15 w 86"/>
                  <a:gd name="T87" fmla="*/ 17 h 108"/>
                  <a:gd name="T88" fmla="*/ 13 w 86"/>
                  <a:gd name="T89" fmla="*/ 17 h 108"/>
                  <a:gd name="T90" fmla="*/ 2 w 86"/>
                  <a:gd name="T91" fmla="*/ 13 h 108"/>
                  <a:gd name="T92" fmla="*/ 0 w 86"/>
                  <a:gd name="T93" fmla="*/ 13 h 108"/>
                  <a:gd name="T94" fmla="*/ 22 w 86"/>
                  <a:gd name="T95" fmla="*/ 40 h 108"/>
                  <a:gd name="T96" fmla="*/ 27 w 86"/>
                  <a:gd name="T97" fmla="*/ 39 h 108"/>
                  <a:gd name="T98" fmla="*/ 2 w 86"/>
                  <a:gd name="T99" fmla="*/ 22 h 108"/>
                  <a:gd name="T100" fmla="*/ 5 w 86"/>
                  <a:gd name="T101" fmla="*/ 22 h 108"/>
                  <a:gd name="T102" fmla="*/ 28 w 86"/>
                  <a:gd name="T103" fmla="*/ 22 h 108"/>
                  <a:gd name="T104" fmla="*/ 27 w 86"/>
                  <a:gd name="T105" fmla="*/ 21 h 108"/>
                  <a:gd name="T106" fmla="*/ 29 w 86"/>
                  <a:gd name="T107" fmla="*/ 17 h 108"/>
                  <a:gd name="T108" fmla="*/ 29 w 86"/>
                  <a:gd name="T109" fmla="*/ 15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 h="108">
                    <a:moveTo>
                      <a:pt x="4" y="34"/>
                    </a:moveTo>
                    <a:lnTo>
                      <a:pt x="4" y="34"/>
                    </a:lnTo>
                    <a:lnTo>
                      <a:pt x="12" y="44"/>
                    </a:lnTo>
                    <a:lnTo>
                      <a:pt x="12" y="46"/>
                    </a:lnTo>
                    <a:lnTo>
                      <a:pt x="14" y="44"/>
                    </a:lnTo>
                    <a:lnTo>
                      <a:pt x="16" y="46"/>
                    </a:lnTo>
                    <a:lnTo>
                      <a:pt x="16" y="48"/>
                    </a:lnTo>
                    <a:lnTo>
                      <a:pt x="14" y="46"/>
                    </a:lnTo>
                    <a:lnTo>
                      <a:pt x="14" y="58"/>
                    </a:lnTo>
                    <a:lnTo>
                      <a:pt x="16" y="56"/>
                    </a:lnTo>
                    <a:lnTo>
                      <a:pt x="18" y="54"/>
                    </a:lnTo>
                    <a:lnTo>
                      <a:pt x="24" y="54"/>
                    </a:lnTo>
                    <a:lnTo>
                      <a:pt x="28" y="56"/>
                    </a:lnTo>
                    <a:lnTo>
                      <a:pt x="36" y="60"/>
                    </a:lnTo>
                    <a:lnTo>
                      <a:pt x="26" y="60"/>
                    </a:lnTo>
                    <a:lnTo>
                      <a:pt x="18" y="60"/>
                    </a:lnTo>
                    <a:lnTo>
                      <a:pt x="20" y="68"/>
                    </a:lnTo>
                    <a:lnTo>
                      <a:pt x="22" y="74"/>
                    </a:lnTo>
                    <a:lnTo>
                      <a:pt x="36" y="74"/>
                    </a:lnTo>
                    <a:lnTo>
                      <a:pt x="34" y="72"/>
                    </a:lnTo>
                    <a:lnTo>
                      <a:pt x="34" y="70"/>
                    </a:lnTo>
                    <a:lnTo>
                      <a:pt x="38" y="70"/>
                    </a:lnTo>
                    <a:lnTo>
                      <a:pt x="42" y="70"/>
                    </a:lnTo>
                    <a:lnTo>
                      <a:pt x="40" y="64"/>
                    </a:lnTo>
                    <a:lnTo>
                      <a:pt x="38" y="64"/>
                    </a:lnTo>
                    <a:lnTo>
                      <a:pt x="40" y="62"/>
                    </a:lnTo>
                    <a:lnTo>
                      <a:pt x="42" y="62"/>
                    </a:lnTo>
                    <a:lnTo>
                      <a:pt x="44" y="62"/>
                    </a:lnTo>
                    <a:lnTo>
                      <a:pt x="50" y="64"/>
                    </a:lnTo>
                    <a:lnTo>
                      <a:pt x="50" y="58"/>
                    </a:lnTo>
                    <a:lnTo>
                      <a:pt x="46" y="56"/>
                    </a:lnTo>
                    <a:lnTo>
                      <a:pt x="50" y="56"/>
                    </a:lnTo>
                    <a:lnTo>
                      <a:pt x="54" y="56"/>
                    </a:lnTo>
                    <a:lnTo>
                      <a:pt x="56" y="60"/>
                    </a:lnTo>
                    <a:lnTo>
                      <a:pt x="56" y="62"/>
                    </a:lnTo>
                    <a:lnTo>
                      <a:pt x="56" y="60"/>
                    </a:lnTo>
                    <a:lnTo>
                      <a:pt x="56" y="56"/>
                    </a:lnTo>
                    <a:lnTo>
                      <a:pt x="54" y="52"/>
                    </a:lnTo>
                    <a:lnTo>
                      <a:pt x="52" y="52"/>
                    </a:lnTo>
                    <a:lnTo>
                      <a:pt x="48" y="50"/>
                    </a:lnTo>
                    <a:lnTo>
                      <a:pt x="46" y="46"/>
                    </a:lnTo>
                    <a:lnTo>
                      <a:pt x="42" y="44"/>
                    </a:lnTo>
                    <a:lnTo>
                      <a:pt x="40" y="44"/>
                    </a:lnTo>
                    <a:lnTo>
                      <a:pt x="38" y="46"/>
                    </a:lnTo>
                    <a:lnTo>
                      <a:pt x="38" y="44"/>
                    </a:lnTo>
                    <a:lnTo>
                      <a:pt x="36" y="42"/>
                    </a:lnTo>
                    <a:lnTo>
                      <a:pt x="36" y="38"/>
                    </a:lnTo>
                    <a:lnTo>
                      <a:pt x="40" y="38"/>
                    </a:lnTo>
                    <a:lnTo>
                      <a:pt x="40" y="36"/>
                    </a:lnTo>
                    <a:lnTo>
                      <a:pt x="34" y="28"/>
                    </a:lnTo>
                    <a:lnTo>
                      <a:pt x="32" y="24"/>
                    </a:lnTo>
                    <a:lnTo>
                      <a:pt x="36" y="18"/>
                    </a:lnTo>
                    <a:lnTo>
                      <a:pt x="38" y="16"/>
                    </a:lnTo>
                    <a:lnTo>
                      <a:pt x="38" y="20"/>
                    </a:lnTo>
                    <a:lnTo>
                      <a:pt x="40" y="22"/>
                    </a:lnTo>
                    <a:lnTo>
                      <a:pt x="40" y="26"/>
                    </a:lnTo>
                    <a:lnTo>
                      <a:pt x="42" y="24"/>
                    </a:lnTo>
                    <a:lnTo>
                      <a:pt x="42" y="22"/>
                    </a:lnTo>
                    <a:lnTo>
                      <a:pt x="48" y="22"/>
                    </a:lnTo>
                    <a:lnTo>
                      <a:pt x="52" y="22"/>
                    </a:lnTo>
                    <a:lnTo>
                      <a:pt x="50" y="18"/>
                    </a:lnTo>
                    <a:lnTo>
                      <a:pt x="46" y="12"/>
                    </a:lnTo>
                    <a:lnTo>
                      <a:pt x="60" y="12"/>
                    </a:lnTo>
                    <a:lnTo>
                      <a:pt x="72" y="12"/>
                    </a:lnTo>
                    <a:lnTo>
                      <a:pt x="74" y="18"/>
                    </a:lnTo>
                    <a:lnTo>
                      <a:pt x="76" y="14"/>
                    </a:lnTo>
                    <a:lnTo>
                      <a:pt x="78" y="8"/>
                    </a:lnTo>
                    <a:lnTo>
                      <a:pt x="80" y="8"/>
                    </a:lnTo>
                    <a:lnTo>
                      <a:pt x="82" y="8"/>
                    </a:lnTo>
                    <a:lnTo>
                      <a:pt x="84" y="8"/>
                    </a:lnTo>
                    <a:lnTo>
                      <a:pt x="86" y="6"/>
                    </a:lnTo>
                    <a:lnTo>
                      <a:pt x="86" y="4"/>
                    </a:lnTo>
                    <a:lnTo>
                      <a:pt x="86" y="2"/>
                    </a:lnTo>
                    <a:lnTo>
                      <a:pt x="82" y="0"/>
                    </a:lnTo>
                    <a:lnTo>
                      <a:pt x="78" y="0"/>
                    </a:lnTo>
                    <a:lnTo>
                      <a:pt x="76" y="0"/>
                    </a:lnTo>
                    <a:lnTo>
                      <a:pt x="78" y="2"/>
                    </a:lnTo>
                    <a:lnTo>
                      <a:pt x="78" y="4"/>
                    </a:lnTo>
                    <a:lnTo>
                      <a:pt x="76" y="6"/>
                    </a:lnTo>
                    <a:lnTo>
                      <a:pt x="74" y="4"/>
                    </a:lnTo>
                    <a:lnTo>
                      <a:pt x="68" y="6"/>
                    </a:lnTo>
                    <a:lnTo>
                      <a:pt x="68" y="4"/>
                    </a:lnTo>
                    <a:lnTo>
                      <a:pt x="66" y="2"/>
                    </a:lnTo>
                    <a:lnTo>
                      <a:pt x="64" y="0"/>
                    </a:lnTo>
                    <a:lnTo>
                      <a:pt x="60" y="0"/>
                    </a:lnTo>
                    <a:lnTo>
                      <a:pt x="58" y="2"/>
                    </a:lnTo>
                    <a:lnTo>
                      <a:pt x="54" y="6"/>
                    </a:lnTo>
                    <a:lnTo>
                      <a:pt x="50" y="6"/>
                    </a:lnTo>
                    <a:lnTo>
                      <a:pt x="44" y="4"/>
                    </a:lnTo>
                    <a:lnTo>
                      <a:pt x="42" y="6"/>
                    </a:lnTo>
                    <a:lnTo>
                      <a:pt x="42" y="8"/>
                    </a:lnTo>
                    <a:lnTo>
                      <a:pt x="42" y="10"/>
                    </a:lnTo>
                    <a:lnTo>
                      <a:pt x="40" y="10"/>
                    </a:lnTo>
                    <a:lnTo>
                      <a:pt x="38" y="10"/>
                    </a:lnTo>
                    <a:lnTo>
                      <a:pt x="36" y="10"/>
                    </a:lnTo>
                    <a:lnTo>
                      <a:pt x="34" y="10"/>
                    </a:lnTo>
                    <a:lnTo>
                      <a:pt x="32" y="12"/>
                    </a:lnTo>
                    <a:lnTo>
                      <a:pt x="32" y="14"/>
                    </a:lnTo>
                    <a:lnTo>
                      <a:pt x="30" y="14"/>
                    </a:lnTo>
                    <a:lnTo>
                      <a:pt x="28" y="16"/>
                    </a:lnTo>
                    <a:lnTo>
                      <a:pt x="26" y="18"/>
                    </a:lnTo>
                    <a:lnTo>
                      <a:pt x="14" y="20"/>
                    </a:lnTo>
                    <a:lnTo>
                      <a:pt x="16" y="24"/>
                    </a:lnTo>
                    <a:lnTo>
                      <a:pt x="12" y="30"/>
                    </a:lnTo>
                    <a:lnTo>
                      <a:pt x="10" y="30"/>
                    </a:lnTo>
                    <a:lnTo>
                      <a:pt x="10" y="32"/>
                    </a:lnTo>
                    <a:lnTo>
                      <a:pt x="10" y="34"/>
                    </a:lnTo>
                    <a:lnTo>
                      <a:pt x="8" y="34"/>
                    </a:lnTo>
                    <a:lnTo>
                      <a:pt x="4" y="34"/>
                    </a:lnTo>
                    <a:close/>
                    <a:moveTo>
                      <a:pt x="40" y="48"/>
                    </a:moveTo>
                    <a:lnTo>
                      <a:pt x="40" y="48"/>
                    </a:lnTo>
                    <a:lnTo>
                      <a:pt x="44" y="52"/>
                    </a:lnTo>
                    <a:lnTo>
                      <a:pt x="44" y="54"/>
                    </a:lnTo>
                    <a:lnTo>
                      <a:pt x="40" y="54"/>
                    </a:lnTo>
                    <a:lnTo>
                      <a:pt x="40" y="50"/>
                    </a:lnTo>
                    <a:lnTo>
                      <a:pt x="40" y="48"/>
                    </a:lnTo>
                    <a:close/>
                    <a:moveTo>
                      <a:pt x="38" y="46"/>
                    </a:moveTo>
                    <a:lnTo>
                      <a:pt x="38" y="46"/>
                    </a:lnTo>
                    <a:lnTo>
                      <a:pt x="36" y="48"/>
                    </a:lnTo>
                    <a:lnTo>
                      <a:pt x="36" y="46"/>
                    </a:lnTo>
                    <a:lnTo>
                      <a:pt x="38" y="46"/>
                    </a:lnTo>
                    <a:close/>
                    <a:moveTo>
                      <a:pt x="0" y="32"/>
                    </a:moveTo>
                    <a:lnTo>
                      <a:pt x="2" y="36"/>
                    </a:lnTo>
                    <a:lnTo>
                      <a:pt x="2" y="34"/>
                    </a:lnTo>
                    <a:lnTo>
                      <a:pt x="0" y="32"/>
                    </a:lnTo>
                    <a:close/>
                    <a:moveTo>
                      <a:pt x="44" y="98"/>
                    </a:moveTo>
                    <a:lnTo>
                      <a:pt x="42" y="102"/>
                    </a:lnTo>
                    <a:lnTo>
                      <a:pt x="56" y="106"/>
                    </a:lnTo>
                    <a:lnTo>
                      <a:pt x="72" y="108"/>
                    </a:lnTo>
                    <a:lnTo>
                      <a:pt x="70" y="100"/>
                    </a:lnTo>
                    <a:lnTo>
                      <a:pt x="58" y="100"/>
                    </a:lnTo>
                    <a:lnTo>
                      <a:pt x="44" y="98"/>
                    </a:lnTo>
                    <a:close/>
                    <a:moveTo>
                      <a:pt x="6" y="58"/>
                    </a:moveTo>
                    <a:lnTo>
                      <a:pt x="6" y="58"/>
                    </a:lnTo>
                    <a:lnTo>
                      <a:pt x="12" y="60"/>
                    </a:lnTo>
                    <a:lnTo>
                      <a:pt x="12" y="58"/>
                    </a:lnTo>
                    <a:lnTo>
                      <a:pt x="6" y="58"/>
                    </a:lnTo>
                    <a:close/>
                    <a:moveTo>
                      <a:pt x="70" y="54"/>
                    </a:moveTo>
                    <a:lnTo>
                      <a:pt x="72" y="58"/>
                    </a:lnTo>
                    <a:lnTo>
                      <a:pt x="72" y="54"/>
                    </a:lnTo>
                    <a:lnTo>
                      <a:pt x="70" y="54"/>
                    </a:lnTo>
                    <a:close/>
                    <a:moveTo>
                      <a:pt x="70" y="40"/>
                    </a:moveTo>
                    <a:lnTo>
                      <a:pt x="70" y="40"/>
                    </a:lnTo>
                    <a:lnTo>
                      <a:pt x="74" y="46"/>
                    </a:lnTo>
                    <a:lnTo>
                      <a:pt x="78" y="46"/>
                    </a:lnTo>
                    <a:lnTo>
                      <a:pt x="78" y="44"/>
                    </a:lnTo>
                    <a:lnTo>
                      <a:pt x="76" y="40"/>
                    </a:lnTo>
                    <a:lnTo>
                      <a:pt x="70" y="40"/>
                    </a:lnTo>
                    <a:close/>
                  </a:path>
                </a:pathLst>
              </a:custGeom>
              <a:grpFill/>
              <a:ln w="3175">
                <a:noFill/>
                <a:round/>
                <a:headEnd/>
                <a:tailEnd/>
              </a:ln>
            </p:spPr>
            <p:txBody>
              <a:bodyPr/>
              <a:lstStyle/>
              <a:p>
                <a:pPr>
                  <a:defRPr/>
                </a:pPr>
                <a:endParaRPr lang="en-GB" dirty="0">
                  <a:latin typeface="Calibri" pitchFamily="34" charset="0"/>
                </a:endParaRPr>
              </a:p>
            </p:txBody>
          </p:sp>
          <p:sp>
            <p:nvSpPr>
              <p:cNvPr id="737" name="Freeform 142"/>
              <p:cNvSpPr>
                <a:spLocks/>
              </p:cNvSpPr>
              <p:nvPr/>
            </p:nvSpPr>
            <p:spPr bwMode="auto">
              <a:xfrm>
                <a:off x="4635610" y="4003897"/>
                <a:ext cx="124637" cy="234744"/>
              </a:xfrm>
              <a:custGeom>
                <a:avLst/>
                <a:gdLst>
                  <a:gd name="T0" fmla="*/ 0 w 54"/>
                  <a:gd name="T1" fmla="*/ 41 h 102"/>
                  <a:gd name="T2" fmla="*/ 2 w 54"/>
                  <a:gd name="T3" fmla="*/ 41 h 102"/>
                  <a:gd name="T4" fmla="*/ 6 w 54"/>
                  <a:gd name="T5" fmla="*/ 38 h 102"/>
                  <a:gd name="T6" fmla="*/ 8 w 54"/>
                  <a:gd name="T7" fmla="*/ 38 h 102"/>
                  <a:gd name="T8" fmla="*/ 11 w 54"/>
                  <a:gd name="T9" fmla="*/ 37 h 102"/>
                  <a:gd name="T10" fmla="*/ 15 w 54"/>
                  <a:gd name="T11" fmla="*/ 37 h 102"/>
                  <a:gd name="T12" fmla="*/ 19 w 54"/>
                  <a:gd name="T13" fmla="*/ 35 h 102"/>
                  <a:gd name="T14" fmla="*/ 19 w 54"/>
                  <a:gd name="T15" fmla="*/ 34 h 102"/>
                  <a:gd name="T16" fmla="*/ 21 w 54"/>
                  <a:gd name="T17" fmla="*/ 33 h 102"/>
                  <a:gd name="T18" fmla="*/ 22 w 54"/>
                  <a:gd name="T19" fmla="*/ 33 h 102"/>
                  <a:gd name="T20" fmla="*/ 18 w 54"/>
                  <a:gd name="T21" fmla="*/ 29 h 102"/>
                  <a:gd name="T22" fmla="*/ 18 w 54"/>
                  <a:gd name="T23" fmla="*/ 28 h 102"/>
                  <a:gd name="T24" fmla="*/ 18 w 54"/>
                  <a:gd name="T25" fmla="*/ 27 h 102"/>
                  <a:gd name="T26" fmla="*/ 18 w 54"/>
                  <a:gd name="T27" fmla="*/ 26 h 102"/>
                  <a:gd name="T28" fmla="*/ 18 w 54"/>
                  <a:gd name="T29" fmla="*/ 25 h 102"/>
                  <a:gd name="T30" fmla="*/ 19 w 54"/>
                  <a:gd name="T31" fmla="*/ 21 h 102"/>
                  <a:gd name="T32" fmla="*/ 18 w 54"/>
                  <a:gd name="T33" fmla="*/ 17 h 102"/>
                  <a:gd name="T34" fmla="*/ 17 w 54"/>
                  <a:gd name="T35" fmla="*/ 16 h 102"/>
                  <a:gd name="T36" fmla="*/ 18 w 54"/>
                  <a:gd name="T37" fmla="*/ 14 h 102"/>
                  <a:gd name="T38" fmla="*/ 18 w 54"/>
                  <a:gd name="T39" fmla="*/ 13 h 102"/>
                  <a:gd name="T40" fmla="*/ 17 w 54"/>
                  <a:gd name="T41" fmla="*/ 12 h 102"/>
                  <a:gd name="T42" fmla="*/ 18 w 54"/>
                  <a:gd name="T43" fmla="*/ 11 h 102"/>
                  <a:gd name="T44" fmla="*/ 18 w 54"/>
                  <a:gd name="T45" fmla="*/ 7 h 102"/>
                  <a:gd name="T46" fmla="*/ 17 w 54"/>
                  <a:gd name="T47" fmla="*/ 6 h 102"/>
                  <a:gd name="T48" fmla="*/ 16 w 54"/>
                  <a:gd name="T49" fmla="*/ 4 h 102"/>
                  <a:gd name="T50" fmla="*/ 16 w 54"/>
                  <a:gd name="T51" fmla="*/ 2 h 102"/>
                  <a:gd name="T52" fmla="*/ 13 w 54"/>
                  <a:gd name="T53" fmla="*/ 0 h 102"/>
                  <a:gd name="T54" fmla="*/ 12 w 54"/>
                  <a:gd name="T55" fmla="*/ 2 h 102"/>
                  <a:gd name="T56" fmla="*/ 6 w 54"/>
                  <a:gd name="T57" fmla="*/ 0 h 102"/>
                  <a:gd name="T58" fmla="*/ 5 w 54"/>
                  <a:gd name="T59" fmla="*/ 2 h 102"/>
                  <a:gd name="T60" fmla="*/ 4 w 54"/>
                  <a:gd name="T61" fmla="*/ 3 h 102"/>
                  <a:gd name="T62" fmla="*/ 5 w 54"/>
                  <a:gd name="T63" fmla="*/ 6 h 102"/>
                  <a:gd name="T64" fmla="*/ 4 w 54"/>
                  <a:gd name="T65" fmla="*/ 9 h 102"/>
                  <a:gd name="T66" fmla="*/ 5 w 54"/>
                  <a:gd name="T67" fmla="*/ 12 h 102"/>
                  <a:gd name="T68" fmla="*/ 5 w 54"/>
                  <a:gd name="T69" fmla="*/ 13 h 102"/>
                  <a:gd name="T70" fmla="*/ 6 w 54"/>
                  <a:gd name="T71" fmla="*/ 15 h 102"/>
                  <a:gd name="T72" fmla="*/ 5 w 54"/>
                  <a:gd name="T73" fmla="*/ 18 h 102"/>
                  <a:gd name="T74" fmla="*/ 4 w 54"/>
                  <a:gd name="T75" fmla="*/ 21 h 102"/>
                  <a:gd name="T76" fmla="*/ 2 w 54"/>
                  <a:gd name="T77" fmla="*/ 25 h 102"/>
                  <a:gd name="T78" fmla="*/ 2 w 54"/>
                  <a:gd name="T79" fmla="*/ 28 h 102"/>
                  <a:gd name="T80" fmla="*/ 2 w 54"/>
                  <a:gd name="T81" fmla="*/ 35 h 102"/>
                  <a:gd name="T82" fmla="*/ 2 w 54"/>
                  <a:gd name="T83" fmla="*/ 35 h 102"/>
                  <a:gd name="T84" fmla="*/ 2 w 54"/>
                  <a:gd name="T85" fmla="*/ 38 h 102"/>
                  <a:gd name="T86" fmla="*/ 0 w 54"/>
                  <a:gd name="T87" fmla="*/ 41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 h="102">
                    <a:moveTo>
                      <a:pt x="0" y="102"/>
                    </a:moveTo>
                    <a:lnTo>
                      <a:pt x="0" y="102"/>
                    </a:lnTo>
                    <a:lnTo>
                      <a:pt x="6" y="102"/>
                    </a:lnTo>
                    <a:lnTo>
                      <a:pt x="14" y="96"/>
                    </a:lnTo>
                    <a:lnTo>
                      <a:pt x="20" y="96"/>
                    </a:lnTo>
                    <a:lnTo>
                      <a:pt x="26" y="92"/>
                    </a:lnTo>
                    <a:lnTo>
                      <a:pt x="32" y="90"/>
                    </a:lnTo>
                    <a:lnTo>
                      <a:pt x="38" y="92"/>
                    </a:lnTo>
                    <a:lnTo>
                      <a:pt x="42" y="92"/>
                    </a:lnTo>
                    <a:lnTo>
                      <a:pt x="48" y="90"/>
                    </a:lnTo>
                    <a:lnTo>
                      <a:pt x="48" y="86"/>
                    </a:lnTo>
                    <a:lnTo>
                      <a:pt x="50" y="84"/>
                    </a:lnTo>
                    <a:lnTo>
                      <a:pt x="52" y="82"/>
                    </a:lnTo>
                    <a:lnTo>
                      <a:pt x="54" y="84"/>
                    </a:lnTo>
                    <a:lnTo>
                      <a:pt x="46" y="72"/>
                    </a:lnTo>
                    <a:lnTo>
                      <a:pt x="46" y="70"/>
                    </a:lnTo>
                    <a:lnTo>
                      <a:pt x="46" y="68"/>
                    </a:lnTo>
                    <a:lnTo>
                      <a:pt x="46" y="66"/>
                    </a:lnTo>
                    <a:lnTo>
                      <a:pt x="46" y="62"/>
                    </a:lnTo>
                    <a:lnTo>
                      <a:pt x="48" y="52"/>
                    </a:lnTo>
                    <a:lnTo>
                      <a:pt x="46" y="48"/>
                    </a:lnTo>
                    <a:lnTo>
                      <a:pt x="44" y="44"/>
                    </a:lnTo>
                    <a:lnTo>
                      <a:pt x="42" y="40"/>
                    </a:lnTo>
                    <a:lnTo>
                      <a:pt x="42" y="38"/>
                    </a:lnTo>
                    <a:lnTo>
                      <a:pt x="46" y="34"/>
                    </a:lnTo>
                    <a:lnTo>
                      <a:pt x="44" y="32"/>
                    </a:lnTo>
                    <a:lnTo>
                      <a:pt x="42" y="30"/>
                    </a:lnTo>
                    <a:lnTo>
                      <a:pt x="44" y="28"/>
                    </a:lnTo>
                    <a:lnTo>
                      <a:pt x="44" y="24"/>
                    </a:lnTo>
                    <a:lnTo>
                      <a:pt x="44" y="18"/>
                    </a:lnTo>
                    <a:lnTo>
                      <a:pt x="42" y="14"/>
                    </a:lnTo>
                    <a:lnTo>
                      <a:pt x="40" y="10"/>
                    </a:lnTo>
                    <a:lnTo>
                      <a:pt x="38" y="10"/>
                    </a:lnTo>
                    <a:lnTo>
                      <a:pt x="40" y="6"/>
                    </a:lnTo>
                    <a:lnTo>
                      <a:pt x="40" y="0"/>
                    </a:lnTo>
                    <a:lnTo>
                      <a:pt x="32" y="0"/>
                    </a:lnTo>
                    <a:lnTo>
                      <a:pt x="30" y="2"/>
                    </a:lnTo>
                    <a:lnTo>
                      <a:pt x="24" y="2"/>
                    </a:lnTo>
                    <a:lnTo>
                      <a:pt x="14" y="0"/>
                    </a:lnTo>
                    <a:lnTo>
                      <a:pt x="12" y="4"/>
                    </a:lnTo>
                    <a:lnTo>
                      <a:pt x="10" y="8"/>
                    </a:lnTo>
                    <a:lnTo>
                      <a:pt x="12" y="14"/>
                    </a:lnTo>
                    <a:lnTo>
                      <a:pt x="10" y="22"/>
                    </a:lnTo>
                    <a:lnTo>
                      <a:pt x="12" y="26"/>
                    </a:lnTo>
                    <a:lnTo>
                      <a:pt x="12" y="30"/>
                    </a:lnTo>
                    <a:lnTo>
                      <a:pt x="12" y="32"/>
                    </a:lnTo>
                    <a:lnTo>
                      <a:pt x="14" y="38"/>
                    </a:lnTo>
                    <a:lnTo>
                      <a:pt x="12" y="46"/>
                    </a:lnTo>
                    <a:lnTo>
                      <a:pt x="12" y="48"/>
                    </a:lnTo>
                    <a:lnTo>
                      <a:pt x="10" y="54"/>
                    </a:lnTo>
                    <a:lnTo>
                      <a:pt x="6" y="62"/>
                    </a:lnTo>
                    <a:lnTo>
                      <a:pt x="2" y="70"/>
                    </a:lnTo>
                    <a:lnTo>
                      <a:pt x="0" y="78"/>
                    </a:lnTo>
                    <a:lnTo>
                      <a:pt x="2" y="88"/>
                    </a:lnTo>
                    <a:lnTo>
                      <a:pt x="2" y="90"/>
                    </a:lnTo>
                    <a:lnTo>
                      <a:pt x="2" y="94"/>
                    </a:lnTo>
                    <a:lnTo>
                      <a:pt x="0" y="102"/>
                    </a:lnTo>
                    <a:close/>
                  </a:path>
                </a:pathLst>
              </a:custGeom>
              <a:grpFill/>
              <a:ln w="3175">
                <a:noFill/>
                <a:round/>
                <a:headEnd/>
                <a:tailEnd/>
              </a:ln>
            </p:spPr>
            <p:txBody>
              <a:bodyPr/>
              <a:lstStyle/>
              <a:p>
                <a:pPr>
                  <a:defRPr/>
                </a:pPr>
                <a:endParaRPr lang="en-GB" dirty="0">
                  <a:latin typeface="Calibri" pitchFamily="34" charset="0"/>
                </a:endParaRPr>
              </a:p>
            </p:txBody>
          </p:sp>
          <p:sp>
            <p:nvSpPr>
              <p:cNvPr id="738" name="Freeform 143"/>
              <p:cNvSpPr>
                <a:spLocks/>
              </p:cNvSpPr>
              <p:nvPr/>
            </p:nvSpPr>
            <p:spPr bwMode="auto">
              <a:xfrm>
                <a:off x="4879087" y="2482408"/>
                <a:ext cx="231883" cy="301400"/>
              </a:xfrm>
              <a:custGeom>
                <a:avLst/>
                <a:gdLst>
                  <a:gd name="T0" fmla="*/ 8 w 102"/>
                  <a:gd name="T1" fmla="*/ 17 h 132"/>
                  <a:gd name="T2" fmla="*/ 7 w 102"/>
                  <a:gd name="T3" fmla="*/ 19 h 132"/>
                  <a:gd name="T4" fmla="*/ 7 w 102"/>
                  <a:gd name="T5" fmla="*/ 21 h 132"/>
                  <a:gd name="T6" fmla="*/ 4 w 102"/>
                  <a:gd name="T7" fmla="*/ 22 h 132"/>
                  <a:gd name="T8" fmla="*/ 2 w 102"/>
                  <a:gd name="T9" fmla="*/ 22 h 132"/>
                  <a:gd name="T10" fmla="*/ 0 w 102"/>
                  <a:gd name="T11" fmla="*/ 28 h 132"/>
                  <a:gd name="T12" fmla="*/ 2 w 102"/>
                  <a:gd name="T13" fmla="*/ 28 h 132"/>
                  <a:gd name="T14" fmla="*/ 2 w 102"/>
                  <a:gd name="T15" fmla="*/ 30 h 132"/>
                  <a:gd name="T16" fmla="*/ 2 w 102"/>
                  <a:gd name="T17" fmla="*/ 34 h 132"/>
                  <a:gd name="T18" fmla="*/ 3 w 102"/>
                  <a:gd name="T19" fmla="*/ 35 h 132"/>
                  <a:gd name="T20" fmla="*/ 2 w 102"/>
                  <a:gd name="T21" fmla="*/ 38 h 132"/>
                  <a:gd name="T22" fmla="*/ 5 w 102"/>
                  <a:gd name="T23" fmla="*/ 39 h 132"/>
                  <a:gd name="T24" fmla="*/ 8 w 102"/>
                  <a:gd name="T25" fmla="*/ 40 h 132"/>
                  <a:gd name="T26" fmla="*/ 10 w 102"/>
                  <a:gd name="T27" fmla="*/ 40 h 132"/>
                  <a:gd name="T28" fmla="*/ 10 w 102"/>
                  <a:gd name="T29" fmla="*/ 44 h 132"/>
                  <a:gd name="T30" fmla="*/ 10 w 102"/>
                  <a:gd name="T31" fmla="*/ 48 h 132"/>
                  <a:gd name="T32" fmla="*/ 13 w 102"/>
                  <a:gd name="T33" fmla="*/ 48 h 132"/>
                  <a:gd name="T34" fmla="*/ 15 w 102"/>
                  <a:gd name="T35" fmla="*/ 48 h 132"/>
                  <a:gd name="T36" fmla="*/ 20 w 102"/>
                  <a:gd name="T37" fmla="*/ 50 h 132"/>
                  <a:gd name="T38" fmla="*/ 24 w 102"/>
                  <a:gd name="T39" fmla="*/ 48 h 132"/>
                  <a:gd name="T40" fmla="*/ 27 w 102"/>
                  <a:gd name="T41" fmla="*/ 48 h 132"/>
                  <a:gd name="T42" fmla="*/ 30 w 102"/>
                  <a:gd name="T43" fmla="*/ 48 h 132"/>
                  <a:gd name="T44" fmla="*/ 31 w 102"/>
                  <a:gd name="T45" fmla="*/ 48 h 132"/>
                  <a:gd name="T46" fmla="*/ 30 w 102"/>
                  <a:gd name="T47" fmla="*/ 46 h 132"/>
                  <a:gd name="T48" fmla="*/ 33 w 102"/>
                  <a:gd name="T49" fmla="*/ 43 h 132"/>
                  <a:gd name="T50" fmla="*/ 35 w 102"/>
                  <a:gd name="T51" fmla="*/ 41 h 132"/>
                  <a:gd name="T52" fmla="*/ 33 w 102"/>
                  <a:gd name="T53" fmla="*/ 39 h 132"/>
                  <a:gd name="T54" fmla="*/ 31 w 102"/>
                  <a:gd name="T55" fmla="*/ 38 h 132"/>
                  <a:gd name="T56" fmla="*/ 27 w 102"/>
                  <a:gd name="T57" fmla="*/ 32 h 132"/>
                  <a:gd name="T58" fmla="*/ 29 w 102"/>
                  <a:gd name="T59" fmla="*/ 31 h 132"/>
                  <a:gd name="T60" fmla="*/ 32 w 102"/>
                  <a:gd name="T61" fmla="*/ 28 h 132"/>
                  <a:gd name="T62" fmla="*/ 38 w 102"/>
                  <a:gd name="T63" fmla="*/ 27 h 132"/>
                  <a:gd name="T64" fmla="*/ 38 w 102"/>
                  <a:gd name="T65" fmla="*/ 20 h 132"/>
                  <a:gd name="T66" fmla="*/ 37 w 102"/>
                  <a:gd name="T67" fmla="*/ 16 h 132"/>
                  <a:gd name="T68" fmla="*/ 36 w 102"/>
                  <a:gd name="T69" fmla="*/ 13 h 132"/>
                  <a:gd name="T70" fmla="*/ 33 w 102"/>
                  <a:gd name="T71" fmla="*/ 7 h 132"/>
                  <a:gd name="T72" fmla="*/ 29 w 102"/>
                  <a:gd name="T73" fmla="*/ 6 h 132"/>
                  <a:gd name="T74" fmla="*/ 27 w 102"/>
                  <a:gd name="T75" fmla="*/ 8 h 132"/>
                  <a:gd name="T76" fmla="*/ 25 w 102"/>
                  <a:gd name="T77" fmla="*/ 9 h 132"/>
                  <a:gd name="T78" fmla="*/ 24 w 102"/>
                  <a:gd name="T79" fmla="*/ 7 h 132"/>
                  <a:gd name="T80" fmla="*/ 20 w 102"/>
                  <a:gd name="T81" fmla="*/ 6 h 132"/>
                  <a:gd name="T82" fmla="*/ 19 w 102"/>
                  <a:gd name="T83" fmla="*/ 2 h 132"/>
                  <a:gd name="T84" fmla="*/ 13 w 102"/>
                  <a:gd name="T85" fmla="*/ 0 h 132"/>
                  <a:gd name="T86" fmla="*/ 13 w 102"/>
                  <a:gd name="T87" fmla="*/ 3 h 132"/>
                  <a:gd name="T88" fmla="*/ 15 w 102"/>
                  <a:gd name="T89" fmla="*/ 10 h 132"/>
                  <a:gd name="T90" fmla="*/ 13 w 102"/>
                  <a:gd name="T91" fmla="*/ 10 h 132"/>
                  <a:gd name="T92" fmla="*/ 13 w 102"/>
                  <a:gd name="T93" fmla="*/ 13 h 132"/>
                  <a:gd name="T94" fmla="*/ 9 w 102"/>
                  <a:gd name="T95" fmla="*/ 12 h 132"/>
                  <a:gd name="T96" fmla="*/ 8 w 102"/>
                  <a:gd name="T97" fmla="*/ 13 h 132"/>
                  <a:gd name="T98" fmla="*/ 8 w 102"/>
                  <a:gd name="T99" fmla="*/ 15 h 1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 h="132">
                    <a:moveTo>
                      <a:pt x="20" y="38"/>
                    </a:moveTo>
                    <a:lnTo>
                      <a:pt x="20" y="38"/>
                    </a:lnTo>
                    <a:lnTo>
                      <a:pt x="22" y="44"/>
                    </a:lnTo>
                    <a:lnTo>
                      <a:pt x="22" y="46"/>
                    </a:lnTo>
                    <a:lnTo>
                      <a:pt x="20" y="48"/>
                    </a:lnTo>
                    <a:lnTo>
                      <a:pt x="18" y="48"/>
                    </a:lnTo>
                    <a:lnTo>
                      <a:pt x="20" y="52"/>
                    </a:lnTo>
                    <a:lnTo>
                      <a:pt x="18" y="54"/>
                    </a:lnTo>
                    <a:lnTo>
                      <a:pt x="16" y="54"/>
                    </a:lnTo>
                    <a:lnTo>
                      <a:pt x="14" y="56"/>
                    </a:lnTo>
                    <a:lnTo>
                      <a:pt x="12" y="58"/>
                    </a:lnTo>
                    <a:lnTo>
                      <a:pt x="10" y="58"/>
                    </a:lnTo>
                    <a:lnTo>
                      <a:pt x="6" y="56"/>
                    </a:lnTo>
                    <a:lnTo>
                      <a:pt x="4" y="60"/>
                    </a:lnTo>
                    <a:lnTo>
                      <a:pt x="0" y="72"/>
                    </a:lnTo>
                    <a:lnTo>
                      <a:pt x="2" y="72"/>
                    </a:lnTo>
                    <a:lnTo>
                      <a:pt x="4" y="74"/>
                    </a:lnTo>
                    <a:lnTo>
                      <a:pt x="4" y="76"/>
                    </a:lnTo>
                    <a:lnTo>
                      <a:pt x="2" y="76"/>
                    </a:lnTo>
                    <a:lnTo>
                      <a:pt x="4" y="78"/>
                    </a:lnTo>
                    <a:lnTo>
                      <a:pt x="6" y="80"/>
                    </a:lnTo>
                    <a:lnTo>
                      <a:pt x="6" y="82"/>
                    </a:lnTo>
                    <a:lnTo>
                      <a:pt x="4" y="86"/>
                    </a:lnTo>
                    <a:lnTo>
                      <a:pt x="6" y="90"/>
                    </a:lnTo>
                    <a:lnTo>
                      <a:pt x="8" y="90"/>
                    </a:lnTo>
                    <a:lnTo>
                      <a:pt x="8" y="92"/>
                    </a:lnTo>
                    <a:lnTo>
                      <a:pt x="8" y="94"/>
                    </a:lnTo>
                    <a:lnTo>
                      <a:pt x="6" y="98"/>
                    </a:lnTo>
                    <a:lnTo>
                      <a:pt x="8" y="100"/>
                    </a:lnTo>
                    <a:lnTo>
                      <a:pt x="12" y="98"/>
                    </a:lnTo>
                    <a:lnTo>
                      <a:pt x="14" y="100"/>
                    </a:lnTo>
                    <a:lnTo>
                      <a:pt x="18" y="100"/>
                    </a:lnTo>
                    <a:lnTo>
                      <a:pt x="18" y="102"/>
                    </a:lnTo>
                    <a:lnTo>
                      <a:pt x="20" y="104"/>
                    </a:lnTo>
                    <a:lnTo>
                      <a:pt x="24" y="102"/>
                    </a:lnTo>
                    <a:lnTo>
                      <a:pt x="28" y="104"/>
                    </a:lnTo>
                    <a:lnTo>
                      <a:pt x="28" y="106"/>
                    </a:lnTo>
                    <a:lnTo>
                      <a:pt x="28" y="110"/>
                    </a:lnTo>
                    <a:lnTo>
                      <a:pt x="26" y="114"/>
                    </a:lnTo>
                    <a:lnTo>
                      <a:pt x="26" y="118"/>
                    </a:lnTo>
                    <a:lnTo>
                      <a:pt x="26" y="122"/>
                    </a:lnTo>
                    <a:lnTo>
                      <a:pt x="26" y="126"/>
                    </a:lnTo>
                    <a:lnTo>
                      <a:pt x="28" y="128"/>
                    </a:lnTo>
                    <a:lnTo>
                      <a:pt x="34" y="126"/>
                    </a:lnTo>
                    <a:lnTo>
                      <a:pt x="34" y="124"/>
                    </a:lnTo>
                    <a:lnTo>
                      <a:pt x="36" y="124"/>
                    </a:lnTo>
                    <a:lnTo>
                      <a:pt x="38" y="124"/>
                    </a:lnTo>
                    <a:lnTo>
                      <a:pt x="42" y="126"/>
                    </a:lnTo>
                    <a:lnTo>
                      <a:pt x="52" y="132"/>
                    </a:lnTo>
                    <a:lnTo>
                      <a:pt x="54" y="130"/>
                    </a:lnTo>
                    <a:lnTo>
                      <a:pt x="56" y="128"/>
                    </a:lnTo>
                    <a:lnTo>
                      <a:pt x="62" y="126"/>
                    </a:lnTo>
                    <a:lnTo>
                      <a:pt x="64" y="126"/>
                    </a:lnTo>
                    <a:lnTo>
                      <a:pt x="66" y="124"/>
                    </a:lnTo>
                    <a:lnTo>
                      <a:pt x="70" y="124"/>
                    </a:lnTo>
                    <a:lnTo>
                      <a:pt x="74" y="124"/>
                    </a:lnTo>
                    <a:lnTo>
                      <a:pt x="76" y="124"/>
                    </a:lnTo>
                    <a:lnTo>
                      <a:pt x="80" y="126"/>
                    </a:lnTo>
                    <a:lnTo>
                      <a:pt x="82" y="126"/>
                    </a:lnTo>
                    <a:lnTo>
                      <a:pt x="82" y="124"/>
                    </a:lnTo>
                    <a:lnTo>
                      <a:pt x="80" y="120"/>
                    </a:lnTo>
                    <a:lnTo>
                      <a:pt x="78" y="118"/>
                    </a:lnTo>
                    <a:lnTo>
                      <a:pt x="80" y="118"/>
                    </a:lnTo>
                    <a:lnTo>
                      <a:pt x="82" y="116"/>
                    </a:lnTo>
                    <a:lnTo>
                      <a:pt x="86" y="114"/>
                    </a:lnTo>
                    <a:lnTo>
                      <a:pt x="86" y="112"/>
                    </a:lnTo>
                    <a:lnTo>
                      <a:pt x="88" y="108"/>
                    </a:lnTo>
                    <a:lnTo>
                      <a:pt x="88" y="106"/>
                    </a:lnTo>
                    <a:lnTo>
                      <a:pt x="92" y="106"/>
                    </a:lnTo>
                    <a:lnTo>
                      <a:pt x="88" y="102"/>
                    </a:lnTo>
                    <a:lnTo>
                      <a:pt x="86" y="100"/>
                    </a:lnTo>
                    <a:lnTo>
                      <a:pt x="84" y="100"/>
                    </a:lnTo>
                    <a:lnTo>
                      <a:pt x="82" y="100"/>
                    </a:lnTo>
                    <a:lnTo>
                      <a:pt x="82" y="98"/>
                    </a:lnTo>
                    <a:lnTo>
                      <a:pt x="82" y="94"/>
                    </a:lnTo>
                    <a:lnTo>
                      <a:pt x="80" y="90"/>
                    </a:lnTo>
                    <a:lnTo>
                      <a:pt x="74" y="84"/>
                    </a:lnTo>
                    <a:lnTo>
                      <a:pt x="74" y="80"/>
                    </a:lnTo>
                    <a:lnTo>
                      <a:pt x="76" y="80"/>
                    </a:lnTo>
                    <a:lnTo>
                      <a:pt x="80" y="78"/>
                    </a:lnTo>
                    <a:lnTo>
                      <a:pt x="82" y="76"/>
                    </a:lnTo>
                    <a:lnTo>
                      <a:pt x="84" y="74"/>
                    </a:lnTo>
                    <a:lnTo>
                      <a:pt x="88" y="72"/>
                    </a:lnTo>
                    <a:lnTo>
                      <a:pt x="96" y="66"/>
                    </a:lnTo>
                    <a:lnTo>
                      <a:pt x="102" y="70"/>
                    </a:lnTo>
                    <a:lnTo>
                      <a:pt x="100" y="54"/>
                    </a:lnTo>
                    <a:lnTo>
                      <a:pt x="100" y="52"/>
                    </a:lnTo>
                    <a:lnTo>
                      <a:pt x="98" y="48"/>
                    </a:lnTo>
                    <a:lnTo>
                      <a:pt x="98" y="40"/>
                    </a:lnTo>
                    <a:lnTo>
                      <a:pt x="98" y="38"/>
                    </a:lnTo>
                    <a:lnTo>
                      <a:pt x="96" y="34"/>
                    </a:lnTo>
                    <a:lnTo>
                      <a:pt x="96" y="32"/>
                    </a:lnTo>
                    <a:lnTo>
                      <a:pt x="98" y="26"/>
                    </a:lnTo>
                    <a:lnTo>
                      <a:pt x="98" y="22"/>
                    </a:lnTo>
                    <a:lnTo>
                      <a:pt x="88" y="18"/>
                    </a:lnTo>
                    <a:lnTo>
                      <a:pt x="86" y="14"/>
                    </a:lnTo>
                    <a:lnTo>
                      <a:pt x="80" y="14"/>
                    </a:lnTo>
                    <a:lnTo>
                      <a:pt x="76" y="14"/>
                    </a:lnTo>
                    <a:lnTo>
                      <a:pt x="72" y="20"/>
                    </a:lnTo>
                    <a:lnTo>
                      <a:pt x="70" y="20"/>
                    </a:lnTo>
                    <a:lnTo>
                      <a:pt x="66" y="20"/>
                    </a:lnTo>
                    <a:lnTo>
                      <a:pt x="68" y="22"/>
                    </a:lnTo>
                    <a:lnTo>
                      <a:pt x="66" y="24"/>
                    </a:lnTo>
                    <a:lnTo>
                      <a:pt x="64" y="26"/>
                    </a:lnTo>
                    <a:lnTo>
                      <a:pt x="62" y="18"/>
                    </a:lnTo>
                    <a:lnTo>
                      <a:pt x="56" y="18"/>
                    </a:lnTo>
                    <a:lnTo>
                      <a:pt x="52" y="18"/>
                    </a:lnTo>
                    <a:lnTo>
                      <a:pt x="52" y="14"/>
                    </a:lnTo>
                    <a:lnTo>
                      <a:pt x="48" y="8"/>
                    </a:lnTo>
                    <a:lnTo>
                      <a:pt x="50" y="2"/>
                    </a:lnTo>
                    <a:lnTo>
                      <a:pt x="46" y="2"/>
                    </a:lnTo>
                    <a:lnTo>
                      <a:pt x="46" y="0"/>
                    </a:lnTo>
                    <a:lnTo>
                      <a:pt x="36" y="0"/>
                    </a:lnTo>
                    <a:lnTo>
                      <a:pt x="34" y="4"/>
                    </a:lnTo>
                    <a:lnTo>
                      <a:pt x="34" y="8"/>
                    </a:lnTo>
                    <a:lnTo>
                      <a:pt x="36" y="8"/>
                    </a:lnTo>
                    <a:lnTo>
                      <a:pt x="36" y="12"/>
                    </a:lnTo>
                    <a:lnTo>
                      <a:pt x="38" y="18"/>
                    </a:lnTo>
                    <a:lnTo>
                      <a:pt x="38" y="26"/>
                    </a:lnTo>
                    <a:lnTo>
                      <a:pt x="38" y="28"/>
                    </a:lnTo>
                    <a:lnTo>
                      <a:pt x="36" y="26"/>
                    </a:lnTo>
                    <a:lnTo>
                      <a:pt x="34" y="28"/>
                    </a:lnTo>
                    <a:lnTo>
                      <a:pt x="34" y="32"/>
                    </a:lnTo>
                    <a:lnTo>
                      <a:pt x="30" y="32"/>
                    </a:lnTo>
                    <a:lnTo>
                      <a:pt x="28" y="30"/>
                    </a:lnTo>
                    <a:lnTo>
                      <a:pt x="24" y="30"/>
                    </a:lnTo>
                    <a:lnTo>
                      <a:pt x="22" y="32"/>
                    </a:lnTo>
                    <a:lnTo>
                      <a:pt x="20" y="34"/>
                    </a:lnTo>
                    <a:lnTo>
                      <a:pt x="20" y="36"/>
                    </a:lnTo>
                    <a:lnTo>
                      <a:pt x="22" y="36"/>
                    </a:lnTo>
                    <a:lnTo>
                      <a:pt x="22" y="38"/>
                    </a:lnTo>
                    <a:lnTo>
                      <a:pt x="20" y="38"/>
                    </a:lnTo>
                    <a:close/>
                  </a:path>
                </a:pathLst>
              </a:custGeom>
              <a:grpFill/>
              <a:ln w="3175">
                <a:noFill/>
                <a:round/>
                <a:headEnd/>
                <a:tailEnd/>
              </a:ln>
            </p:spPr>
            <p:txBody>
              <a:bodyPr/>
              <a:lstStyle/>
              <a:p>
                <a:pPr>
                  <a:defRPr/>
                </a:pPr>
                <a:endParaRPr lang="en-GB" dirty="0">
                  <a:latin typeface="Calibri" pitchFamily="34" charset="0"/>
                </a:endParaRPr>
              </a:p>
            </p:txBody>
          </p:sp>
          <p:sp>
            <p:nvSpPr>
              <p:cNvPr id="739" name="Freeform 144"/>
              <p:cNvSpPr>
                <a:spLocks/>
              </p:cNvSpPr>
              <p:nvPr/>
            </p:nvSpPr>
            <p:spPr bwMode="auto">
              <a:xfrm>
                <a:off x="5763140" y="2914221"/>
                <a:ext cx="185506" cy="95636"/>
              </a:xfrm>
              <a:custGeom>
                <a:avLst/>
                <a:gdLst>
                  <a:gd name="T0" fmla="*/ 0 w 82"/>
                  <a:gd name="T1" fmla="*/ 5 h 42"/>
                  <a:gd name="T2" fmla="*/ 5 w 82"/>
                  <a:gd name="T3" fmla="*/ 6 h 42"/>
                  <a:gd name="T4" fmla="*/ 5 w 82"/>
                  <a:gd name="T5" fmla="*/ 8 h 42"/>
                  <a:gd name="T6" fmla="*/ 5 w 82"/>
                  <a:gd name="T7" fmla="*/ 10 h 42"/>
                  <a:gd name="T8" fmla="*/ 7 w 82"/>
                  <a:gd name="T9" fmla="*/ 10 h 42"/>
                  <a:gd name="T10" fmla="*/ 7 w 82"/>
                  <a:gd name="T11" fmla="*/ 13 h 42"/>
                  <a:gd name="T12" fmla="*/ 7 w 82"/>
                  <a:gd name="T13" fmla="*/ 13 h 42"/>
                  <a:gd name="T14" fmla="*/ 9 w 82"/>
                  <a:gd name="T15" fmla="*/ 13 h 42"/>
                  <a:gd name="T16" fmla="*/ 11 w 82"/>
                  <a:gd name="T17" fmla="*/ 13 h 42"/>
                  <a:gd name="T18" fmla="*/ 12 w 82"/>
                  <a:gd name="T19" fmla="*/ 15 h 42"/>
                  <a:gd name="T20" fmla="*/ 13 w 82"/>
                  <a:gd name="T21" fmla="*/ 15 h 42"/>
                  <a:gd name="T22" fmla="*/ 16 w 82"/>
                  <a:gd name="T23" fmla="*/ 15 h 42"/>
                  <a:gd name="T24" fmla="*/ 16 w 82"/>
                  <a:gd name="T25" fmla="*/ 15 h 42"/>
                  <a:gd name="T26" fmla="*/ 18 w 82"/>
                  <a:gd name="T27" fmla="*/ 16 h 42"/>
                  <a:gd name="T28" fmla="*/ 20 w 82"/>
                  <a:gd name="T29" fmla="*/ 15 h 42"/>
                  <a:gd name="T30" fmla="*/ 23 w 82"/>
                  <a:gd name="T31" fmla="*/ 15 h 42"/>
                  <a:gd name="T32" fmla="*/ 23 w 82"/>
                  <a:gd name="T33" fmla="*/ 15 h 42"/>
                  <a:gd name="T34" fmla="*/ 25 w 82"/>
                  <a:gd name="T35" fmla="*/ 13 h 42"/>
                  <a:gd name="T36" fmla="*/ 27 w 82"/>
                  <a:gd name="T37" fmla="*/ 13 h 42"/>
                  <a:gd name="T38" fmla="*/ 27 w 82"/>
                  <a:gd name="T39" fmla="*/ 13 h 42"/>
                  <a:gd name="T40" fmla="*/ 28 w 82"/>
                  <a:gd name="T41" fmla="*/ 15 h 42"/>
                  <a:gd name="T42" fmla="*/ 29 w 82"/>
                  <a:gd name="T43" fmla="*/ 16 h 42"/>
                  <a:gd name="T44" fmla="*/ 30 w 82"/>
                  <a:gd name="T45" fmla="*/ 15 h 42"/>
                  <a:gd name="T46" fmla="*/ 29 w 82"/>
                  <a:gd name="T47" fmla="*/ 13 h 42"/>
                  <a:gd name="T48" fmla="*/ 29 w 82"/>
                  <a:gd name="T49" fmla="*/ 13 h 42"/>
                  <a:gd name="T50" fmla="*/ 30 w 82"/>
                  <a:gd name="T51" fmla="*/ 12 h 42"/>
                  <a:gd name="T52" fmla="*/ 29 w 82"/>
                  <a:gd name="T53" fmla="*/ 10 h 42"/>
                  <a:gd name="T54" fmla="*/ 28 w 82"/>
                  <a:gd name="T55" fmla="*/ 10 h 42"/>
                  <a:gd name="T56" fmla="*/ 27 w 82"/>
                  <a:gd name="T57" fmla="*/ 10 h 42"/>
                  <a:gd name="T58" fmla="*/ 27 w 82"/>
                  <a:gd name="T59" fmla="*/ 9 h 42"/>
                  <a:gd name="T60" fmla="*/ 27 w 82"/>
                  <a:gd name="T61" fmla="*/ 8 h 42"/>
                  <a:gd name="T62" fmla="*/ 25 w 82"/>
                  <a:gd name="T63" fmla="*/ 7 h 42"/>
                  <a:gd name="T64" fmla="*/ 23 w 82"/>
                  <a:gd name="T65" fmla="*/ 6 h 42"/>
                  <a:gd name="T66" fmla="*/ 23 w 82"/>
                  <a:gd name="T67" fmla="*/ 5 h 42"/>
                  <a:gd name="T68" fmla="*/ 21 w 82"/>
                  <a:gd name="T69" fmla="*/ 5 h 42"/>
                  <a:gd name="T70" fmla="*/ 20 w 82"/>
                  <a:gd name="T71" fmla="*/ 6 h 42"/>
                  <a:gd name="T72" fmla="*/ 20 w 82"/>
                  <a:gd name="T73" fmla="*/ 6 h 42"/>
                  <a:gd name="T74" fmla="*/ 18 w 82"/>
                  <a:gd name="T75" fmla="*/ 5 h 42"/>
                  <a:gd name="T76" fmla="*/ 16 w 82"/>
                  <a:gd name="T77" fmla="*/ 6 h 42"/>
                  <a:gd name="T78" fmla="*/ 15 w 82"/>
                  <a:gd name="T79" fmla="*/ 6 h 42"/>
                  <a:gd name="T80" fmla="*/ 12 w 82"/>
                  <a:gd name="T81" fmla="*/ 3 h 42"/>
                  <a:gd name="T82" fmla="*/ 12 w 82"/>
                  <a:gd name="T83" fmla="*/ 2 h 42"/>
                  <a:gd name="T84" fmla="*/ 10 w 82"/>
                  <a:gd name="T85" fmla="*/ 2 h 42"/>
                  <a:gd name="T86" fmla="*/ 7 w 82"/>
                  <a:gd name="T87" fmla="*/ 2 h 42"/>
                  <a:gd name="T88" fmla="*/ 4 w 82"/>
                  <a:gd name="T89" fmla="*/ 0 h 42"/>
                  <a:gd name="T90" fmla="*/ 4 w 82"/>
                  <a:gd name="T91" fmla="*/ 0 h 42"/>
                  <a:gd name="T92" fmla="*/ 2 w 82"/>
                  <a:gd name="T93" fmla="*/ 2 h 42"/>
                  <a:gd name="T94" fmla="*/ 2 w 82"/>
                  <a:gd name="T95" fmla="*/ 2 h 42"/>
                  <a:gd name="T96" fmla="*/ 0 w 82"/>
                  <a:gd name="T97" fmla="*/ 5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2" h="42">
                    <a:moveTo>
                      <a:pt x="0" y="12"/>
                    </a:moveTo>
                    <a:lnTo>
                      <a:pt x="0" y="12"/>
                    </a:lnTo>
                    <a:lnTo>
                      <a:pt x="8" y="14"/>
                    </a:lnTo>
                    <a:lnTo>
                      <a:pt x="14" y="16"/>
                    </a:lnTo>
                    <a:lnTo>
                      <a:pt x="16" y="22"/>
                    </a:lnTo>
                    <a:lnTo>
                      <a:pt x="16" y="26"/>
                    </a:lnTo>
                    <a:lnTo>
                      <a:pt x="18" y="26"/>
                    </a:lnTo>
                    <a:lnTo>
                      <a:pt x="18" y="30"/>
                    </a:lnTo>
                    <a:lnTo>
                      <a:pt x="18" y="36"/>
                    </a:lnTo>
                    <a:lnTo>
                      <a:pt x="20" y="36"/>
                    </a:lnTo>
                    <a:lnTo>
                      <a:pt x="24" y="36"/>
                    </a:lnTo>
                    <a:lnTo>
                      <a:pt x="26" y="36"/>
                    </a:lnTo>
                    <a:lnTo>
                      <a:pt x="30" y="36"/>
                    </a:lnTo>
                    <a:lnTo>
                      <a:pt x="34" y="38"/>
                    </a:lnTo>
                    <a:lnTo>
                      <a:pt x="36" y="38"/>
                    </a:lnTo>
                    <a:lnTo>
                      <a:pt x="42" y="38"/>
                    </a:lnTo>
                    <a:lnTo>
                      <a:pt x="44" y="38"/>
                    </a:lnTo>
                    <a:lnTo>
                      <a:pt x="44" y="40"/>
                    </a:lnTo>
                    <a:lnTo>
                      <a:pt x="48" y="42"/>
                    </a:lnTo>
                    <a:lnTo>
                      <a:pt x="54" y="40"/>
                    </a:lnTo>
                    <a:lnTo>
                      <a:pt x="62" y="40"/>
                    </a:lnTo>
                    <a:lnTo>
                      <a:pt x="64" y="38"/>
                    </a:lnTo>
                    <a:lnTo>
                      <a:pt x="66" y="36"/>
                    </a:lnTo>
                    <a:lnTo>
                      <a:pt x="68" y="34"/>
                    </a:lnTo>
                    <a:lnTo>
                      <a:pt x="70" y="34"/>
                    </a:lnTo>
                    <a:lnTo>
                      <a:pt x="74" y="36"/>
                    </a:lnTo>
                    <a:lnTo>
                      <a:pt x="76" y="38"/>
                    </a:lnTo>
                    <a:lnTo>
                      <a:pt x="78" y="40"/>
                    </a:lnTo>
                    <a:lnTo>
                      <a:pt x="80" y="42"/>
                    </a:lnTo>
                    <a:lnTo>
                      <a:pt x="82" y="40"/>
                    </a:lnTo>
                    <a:lnTo>
                      <a:pt x="82" y="38"/>
                    </a:lnTo>
                    <a:lnTo>
                      <a:pt x="80" y="36"/>
                    </a:lnTo>
                    <a:lnTo>
                      <a:pt x="78" y="34"/>
                    </a:lnTo>
                    <a:lnTo>
                      <a:pt x="80" y="32"/>
                    </a:lnTo>
                    <a:lnTo>
                      <a:pt x="82" y="30"/>
                    </a:lnTo>
                    <a:lnTo>
                      <a:pt x="78" y="26"/>
                    </a:lnTo>
                    <a:lnTo>
                      <a:pt x="76" y="26"/>
                    </a:lnTo>
                    <a:lnTo>
                      <a:pt x="72" y="26"/>
                    </a:lnTo>
                    <a:lnTo>
                      <a:pt x="72" y="24"/>
                    </a:lnTo>
                    <a:lnTo>
                      <a:pt x="72" y="22"/>
                    </a:lnTo>
                    <a:lnTo>
                      <a:pt x="72" y="20"/>
                    </a:lnTo>
                    <a:lnTo>
                      <a:pt x="68" y="18"/>
                    </a:lnTo>
                    <a:lnTo>
                      <a:pt x="64" y="16"/>
                    </a:lnTo>
                    <a:lnTo>
                      <a:pt x="62" y="12"/>
                    </a:lnTo>
                    <a:lnTo>
                      <a:pt x="60" y="10"/>
                    </a:lnTo>
                    <a:lnTo>
                      <a:pt x="58" y="12"/>
                    </a:lnTo>
                    <a:lnTo>
                      <a:pt x="54" y="14"/>
                    </a:lnTo>
                    <a:lnTo>
                      <a:pt x="52" y="14"/>
                    </a:lnTo>
                    <a:lnTo>
                      <a:pt x="50" y="12"/>
                    </a:lnTo>
                    <a:lnTo>
                      <a:pt x="48" y="12"/>
                    </a:lnTo>
                    <a:lnTo>
                      <a:pt x="44" y="14"/>
                    </a:lnTo>
                    <a:lnTo>
                      <a:pt x="40" y="14"/>
                    </a:lnTo>
                    <a:lnTo>
                      <a:pt x="38" y="12"/>
                    </a:lnTo>
                    <a:lnTo>
                      <a:pt x="34" y="8"/>
                    </a:lnTo>
                    <a:lnTo>
                      <a:pt x="32" y="4"/>
                    </a:lnTo>
                    <a:lnTo>
                      <a:pt x="28" y="4"/>
                    </a:lnTo>
                    <a:lnTo>
                      <a:pt x="20" y="4"/>
                    </a:lnTo>
                    <a:lnTo>
                      <a:pt x="14" y="2"/>
                    </a:lnTo>
                    <a:lnTo>
                      <a:pt x="12" y="0"/>
                    </a:lnTo>
                    <a:lnTo>
                      <a:pt x="10" y="0"/>
                    </a:lnTo>
                    <a:lnTo>
                      <a:pt x="8" y="0"/>
                    </a:lnTo>
                    <a:lnTo>
                      <a:pt x="4" y="2"/>
                    </a:lnTo>
                    <a:lnTo>
                      <a:pt x="2" y="6"/>
                    </a:lnTo>
                    <a:lnTo>
                      <a:pt x="0" y="10"/>
                    </a:lnTo>
                    <a:lnTo>
                      <a:pt x="0" y="12"/>
                    </a:lnTo>
                    <a:close/>
                  </a:path>
                </a:pathLst>
              </a:custGeom>
              <a:grpFill/>
              <a:ln w="3175">
                <a:noFill/>
                <a:round/>
                <a:headEnd/>
                <a:tailEnd/>
              </a:ln>
            </p:spPr>
            <p:txBody>
              <a:bodyPr/>
              <a:lstStyle/>
              <a:p>
                <a:pPr>
                  <a:defRPr/>
                </a:pPr>
                <a:endParaRPr lang="en-GB" dirty="0">
                  <a:latin typeface="Calibri" pitchFamily="34" charset="0"/>
                </a:endParaRPr>
              </a:p>
            </p:txBody>
          </p:sp>
          <p:sp>
            <p:nvSpPr>
              <p:cNvPr id="740" name="Freeform 145"/>
              <p:cNvSpPr>
                <a:spLocks/>
              </p:cNvSpPr>
              <p:nvPr/>
            </p:nvSpPr>
            <p:spPr bwMode="auto">
              <a:xfrm>
                <a:off x="4290685" y="3937241"/>
                <a:ext cx="89855" cy="26083"/>
              </a:xfrm>
              <a:custGeom>
                <a:avLst/>
                <a:gdLst>
                  <a:gd name="T0" fmla="*/ 2 w 40"/>
                  <a:gd name="T1" fmla="*/ 4 h 12"/>
                  <a:gd name="T2" fmla="*/ 5 w 40"/>
                  <a:gd name="T3" fmla="*/ 4 h 12"/>
                  <a:gd name="T4" fmla="*/ 5 w 40"/>
                  <a:gd name="T5" fmla="*/ 4 h 12"/>
                  <a:gd name="T6" fmla="*/ 5 w 40"/>
                  <a:gd name="T7" fmla="*/ 4 h 12"/>
                  <a:gd name="T8" fmla="*/ 7 w 40"/>
                  <a:gd name="T9" fmla="*/ 3 h 12"/>
                  <a:gd name="T10" fmla="*/ 7 w 40"/>
                  <a:gd name="T11" fmla="*/ 3 h 12"/>
                  <a:gd name="T12" fmla="*/ 13 w 40"/>
                  <a:gd name="T13" fmla="*/ 3 h 12"/>
                  <a:gd name="T14" fmla="*/ 13 w 40"/>
                  <a:gd name="T15" fmla="*/ 3 h 12"/>
                  <a:gd name="T16" fmla="*/ 13 w 40"/>
                  <a:gd name="T17" fmla="*/ 3 h 12"/>
                  <a:gd name="T18" fmla="*/ 15 w 40"/>
                  <a:gd name="T19" fmla="*/ 2 h 12"/>
                  <a:gd name="T20" fmla="*/ 15 w 40"/>
                  <a:gd name="T21" fmla="*/ 2 h 12"/>
                  <a:gd name="T22" fmla="*/ 15 w 40"/>
                  <a:gd name="T23" fmla="*/ 2 h 12"/>
                  <a:gd name="T24" fmla="*/ 15 w 40"/>
                  <a:gd name="T25" fmla="*/ 2 h 12"/>
                  <a:gd name="T26" fmla="*/ 13 w 40"/>
                  <a:gd name="T27" fmla="*/ 2 h 12"/>
                  <a:gd name="T28" fmla="*/ 13 w 40"/>
                  <a:gd name="T29" fmla="*/ 2 h 12"/>
                  <a:gd name="T30" fmla="*/ 10 w 40"/>
                  <a:gd name="T31" fmla="*/ 2 h 12"/>
                  <a:gd name="T32" fmla="*/ 10 w 40"/>
                  <a:gd name="T33" fmla="*/ 2 h 12"/>
                  <a:gd name="T34" fmla="*/ 8 w 40"/>
                  <a:gd name="T35" fmla="*/ 2 h 12"/>
                  <a:gd name="T36" fmla="*/ 7 w 40"/>
                  <a:gd name="T37" fmla="*/ 2 h 12"/>
                  <a:gd name="T38" fmla="*/ 7 w 40"/>
                  <a:gd name="T39" fmla="*/ 2 h 12"/>
                  <a:gd name="T40" fmla="*/ 5 w 40"/>
                  <a:gd name="T41" fmla="*/ 0 h 12"/>
                  <a:gd name="T42" fmla="*/ 5 w 40"/>
                  <a:gd name="T43" fmla="*/ 2 h 12"/>
                  <a:gd name="T44" fmla="*/ 5 w 40"/>
                  <a:gd name="T45" fmla="*/ 2 h 12"/>
                  <a:gd name="T46" fmla="*/ 4 w 40"/>
                  <a:gd name="T47" fmla="*/ 2 h 12"/>
                  <a:gd name="T48" fmla="*/ 3 w 40"/>
                  <a:gd name="T49" fmla="*/ 2 h 12"/>
                  <a:gd name="T50" fmla="*/ 3 w 40"/>
                  <a:gd name="T51" fmla="*/ 2 h 12"/>
                  <a:gd name="T52" fmla="*/ 2 w 40"/>
                  <a:gd name="T53" fmla="*/ 2 h 12"/>
                  <a:gd name="T54" fmla="*/ 0 w 40"/>
                  <a:gd name="T55" fmla="*/ 2 h 12"/>
                  <a:gd name="T56" fmla="*/ 0 w 40"/>
                  <a:gd name="T57" fmla="*/ 2 h 12"/>
                  <a:gd name="T58" fmla="*/ 2 w 40"/>
                  <a:gd name="T59" fmla="*/ 4 h 12"/>
                  <a:gd name="T60" fmla="*/ 2 w 40"/>
                  <a:gd name="T61" fmla="*/ 4 h 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0" h="12">
                    <a:moveTo>
                      <a:pt x="4" y="12"/>
                    </a:moveTo>
                    <a:lnTo>
                      <a:pt x="14" y="12"/>
                    </a:lnTo>
                    <a:lnTo>
                      <a:pt x="14" y="10"/>
                    </a:lnTo>
                    <a:lnTo>
                      <a:pt x="18" y="8"/>
                    </a:lnTo>
                    <a:lnTo>
                      <a:pt x="36" y="8"/>
                    </a:lnTo>
                    <a:lnTo>
                      <a:pt x="38" y="8"/>
                    </a:lnTo>
                    <a:lnTo>
                      <a:pt x="40" y="4"/>
                    </a:lnTo>
                    <a:lnTo>
                      <a:pt x="40" y="2"/>
                    </a:lnTo>
                    <a:lnTo>
                      <a:pt x="36" y="2"/>
                    </a:lnTo>
                    <a:lnTo>
                      <a:pt x="28" y="2"/>
                    </a:lnTo>
                    <a:lnTo>
                      <a:pt x="22" y="2"/>
                    </a:lnTo>
                    <a:lnTo>
                      <a:pt x="18" y="2"/>
                    </a:lnTo>
                    <a:lnTo>
                      <a:pt x="16" y="0"/>
                    </a:lnTo>
                    <a:lnTo>
                      <a:pt x="14" y="2"/>
                    </a:lnTo>
                    <a:lnTo>
                      <a:pt x="12" y="4"/>
                    </a:lnTo>
                    <a:lnTo>
                      <a:pt x="8" y="2"/>
                    </a:lnTo>
                    <a:lnTo>
                      <a:pt x="4" y="4"/>
                    </a:lnTo>
                    <a:lnTo>
                      <a:pt x="0" y="4"/>
                    </a:lnTo>
                    <a:lnTo>
                      <a:pt x="4" y="12"/>
                    </a:lnTo>
                    <a:close/>
                  </a:path>
                </a:pathLst>
              </a:custGeom>
              <a:grpFill/>
              <a:ln w="3175">
                <a:noFill/>
                <a:round/>
                <a:headEnd/>
                <a:tailEnd/>
              </a:ln>
            </p:spPr>
            <p:txBody>
              <a:bodyPr/>
              <a:lstStyle/>
              <a:p>
                <a:pPr>
                  <a:defRPr/>
                </a:pPr>
                <a:endParaRPr lang="en-GB" dirty="0">
                  <a:latin typeface="Calibri" pitchFamily="34" charset="0"/>
                </a:endParaRPr>
              </a:p>
            </p:txBody>
          </p:sp>
          <p:sp>
            <p:nvSpPr>
              <p:cNvPr id="741" name="Freeform 146"/>
              <p:cNvSpPr>
                <a:spLocks/>
              </p:cNvSpPr>
              <p:nvPr/>
            </p:nvSpPr>
            <p:spPr bwMode="auto">
              <a:xfrm>
                <a:off x="4954449" y="4296602"/>
                <a:ext cx="156521" cy="214457"/>
              </a:xfrm>
              <a:custGeom>
                <a:avLst/>
                <a:gdLst>
                  <a:gd name="T0" fmla="*/ 3 w 68"/>
                  <a:gd name="T1" fmla="*/ 7 h 94"/>
                  <a:gd name="T2" fmla="*/ 2 w 68"/>
                  <a:gd name="T3" fmla="*/ 8 h 94"/>
                  <a:gd name="T4" fmla="*/ 3 w 68"/>
                  <a:gd name="T5" fmla="*/ 13 h 94"/>
                  <a:gd name="T6" fmla="*/ 3 w 68"/>
                  <a:gd name="T7" fmla="*/ 13 h 94"/>
                  <a:gd name="T8" fmla="*/ 2 w 68"/>
                  <a:gd name="T9" fmla="*/ 17 h 94"/>
                  <a:gd name="T10" fmla="*/ 0 w 68"/>
                  <a:gd name="T11" fmla="*/ 22 h 94"/>
                  <a:gd name="T12" fmla="*/ 2 w 68"/>
                  <a:gd name="T13" fmla="*/ 25 h 94"/>
                  <a:gd name="T14" fmla="*/ 2 w 68"/>
                  <a:gd name="T15" fmla="*/ 27 h 94"/>
                  <a:gd name="T16" fmla="*/ 9 w 68"/>
                  <a:gd name="T17" fmla="*/ 32 h 94"/>
                  <a:gd name="T18" fmla="*/ 8 w 68"/>
                  <a:gd name="T19" fmla="*/ 35 h 94"/>
                  <a:gd name="T20" fmla="*/ 11 w 68"/>
                  <a:gd name="T21" fmla="*/ 36 h 94"/>
                  <a:gd name="T22" fmla="*/ 11 w 68"/>
                  <a:gd name="T23" fmla="*/ 34 h 94"/>
                  <a:gd name="T24" fmla="*/ 12 w 68"/>
                  <a:gd name="T25" fmla="*/ 32 h 94"/>
                  <a:gd name="T26" fmla="*/ 13 w 68"/>
                  <a:gd name="T27" fmla="*/ 32 h 94"/>
                  <a:gd name="T28" fmla="*/ 14 w 68"/>
                  <a:gd name="T29" fmla="*/ 34 h 94"/>
                  <a:gd name="T30" fmla="*/ 16 w 68"/>
                  <a:gd name="T31" fmla="*/ 34 h 94"/>
                  <a:gd name="T32" fmla="*/ 16 w 68"/>
                  <a:gd name="T33" fmla="*/ 31 h 94"/>
                  <a:gd name="T34" fmla="*/ 14 w 68"/>
                  <a:gd name="T35" fmla="*/ 28 h 94"/>
                  <a:gd name="T36" fmla="*/ 14 w 68"/>
                  <a:gd name="T37" fmla="*/ 28 h 94"/>
                  <a:gd name="T38" fmla="*/ 15 w 68"/>
                  <a:gd name="T39" fmla="*/ 27 h 94"/>
                  <a:gd name="T40" fmla="*/ 15 w 68"/>
                  <a:gd name="T41" fmla="*/ 27 h 94"/>
                  <a:gd name="T42" fmla="*/ 17 w 68"/>
                  <a:gd name="T43" fmla="*/ 27 h 94"/>
                  <a:gd name="T44" fmla="*/ 17 w 68"/>
                  <a:gd name="T45" fmla="*/ 25 h 94"/>
                  <a:gd name="T46" fmla="*/ 17 w 68"/>
                  <a:gd name="T47" fmla="*/ 24 h 94"/>
                  <a:gd name="T48" fmla="*/ 17 w 68"/>
                  <a:gd name="T49" fmla="*/ 24 h 94"/>
                  <a:gd name="T50" fmla="*/ 19 w 68"/>
                  <a:gd name="T51" fmla="*/ 25 h 94"/>
                  <a:gd name="T52" fmla="*/ 21 w 68"/>
                  <a:gd name="T53" fmla="*/ 25 h 94"/>
                  <a:gd name="T54" fmla="*/ 22 w 68"/>
                  <a:gd name="T55" fmla="*/ 24 h 94"/>
                  <a:gd name="T56" fmla="*/ 25 w 68"/>
                  <a:gd name="T57" fmla="*/ 27 h 94"/>
                  <a:gd name="T58" fmla="*/ 25 w 68"/>
                  <a:gd name="T59" fmla="*/ 28 h 94"/>
                  <a:gd name="T60" fmla="*/ 26 w 68"/>
                  <a:gd name="T61" fmla="*/ 25 h 94"/>
                  <a:gd name="T62" fmla="*/ 26 w 68"/>
                  <a:gd name="T63" fmla="*/ 23 h 94"/>
                  <a:gd name="T64" fmla="*/ 25 w 68"/>
                  <a:gd name="T65" fmla="*/ 22 h 94"/>
                  <a:gd name="T66" fmla="*/ 25 w 68"/>
                  <a:gd name="T67" fmla="*/ 22 h 94"/>
                  <a:gd name="T68" fmla="*/ 26 w 68"/>
                  <a:gd name="T69" fmla="*/ 20 h 94"/>
                  <a:gd name="T70" fmla="*/ 25 w 68"/>
                  <a:gd name="T71" fmla="*/ 19 h 94"/>
                  <a:gd name="T72" fmla="*/ 25 w 68"/>
                  <a:gd name="T73" fmla="*/ 17 h 94"/>
                  <a:gd name="T74" fmla="*/ 25 w 68"/>
                  <a:gd name="T75" fmla="*/ 15 h 94"/>
                  <a:gd name="T76" fmla="*/ 24 w 68"/>
                  <a:gd name="T77" fmla="*/ 13 h 94"/>
                  <a:gd name="T78" fmla="*/ 22 w 68"/>
                  <a:gd name="T79" fmla="*/ 13 h 94"/>
                  <a:gd name="T80" fmla="*/ 22 w 68"/>
                  <a:gd name="T81" fmla="*/ 13 h 94"/>
                  <a:gd name="T82" fmla="*/ 23 w 68"/>
                  <a:gd name="T83" fmla="*/ 13 h 94"/>
                  <a:gd name="T84" fmla="*/ 23 w 68"/>
                  <a:gd name="T85" fmla="*/ 10 h 94"/>
                  <a:gd name="T86" fmla="*/ 25 w 68"/>
                  <a:gd name="T87" fmla="*/ 9 h 94"/>
                  <a:gd name="T88" fmla="*/ 26 w 68"/>
                  <a:gd name="T89" fmla="*/ 9 h 94"/>
                  <a:gd name="T90" fmla="*/ 27 w 68"/>
                  <a:gd name="T91" fmla="*/ 6 h 94"/>
                  <a:gd name="T92" fmla="*/ 25 w 68"/>
                  <a:gd name="T93" fmla="*/ 5 h 94"/>
                  <a:gd name="T94" fmla="*/ 22 w 68"/>
                  <a:gd name="T95" fmla="*/ 6 h 94"/>
                  <a:gd name="T96" fmla="*/ 21 w 68"/>
                  <a:gd name="T97" fmla="*/ 6 h 94"/>
                  <a:gd name="T98" fmla="*/ 21 w 68"/>
                  <a:gd name="T99" fmla="*/ 4 h 94"/>
                  <a:gd name="T100" fmla="*/ 21 w 68"/>
                  <a:gd name="T101" fmla="*/ 0 h 94"/>
                  <a:gd name="T102" fmla="*/ 21 w 68"/>
                  <a:gd name="T103" fmla="*/ 0 h 94"/>
                  <a:gd name="T104" fmla="*/ 18 w 68"/>
                  <a:gd name="T105" fmla="*/ 0 h 94"/>
                  <a:gd name="T106" fmla="*/ 16 w 68"/>
                  <a:gd name="T107" fmla="*/ 2 h 94"/>
                  <a:gd name="T108" fmla="*/ 14 w 68"/>
                  <a:gd name="T109" fmla="*/ 2 h 94"/>
                  <a:gd name="T110" fmla="*/ 13 w 68"/>
                  <a:gd name="T111" fmla="*/ 7 h 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 h="94">
                    <a:moveTo>
                      <a:pt x="8" y="18"/>
                    </a:moveTo>
                    <a:lnTo>
                      <a:pt x="8" y="18"/>
                    </a:lnTo>
                    <a:lnTo>
                      <a:pt x="4" y="22"/>
                    </a:lnTo>
                    <a:lnTo>
                      <a:pt x="8" y="28"/>
                    </a:lnTo>
                    <a:lnTo>
                      <a:pt x="8" y="32"/>
                    </a:lnTo>
                    <a:lnTo>
                      <a:pt x="8" y="34"/>
                    </a:lnTo>
                    <a:lnTo>
                      <a:pt x="6" y="38"/>
                    </a:lnTo>
                    <a:lnTo>
                      <a:pt x="4" y="44"/>
                    </a:lnTo>
                    <a:lnTo>
                      <a:pt x="0" y="58"/>
                    </a:lnTo>
                    <a:lnTo>
                      <a:pt x="6" y="62"/>
                    </a:lnTo>
                    <a:lnTo>
                      <a:pt x="6" y="66"/>
                    </a:lnTo>
                    <a:lnTo>
                      <a:pt x="2" y="68"/>
                    </a:lnTo>
                    <a:lnTo>
                      <a:pt x="14" y="76"/>
                    </a:lnTo>
                    <a:lnTo>
                      <a:pt x="22" y="84"/>
                    </a:lnTo>
                    <a:lnTo>
                      <a:pt x="20" y="90"/>
                    </a:lnTo>
                    <a:lnTo>
                      <a:pt x="26" y="94"/>
                    </a:lnTo>
                    <a:lnTo>
                      <a:pt x="26" y="88"/>
                    </a:lnTo>
                    <a:lnTo>
                      <a:pt x="28" y="86"/>
                    </a:lnTo>
                    <a:lnTo>
                      <a:pt x="30" y="84"/>
                    </a:lnTo>
                    <a:lnTo>
                      <a:pt x="32" y="84"/>
                    </a:lnTo>
                    <a:lnTo>
                      <a:pt x="36" y="86"/>
                    </a:lnTo>
                    <a:lnTo>
                      <a:pt x="38" y="86"/>
                    </a:lnTo>
                    <a:lnTo>
                      <a:pt x="40" y="86"/>
                    </a:lnTo>
                    <a:lnTo>
                      <a:pt x="40" y="82"/>
                    </a:lnTo>
                    <a:lnTo>
                      <a:pt x="36" y="76"/>
                    </a:lnTo>
                    <a:lnTo>
                      <a:pt x="36" y="74"/>
                    </a:lnTo>
                    <a:lnTo>
                      <a:pt x="36" y="72"/>
                    </a:lnTo>
                    <a:lnTo>
                      <a:pt x="38" y="72"/>
                    </a:lnTo>
                    <a:lnTo>
                      <a:pt x="38" y="70"/>
                    </a:lnTo>
                    <a:lnTo>
                      <a:pt x="38" y="68"/>
                    </a:lnTo>
                    <a:lnTo>
                      <a:pt x="38" y="66"/>
                    </a:lnTo>
                    <a:lnTo>
                      <a:pt x="44" y="68"/>
                    </a:lnTo>
                    <a:lnTo>
                      <a:pt x="44" y="66"/>
                    </a:lnTo>
                    <a:lnTo>
                      <a:pt x="44" y="64"/>
                    </a:lnTo>
                    <a:lnTo>
                      <a:pt x="44" y="62"/>
                    </a:lnTo>
                    <a:lnTo>
                      <a:pt x="48" y="64"/>
                    </a:lnTo>
                    <a:lnTo>
                      <a:pt x="48" y="66"/>
                    </a:lnTo>
                    <a:lnTo>
                      <a:pt x="52" y="66"/>
                    </a:lnTo>
                    <a:lnTo>
                      <a:pt x="56" y="64"/>
                    </a:lnTo>
                    <a:lnTo>
                      <a:pt x="60" y="66"/>
                    </a:lnTo>
                    <a:lnTo>
                      <a:pt x="62" y="70"/>
                    </a:lnTo>
                    <a:lnTo>
                      <a:pt x="62" y="72"/>
                    </a:lnTo>
                    <a:lnTo>
                      <a:pt x="64" y="70"/>
                    </a:lnTo>
                    <a:lnTo>
                      <a:pt x="64" y="66"/>
                    </a:lnTo>
                    <a:lnTo>
                      <a:pt x="66" y="60"/>
                    </a:lnTo>
                    <a:lnTo>
                      <a:pt x="62" y="58"/>
                    </a:lnTo>
                    <a:lnTo>
                      <a:pt x="62" y="56"/>
                    </a:lnTo>
                    <a:lnTo>
                      <a:pt x="64" y="54"/>
                    </a:lnTo>
                    <a:lnTo>
                      <a:pt x="64" y="52"/>
                    </a:lnTo>
                    <a:lnTo>
                      <a:pt x="62" y="50"/>
                    </a:lnTo>
                    <a:lnTo>
                      <a:pt x="62" y="46"/>
                    </a:lnTo>
                    <a:lnTo>
                      <a:pt x="62" y="42"/>
                    </a:lnTo>
                    <a:lnTo>
                      <a:pt x="62" y="40"/>
                    </a:lnTo>
                    <a:lnTo>
                      <a:pt x="60" y="36"/>
                    </a:lnTo>
                    <a:lnTo>
                      <a:pt x="56" y="34"/>
                    </a:lnTo>
                    <a:lnTo>
                      <a:pt x="58" y="34"/>
                    </a:lnTo>
                    <a:lnTo>
                      <a:pt x="58" y="28"/>
                    </a:lnTo>
                    <a:lnTo>
                      <a:pt x="58" y="24"/>
                    </a:lnTo>
                    <a:lnTo>
                      <a:pt x="62" y="24"/>
                    </a:lnTo>
                    <a:lnTo>
                      <a:pt x="66" y="24"/>
                    </a:lnTo>
                    <a:lnTo>
                      <a:pt x="68" y="24"/>
                    </a:lnTo>
                    <a:lnTo>
                      <a:pt x="68" y="14"/>
                    </a:lnTo>
                    <a:lnTo>
                      <a:pt x="62" y="12"/>
                    </a:lnTo>
                    <a:lnTo>
                      <a:pt x="56" y="14"/>
                    </a:lnTo>
                    <a:lnTo>
                      <a:pt x="54" y="14"/>
                    </a:lnTo>
                    <a:lnTo>
                      <a:pt x="54" y="12"/>
                    </a:lnTo>
                    <a:lnTo>
                      <a:pt x="54" y="10"/>
                    </a:lnTo>
                    <a:lnTo>
                      <a:pt x="54" y="0"/>
                    </a:lnTo>
                    <a:lnTo>
                      <a:pt x="52" y="0"/>
                    </a:lnTo>
                    <a:lnTo>
                      <a:pt x="46" y="0"/>
                    </a:lnTo>
                    <a:lnTo>
                      <a:pt x="42" y="2"/>
                    </a:lnTo>
                    <a:lnTo>
                      <a:pt x="40" y="2"/>
                    </a:lnTo>
                    <a:lnTo>
                      <a:pt x="36" y="2"/>
                    </a:lnTo>
                    <a:lnTo>
                      <a:pt x="32" y="2"/>
                    </a:lnTo>
                    <a:lnTo>
                      <a:pt x="32" y="18"/>
                    </a:lnTo>
                    <a:lnTo>
                      <a:pt x="8" y="18"/>
                    </a:lnTo>
                    <a:close/>
                  </a:path>
                </a:pathLst>
              </a:custGeom>
              <a:grpFill/>
              <a:ln w="3175">
                <a:noFill/>
                <a:round/>
                <a:headEnd/>
                <a:tailEnd/>
              </a:ln>
            </p:spPr>
            <p:txBody>
              <a:bodyPr/>
              <a:lstStyle/>
              <a:p>
                <a:pPr>
                  <a:defRPr/>
                </a:pPr>
                <a:endParaRPr lang="en-GB" dirty="0">
                  <a:latin typeface="Calibri" pitchFamily="34" charset="0"/>
                </a:endParaRPr>
              </a:p>
            </p:txBody>
          </p:sp>
          <p:sp>
            <p:nvSpPr>
              <p:cNvPr id="742" name="Freeform 147"/>
              <p:cNvSpPr>
                <a:spLocks/>
              </p:cNvSpPr>
              <p:nvPr/>
            </p:nvSpPr>
            <p:spPr bwMode="auto">
              <a:xfrm>
                <a:off x="3319676" y="4200966"/>
                <a:ext cx="78260" cy="133311"/>
              </a:xfrm>
              <a:custGeom>
                <a:avLst/>
                <a:gdLst>
                  <a:gd name="T0" fmla="*/ 2 w 34"/>
                  <a:gd name="T1" fmla="*/ 0 h 58"/>
                  <a:gd name="T2" fmla="*/ 0 w 34"/>
                  <a:gd name="T3" fmla="*/ 4 h 58"/>
                  <a:gd name="T4" fmla="*/ 0 w 34"/>
                  <a:gd name="T5" fmla="*/ 4 h 58"/>
                  <a:gd name="T6" fmla="*/ 0 w 34"/>
                  <a:gd name="T7" fmla="*/ 10 h 58"/>
                  <a:gd name="T8" fmla="*/ 0 w 34"/>
                  <a:gd name="T9" fmla="*/ 10 h 58"/>
                  <a:gd name="T10" fmla="*/ 0 w 34"/>
                  <a:gd name="T11" fmla="*/ 10 h 58"/>
                  <a:gd name="T12" fmla="*/ 2 w 34"/>
                  <a:gd name="T13" fmla="*/ 12 h 58"/>
                  <a:gd name="T14" fmla="*/ 2 w 34"/>
                  <a:gd name="T15" fmla="*/ 13 h 58"/>
                  <a:gd name="T16" fmla="*/ 2 w 34"/>
                  <a:gd name="T17" fmla="*/ 13 h 58"/>
                  <a:gd name="T18" fmla="*/ 2 w 34"/>
                  <a:gd name="T19" fmla="*/ 14 h 58"/>
                  <a:gd name="T20" fmla="*/ 2 w 34"/>
                  <a:gd name="T21" fmla="*/ 17 h 58"/>
                  <a:gd name="T22" fmla="*/ 2 w 34"/>
                  <a:gd name="T23" fmla="*/ 17 h 58"/>
                  <a:gd name="T24" fmla="*/ 0 w 34"/>
                  <a:gd name="T25" fmla="*/ 21 h 58"/>
                  <a:gd name="T26" fmla="*/ 0 w 34"/>
                  <a:gd name="T27" fmla="*/ 21 h 58"/>
                  <a:gd name="T28" fmla="*/ 0 w 34"/>
                  <a:gd name="T29" fmla="*/ 21 h 58"/>
                  <a:gd name="T30" fmla="*/ 2 w 34"/>
                  <a:gd name="T31" fmla="*/ 23 h 58"/>
                  <a:gd name="T32" fmla="*/ 2 w 34"/>
                  <a:gd name="T33" fmla="*/ 23 h 58"/>
                  <a:gd name="T34" fmla="*/ 2 w 34"/>
                  <a:gd name="T35" fmla="*/ 23 h 58"/>
                  <a:gd name="T36" fmla="*/ 3 w 34"/>
                  <a:gd name="T37" fmla="*/ 23 h 58"/>
                  <a:gd name="T38" fmla="*/ 4 w 34"/>
                  <a:gd name="T39" fmla="*/ 22 h 58"/>
                  <a:gd name="T40" fmla="*/ 6 w 34"/>
                  <a:gd name="T41" fmla="*/ 21 h 58"/>
                  <a:gd name="T42" fmla="*/ 8 w 34"/>
                  <a:gd name="T43" fmla="*/ 23 h 58"/>
                  <a:gd name="T44" fmla="*/ 8 w 34"/>
                  <a:gd name="T45" fmla="*/ 23 h 58"/>
                  <a:gd name="T46" fmla="*/ 10 w 34"/>
                  <a:gd name="T47" fmla="*/ 21 h 58"/>
                  <a:gd name="T48" fmla="*/ 11 w 34"/>
                  <a:gd name="T49" fmla="*/ 19 h 58"/>
                  <a:gd name="T50" fmla="*/ 11 w 34"/>
                  <a:gd name="T51" fmla="*/ 19 h 58"/>
                  <a:gd name="T52" fmla="*/ 11 w 34"/>
                  <a:gd name="T53" fmla="*/ 14 h 58"/>
                  <a:gd name="T54" fmla="*/ 13 w 34"/>
                  <a:gd name="T55" fmla="*/ 10 h 58"/>
                  <a:gd name="T56" fmla="*/ 13 w 34"/>
                  <a:gd name="T57" fmla="*/ 10 h 58"/>
                  <a:gd name="T58" fmla="*/ 14 w 34"/>
                  <a:gd name="T59" fmla="*/ 8 h 58"/>
                  <a:gd name="T60" fmla="*/ 14 w 34"/>
                  <a:gd name="T61" fmla="*/ 8 h 58"/>
                  <a:gd name="T62" fmla="*/ 14 w 34"/>
                  <a:gd name="T63" fmla="*/ 7 h 58"/>
                  <a:gd name="T64" fmla="*/ 14 w 34"/>
                  <a:gd name="T65" fmla="*/ 7 h 58"/>
                  <a:gd name="T66" fmla="*/ 12 w 34"/>
                  <a:gd name="T67" fmla="*/ 6 h 58"/>
                  <a:gd name="T68" fmla="*/ 11 w 34"/>
                  <a:gd name="T69" fmla="*/ 6 h 58"/>
                  <a:gd name="T70" fmla="*/ 11 w 34"/>
                  <a:gd name="T71" fmla="*/ 6 h 58"/>
                  <a:gd name="T72" fmla="*/ 10 w 34"/>
                  <a:gd name="T73" fmla="*/ 3 h 58"/>
                  <a:gd name="T74" fmla="*/ 9 w 34"/>
                  <a:gd name="T75" fmla="*/ 2 h 58"/>
                  <a:gd name="T76" fmla="*/ 9 w 34"/>
                  <a:gd name="T77" fmla="*/ 2 h 58"/>
                  <a:gd name="T78" fmla="*/ 6 w 34"/>
                  <a:gd name="T79" fmla="*/ 0 h 58"/>
                  <a:gd name="T80" fmla="*/ 6 w 34"/>
                  <a:gd name="T81" fmla="*/ 0 h 58"/>
                  <a:gd name="T82" fmla="*/ 5 w 34"/>
                  <a:gd name="T83" fmla="*/ 0 h 58"/>
                  <a:gd name="T84" fmla="*/ 4 w 34"/>
                  <a:gd name="T85" fmla="*/ 0 h 58"/>
                  <a:gd name="T86" fmla="*/ 2 w 34"/>
                  <a:gd name="T87" fmla="*/ 0 h 58"/>
                  <a:gd name="T88" fmla="*/ 2 w 34"/>
                  <a:gd name="T89" fmla="*/ 0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58">
                    <a:moveTo>
                      <a:pt x="4" y="0"/>
                    </a:moveTo>
                    <a:lnTo>
                      <a:pt x="0" y="10"/>
                    </a:lnTo>
                    <a:lnTo>
                      <a:pt x="0" y="24"/>
                    </a:lnTo>
                    <a:lnTo>
                      <a:pt x="0" y="28"/>
                    </a:lnTo>
                    <a:lnTo>
                      <a:pt x="2" y="30"/>
                    </a:lnTo>
                    <a:lnTo>
                      <a:pt x="6" y="34"/>
                    </a:lnTo>
                    <a:lnTo>
                      <a:pt x="6" y="36"/>
                    </a:lnTo>
                    <a:lnTo>
                      <a:pt x="4" y="44"/>
                    </a:lnTo>
                    <a:lnTo>
                      <a:pt x="0" y="52"/>
                    </a:lnTo>
                    <a:lnTo>
                      <a:pt x="0" y="54"/>
                    </a:lnTo>
                    <a:lnTo>
                      <a:pt x="2" y="58"/>
                    </a:lnTo>
                    <a:lnTo>
                      <a:pt x="6" y="58"/>
                    </a:lnTo>
                    <a:lnTo>
                      <a:pt x="8" y="58"/>
                    </a:lnTo>
                    <a:lnTo>
                      <a:pt x="10" y="56"/>
                    </a:lnTo>
                    <a:lnTo>
                      <a:pt x="16" y="54"/>
                    </a:lnTo>
                    <a:lnTo>
                      <a:pt x="20" y="58"/>
                    </a:lnTo>
                    <a:lnTo>
                      <a:pt x="24" y="54"/>
                    </a:lnTo>
                    <a:lnTo>
                      <a:pt x="28" y="48"/>
                    </a:lnTo>
                    <a:lnTo>
                      <a:pt x="28" y="36"/>
                    </a:lnTo>
                    <a:lnTo>
                      <a:pt x="32" y="28"/>
                    </a:lnTo>
                    <a:lnTo>
                      <a:pt x="34" y="22"/>
                    </a:lnTo>
                    <a:lnTo>
                      <a:pt x="34" y="18"/>
                    </a:lnTo>
                    <a:lnTo>
                      <a:pt x="30" y="16"/>
                    </a:lnTo>
                    <a:lnTo>
                      <a:pt x="26" y="14"/>
                    </a:lnTo>
                    <a:lnTo>
                      <a:pt x="24" y="8"/>
                    </a:lnTo>
                    <a:lnTo>
                      <a:pt x="22" y="4"/>
                    </a:lnTo>
                    <a:lnTo>
                      <a:pt x="14" y="0"/>
                    </a:lnTo>
                    <a:lnTo>
                      <a:pt x="12" y="0"/>
                    </a:lnTo>
                    <a:lnTo>
                      <a:pt x="10" y="0"/>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743" name="Freeform 148"/>
              <p:cNvSpPr>
                <a:spLocks noEditPoints="1"/>
              </p:cNvSpPr>
              <p:nvPr/>
            </p:nvSpPr>
            <p:spPr bwMode="auto">
              <a:xfrm>
                <a:off x="4609524" y="2638904"/>
                <a:ext cx="4414468" cy="2492344"/>
              </a:xfrm>
              <a:custGeom>
                <a:avLst/>
                <a:gdLst>
                  <a:gd name="T0" fmla="*/ 46 w 1938"/>
                  <a:gd name="T1" fmla="*/ 12 h 1094"/>
                  <a:gd name="T2" fmla="*/ 50 w 1938"/>
                  <a:gd name="T3" fmla="*/ 13 h 1094"/>
                  <a:gd name="T4" fmla="*/ 54 w 1938"/>
                  <a:gd name="T5" fmla="*/ 13 h 1094"/>
                  <a:gd name="T6" fmla="*/ 56 w 1938"/>
                  <a:gd name="T7" fmla="*/ 16 h 1094"/>
                  <a:gd name="T8" fmla="*/ 55 w 1938"/>
                  <a:gd name="T9" fmla="*/ 20 h 1094"/>
                  <a:gd name="T10" fmla="*/ 55 w 1938"/>
                  <a:gd name="T11" fmla="*/ 24 h 1094"/>
                  <a:gd name="T12" fmla="*/ 53 w 1938"/>
                  <a:gd name="T13" fmla="*/ 24 h 1094"/>
                  <a:gd name="T14" fmla="*/ 51 w 1938"/>
                  <a:gd name="T15" fmla="*/ 26 h 1094"/>
                  <a:gd name="T16" fmla="*/ 46 w 1938"/>
                  <a:gd name="T17" fmla="*/ 31 h 1094"/>
                  <a:gd name="T18" fmla="*/ 48 w 1938"/>
                  <a:gd name="T19" fmla="*/ 33 h 1094"/>
                  <a:gd name="T20" fmla="*/ 50 w 1938"/>
                  <a:gd name="T21" fmla="*/ 35 h 1094"/>
                  <a:gd name="T22" fmla="*/ 53 w 1938"/>
                  <a:gd name="T23" fmla="*/ 35 h 1094"/>
                  <a:gd name="T24" fmla="*/ 50 w 1938"/>
                  <a:gd name="T25" fmla="*/ 39 h 1094"/>
                  <a:gd name="T26" fmla="*/ 50 w 1938"/>
                  <a:gd name="T27" fmla="*/ 42 h 1094"/>
                  <a:gd name="T28" fmla="*/ 50 w 1938"/>
                  <a:gd name="T29" fmla="*/ 45 h 1094"/>
                  <a:gd name="T30" fmla="*/ 53 w 1938"/>
                  <a:gd name="T31" fmla="*/ 46 h 1094"/>
                  <a:gd name="T32" fmla="*/ 51 w 1938"/>
                  <a:gd name="T33" fmla="*/ 47 h 1094"/>
                  <a:gd name="T34" fmla="*/ 49 w 1938"/>
                  <a:gd name="T35" fmla="*/ 48 h 1094"/>
                  <a:gd name="T36" fmla="*/ 46 w 1938"/>
                  <a:gd name="T37" fmla="*/ 52 h 1094"/>
                  <a:gd name="T38" fmla="*/ 39 w 1938"/>
                  <a:gd name="T39" fmla="*/ 49 h 1094"/>
                  <a:gd name="T40" fmla="*/ 35 w 1938"/>
                  <a:gd name="T41" fmla="*/ 54 h 1094"/>
                  <a:gd name="T42" fmla="*/ 32 w 1938"/>
                  <a:gd name="T43" fmla="*/ 56 h 1094"/>
                  <a:gd name="T44" fmla="*/ 29 w 1938"/>
                  <a:gd name="T45" fmla="*/ 55 h 1094"/>
                  <a:gd name="T46" fmla="*/ 24 w 1938"/>
                  <a:gd name="T47" fmla="*/ 54 h 1094"/>
                  <a:gd name="T48" fmla="*/ 22 w 1938"/>
                  <a:gd name="T49" fmla="*/ 54 h 1094"/>
                  <a:gd name="T50" fmla="*/ 19 w 1938"/>
                  <a:gd name="T51" fmla="*/ 53 h 1094"/>
                  <a:gd name="T52" fmla="*/ 16 w 1938"/>
                  <a:gd name="T53" fmla="*/ 51 h 1094"/>
                  <a:gd name="T54" fmla="*/ 17 w 1938"/>
                  <a:gd name="T55" fmla="*/ 33 h 1094"/>
                  <a:gd name="T56" fmla="*/ 10 w 1938"/>
                  <a:gd name="T57" fmla="*/ 31 h 1094"/>
                  <a:gd name="T58" fmla="*/ 9 w 1938"/>
                  <a:gd name="T59" fmla="*/ 26 h 1094"/>
                  <a:gd name="T60" fmla="*/ 6 w 1938"/>
                  <a:gd name="T61" fmla="*/ 24 h 1094"/>
                  <a:gd name="T62" fmla="*/ 0 w 1938"/>
                  <a:gd name="T63" fmla="*/ 22 h 1094"/>
                  <a:gd name="T64" fmla="*/ 2 w 1938"/>
                  <a:gd name="T65" fmla="*/ 19 h 1094"/>
                  <a:gd name="T66" fmla="*/ 7 w 1938"/>
                  <a:gd name="T67" fmla="*/ 15 h 1094"/>
                  <a:gd name="T68" fmla="*/ 8 w 1938"/>
                  <a:gd name="T69" fmla="*/ 17 h 1094"/>
                  <a:gd name="T70" fmla="*/ 15 w 1938"/>
                  <a:gd name="T71" fmla="*/ 15 h 1094"/>
                  <a:gd name="T72" fmla="*/ 13 w 1938"/>
                  <a:gd name="T73" fmla="*/ 8 h 1094"/>
                  <a:gd name="T74" fmla="*/ 15 w 1938"/>
                  <a:gd name="T75" fmla="*/ 10 h 1094"/>
                  <a:gd name="T76" fmla="*/ 23 w 1938"/>
                  <a:gd name="T77" fmla="*/ 8 h 1094"/>
                  <a:gd name="T78" fmla="*/ 27 w 1938"/>
                  <a:gd name="T79" fmla="*/ 2 h 1094"/>
                  <a:gd name="T80" fmla="*/ 31 w 1938"/>
                  <a:gd name="T81" fmla="*/ 2 h 1094"/>
                  <a:gd name="T82" fmla="*/ 33 w 1938"/>
                  <a:gd name="T83" fmla="*/ 3 h 1094"/>
                  <a:gd name="T84" fmla="*/ 36 w 1938"/>
                  <a:gd name="T85" fmla="*/ 5 h 1094"/>
                  <a:gd name="T86" fmla="*/ 39 w 1938"/>
                  <a:gd name="T87" fmla="*/ 8 h 1094"/>
                  <a:gd name="T88" fmla="*/ 42 w 1938"/>
                  <a:gd name="T89" fmla="*/ 8 h 1094"/>
                  <a:gd name="T90" fmla="*/ 42 w 1938"/>
                  <a:gd name="T91" fmla="*/ 10 h 1094"/>
                  <a:gd name="T92" fmla="*/ 738 w 1938"/>
                  <a:gd name="T93" fmla="*/ 409 h 1094"/>
                  <a:gd name="T94" fmla="*/ 738 w 1938"/>
                  <a:gd name="T95" fmla="*/ 409 h 1094"/>
                  <a:gd name="T96" fmla="*/ 728 w 1938"/>
                  <a:gd name="T97" fmla="*/ 412 h 1094"/>
                  <a:gd name="T98" fmla="*/ 733 w 1938"/>
                  <a:gd name="T99" fmla="*/ 417 h 1094"/>
                  <a:gd name="T100" fmla="*/ 739 w 1938"/>
                  <a:gd name="T101" fmla="*/ 417 h 1094"/>
                  <a:gd name="T102" fmla="*/ 731 w 1938"/>
                  <a:gd name="T103" fmla="*/ 410 h 1094"/>
                  <a:gd name="T104" fmla="*/ 726 w 1938"/>
                  <a:gd name="T105" fmla="*/ 405 h 1094"/>
                  <a:gd name="T106" fmla="*/ 258 w 1938"/>
                  <a:gd name="T107" fmla="*/ 411 h 1094"/>
                  <a:gd name="T108" fmla="*/ 258 w 1938"/>
                  <a:gd name="T109" fmla="*/ 408 h 1094"/>
                  <a:gd name="T110" fmla="*/ 60 w 1938"/>
                  <a:gd name="T111" fmla="*/ 53 h 1094"/>
                  <a:gd name="T112" fmla="*/ 59 w 1938"/>
                  <a:gd name="T113" fmla="*/ 62 h 1094"/>
                  <a:gd name="T114" fmla="*/ 62 w 1938"/>
                  <a:gd name="T115" fmla="*/ 57 h 10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38" h="1094">
                    <a:moveTo>
                      <a:pt x="120" y="26"/>
                    </a:moveTo>
                    <a:lnTo>
                      <a:pt x="120" y="26"/>
                    </a:lnTo>
                    <a:lnTo>
                      <a:pt x="120" y="28"/>
                    </a:lnTo>
                    <a:lnTo>
                      <a:pt x="120" y="30"/>
                    </a:lnTo>
                    <a:lnTo>
                      <a:pt x="122" y="30"/>
                    </a:lnTo>
                    <a:lnTo>
                      <a:pt x="126" y="32"/>
                    </a:lnTo>
                    <a:lnTo>
                      <a:pt x="130" y="30"/>
                    </a:lnTo>
                    <a:lnTo>
                      <a:pt x="132" y="32"/>
                    </a:lnTo>
                    <a:lnTo>
                      <a:pt x="136" y="32"/>
                    </a:lnTo>
                    <a:lnTo>
                      <a:pt x="136" y="34"/>
                    </a:lnTo>
                    <a:lnTo>
                      <a:pt x="138" y="36"/>
                    </a:lnTo>
                    <a:lnTo>
                      <a:pt x="142" y="34"/>
                    </a:lnTo>
                    <a:lnTo>
                      <a:pt x="146" y="36"/>
                    </a:lnTo>
                    <a:lnTo>
                      <a:pt x="146" y="38"/>
                    </a:lnTo>
                    <a:lnTo>
                      <a:pt x="146" y="42"/>
                    </a:lnTo>
                    <a:lnTo>
                      <a:pt x="144" y="46"/>
                    </a:lnTo>
                    <a:lnTo>
                      <a:pt x="144" y="50"/>
                    </a:lnTo>
                    <a:lnTo>
                      <a:pt x="144" y="54"/>
                    </a:lnTo>
                    <a:lnTo>
                      <a:pt x="144" y="58"/>
                    </a:lnTo>
                    <a:lnTo>
                      <a:pt x="146" y="60"/>
                    </a:lnTo>
                    <a:lnTo>
                      <a:pt x="144" y="62"/>
                    </a:lnTo>
                    <a:lnTo>
                      <a:pt x="142" y="62"/>
                    </a:lnTo>
                    <a:lnTo>
                      <a:pt x="140" y="60"/>
                    </a:lnTo>
                    <a:lnTo>
                      <a:pt x="140" y="62"/>
                    </a:lnTo>
                    <a:lnTo>
                      <a:pt x="140" y="64"/>
                    </a:lnTo>
                    <a:lnTo>
                      <a:pt x="138" y="66"/>
                    </a:lnTo>
                    <a:lnTo>
                      <a:pt x="134" y="68"/>
                    </a:lnTo>
                    <a:lnTo>
                      <a:pt x="132" y="70"/>
                    </a:lnTo>
                    <a:lnTo>
                      <a:pt x="128" y="74"/>
                    </a:lnTo>
                    <a:lnTo>
                      <a:pt x="122" y="82"/>
                    </a:lnTo>
                    <a:lnTo>
                      <a:pt x="120" y="88"/>
                    </a:lnTo>
                    <a:lnTo>
                      <a:pt x="122" y="88"/>
                    </a:lnTo>
                    <a:lnTo>
                      <a:pt x="124" y="88"/>
                    </a:lnTo>
                    <a:lnTo>
                      <a:pt x="126" y="86"/>
                    </a:lnTo>
                    <a:lnTo>
                      <a:pt x="128" y="86"/>
                    </a:lnTo>
                    <a:lnTo>
                      <a:pt x="128" y="88"/>
                    </a:lnTo>
                    <a:lnTo>
                      <a:pt x="130" y="90"/>
                    </a:lnTo>
                    <a:lnTo>
                      <a:pt x="132" y="90"/>
                    </a:lnTo>
                    <a:lnTo>
                      <a:pt x="134" y="90"/>
                    </a:lnTo>
                    <a:lnTo>
                      <a:pt x="136" y="92"/>
                    </a:lnTo>
                    <a:lnTo>
                      <a:pt x="138" y="94"/>
                    </a:lnTo>
                    <a:lnTo>
                      <a:pt x="138" y="92"/>
                    </a:lnTo>
                    <a:lnTo>
                      <a:pt x="136" y="98"/>
                    </a:lnTo>
                    <a:lnTo>
                      <a:pt x="134" y="100"/>
                    </a:lnTo>
                    <a:lnTo>
                      <a:pt x="134" y="102"/>
                    </a:lnTo>
                    <a:lnTo>
                      <a:pt x="132" y="102"/>
                    </a:lnTo>
                    <a:lnTo>
                      <a:pt x="130" y="104"/>
                    </a:lnTo>
                    <a:lnTo>
                      <a:pt x="130" y="106"/>
                    </a:lnTo>
                    <a:lnTo>
                      <a:pt x="130" y="108"/>
                    </a:lnTo>
                    <a:lnTo>
                      <a:pt x="132" y="108"/>
                    </a:lnTo>
                    <a:lnTo>
                      <a:pt x="132" y="110"/>
                    </a:lnTo>
                    <a:lnTo>
                      <a:pt x="132" y="112"/>
                    </a:lnTo>
                    <a:lnTo>
                      <a:pt x="132" y="116"/>
                    </a:lnTo>
                    <a:lnTo>
                      <a:pt x="132" y="118"/>
                    </a:lnTo>
                    <a:lnTo>
                      <a:pt x="134" y="118"/>
                    </a:lnTo>
                    <a:lnTo>
                      <a:pt x="136" y="118"/>
                    </a:lnTo>
                    <a:lnTo>
                      <a:pt x="138" y="118"/>
                    </a:lnTo>
                    <a:lnTo>
                      <a:pt x="138" y="120"/>
                    </a:lnTo>
                    <a:lnTo>
                      <a:pt x="134" y="122"/>
                    </a:lnTo>
                    <a:lnTo>
                      <a:pt x="134" y="124"/>
                    </a:lnTo>
                    <a:lnTo>
                      <a:pt x="136" y="124"/>
                    </a:lnTo>
                    <a:lnTo>
                      <a:pt x="134" y="126"/>
                    </a:lnTo>
                    <a:lnTo>
                      <a:pt x="132" y="124"/>
                    </a:lnTo>
                    <a:lnTo>
                      <a:pt x="130" y="124"/>
                    </a:lnTo>
                    <a:lnTo>
                      <a:pt x="128" y="126"/>
                    </a:lnTo>
                    <a:lnTo>
                      <a:pt x="130" y="132"/>
                    </a:lnTo>
                    <a:lnTo>
                      <a:pt x="128" y="136"/>
                    </a:lnTo>
                    <a:lnTo>
                      <a:pt x="120" y="136"/>
                    </a:lnTo>
                    <a:lnTo>
                      <a:pt x="114" y="132"/>
                    </a:lnTo>
                    <a:lnTo>
                      <a:pt x="110" y="130"/>
                    </a:lnTo>
                    <a:lnTo>
                      <a:pt x="104" y="128"/>
                    </a:lnTo>
                    <a:lnTo>
                      <a:pt x="100" y="128"/>
                    </a:lnTo>
                    <a:lnTo>
                      <a:pt x="96" y="130"/>
                    </a:lnTo>
                    <a:lnTo>
                      <a:pt x="90" y="136"/>
                    </a:lnTo>
                    <a:lnTo>
                      <a:pt x="90" y="142"/>
                    </a:lnTo>
                    <a:lnTo>
                      <a:pt x="88" y="142"/>
                    </a:lnTo>
                    <a:lnTo>
                      <a:pt x="86" y="144"/>
                    </a:lnTo>
                    <a:lnTo>
                      <a:pt x="84" y="146"/>
                    </a:lnTo>
                    <a:lnTo>
                      <a:pt x="78" y="146"/>
                    </a:lnTo>
                    <a:lnTo>
                      <a:pt x="76" y="146"/>
                    </a:lnTo>
                    <a:lnTo>
                      <a:pt x="76" y="144"/>
                    </a:lnTo>
                    <a:lnTo>
                      <a:pt x="74" y="144"/>
                    </a:lnTo>
                    <a:lnTo>
                      <a:pt x="72" y="144"/>
                    </a:lnTo>
                    <a:lnTo>
                      <a:pt x="64" y="142"/>
                    </a:lnTo>
                    <a:lnTo>
                      <a:pt x="60" y="142"/>
                    </a:lnTo>
                    <a:lnTo>
                      <a:pt x="56" y="142"/>
                    </a:lnTo>
                    <a:lnTo>
                      <a:pt x="54" y="140"/>
                    </a:lnTo>
                    <a:lnTo>
                      <a:pt x="52" y="140"/>
                    </a:lnTo>
                    <a:lnTo>
                      <a:pt x="48" y="138"/>
                    </a:lnTo>
                    <a:lnTo>
                      <a:pt x="46" y="138"/>
                    </a:lnTo>
                    <a:lnTo>
                      <a:pt x="42" y="136"/>
                    </a:lnTo>
                    <a:lnTo>
                      <a:pt x="42" y="134"/>
                    </a:lnTo>
                    <a:lnTo>
                      <a:pt x="40" y="132"/>
                    </a:lnTo>
                    <a:lnTo>
                      <a:pt x="40" y="130"/>
                    </a:lnTo>
                    <a:lnTo>
                      <a:pt x="44" y="110"/>
                    </a:lnTo>
                    <a:lnTo>
                      <a:pt x="44" y="88"/>
                    </a:lnTo>
                    <a:lnTo>
                      <a:pt x="34" y="84"/>
                    </a:lnTo>
                    <a:lnTo>
                      <a:pt x="30" y="82"/>
                    </a:lnTo>
                    <a:lnTo>
                      <a:pt x="28" y="80"/>
                    </a:lnTo>
                    <a:lnTo>
                      <a:pt x="28" y="76"/>
                    </a:lnTo>
                    <a:lnTo>
                      <a:pt x="28" y="74"/>
                    </a:lnTo>
                    <a:lnTo>
                      <a:pt x="30" y="68"/>
                    </a:lnTo>
                    <a:lnTo>
                      <a:pt x="24" y="68"/>
                    </a:lnTo>
                    <a:lnTo>
                      <a:pt x="24" y="66"/>
                    </a:lnTo>
                    <a:lnTo>
                      <a:pt x="20" y="66"/>
                    </a:lnTo>
                    <a:lnTo>
                      <a:pt x="22" y="60"/>
                    </a:lnTo>
                    <a:lnTo>
                      <a:pt x="16" y="64"/>
                    </a:lnTo>
                    <a:lnTo>
                      <a:pt x="16" y="60"/>
                    </a:lnTo>
                    <a:lnTo>
                      <a:pt x="8" y="58"/>
                    </a:lnTo>
                    <a:lnTo>
                      <a:pt x="0" y="56"/>
                    </a:lnTo>
                    <a:lnTo>
                      <a:pt x="0" y="52"/>
                    </a:lnTo>
                    <a:lnTo>
                      <a:pt x="0" y="50"/>
                    </a:lnTo>
                    <a:lnTo>
                      <a:pt x="4" y="48"/>
                    </a:lnTo>
                    <a:lnTo>
                      <a:pt x="0" y="44"/>
                    </a:lnTo>
                    <a:lnTo>
                      <a:pt x="2" y="44"/>
                    </a:lnTo>
                    <a:lnTo>
                      <a:pt x="12" y="42"/>
                    </a:lnTo>
                    <a:lnTo>
                      <a:pt x="18" y="40"/>
                    </a:lnTo>
                    <a:lnTo>
                      <a:pt x="18" y="42"/>
                    </a:lnTo>
                    <a:lnTo>
                      <a:pt x="20" y="42"/>
                    </a:lnTo>
                    <a:lnTo>
                      <a:pt x="20" y="44"/>
                    </a:lnTo>
                    <a:lnTo>
                      <a:pt x="22" y="44"/>
                    </a:lnTo>
                    <a:lnTo>
                      <a:pt x="28" y="40"/>
                    </a:lnTo>
                    <a:lnTo>
                      <a:pt x="32" y="42"/>
                    </a:lnTo>
                    <a:lnTo>
                      <a:pt x="38" y="42"/>
                    </a:lnTo>
                    <a:lnTo>
                      <a:pt x="38" y="40"/>
                    </a:lnTo>
                    <a:lnTo>
                      <a:pt x="32" y="26"/>
                    </a:lnTo>
                    <a:lnTo>
                      <a:pt x="32" y="24"/>
                    </a:lnTo>
                    <a:lnTo>
                      <a:pt x="34" y="22"/>
                    </a:lnTo>
                    <a:lnTo>
                      <a:pt x="36" y="22"/>
                    </a:lnTo>
                    <a:lnTo>
                      <a:pt x="40" y="22"/>
                    </a:lnTo>
                    <a:lnTo>
                      <a:pt x="40" y="26"/>
                    </a:lnTo>
                    <a:lnTo>
                      <a:pt x="48" y="28"/>
                    </a:lnTo>
                    <a:lnTo>
                      <a:pt x="52" y="28"/>
                    </a:lnTo>
                    <a:lnTo>
                      <a:pt x="58" y="26"/>
                    </a:lnTo>
                    <a:lnTo>
                      <a:pt x="60" y="20"/>
                    </a:lnTo>
                    <a:lnTo>
                      <a:pt x="64" y="18"/>
                    </a:lnTo>
                    <a:lnTo>
                      <a:pt x="72" y="16"/>
                    </a:lnTo>
                    <a:lnTo>
                      <a:pt x="70" y="2"/>
                    </a:lnTo>
                    <a:lnTo>
                      <a:pt x="78" y="0"/>
                    </a:lnTo>
                    <a:lnTo>
                      <a:pt x="82" y="2"/>
                    </a:lnTo>
                    <a:lnTo>
                      <a:pt x="84" y="4"/>
                    </a:lnTo>
                    <a:lnTo>
                      <a:pt x="86" y="8"/>
                    </a:lnTo>
                    <a:lnTo>
                      <a:pt x="90" y="12"/>
                    </a:lnTo>
                    <a:lnTo>
                      <a:pt x="92" y="14"/>
                    </a:lnTo>
                    <a:lnTo>
                      <a:pt x="94" y="14"/>
                    </a:lnTo>
                    <a:lnTo>
                      <a:pt x="96" y="12"/>
                    </a:lnTo>
                    <a:lnTo>
                      <a:pt x="96" y="14"/>
                    </a:lnTo>
                    <a:lnTo>
                      <a:pt x="98" y="18"/>
                    </a:lnTo>
                    <a:lnTo>
                      <a:pt x="102" y="20"/>
                    </a:lnTo>
                    <a:lnTo>
                      <a:pt x="104" y="20"/>
                    </a:lnTo>
                    <a:lnTo>
                      <a:pt x="106" y="20"/>
                    </a:lnTo>
                    <a:lnTo>
                      <a:pt x="108" y="20"/>
                    </a:lnTo>
                    <a:lnTo>
                      <a:pt x="108" y="24"/>
                    </a:lnTo>
                    <a:lnTo>
                      <a:pt x="112" y="26"/>
                    </a:lnTo>
                    <a:lnTo>
                      <a:pt x="114" y="26"/>
                    </a:lnTo>
                    <a:lnTo>
                      <a:pt x="120" y="24"/>
                    </a:lnTo>
                    <a:lnTo>
                      <a:pt x="120" y="26"/>
                    </a:lnTo>
                    <a:close/>
                    <a:moveTo>
                      <a:pt x="1936" y="1070"/>
                    </a:moveTo>
                    <a:lnTo>
                      <a:pt x="1936" y="1070"/>
                    </a:lnTo>
                    <a:lnTo>
                      <a:pt x="1936" y="1076"/>
                    </a:lnTo>
                    <a:lnTo>
                      <a:pt x="1938" y="1076"/>
                    </a:lnTo>
                    <a:lnTo>
                      <a:pt x="1938" y="1074"/>
                    </a:lnTo>
                    <a:lnTo>
                      <a:pt x="1936" y="1070"/>
                    </a:lnTo>
                    <a:close/>
                    <a:moveTo>
                      <a:pt x="1904" y="1060"/>
                    </a:moveTo>
                    <a:lnTo>
                      <a:pt x="1904" y="1060"/>
                    </a:lnTo>
                    <a:lnTo>
                      <a:pt x="1908" y="1068"/>
                    </a:lnTo>
                    <a:lnTo>
                      <a:pt x="1910" y="1078"/>
                    </a:lnTo>
                    <a:lnTo>
                      <a:pt x="1916" y="1082"/>
                    </a:lnTo>
                    <a:lnTo>
                      <a:pt x="1920" y="1084"/>
                    </a:lnTo>
                    <a:lnTo>
                      <a:pt x="1922" y="1086"/>
                    </a:lnTo>
                    <a:lnTo>
                      <a:pt x="1922" y="1090"/>
                    </a:lnTo>
                    <a:lnTo>
                      <a:pt x="1928" y="1092"/>
                    </a:lnTo>
                    <a:lnTo>
                      <a:pt x="1938" y="1094"/>
                    </a:lnTo>
                    <a:lnTo>
                      <a:pt x="1938" y="1090"/>
                    </a:lnTo>
                    <a:lnTo>
                      <a:pt x="1932" y="1086"/>
                    </a:lnTo>
                    <a:lnTo>
                      <a:pt x="1924" y="1080"/>
                    </a:lnTo>
                    <a:lnTo>
                      <a:pt x="1916" y="1074"/>
                    </a:lnTo>
                    <a:lnTo>
                      <a:pt x="1910" y="1062"/>
                    </a:lnTo>
                    <a:lnTo>
                      <a:pt x="1908" y="1060"/>
                    </a:lnTo>
                    <a:lnTo>
                      <a:pt x="1904" y="1060"/>
                    </a:lnTo>
                    <a:close/>
                    <a:moveTo>
                      <a:pt x="674" y="1068"/>
                    </a:moveTo>
                    <a:lnTo>
                      <a:pt x="672" y="1076"/>
                    </a:lnTo>
                    <a:lnTo>
                      <a:pt x="676" y="1076"/>
                    </a:lnTo>
                    <a:lnTo>
                      <a:pt x="680" y="1078"/>
                    </a:lnTo>
                    <a:lnTo>
                      <a:pt x="680" y="1072"/>
                    </a:lnTo>
                    <a:lnTo>
                      <a:pt x="674" y="1068"/>
                    </a:lnTo>
                    <a:close/>
                    <a:moveTo>
                      <a:pt x="158" y="136"/>
                    </a:moveTo>
                    <a:lnTo>
                      <a:pt x="158" y="136"/>
                    </a:lnTo>
                    <a:lnTo>
                      <a:pt x="156" y="140"/>
                    </a:lnTo>
                    <a:lnTo>
                      <a:pt x="150" y="146"/>
                    </a:lnTo>
                    <a:lnTo>
                      <a:pt x="150" y="150"/>
                    </a:lnTo>
                    <a:lnTo>
                      <a:pt x="150" y="154"/>
                    </a:lnTo>
                    <a:lnTo>
                      <a:pt x="154" y="162"/>
                    </a:lnTo>
                    <a:lnTo>
                      <a:pt x="160" y="162"/>
                    </a:lnTo>
                    <a:lnTo>
                      <a:pt x="160" y="150"/>
                    </a:lnTo>
                    <a:lnTo>
                      <a:pt x="162" y="150"/>
                    </a:lnTo>
                    <a:lnTo>
                      <a:pt x="164" y="148"/>
                    </a:lnTo>
                    <a:lnTo>
                      <a:pt x="162" y="144"/>
                    </a:lnTo>
                    <a:lnTo>
                      <a:pt x="158" y="136"/>
                    </a:lnTo>
                    <a:close/>
                  </a:path>
                </a:pathLst>
              </a:custGeom>
              <a:grpFill/>
              <a:ln w="3175">
                <a:noFill/>
                <a:round/>
                <a:headEnd/>
                <a:tailEnd/>
              </a:ln>
            </p:spPr>
            <p:txBody>
              <a:bodyPr/>
              <a:lstStyle/>
              <a:p>
                <a:pPr>
                  <a:defRPr/>
                </a:pPr>
                <a:endParaRPr lang="en-GB" dirty="0">
                  <a:latin typeface="Calibri" pitchFamily="34" charset="0"/>
                </a:endParaRPr>
              </a:p>
            </p:txBody>
          </p:sp>
          <p:sp>
            <p:nvSpPr>
              <p:cNvPr id="744" name="Freeform 149"/>
              <p:cNvSpPr>
                <a:spLocks noEditPoints="1"/>
              </p:cNvSpPr>
              <p:nvPr/>
            </p:nvSpPr>
            <p:spPr bwMode="auto">
              <a:xfrm>
                <a:off x="5232709" y="1812953"/>
                <a:ext cx="318839" cy="460794"/>
              </a:xfrm>
              <a:custGeom>
                <a:avLst/>
                <a:gdLst>
                  <a:gd name="T0" fmla="*/ 45 w 140"/>
                  <a:gd name="T1" fmla="*/ 6 h 202"/>
                  <a:gd name="T2" fmla="*/ 42 w 140"/>
                  <a:gd name="T3" fmla="*/ 4 h 202"/>
                  <a:gd name="T4" fmla="*/ 38 w 140"/>
                  <a:gd name="T5" fmla="*/ 2 h 202"/>
                  <a:gd name="T6" fmla="*/ 32 w 140"/>
                  <a:gd name="T7" fmla="*/ 2 h 202"/>
                  <a:gd name="T8" fmla="*/ 31 w 140"/>
                  <a:gd name="T9" fmla="*/ 3 h 202"/>
                  <a:gd name="T10" fmla="*/ 28 w 140"/>
                  <a:gd name="T11" fmla="*/ 6 h 202"/>
                  <a:gd name="T12" fmla="*/ 29 w 140"/>
                  <a:gd name="T13" fmla="*/ 8 h 202"/>
                  <a:gd name="T14" fmla="*/ 27 w 140"/>
                  <a:gd name="T15" fmla="*/ 12 h 202"/>
                  <a:gd name="T16" fmla="*/ 23 w 140"/>
                  <a:gd name="T17" fmla="*/ 12 h 202"/>
                  <a:gd name="T18" fmla="*/ 22 w 140"/>
                  <a:gd name="T19" fmla="*/ 10 h 202"/>
                  <a:gd name="T20" fmla="*/ 20 w 140"/>
                  <a:gd name="T21" fmla="*/ 12 h 202"/>
                  <a:gd name="T22" fmla="*/ 10 w 140"/>
                  <a:gd name="T23" fmla="*/ 6 h 202"/>
                  <a:gd name="T24" fmla="*/ 8 w 140"/>
                  <a:gd name="T25" fmla="*/ 8 h 202"/>
                  <a:gd name="T26" fmla="*/ 8 w 140"/>
                  <a:gd name="T27" fmla="*/ 10 h 202"/>
                  <a:gd name="T28" fmla="*/ 12 w 140"/>
                  <a:gd name="T29" fmla="*/ 13 h 202"/>
                  <a:gd name="T30" fmla="*/ 15 w 140"/>
                  <a:gd name="T31" fmla="*/ 15 h 202"/>
                  <a:gd name="T32" fmla="*/ 17 w 140"/>
                  <a:gd name="T33" fmla="*/ 19 h 202"/>
                  <a:gd name="T34" fmla="*/ 19 w 140"/>
                  <a:gd name="T35" fmla="*/ 22 h 202"/>
                  <a:gd name="T36" fmla="*/ 19 w 140"/>
                  <a:gd name="T37" fmla="*/ 27 h 202"/>
                  <a:gd name="T38" fmla="*/ 19 w 140"/>
                  <a:gd name="T39" fmla="*/ 31 h 202"/>
                  <a:gd name="T40" fmla="*/ 26 w 140"/>
                  <a:gd name="T41" fmla="*/ 38 h 202"/>
                  <a:gd name="T42" fmla="*/ 20 w 140"/>
                  <a:gd name="T43" fmla="*/ 44 h 202"/>
                  <a:gd name="T44" fmla="*/ 15 w 140"/>
                  <a:gd name="T45" fmla="*/ 50 h 202"/>
                  <a:gd name="T46" fmla="*/ 13 w 140"/>
                  <a:gd name="T47" fmla="*/ 51 h 202"/>
                  <a:gd name="T48" fmla="*/ 10 w 140"/>
                  <a:gd name="T49" fmla="*/ 55 h 202"/>
                  <a:gd name="T50" fmla="*/ 13 w 140"/>
                  <a:gd name="T51" fmla="*/ 61 h 202"/>
                  <a:gd name="T52" fmla="*/ 12 w 140"/>
                  <a:gd name="T53" fmla="*/ 65 h 202"/>
                  <a:gd name="T54" fmla="*/ 13 w 140"/>
                  <a:gd name="T55" fmla="*/ 68 h 202"/>
                  <a:gd name="T56" fmla="*/ 13 w 140"/>
                  <a:gd name="T57" fmla="*/ 71 h 202"/>
                  <a:gd name="T58" fmla="*/ 15 w 140"/>
                  <a:gd name="T59" fmla="*/ 71 h 202"/>
                  <a:gd name="T60" fmla="*/ 16 w 140"/>
                  <a:gd name="T61" fmla="*/ 73 h 202"/>
                  <a:gd name="T62" fmla="*/ 17 w 140"/>
                  <a:gd name="T63" fmla="*/ 76 h 202"/>
                  <a:gd name="T64" fmla="*/ 19 w 140"/>
                  <a:gd name="T65" fmla="*/ 74 h 202"/>
                  <a:gd name="T66" fmla="*/ 19 w 140"/>
                  <a:gd name="T67" fmla="*/ 76 h 202"/>
                  <a:gd name="T68" fmla="*/ 22 w 140"/>
                  <a:gd name="T69" fmla="*/ 77 h 202"/>
                  <a:gd name="T70" fmla="*/ 28 w 140"/>
                  <a:gd name="T71" fmla="*/ 73 h 202"/>
                  <a:gd name="T72" fmla="*/ 28 w 140"/>
                  <a:gd name="T73" fmla="*/ 72 h 202"/>
                  <a:gd name="T74" fmla="*/ 39 w 140"/>
                  <a:gd name="T75" fmla="*/ 68 h 202"/>
                  <a:gd name="T76" fmla="*/ 53 w 140"/>
                  <a:gd name="T77" fmla="*/ 58 h 202"/>
                  <a:gd name="T78" fmla="*/ 53 w 140"/>
                  <a:gd name="T79" fmla="*/ 55 h 202"/>
                  <a:gd name="T80" fmla="*/ 50 w 140"/>
                  <a:gd name="T81" fmla="*/ 54 h 202"/>
                  <a:gd name="T82" fmla="*/ 50 w 140"/>
                  <a:gd name="T83" fmla="*/ 50 h 202"/>
                  <a:gd name="T84" fmla="*/ 50 w 140"/>
                  <a:gd name="T85" fmla="*/ 47 h 202"/>
                  <a:gd name="T86" fmla="*/ 49 w 140"/>
                  <a:gd name="T87" fmla="*/ 43 h 202"/>
                  <a:gd name="T88" fmla="*/ 47 w 140"/>
                  <a:gd name="T89" fmla="*/ 40 h 202"/>
                  <a:gd name="T90" fmla="*/ 47 w 140"/>
                  <a:gd name="T91" fmla="*/ 35 h 202"/>
                  <a:gd name="T92" fmla="*/ 46 w 140"/>
                  <a:gd name="T93" fmla="*/ 34 h 202"/>
                  <a:gd name="T94" fmla="*/ 45 w 140"/>
                  <a:gd name="T95" fmla="*/ 22 h 202"/>
                  <a:gd name="T96" fmla="*/ 46 w 140"/>
                  <a:gd name="T97" fmla="*/ 17 h 202"/>
                  <a:gd name="T98" fmla="*/ 46 w 140"/>
                  <a:gd name="T99" fmla="*/ 13 h 202"/>
                  <a:gd name="T100" fmla="*/ 44 w 140"/>
                  <a:gd name="T101" fmla="*/ 13 h 202"/>
                  <a:gd name="T102" fmla="*/ 2 w 140"/>
                  <a:gd name="T103" fmla="*/ 74 h 202"/>
                  <a:gd name="T104" fmla="*/ 3 w 140"/>
                  <a:gd name="T105" fmla="*/ 77 h 202"/>
                  <a:gd name="T106" fmla="*/ 2 w 140"/>
                  <a:gd name="T107" fmla="*/ 74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0" h="202">
                    <a:moveTo>
                      <a:pt x="120" y="16"/>
                    </a:moveTo>
                    <a:lnTo>
                      <a:pt x="118" y="16"/>
                    </a:lnTo>
                    <a:lnTo>
                      <a:pt x="116" y="14"/>
                    </a:lnTo>
                    <a:lnTo>
                      <a:pt x="108" y="10"/>
                    </a:lnTo>
                    <a:lnTo>
                      <a:pt x="104" y="4"/>
                    </a:lnTo>
                    <a:lnTo>
                      <a:pt x="102" y="0"/>
                    </a:lnTo>
                    <a:lnTo>
                      <a:pt x="98" y="2"/>
                    </a:lnTo>
                    <a:lnTo>
                      <a:pt x="94" y="4"/>
                    </a:lnTo>
                    <a:lnTo>
                      <a:pt x="92" y="4"/>
                    </a:lnTo>
                    <a:lnTo>
                      <a:pt x="84" y="2"/>
                    </a:lnTo>
                    <a:lnTo>
                      <a:pt x="84" y="6"/>
                    </a:lnTo>
                    <a:lnTo>
                      <a:pt x="82" y="8"/>
                    </a:lnTo>
                    <a:lnTo>
                      <a:pt x="78" y="10"/>
                    </a:lnTo>
                    <a:lnTo>
                      <a:pt x="76" y="12"/>
                    </a:lnTo>
                    <a:lnTo>
                      <a:pt x="74" y="14"/>
                    </a:lnTo>
                    <a:lnTo>
                      <a:pt x="74" y="16"/>
                    </a:lnTo>
                    <a:lnTo>
                      <a:pt x="74" y="20"/>
                    </a:lnTo>
                    <a:lnTo>
                      <a:pt x="76" y="22"/>
                    </a:lnTo>
                    <a:lnTo>
                      <a:pt x="74" y="28"/>
                    </a:lnTo>
                    <a:lnTo>
                      <a:pt x="70" y="30"/>
                    </a:lnTo>
                    <a:lnTo>
                      <a:pt x="68" y="34"/>
                    </a:lnTo>
                    <a:lnTo>
                      <a:pt x="60" y="30"/>
                    </a:lnTo>
                    <a:lnTo>
                      <a:pt x="58" y="28"/>
                    </a:lnTo>
                    <a:lnTo>
                      <a:pt x="56" y="28"/>
                    </a:lnTo>
                    <a:lnTo>
                      <a:pt x="56" y="30"/>
                    </a:lnTo>
                    <a:lnTo>
                      <a:pt x="54" y="30"/>
                    </a:lnTo>
                    <a:lnTo>
                      <a:pt x="52" y="30"/>
                    </a:lnTo>
                    <a:lnTo>
                      <a:pt x="46" y="30"/>
                    </a:lnTo>
                    <a:lnTo>
                      <a:pt x="40" y="30"/>
                    </a:lnTo>
                    <a:lnTo>
                      <a:pt x="28" y="16"/>
                    </a:lnTo>
                    <a:lnTo>
                      <a:pt x="24" y="16"/>
                    </a:lnTo>
                    <a:lnTo>
                      <a:pt x="22" y="18"/>
                    </a:lnTo>
                    <a:lnTo>
                      <a:pt x="22" y="20"/>
                    </a:lnTo>
                    <a:lnTo>
                      <a:pt x="16" y="24"/>
                    </a:lnTo>
                    <a:lnTo>
                      <a:pt x="20" y="24"/>
                    </a:lnTo>
                    <a:lnTo>
                      <a:pt x="22" y="26"/>
                    </a:lnTo>
                    <a:lnTo>
                      <a:pt x="24" y="26"/>
                    </a:lnTo>
                    <a:lnTo>
                      <a:pt x="26" y="32"/>
                    </a:lnTo>
                    <a:lnTo>
                      <a:pt x="30" y="34"/>
                    </a:lnTo>
                    <a:lnTo>
                      <a:pt x="36" y="34"/>
                    </a:lnTo>
                    <a:lnTo>
                      <a:pt x="40" y="38"/>
                    </a:lnTo>
                    <a:lnTo>
                      <a:pt x="46" y="44"/>
                    </a:lnTo>
                    <a:lnTo>
                      <a:pt x="46" y="46"/>
                    </a:lnTo>
                    <a:lnTo>
                      <a:pt x="46" y="48"/>
                    </a:lnTo>
                    <a:lnTo>
                      <a:pt x="46" y="52"/>
                    </a:lnTo>
                    <a:lnTo>
                      <a:pt x="48" y="56"/>
                    </a:lnTo>
                    <a:lnTo>
                      <a:pt x="50" y="58"/>
                    </a:lnTo>
                    <a:lnTo>
                      <a:pt x="48" y="62"/>
                    </a:lnTo>
                    <a:lnTo>
                      <a:pt x="48" y="70"/>
                    </a:lnTo>
                    <a:lnTo>
                      <a:pt x="48" y="74"/>
                    </a:lnTo>
                    <a:lnTo>
                      <a:pt x="50" y="82"/>
                    </a:lnTo>
                    <a:lnTo>
                      <a:pt x="66" y="84"/>
                    </a:lnTo>
                    <a:lnTo>
                      <a:pt x="68" y="98"/>
                    </a:lnTo>
                    <a:lnTo>
                      <a:pt x="62" y="102"/>
                    </a:lnTo>
                    <a:lnTo>
                      <a:pt x="58" y="108"/>
                    </a:lnTo>
                    <a:lnTo>
                      <a:pt x="54" y="114"/>
                    </a:lnTo>
                    <a:lnTo>
                      <a:pt x="52" y="120"/>
                    </a:lnTo>
                    <a:lnTo>
                      <a:pt x="38" y="130"/>
                    </a:lnTo>
                    <a:lnTo>
                      <a:pt x="38" y="132"/>
                    </a:lnTo>
                    <a:lnTo>
                      <a:pt x="38" y="136"/>
                    </a:lnTo>
                    <a:lnTo>
                      <a:pt x="36" y="134"/>
                    </a:lnTo>
                    <a:lnTo>
                      <a:pt x="34" y="132"/>
                    </a:lnTo>
                    <a:lnTo>
                      <a:pt x="30" y="144"/>
                    </a:lnTo>
                    <a:lnTo>
                      <a:pt x="28" y="144"/>
                    </a:lnTo>
                    <a:lnTo>
                      <a:pt x="28" y="148"/>
                    </a:lnTo>
                    <a:lnTo>
                      <a:pt x="30" y="152"/>
                    </a:lnTo>
                    <a:lnTo>
                      <a:pt x="32" y="158"/>
                    </a:lnTo>
                    <a:lnTo>
                      <a:pt x="32" y="164"/>
                    </a:lnTo>
                    <a:lnTo>
                      <a:pt x="30" y="170"/>
                    </a:lnTo>
                    <a:lnTo>
                      <a:pt x="30" y="180"/>
                    </a:lnTo>
                    <a:lnTo>
                      <a:pt x="32" y="178"/>
                    </a:lnTo>
                    <a:lnTo>
                      <a:pt x="34" y="178"/>
                    </a:lnTo>
                    <a:lnTo>
                      <a:pt x="34" y="182"/>
                    </a:lnTo>
                    <a:lnTo>
                      <a:pt x="34" y="184"/>
                    </a:lnTo>
                    <a:lnTo>
                      <a:pt x="38" y="184"/>
                    </a:lnTo>
                    <a:lnTo>
                      <a:pt x="40" y="184"/>
                    </a:lnTo>
                    <a:lnTo>
                      <a:pt x="46" y="188"/>
                    </a:lnTo>
                    <a:lnTo>
                      <a:pt x="48" y="188"/>
                    </a:lnTo>
                    <a:lnTo>
                      <a:pt x="48" y="190"/>
                    </a:lnTo>
                    <a:lnTo>
                      <a:pt x="42" y="190"/>
                    </a:lnTo>
                    <a:lnTo>
                      <a:pt x="40" y="198"/>
                    </a:lnTo>
                    <a:lnTo>
                      <a:pt x="44" y="198"/>
                    </a:lnTo>
                    <a:lnTo>
                      <a:pt x="44" y="196"/>
                    </a:lnTo>
                    <a:lnTo>
                      <a:pt x="46" y="194"/>
                    </a:lnTo>
                    <a:lnTo>
                      <a:pt x="48" y="192"/>
                    </a:lnTo>
                    <a:lnTo>
                      <a:pt x="48" y="194"/>
                    </a:lnTo>
                    <a:lnTo>
                      <a:pt x="50" y="194"/>
                    </a:lnTo>
                    <a:lnTo>
                      <a:pt x="50" y="198"/>
                    </a:lnTo>
                    <a:lnTo>
                      <a:pt x="52" y="200"/>
                    </a:lnTo>
                    <a:lnTo>
                      <a:pt x="56" y="200"/>
                    </a:lnTo>
                    <a:lnTo>
                      <a:pt x="62" y="198"/>
                    </a:lnTo>
                    <a:lnTo>
                      <a:pt x="66" y="194"/>
                    </a:lnTo>
                    <a:lnTo>
                      <a:pt x="72" y="190"/>
                    </a:lnTo>
                    <a:lnTo>
                      <a:pt x="76" y="190"/>
                    </a:lnTo>
                    <a:lnTo>
                      <a:pt x="74" y="186"/>
                    </a:lnTo>
                    <a:lnTo>
                      <a:pt x="84" y="186"/>
                    </a:lnTo>
                    <a:lnTo>
                      <a:pt x="92" y="186"/>
                    </a:lnTo>
                    <a:lnTo>
                      <a:pt x="102" y="178"/>
                    </a:lnTo>
                    <a:lnTo>
                      <a:pt x="120" y="166"/>
                    </a:lnTo>
                    <a:lnTo>
                      <a:pt x="134" y="158"/>
                    </a:lnTo>
                    <a:lnTo>
                      <a:pt x="140" y="152"/>
                    </a:lnTo>
                    <a:lnTo>
                      <a:pt x="140" y="148"/>
                    </a:lnTo>
                    <a:lnTo>
                      <a:pt x="138" y="144"/>
                    </a:lnTo>
                    <a:lnTo>
                      <a:pt x="138" y="142"/>
                    </a:lnTo>
                    <a:lnTo>
                      <a:pt x="136" y="142"/>
                    </a:lnTo>
                    <a:lnTo>
                      <a:pt x="132" y="140"/>
                    </a:lnTo>
                    <a:lnTo>
                      <a:pt x="130" y="136"/>
                    </a:lnTo>
                    <a:lnTo>
                      <a:pt x="130" y="132"/>
                    </a:lnTo>
                    <a:lnTo>
                      <a:pt x="130" y="128"/>
                    </a:lnTo>
                    <a:lnTo>
                      <a:pt x="132" y="126"/>
                    </a:lnTo>
                    <a:lnTo>
                      <a:pt x="134" y="124"/>
                    </a:lnTo>
                    <a:lnTo>
                      <a:pt x="132" y="122"/>
                    </a:lnTo>
                    <a:lnTo>
                      <a:pt x="130" y="118"/>
                    </a:lnTo>
                    <a:lnTo>
                      <a:pt x="130" y="114"/>
                    </a:lnTo>
                    <a:lnTo>
                      <a:pt x="128" y="112"/>
                    </a:lnTo>
                    <a:lnTo>
                      <a:pt x="124" y="108"/>
                    </a:lnTo>
                    <a:lnTo>
                      <a:pt x="124" y="106"/>
                    </a:lnTo>
                    <a:lnTo>
                      <a:pt x="122" y="98"/>
                    </a:lnTo>
                    <a:lnTo>
                      <a:pt x="122" y="94"/>
                    </a:lnTo>
                    <a:lnTo>
                      <a:pt x="124" y="92"/>
                    </a:lnTo>
                    <a:lnTo>
                      <a:pt x="124" y="88"/>
                    </a:lnTo>
                    <a:lnTo>
                      <a:pt x="122" y="86"/>
                    </a:lnTo>
                    <a:lnTo>
                      <a:pt x="122" y="80"/>
                    </a:lnTo>
                    <a:lnTo>
                      <a:pt x="122" y="78"/>
                    </a:lnTo>
                    <a:lnTo>
                      <a:pt x="116" y="56"/>
                    </a:lnTo>
                    <a:lnTo>
                      <a:pt x="118" y="50"/>
                    </a:lnTo>
                    <a:lnTo>
                      <a:pt x="122" y="44"/>
                    </a:lnTo>
                    <a:lnTo>
                      <a:pt x="122" y="42"/>
                    </a:lnTo>
                    <a:lnTo>
                      <a:pt x="122" y="40"/>
                    </a:lnTo>
                    <a:lnTo>
                      <a:pt x="120" y="36"/>
                    </a:lnTo>
                    <a:lnTo>
                      <a:pt x="118" y="36"/>
                    </a:lnTo>
                    <a:lnTo>
                      <a:pt x="116" y="34"/>
                    </a:lnTo>
                    <a:lnTo>
                      <a:pt x="114" y="32"/>
                    </a:lnTo>
                    <a:lnTo>
                      <a:pt x="114" y="26"/>
                    </a:lnTo>
                    <a:lnTo>
                      <a:pt x="116" y="20"/>
                    </a:lnTo>
                    <a:lnTo>
                      <a:pt x="120" y="16"/>
                    </a:lnTo>
                    <a:close/>
                    <a:moveTo>
                      <a:pt x="2" y="192"/>
                    </a:moveTo>
                    <a:lnTo>
                      <a:pt x="4" y="198"/>
                    </a:lnTo>
                    <a:lnTo>
                      <a:pt x="0" y="198"/>
                    </a:lnTo>
                    <a:lnTo>
                      <a:pt x="8" y="202"/>
                    </a:lnTo>
                    <a:lnTo>
                      <a:pt x="8" y="196"/>
                    </a:lnTo>
                    <a:lnTo>
                      <a:pt x="4" y="194"/>
                    </a:lnTo>
                    <a:lnTo>
                      <a:pt x="2" y="192"/>
                    </a:lnTo>
                    <a:close/>
                  </a:path>
                </a:pathLst>
              </a:custGeom>
              <a:grpFill/>
              <a:ln w="3175">
                <a:noFill/>
                <a:round/>
                <a:headEnd/>
                <a:tailEnd/>
              </a:ln>
            </p:spPr>
            <p:txBody>
              <a:bodyPr/>
              <a:lstStyle/>
              <a:p>
                <a:pPr>
                  <a:defRPr/>
                </a:pPr>
                <a:endParaRPr lang="en-GB" dirty="0">
                  <a:latin typeface="Calibri" pitchFamily="34" charset="0"/>
                </a:endParaRPr>
              </a:p>
            </p:txBody>
          </p:sp>
          <p:sp>
            <p:nvSpPr>
              <p:cNvPr id="745" name="Freeform 150"/>
              <p:cNvSpPr>
                <a:spLocks noEditPoints="1"/>
              </p:cNvSpPr>
              <p:nvPr/>
            </p:nvSpPr>
            <p:spPr bwMode="auto">
              <a:xfrm>
                <a:off x="9293556" y="4931280"/>
                <a:ext cx="63768" cy="66656"/>
              </a:xfrm>
              <a:custGeom>
                <a:avLst/>
                <a:gdLst>
                  <a:gd name="T0" fmla="*/ 3 w 28"/>
                  <a:gd name="T1" fmla="*/ 7 h 30"/>
                  <a:gd name="T2" fmla="*/ 3 w 28"/>
                  <a:gd name="T3" fmla="*/ 7 h 30"/>
                  <a:gd name="T4" fmla="*/ 2 w 28"/>
                  <a:gd name="T5" fmla="*/ 8 h 30"/>
                  <a:gd name="T6" fmla="*/ 2 w 28"/>
                  <a:gd name="T7" fmla="*/ 8 h 30"/>
                  <a:gd name="T8" fmla="*/ 0 w 28"/>
                  <a:gd name="T9" fmla="*/ 9 h 30"/>
                  <a:gd name="T10" fmla="*/ 0 w 28"/>
                  <a:gd name="T11" fmla="*/ 9 h 30"/>
                  <a:gd name="T12" fmla="*/ 2 w 28"/>
                  <a:gd name="T13" fmla="*/ 9 h 30"/>
                  <a:gd name="T14" fmla="*/ 6 w 28"/>
                  <a:gd name="T15" fmla="*/ 11 h 30"/>
                  <a:gd name="T16" fmla="*/ 6 w 28"/>
                  <a:gd name="T17" fmla="*/ 11 h 30"/>
                  <a:gd name="T18" fmla="*/ 6 w 28"/>
                  <a:gd name="T19" fmla="*/ 8 h 30"/>
                  <a:gd name="T20" fmla="*/ 6 w 28"/>
                  <a:gd name="T21" fmla="*/ 8 h 30"/>
                  <a:gd name="T22" fmla="*/ 3 w 28"/>
                  <a:gd name="T23" fmla="*/ 7 h 30"/>
                  <a:gd name="T24" fmla="*/ 3 w 28"/>
                  <a:gd name="T25" fmla="*/ 7 h 30"/>
                  <a:gd name="T26" fmla="*/ 8 w 28"/>
                  <a:gd name="T27" fmla="*/ 2 h 30"/>
                  <a:gd name="T28" fmla="*/ 8 w 28"/>
                  <a:gd name="T29" fmla="*/ 2 h 30"/>
                  <a:gd name="T30" fmla="*/ 6 w 28"/>
                  <a:gd name="T31" fmla="*/ 3 h 30"/>
                  <a:gd name="T32" fmla="*/ 5 w 28"/>
                  <a:gd name="T33" fmla="*/ 4 h 30"/>
                  <a:gd name="T34" fmla="*/ 5 w 28"/>
                  <a:gd name="T35" fmla="*/ 4 h 30"/>
                  <a:gd name="T36" fmla="*/ 6 w 28"/>
                  <a:gd name="T37" fmla="*/ 4 h 30"/>
                  <a:gd name="T38" fmla="*/ 6 w 28"/>
                  <a:gd name="T39" fmla="*/ 4 h 30"/>
                  <a:gd name="T40" fmla="*/ 10 w 28"/>
                  <a:gd name="T41" fmla="*/ 2 h 30"/>
                  <a:gd name="T42" fmla="*/ 10 w 28"/>
                  <a:gd name="T43" fmla="*/ 2 h 30"/>
                  <a:gd name="T44" fmla="*/ 10 w 28"/>
                  <a:gd name="T45" fmla="*/ 0 h 30"/>
                  <a:gd name="T46" fmla="*/ 8 w 28"/>
                  <a:gd name="T47" fmla="*/ 2 h 30"/>
                  <a:gd name="T48" fmla="*/ 8 w 28"/>
                  <a:gd name="T49" fmla="*/ 2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 h="30">
                    <a:moveTo>
                      <a:pt x="8" y="20"/>
                    </a:moveTo>
                    <a:lnTo>
                      <a:pt x="8" y="20"/>
                    </a:lnTo>
                    <a:lnTo>
                      <a:pt x="2" y="24"/>
                    </a:lnTo>
                    <a:lnTo>
                      <a:pt x="0" y="26"/>
                    </a:lnTo>
                    <a:lnTo>
                      <a:pt x="0" y="28"/>
                    </a:lnTo>
                    <a:lnTo>
                      <a:pt x="4" y="28"/>
                    </a:lnTo>
                    <a:lnTo>
                      <a:pt x="14" y="30"/>
                    </a:lnTo>
                    <a:lnTo>
                      <a:pt x="14" y="22"/>
                    </a:lnTo>
                    <a:lnTo>
                      <a:pt x="8" y="20"/>
                    </a:lnTo>
                    <a:close/>
                    <a:moveTo>
                      <a:pt x="22" y="2"/>
                    </a:moveTo>
                    <a:lnTo>
                      <a:pt x="22" y="2"/>
                    </a:lnTo>
                    <a:lnTo>
                      <a:pt x="14" y="8"/>
                    </a:lnTo>
                    <a:lnTo>
                      <a:pt x="12" y="12"/>
                    </a:lnTo>
                    <a:lnTo>
                      <a:pt x="16" y="12"/>
                    </a:lnTo>
                    <a:lnTo>
                      <a:pt x="26" y="4"/>
                    </a:lnTo>
                    <a:lnTo>
                      <a:pt x="28" y="2"/>
                    </a:lnTo>
                    <a:lnTo>
                      <a:pt x="26" y="0"/>
                    </a:lnTo>
                    <a:lnTo>
                      <a:pt x="22" y="2"/>
                    </a:lnTo>
                    <a:close/>
                  </a:path>
                </a:pathLst>
              </a:custGeom>
              <a:grpFill/>
              <a:ln w="3175">
                <a:noFill/>
                <a:round/>
                <a:headEnd/>
                <a:tailEnd/>
              </a:ln>
            </p:spPr>
            <p:txBody>
              <a:bodyPr/>
              <a:lstStyle/>
              <a:p>
                <a:pPr>
                  <a:defRPr/>
                </a:pPr>
                <a:endParaRPr lang="en-GB" dirty="0">
                  <a:latin typeface="Calibri" pitchFamily="34" charset="0"/>
                </a:endParaRPr>
              </a:p>
            </p:txBody>
          </p:sp>
          <p:sp>
            <p:nvSpPr>
              <p:cNvPr id="746" name="Freeform 151"/>
              <p:cNvSpPr>
                <a:spLocks noEditPoints="1"/>
              </p:cNvSpPr>
              <p:nvPr/>
            </p:nvSpPr>
            <p:spPr bwMode="auto">
              <a:xfrm>
                <a:off x="3145764" y="6151370"/>
                <a:ext cx="646373" cy="133311"/>
              </a:xfrm>
              <a:custGeom>
                <a:avLst/>
                <a:gdLst>
                  <a:gd name="T0" fmla="*/ 104 w 284"/>
                  <a:gd name="T1" fmla="*/ 21 h 58"/>
                  <a:gd name="T2" fmla="*/ 107 w 284"/>
                  <a:gd name="T3" fmla="*/ 23 h 58"/>
                  <a:gd name="T4" fmla="*/ 108 w 284"/>
                  <a:gd name="T5" fmla="*/ 22 h 58"/>
                  <a:gd name="T6" fmla="*/ 108 w 284"/>
                  <a:gd name="T7" fmla="*/ 21 h 58"/>
                  <a:gd name="T8" fmla="*/ 108 w 284"/>
                  <a:gd name="T9" fmla="*/ 21 h 58"/>
                  <a:gd name="T10" fmla="*/ 104 w 284"/>
                  <a:gd name="T11" fmla="*/ 21 h 58"/>
                  <a:gd name="T12" fmla="*/ 10 w 284"/>
                  <a:gd name="T13" fmla="*/ 0 h 58"/>
                  <a:gd name="T14" fmla="*/ 5 w 284"/>
                  <a:gd name="T15" fmla="*/ 6 h 58"/>
                  <a:gd name="T16" fmla="*/ 6 w 284"/>
                  <a:gd name="T17" fmla="*/ 6 h 58"/>
                  <a:gd name="T18" fmla="*/ 8 w 284"/>
                  <a:gd name="T19" fmla="*/ 5 h 58"/>
                  <a:gd name="T20" fmla="*/ 9 w 284"/>
                  <a:gd name="T21" fmla="*/ 6 h 58"/>
                  <a:gd name="T22" fmla="*/ 10 w 284"/>
                  <a:gd name="T23" fmla="*/ 6 h 58"/>
                  <a:gd name="T24" fmla="*/ 10 w 284"/>
                  <a:gd name="T25" fmla="*/ 4 h 58"/>
                  <a:gd name="T26" fmla="*/ 13 w 284"/>
                  <a:gd name="T27" fmla="*/ 3 h 58"/>
                  <a:gd name="T28" fmla="*/ 15 w 284"/>
                  <a:gd name="T29" fmla="*/ 2 h 58"/>
                  <a:gd name="T30" fmla="*/ 13 w 284"/>
                  <a:gd name="T31" fmla="*/ 2 h 58"/>
                  <a:gd name="T32" fmla="*/ 13 w 284"/>
                  <a:gd name="T33" fmla="*/ 2 h 58"/>
                  <a:gd name="T34" fmla="*/ 10 w 284"/>
                  <a:gd name="T35" fmla="*/ 0 h 58"/>
                  <a:gd name="T36" fmla="*/ 2 w 284"/>
                  <a:gd name="T37" fmla="*/ 0 h 58"/>
                  <a:gd name="T38" fmla="*/ 2 w 284"/>
                  <a:gd name="T39" fmla="*/ 2 h 58"/>
                  <a:gd name="T40" fmla="*/ 2 w 284"/>
                  <a:gd name="T41" fmla="*/ 3 h 58"/>
                  <a:gd name="T42" fmla="*/ 2 w 284"/>
                  <a:gd name="T43" fmla="*/ 4 h 58"/>
                  <a:gd name="T44" fmla="*/ 0 w 284"/>
                  <a:gd name="T45" fmla="*/ 6 h 58"/>
                  <a:gd name="T46" fmla="*/ 2 w 284"/>
                  <a:gd name="T47" fmla="*/ 6 h 58"/>
                  <a:gd name="T48" fmla="*/ 3 w 284"/>
                  <a:gd name="T49" fmla="*/ 4 h 58"/>
                  <a:gd name="T50" fmla="*/ 4 w 284"/>
                  <a:gd name="T51" fmla="*/ 4 h 58"/>
                  <a:gd name="T52" fmla="*/ 4 w 284"/>
                  <a:gd name="T53" fmla="*/ 5 h 58"/>
                  <a:gd name="T54" fmla="*/ 4 w 284"/>
                  <a:gd name="T55" fmla="*/ 5 h 58"/>
                  <a:gd name="T56" fmla="*/ 6 w 284"/>
                  <a:gd name="T57" fmla="*/ 2 h 58"/>
                  <a:gd name="T58" fmla="*/ 7 w 284"/>
                  <a:gd name="T59" fmla="*/ 2 h 58"/>
                  <a:gd name="T60" fmla="*/ 5 w 284"/>
                  <a:gd name="T61" fmla="*/ 0 h 58"/>
                  <a:gd name="T62" fmla="*/ 2 w 284"/>
                  <a:gd name="T63" fmla="*/ 0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4" h="58">
                    <a:moveTo>
                      <a:pt x="276" y="52"/>
                    </a:moveTo>
                    <a:lnTo>
                      <a:pt x="276" y="52"/>
                    </a:lnTo>
                    <a:lnTo>
                      <a:pt x="280" y="58"/>
                    </a:lnTo>
                    <a:lnTo>
                      <a:pt x="284" y="56"/>
                    </a:lnTo>
                    <a:lnTo>
                      <a:pt x="284" y="54"/>
                    </a:lnTo>
                    <a:lnTo>
                      <a:pt x="282" y="52"/>
                    </a:lnTo>
                    <a:lnTo>
                      <a:pt x="276" y="52"/>
                    </a:lnTo>
                    <a:close/>
                    <a:moveTo>
                      <a:pt x="28" y="0"/>
                    </a:moveTo>
                    <a:lnTo>
                      <a:pt x="28" y="0"/>
                    </a:lnTo>
                    <a:lnTo>
                      <a:pt x="14" y="12"/>
                    </a:lnTo>
                    <a:lnTo>
                      <a:pt x="14" y="14"/>
                    </a:lnTo>
                    <a:lnTo>
                      <a:pt x="16" y="16"/>
                    </a:lnTo>
                    <a:lnTo>
                      <a:pt x="20" y="18"/>
                    </a:lnTo>
                    <a:lnTo>
                      <a:pt x="20" y="12"/>
                    </a:lnTo>
                    <a:lnTo>
                      <a:pt x="24" y="14"/>
                    </a:lnTo>
                    <a:lnTo>
                      <a:pt x="26" y="14"/>
                    </a:lnTo>
                    <a:lnTo>
                      <a:pt x="28" y="14"/>
                    </a:lnTo>
                    <a:lnTo>
                      <a:pt x="26" y="10"/>
                    </a:lnTo>
                    <a:lnTo>
                      <a:pt x="32" y="8"/>
                    </a:lnTo>
                    <a:lnTo>
                      <a:pt x="40" y="8"/>
                    </a:lnTo>
                    <a:lnTo>
                      <a:pt x="40" y="4"/>
                    </a:lnTo>
                    <a:lnTo>
                      <a:pt x="36" y="4"/>
                    </a:lnTo>
                    <a:lnTo>
                      <a:pt x="32" y="4"/>
                    </a:lnTo>
                    <a:lnTo>
                      <a:pt x="30" y="2"/>
                    </a:lnTo>
                    <a:lnTo>
                      <a:pt x="28" y="0"/>
                    </a:lnTo>
                    <a:close/>
                    <a:moveTo>
                      <a:pt x="6" y="0"/>
                    </a:moveTo>
                    <a:lnTo>
                      <a:pt x="6" y="0"/>
                    </a:lnTo>
                    <a:lnTo>
                      <a:pt x="6" y="4"/>
                    </a:lnTo>
                    <a:lnTo>
                      <a:pt x="6" y="8"/>
                    </a:lnTo>
                    <a:lnTo>
                      <a:pt x="2" y="10"/>
                    </a:lnTo>
                    <a:lnTo>
                      <a:pt x="0" y="12"/>
                    </a:lnTo>
                    <a:lnTo>
                      <a:pt x="0" y="14"/>
                    </a:lnTo>
                    <a:lnTo>
                      <a:pt x="2" y="14"/>
                    </a:lnTo>
                    <a:lnTo>
                      <a:pt x="6" y="14"/>
                    </a:lnTo>
                    <a:lnTo>
                      <a:pt x="8" y="10"/>
                    </a:lnTo>
                    <a:lnTo>
                      <a:pt x="10" y="10"/>
                    </a:lnTo>
                    <a:lnTo>
                      <a:pt x="10" y="12"/>
                    </a:lnTo>
                    <a:lnTo>
                      <a:pt x="12" y="12"/>
                    </a:lnTo>
                    <a:lnTo>
                      <a:pt x="14" y="8"/>
                    </a:lnTo>
                    <a:lnTo>
                      <a:pt x="16" y="4"/>
                    </a:lnTo>
                    <a:lnTo>
                      <a:pt x="18" y="2"/>
                    </a:lnTo>
                    <a:lnTo>
                      <a:pt x="14" y="0"/>
                    </a:lnTo>
                    <a:lnTo>
                      <a:pt x="6" y="0"/>
                    </a:lnTo>
                    <a:close/>
                  </a:path>
                </a:pathLst>
              </a:custGeom>
              <a:grpFill/>
              <a:ln w="3175">
                <a:noFill/>
                <a:round/>
                <a:headEnd/>
                <a:tailEnd/>
              </a:ln>
            </p:spPr>
            <p:txBody>
              <a:bodyPr/>
              <a:lstStyle/>
              <a:p>
                <a:pPr>
                  <a:defRPr/>
                </a:pPr>
                <a:endParaRPr lang="en-GB" dirty="0">
                  <a:latin typeface="Calibri" pitchFamily="34" charset="0"/>
                </a:endParaRPr>
              </a:p>
            </p:txBody>
          </p:sp>
          <p:sp>
            <p:nvSpPr>
              <p:cNvPr id="747" name="Freeform 152"/>
              <p:cNvSpPr>
                <a:spLocks noEditPoints="1"/>
              </p:cNvSpPr>
              <p:nvPr/>
            </p:nvSpPr>
            <p:spPr bwMode="auto">
              <a:xfrm>
                <a:off x="5571837" y="3905362"/>
                <a:ext cx="402896" cy="344871"/>
              </a:xfrm>
              <a:custGeom>
                <a:avLst/>
                <a:gdLst>
                  <a:gd name="T0" fmla="*/ 41 w 178"/>
                  <a:gd name="T1" fmla="*/ 14 h 152"/>
                  <a:gd name="T2" fmla="*/ 38 w 178"/>
                  <a:gd name="T3" fmla="*/ 17 h 152"/>
                  <a:gd name="T4" fmla="*/ 37 w 178"/>
                  <a:gd name="T5" fmla="*/ 21 h 152"/>
                  <a:gd name="T6" fmla="*/ 41 w 178"/>
                  <a:gd name="T7" fmla="*/ 23 h 152"/>
                  <a:gd name="T8" fmla="*/ 44 w 178"/>
                  <a:gd name="T9" fmla="*/ 21 h 152"/>
                  <a:gd name="T10" fmla="*/ 44 w 178"/>
                  <a:gd name="T11" fmla="*/ 27 h 152"/>
                  <a:gd name="T12" fmla="*/ 45 w 178"/>
                  <a:gd name="T13" fmla="*/ 29 h 152"/>
                  <a:gd name="T14" fmla="*/ 48 w 178"/>
                  <a:gd name="T15" fmla="*/ 31 h 152"/>
                  <a:gd name="T16" fmla="*/ 55 w 178"/>
                  <a:gd name="T17" fmla="*/ 53 h 152"/>
                  <a:gd name="T18" fmla="*/ 43 w 178"/>
                  <a:gd name="T19" fmla="*/ 55 h 152"/>
                  <a:gd name="T20" fmla="*/ 41 w 178"/>
                  <a:gd name="T21" fmla="*/ 56 h 152"/>
                  <a:gd name="T22" fmla="*/ 37 w 178"/>
                  <a:gd name="T23" fmla="*/ 55 h 152"/>
                  <a:gd name="T24" fmla="*/ 36 w 178"/>
                  <a:gd name="T25" fmla="*/ 56 h 152"/>
                  <a:gd name="T26" fmla="*/ 34 w 178"/>
                  <a:gd name="T27" fmla="*/ 56 h 152"/>
                  <a:gd name="T28" fmla="*/ 32 w 178"/>
                  <a:gd name="T29" fmla="*/ 57 h 152"/>
                  <a:gd name="T30" fmla="*/ 29 w 178"/>
                  <a:gd name="T31" fmla="*/ 57 h 152"/>
                  <a:gd name="T32" fmla="*/ 27 w 178"/>
                  <a:gd name="T33" fmla="*/ 57 h 152"/>
                  <a:gd name="T34" fmla="*/ 23 w 178"/>
                  <a:gd name="T35" fmla="*/ 56 h 152"/>
                  <a:gd name="T36" fmla="*/ 21 w 178"/>
                  <a:gd name="T37" fmla="*/ 56 h 152"/>
                  <a:gd name="T38" fmla="*/ 20 w 178"/>
                  <a:gd name="T39" fmla="*/ 56 h 152"/>
                  <a:gd name="T40" fmla="*/ 15 w 178"/>
                  <a:gd name="T41" fmla="*/ 56 h 152"/>
                  <a:gd name="T42" fmla="*/ 15 w 178"/>
                  <a:gd name="T43" fmla="*/ 54 h 152"/>
                  <a:gd name="T44" fmla="*/ 13 w 178"/>
                  <a:gd name="T45" fmla="*/ 52 h 152"/>
                  <a:gd name="T46" fmla="*/ 11 w 178"/>
                  <a:gd name="T47" fmla="*/ 52 h 152"/>
                  <a:gd name="T48" fmla="*/ 9 w 178"/>
                  <a:gd name="T49" fmla="*/ 49 h 152"/>
                  <a:gd name="T50" fmla="*/ 8 w 178"/>
                  <a:gd name="T51" fmla="*/ 45 h 152"/>
                  <a:gd name="T52" fmla="*/ 5 w 178"/>
                  <a:gd name="T53" fmla="*/ 42 h 152"/>
                  <a:gd name="T54" fmla="*/ 3 w 178"/>
                  <a:gd name="T55" fmla="*/ 41 h 152"/>
                  <a:gd name="T56" fmla="*/ 2 w 178"/>
                  <a:gd name="T57" fmla="*/ 40 h 152"/>
                  <a:gd name="T58" fmla="*/ 2 w 178"/>
                  <a:gd name="T59" fmla="*/ 37 h 152"/>
                  <a:gd name="T60" fmla="*/ 2 w 178"/>
                  <a:gd name="T61" fmla="*/ 37 h 152"/>
                  <a:gd name="T62" fmla="*/ 4 w 178"/>
                  <a:gd name="T63" fmla="*/ 36 h 152"/>
                  <a:gd name="T64" fmla="*/ 5 w 178"/>
                  <a:gd name="T65" fmla="*/ 29 h 152"/>
                  <a:gd name="T66" fmla="*/ 7 w 178"/>
                  <a:gd name="T67" fmla="*/ 23 h 152"/>
                  <a:gd name="T68" fmla="*/ 7 w 178"/>
                  <a:gd name="T69" fmla="*/ 20 h 152"/>
                  <a:gd name="T70" fmla="*/ 10 w 178"/>
                  <a:gd name="T71" fmla="*/ 19 h 152"/>
                  <a:gd name="T72" fmla="*/ 12 w 178"/>
                  <a:gd name="T73" fmla="*/ 15 h 152"/>
                  <a:gd name="T74" fmla="*/ 13 w 178"/>
                  <a:gd name="T75" fmla="*/ 11 h 152"/>
                  <a:gd name="T76" fmla="*/ 14 w 178"/>
                  <a:gd name="T77" fmla="*/ 9 h 152"/>
                  <a:gd name="T78" fmla="*/ 18 w 178"/>
                  <a:gd name="T79" fmla="*/ 4 h 152"/>
                  <a:gd name="T80" fmla="*/ 21 w 178"/>
                  <a:gd name="T81" fmla="*/ 3 h 152"/>
                  <a:gd name="T82" fmla="*/ 23 w 178"/>
                  <a:gd name="T83" fmla="*/ 3 h 152"/>
                  <a:gd name="T84" fmla="*/ 23 w 178"/>
                  <a:gd name="T85" fmla="*/ 2 h 152"/>
                  <a:gd name="T86" fmla="*/ 25 w 178"/>
                  <a:gd name="T87" fmla="*/ 2 h 152"/>
                  <a:gd name="T88" fmla="*/ 28 w 178"/>
                  <a:gd name="T89" fmla="*/ 3 h 152"/>
                  <a:gd name="T90" fmla="*/ 29 w 178"/>
                  <a:gd name="T91" fmla="*/ 3 h 152"/>
                  <a:gd name="T92" fmla="*/ 34 w 178"/>
                  <a:gd name="T93" fmla="*/ 4 h 152"/>
                  <a:gd name="T94" fmla="*/ 37 w 178"/>
                  <a:gd name="T95" fmla="*/ 8 h 152"/>
                  <a:gd name="T96" fmla="*/ 40 w 178"/>
                  <a:gd name="T97" fmla="*/ 11 h 152"/>
                  <a:gd name="T98" fmla="*/ 41 w 178"/>
                  <a:gd name="T99" fmla="*/ 13 h 152"/>
                  <a:gd name="T100" fmla="*/ 25 w 178"/>
                  <a:gd name="T101" fmla="*/ 13 h 152"/>
                  <a:gd name="T102" fmla="*/ 23 w 178"/>
                  <a:gd name="T103" fmla="*/ 16 h 152"/>
                  <a:gd name="T104" fmla="*/ 23 w 178"/>
                  <a:gd name="T105" fmla="*/ 13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8" h="152">
                    <a:moveTo>
                      <a:pt x="110" y="34"/>
                    </a:moveTo>
                    <a:lnTo>
                      <a:pt x="110" y="34"/>
                    </a:lnTo>
                    <a:lnTo>
                      <a:pt x="108" y="38"/>
                    </a:lnTo>
                    <a:lnTo>
                      <a:pt x="106" y="42"/>
                    </a:lnTo>
                    <a:lnTo>
                      <a:pt x="104" y="46"/>
                    </a:lnTo>
                    <a:lnTo>
                      <a:pt x="104" y="48"/>
                    </a:lnTo>
                    <a:lnTo>
                      <a:pt x="104" y="52"/>
                    </a:lnTo>
                    <a:lnTo>
                      <a:pt x="102" y="56"/>
                    </a:lnTo>
                    <a:lnTo>
                      <a:pt x="104" y="58"/>
                    </a:lnTo>
                    <a:lnTo>
                      <a:pt x="108" y="60"/>
                    </a:lnTo>
                    <a:lnTo>
                      <a:pt x="112" y="58"/>
                    </a:lnTo>
                    <a:lnTo>
                      <a:pt x="118" y="58"/>
                    </a:lnTo>
                    <a:lnTo>
                      <a:pt x="114" y="64"/>
                    </a:lnTo>
                    <a:lnTo>
                      <a:pt x="118" y="70"/>
                    </a:lnTo>
                    <a:lnTo>
                      <a:pt x="120" y="74"/>
                    </a:lnTo>
                    <a:lnTo>
                      <a:pt x="122" y="76"/>
                    </a:lnTo>
                    <a:lnTo>
                      <a:pt x="126" y="80"/>
                    </a:lnTo>
                    <a:lnTo>
                      <a:pt x="130" y="82"/>
                    </a:lnTo>
                    <a:lnTo>
                      <a:pt x="160" y="96"/>
                    </a:lnTo>
                    <a:lnTo>
                      <a:pt x="178" y="96"/>
                    </a:lnTo>
                    <a:lnTo>
                      <a:pt x="146" y="142"/>
                    </a:lnTo>
                    <a:lnTo>
                      <a:pt x="132" y="142"/>
                    </a:lnTo>
                    <a:lnTo>
                      <a:pt x="128" y="146"/>
                    </a:lnTo>
                    <a:lnTo>
                      <a:pt x="116" y="146"/>
                    </a:lnTo>
                    <a:lnTo>
                      <a:pt x="114" y="148"/>
                    </a:lnTo>
                    <a:lnTo>
                      <a:pt x="108" y="150"/>
                    </a:lnTo>
                    <a:lnTo>
                      <a:pt x="102" y="150"/>
                    </a:lnTo>
                    <a:lnTo>
                      <a:pt x="98" y="146"/>
                    </a:lnTo>
                    <a:lnTo>
                      <a:pt x="98" y="144"/>
                    </a:lnTo>
                    <a:lnTo>
                      <a:pt x="96" y="148"/>
                    </a:lnTo>
                    <a:lnTo>
                      <a:pt x="94" y="148"/>
                    </a:lnTo>
                    <a:lnTo>
                      <a:pt x="90" y="148"/>
                    </a:lnTo>
                    <a:lnTo>
                      <a:pt x="88" y="148"/>
                    </a:lnTo>
                    <a:lnTo>
                      <a:pt x="88" y="150"/>
                    </a:lnTo>
                    <a:lnTo>
                      <a:pt x="86" y="152"/>
                    </a:lnTo>
                    <a:lnTo>
                      <a:pt x="80" y="152"/>
                    </a:lnTo>
                    <a:lnTo>
                      <a:pt x="76" y="152"/>
                    </a:lnTo>
                    <a:lnTo>
                      <a:pt x="74" y="152"/>
                    </a:lnTo>
                    <a:lnTo>
                      <a:pt x="68" y="150"/>
                    </a:lnTo>
                    <a:lnTo>
                      <a:pt x="64" y="150"/>
                    </a:lnTo>
                    <a:lnTo>
                      <a:pt x="62" y="152"/>
                    </a:lnTo>
                    <a:lnTo>
                      <a:pt x="58" y="152"/>
                    </a:lnTo>
                    <a:lnTo>
                      <a:pt x="56" y="150"/>
                    </a:lnTo>
                    <a:lnTo>
                      <a:pt x="54" y="150"/>
                    </a:lnTo>
                    <a:lnTo>
                      <a:pt x="52" y="150"/>
                    </a:lnTo>
                    <a:lnTo>
                      <a:pt x="48" y="152"/>
                    </a:lnTo>
                    <a:lnTo>
                      <a:pt x="40" y="150"/>
                    </a:lnTo>
                    <a:lnTo>
                      <a:pt x="40" y="146"/>
                    </a:lnTo>
                    <a:lnTo>
                      <a:pt x="40" y="144"/>
                    </a:lnTo>
                    <a:lnTo>
                      <a:pt x="38" y="142"/>
                    </a:lnTo>
                    <a:lnTo>
                      <a:pt x="36" y="140"/>
                    </a:lnTo>
                    <a:lnTo>
                      <a:pt x="34" y="140"/>
                    </a:lnTo>
                    <a:lnTo>
                      <a:pt x="30" y="140"/>
                    </a:lnTo>
                    <a:lnTo>
                      <a:pt x="28" y="136"/>
                    </a:lnTo>
                    <a:lnTo>
                      <a:pt x="24" y="130"/>
                    </a:lnTo>
                    <a:lnTo>
                      <a:pt x="22" y="124"/>
                    </a:lnTo>
                    <a:lnTo>
                      <a:pt x="22" y="120"/>
                    </a:lnTo>
                    <a:lnTo>
                      <a:pt x="20" y="118"/>
                    </a:lnTo>
                    <a:lnTo>
                      <a:pt x="14" y="112"/>
                    </a:lnTo>
                    <a:lnTo>
                      <a:pt x="12" y="108"/>
                    </a:lnTo>
                    <a:lnTo>
                      <a:pt x="8" y="108"/>
                    </a:lnTo>
                    <a:lnTo>
                      <a:pt x="4" y="106"/>
                    </a:lnTo>
                    <a:lnTo>
                      <a:pt x="2" y="106"/>
                    </a:lnTo>
                    <a:lnTo>
                      <a:pt x="0" y="106"/>
                    </a:lnTo>
                    <a:lnTo>
                      <a:pt x="2" y="98"/>
                    </a:lnTo>
                    <a:lnTo>
                      <a:pt x="6" y="98"/>
                    </a:lnTo>
                    <a:lnTo>
                      <a:pt x="10" y="96"/>
                    </a:lnTo>
                    <a:lnTo>
                      <a:pt x="12" y="96"/>
                    </a:lnTo>
                    <a:lnTo>
                      <a:pt x="14" y="88"/>
                    </a:lnTo>
                    <a:lnTo>
                      <a:pt x="14" y="76"/>
                    </a:lnTo>
                    <a:lnTo>
                      <a:pt x="16" y="70"/>
                    </a:lnTo>
                    <a:lnTo>
                      <a:pt x="20" y="62"/>
                    </a:lnTo>
                    <a:lnTo>
                      <a:pt x="20" y="54"/>
                    </a:lnTo>
                    <a:lnTo>
                      <a:pt x="24" y="52"/>
                    </a:lnTo>
                    <a:lnTo>
                      <a:pt x="28" y="50"/>
                    </a:lnTo>
                    <a:lnTo>
                      <a:pt x="30" y="48"/>
                    </a:lnTo>
                    <a:lnTo>
                      <a:pt x="32" y="40"/>
                    </a:lnTo>
                    <a:lnTo>
                      <a:pt x="34" y="36"/>
                    </a:lnTo>
                    <a:lnTo>
                      <a:pt x="36" y="30"/>
                    </a:lnTo>
                    <a:lnTo>
                      <a:pt x="36" y="26"/>
                    </a:lnTo>
                    <a:lnTo>
                      <a:pt x="38" y="24"/>
                    </a:lnTo>
                    <a:lnTo>
                      <a:pt x="42" y="20"/>
                    </a:lnTo>
                    <a:lnTo>
                      <a:pt x="48" y="10"/>
                    </a:lnTo>
                    <a:lnTo>
                      <a:pt x="54" y="8"/>
                    </a:lnTo>
                    <a:lnTo>
                      <a:pt x="56" y="8"/>
                    </a:lnTo>
                    <a:lnTo>
                      <a:pt x="58" y="8"/>
                    </a:lnTo>
                    <a:lnTo>
                      <a:pt x="60" y="8"/>
                    </a:lnTo>
                    <a:lnTo>
                      <a:pt x="62" y="12"/>
                    </a:lnTo>
                    <a:lnTo>
                      <a:pt x="64" y="2"/>
                    </a:lnTo>
                    <a:lnTo>
                      <a:pt x="66" y="0"/>
                    </a:lnTo>
                    <a:lnTo>
                      <a:pt x="68" y="2"/>
                    </a:lnTo>
                    <a:lnTo>
                      <a:pt x="72" y="6"/>
                    </a:lnTo>
                    <a:lnTo>
                      <a:pt x="76" y="8"/>
                    </a:lnTo>
                    <a:lnTo>
                      <a:pt x="78" y="8"/>
                    </a:lnTo>
                    <a:lnTo>
                      <a:pt x="80" y="8"/>
                    </a:lnTo>
                    <a:lnTo>
                      <a:pt x="82" y="10"/>
                    </a:lnTo>
                    <a:lnTo>
                      <a:pt x="86" y="12"/>
                    </a:lnTo>
                    <a:lnTo>
                      <a:pt x="92" y="12"/>
                    </a:lnTo>
                    <a:lnTo>
                      <a:pt x="96" y="16"/>
                    </a:lnTo>
                    <a:lnTo>
                      <a:pt x="100" y="20"/>
                    </a:lnTo>
                    <a:lnTo>
                      <a:pt x="104" y="26"/>
                    </a:lnTo>
                    <a:lnTo>
                      <a:pt x="106" y="30"/>
                    </a:lnTo>
                    <a:lnTo>
                      <a:pt x="110" y="34"/>
                    </a:lnTo>
                    <a:close/>
                    <a:moveTo>
                      <a:pt x="60" y="32"/>
                    </a:moveTo>
                    <a:lnTo>
                      <a:pt x="60" y="32"/>
                    </a:lnTo>
                    <a:lnTo>
                      <a:pt x="66" y="34"/>
                    </a:lnTo>
                    <a:lnTo>
                      <a:pt x="66" y="36"/>
                    </a:lnTo>
                    <a:lnTo>
                      <a:pt x="60" y="42"/>
                    </a:lnTo>
                    <a:lnTo>
                      <a:pt x="56" y="36"/>
                    </a:lnTo>
                    <a:lnTo>
                      <a:pt x="56" y="34"/>
                    </a:lnTo>
                    <a:lnTo>
                      <a:pt x="60" y="32"/>
                    </a:lnTo>
                    <a:close/>
                  </a:path>
                </a:pathLst>
              </a:custGeom>
              <a:grpFill/>
              <a:ln w="3175">
                <a:noFill/>
                <a:round/>
                <a:headEnd/>
                <a:tailEnd/>
              </a:ln>
            </p:spPr>
            <p:txBody>
              <a:bodyPr/>
              <a:lstStyle/>
              <a:p>
                <a:pPr>
                  <a:defRPr/>
                </a:pPr>
                <a:endParaRPr lang="en-GB" dirty="0">
                  <a:latin typeface="Calibri" pitchFamily="34" charset="0"/>
                </a:endParaRPr>
              </a:p>
            </p:txBody>
          </p:sp>
          <p:sp>
            <p:nvSpPr>
              <p:cNvPr id="748" name="Freeform 153"/>
              <p:cNvSpPr>
                <a:spLocks/>
              </p:cNvSpPr>
              <p:nvPr/>
            </p:nvSpPr>
            <p:spPr bwMode="auto">
              <a:xfrm>
                <a:off x="5305172" y="2299829"/>
                <a:ext cx="20290" cy="23185"/>
              </a:xfrm>
              <a:custGeom>
                <a:avLst/>
                <a:gdLst>
                  <a:gd name="T0" fmla="*/ 4 w 8"/>
                  <a:gd name="T1" fmla="*/ 0 h 10"/>
                  <a:gd name="T2" fmla="*/ 4 w 8"/>
                  <a:gd name="T3" fmla="*/ 0 h 10"/>
                  <a:gd name="T4" fmla="*/ 4 w 8"/>
                  <a:gd name="T5" fmla="*/ 2 h 10"/>
                  <a:gd name="T6" fmla="*/ 4 w 8"/>
                  <a:gd name="T7" fmla="*/ 2 h 10"/>
                  <a:gd name="T8" fmla="*/ 0 w 8"/>
                  <a:gd name="T9" fmla="*/ 2 h 10"/>
                  <a:gd name="T10" fmla="*/ 0 w 8"/>
                  <a:gd name="T11" fmla="*/ 2 h 10"/>
                  <a:gd name="T12" fmla="*/ 2 w 8"/>
                  <a:gd name="T13" fmla="*/ 2 h 10"/>
                  <a:gd name="T14" fmla="*/ 4 w 8"/>
                  <a:gd name="T15" fmla="*/ 4 h 10"/>
                  <a:gd name="T16" fmla="*/ 4 w 8"/>
                  <a:gd name="T17" fmla="*/ 4 h 10"/>
                  <a:gd name="T18" fmla="*/ 4 w 8"/>
                  <a:gd name="T19" fmla="*/ 3 h 10"/>
                  <a:gd name="T20" fmla="*/ 4 w 8"/>
                  <a:gd name="T21" fmla="*/ 3 h 10"/>
                  <a:gd name="T22" fmla="*/ 4 w 8"/>
                  <a:gd name="T23" fmla="*/ 3 h 10"/>
                  <a:gd name="T24" fmla="*/ 4 w 8"/>
                  <a:gd name="T25" fmla="*/ 0 h 10"/>
                  <a:gd name="T26" fmla="*/ 4 w 8"/>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0">
                    <a:moveTo>
                      <a:pt x="4" y="0"/>
                    </a:moveTo>
                    <a:lnTo>
                      <a:pt x="4" y="0"/>
                    </a:lnTo>
                    <a:lnTo>
                      <a:pt x="4" y="2"/>
                    </a:lnTo>
                    <a:lnTo>
                      <a:pt x="0" y="2"/>
                    </a:lnTo>
                    <a:lnTo>
                      <a:pt x="2" y="6"/>
                    </a:lnTo>
                    <a:lnTo>
                      <a:pt x="4" y="10"/>
                    </a:lnTo>
                    <a:lnTo>
                      <a:pt x="6" y="8"/>
                    </a:lnTo>
                    <a:lnTo>
                      <a:pt x="8" y="8"/>
                    </a:lnTo>
                    <a:lnTo>
                      <a:pt x="8" y="0"/>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749" name="Freeform 154"/>
              <p:cNvSpPr>
                <a:spLocks/>
              </p:cNvSpPr>
              <p:nvPr/>
            </p:nvSpPr>
            <p:spPr bwMode="auto">
              <a:xfrm>
                <a:off x="5302273" y="2328810"/>
                <a:ext cx="31884" cy="20287"/>
              </a:xfrm>
              <a:custGeom>
                <a:avLst/>
                <a:gdLst>
                  <a:gd name="T0" fmla="*/ 2 w 14"/>
                  <a:gd name="T1" fmla="*/ 0 h 10"/>
                  <a:gd name="T2" fmla="*/ 2 w 14"/>
                  <a:gd name="T3" fmla="*/ 0 h 10"/>
                  <a:gd name="T4" fmla="*/ 2 w 14"/>
                  <a:gd name="T5" fmla="*/ 1 h 10"/>
                  <a:gd name="T6" fmla="*/ 0 w 14"/>
                  <a:gd name="T7" fmla="*/ 1 h 10"/>
                  <a:gd name="T8" fmla="*/ 0 w 14"/>
                  <a:gd name="T9" fmla="*/ 2 h 10"/>
                  <a:gd name="T10" fmla="*/ 2 w 14"/>
                  <a:gd name="T11" fmla="*/ 3 h 10"/>
                  <a:gd name="T12" fmla="*/ 3 w 14"/>
                  <a:gd name="T13" fmla="*/ 3 h 10"/>
                  <a:gd name="T14" fmla="*/ 5 w 14"/>
                  <a:gd name="T15" fmla="*/ 3 h 10"/>
                  <a:gd name="T16" fmla="*/ 5 w 14"/>
                  <a:gd name="T17" fmla="*/ 1 h 10"/>
                  <a:gd name="T18" fmla="*/ 5 w 14"/>
                  <a:gd name="T19" fmla="*/ 1 h 10"/>
                  <a:gd name="T20" fmla="*/ 5 w 14"/>
                  <a:gd name="T21" fmla="*/ 1 h 10"/>
                  <a:gd name="T22" fmla="*/ 6 w 14"/>
                  <a:gd name="T23" fmla="*/ 1 h 10"/>
                  <a:gd name="T24" fmla="*/ 6 w 14"/>
                  <a:gd name="T25" fmla="*/ 1 h 10"/>
                  <a:gd name="T26" fmla="*/ 6 w 14"/>
                  <a:gd name="T27" fmla="*/ 1 h 10"/>
                  <a:gd name="T28" fmla="*/ 6 w 14"/>
                  <a:gd name="T29" fmla="*/ 1 h 10"/>
                  <a:gd name="T30" fmla="*/ 5 w 14"/>
                  <a:gd name="T31" fmla="*/ 1 h 10"/>
                  <a:gd name="T32" fmla="*/ 2 w 14"/>
                  <a:gd name="T33" fmla="*/ 0 h 10"/>
                  <a:gd name="T34" fmla="*/ 2 w 14"/>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10">
                    <a:moveTo>
                      <a:pt x="4" y="0"/>
                    </a:moveTo>
                    <a:lnTo>
                      <a:pt x="4" y="0"/>
                    </a:lnTo>
                    <a:lnTo>
                      <a:pt x="2" y="2"/>
                    </a:lnTo>
                    <a:lnTo>
                      <a:pt x="0" y="4"/>
                    </a:lnTo>
                    <a:lnTo>
                      <a:pt x="0" y="8"/>
                    </a:lnTo>
                    <a:lnTo>
                      <a:pt x="4" y="10"/>
                    </a:lnTo>
                    <a:lnTo>
                      <a:pt x="8" y="10"/>
                    </a:lnTo>
                    <a:lnTo>
                      <a:pt x="12" y="10"/>
                    </a:lnTo>
                    <a:lnTo>
                      <a:pt x="12" y="6"/>
                    </a:lnTo>
                    <a:lnTo>
                      <a:pt x="14" y="6"/>
                    </a:lnTo>
                    <a:lnTo>
                      <a:pt x="14" y="2"/>
                    </a:lnTo>
                    <a:lnTo>
                      <a:pt x="12" y="2"/>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750" name="Freeform 155"/>
              <p:cNvSpPr>
                <a:spLocks/>
              </p:cNvSpPr>
              <p:nvPr/>
            </p:nvSpPr>
            <p:spPr bwMode="auto">
              <a:xfrm>
                <a:off x="5345751" y="2285339"/>
                <a:ext cx="118840" cy="92738"/>
              </a:xfrm>
              <a:custGeom>
                <a:avLst/>
                <a:gdLst>
                  <a:gd name="T0" fmla="*/ 19 w 52"/>
                  <a:gd name="T1" fmla="*/ 6 h 40"/>
                  <a:gd name="T2" fmla="*/ 19 w 52"/>
                  <a:gd name="T3" fmla="*/ 4 h 40"/>
                  <a:gd name="T4" fmla="*/ 19 w 52"/>
                  <a:gd name="T5" fmla="*/ 4 h 40"/>
                  <a:gd name="T6" fmla="*/ 20 w 52"/>
                  <a:gd name="T7" fmla="*/ 4 h 40"/>
                  <a:gd name="T8" fmla="*/ 20 w 52"/>
                  <a:gd name="T9" fmla="*/ 2 h 40"/>
                  <a:gd name="T10" fmla="*/ 20 w 52"/>
                  <a:gd name="T11" fmla="*/ 2 h 40"/>
                  <a:gd name="T12" fmla="*/ 20 w 52"/>
                  <a:gd name="T13" fmla="*/ 2 h 40"/>
                  <a:gd name="T14" fmla="*/ 19 w 52"/>
                  <a:gd name="T15" fmla="*/ 2 h 40"/>
                  <a:gd name="T16" fmla="*/ 19 w 52"/>
                  <a:gd name="T17" fmla="*/ 2 h 40"/>
                  <a:gd name="T18" fmla="*/ 19 w 52"/>
                  <a:gd name="T19" fmla="*/ 2 h 40"/>
                  <a:gd name="T20" fmla="*/ 19 w 52"/>
                  <a:gd name="T21" fmla="*/ 2 h 40"/>
                  <a:gd name="T22" fmla="*/ 19 w 52"/>
                  <a:gd name="T23" fmla="*/ 2 h 40"/>
                  <a:gd name="T24" fmla="*/ 15 w 52"/>
                  <a:gd name="T25" fmla="*/ 2 h 40"/>
                  <a:gd name="T26" fmla="*/ 9 w 52"/>
                  <a:gd name="T27" fmla="*/ 0 h 40"/>
                  <a:gd name="T28" fmla="*/ 9 w 52"/>
                  <a:gd name="T29" fmla="*/ 0 h 40"/>
                  <a:gd name="T30" fmla="*/ 8 w 52"/>
                  <a:gd name="T31" fmla="*/ 2 h 40"/>
                  <a:gd name="T32" fmla="*/ 8 w 52"/>
                  <a:gd name="T33" fmla="*/ 2 h 40"/>
                  <a:gd name="T34" fmla="*/ 8 w 52"/>
                  <a:gd name="T35" fmla="*/ 2 h 40"/>
                  <a:gd name="T36" fmla="*/ 6 w 52"/>
                  <a:gd name="T37" fmla="*/ 2 h 40"/>
                  <a:gd name="T38" fmla="*/ 5 w 52"/>
                  <a:gd name="T39" fmla="*/ 2 h 40"/>
                  <a:gd name="T40" fmla="*/ 5 w 52"/>
                  <a:gd name="T41" fmla="*/ 2 h 40"/>
                  <a:gd name="T42" fmla="*/ 0 w 52"/>
                  <a:gd name="T43" fmla="*/ 3 h 40"/>
                  <a:gd name="T44" fmla="*/ 0 w 52"/>
                  <a:gd name="T45" fmla="*/ 3 h 40"/>
                  <a:gd name="T46" fmla="*/ 0 w 52"/>
                  <a:gd name="T47" fmla="*/ 9 h 40"/>
                  <a:gd name="T48" fmla="*/ 2 w 52"/>
                  <a:gd name="T49" fmla="*/ 10 h 40"/>
                  <a:gd name="T50" fmla="*/ 2 w 52"/>
                  <a:gd name="T51" fmla="*/ 10 h 40"/>
                  <a:gd name="T52" fmla="*/ 2 w 52"/>
                  <a:gd name="T53" fmla="*/ 14 h 40"/>
                  <a:gd name="T54" fmla="*/ 2 w 52"/>
                  <a:gd name="T55" fmla="*/ 14 h 40"/>
                  <a:gd name="T56" fmla="*/ 5 w 52"/>
                  <a:gd name="T57" fmla="*/ 14 h 40"/>
                  <a:gd name="T58" fmla="*/ 5 w 52"/>
                  <a:gd name="T59" fmla="*/ 14 h 40"/>
                  <a:gd name="T60" fmla="*/ 6 w 52"/>
                  <a:gd name="T61" fmla="*/ 12 h 40"/>
                  <a:gd name="T62" fmla="*/ 6 w 52"/>
                  <a:gd name="T63" fmla="*/ 11 h 40"/>
                  <a:gd name="T64" fmla="*/ 6 w 52"/>
                  <a:gd name="T65" fmla="*/ 11 h 40"/>
                  <a:gd name="T66" fmla="*/ 8 w 52"/>
                  <a:gd name="T67" fmla="*/ 12 h 40"/>
                  <a:gd name="T68" fmla="*/ 8 w 52"/>
                  <a:gd name="T69" fmla="*/ 12 h 40"/>
                  <a:gd name="T70" fmla="*/ 10 w 52"/>
                  <a:gd name="T71" fmla="*/ 14 h 40"/>
                  <a:gd name="T72" fmla="*/ 10 w 52"/>
                  <a:gd name="T73" fmla="*/ 14 h 40"/>
                  <a:gd name="T74" fmla="*/ 12 w 52"/>
                  <a:gd name="T75" fmla="*/ 14 h 40"/>
                  <a:gd name="T76" fmla="*/ 13 w 52"/>
                  <a:gd name="T77" fmla="*/ 17 h 40"/>
                  <a:gd name="T78" fmla="*/ 15 w 52"/>
                  <a:gd name="T79" fmla="*/ 15 h 40"/>
                  <a:gd name="T80" fmla="*/ 15 w 52"/>
                  <a:gd name="T81" fmla="*/ 15 h 40"/>
                  <a:gd name="T82" fmla="*/ 15 w 52"/>
                  <a:gd name="T83" fmla="*/ 14 h 40"/>
                  <a:gd name="T84" fmla="*/ 16 w 52"/>
                  <a:gd name="T85" fmla="*/ 14 h 40"/>
                  <a:gd name="T86" fmla="*/ 16 w 52"/>
                  <a:gd name="T87" fmla="*/ 14 h 40"/>
                  <a:gd name="T88" fmla="*/ 16 w 52"/>
                  <a:gd name="T89" fmla="*/ 14 h 40"/>
                  <a:gd name="T90" fmla="*/ 17 w 52"/>
                  <a:gd name="T91" fmla="*/ 12 h 40"/>
                  <a:gd name="T92" fmla="*/ 17 w 52"/>
                  <a:gd name="T93" fmla="*/ 11 h 40"/>
                  <a:gd name="T94" fmla="*/ 17 w 52"/>
                  <a:gd name="T95" fmla="*/ 11 h 40"/>
                  <a:gd name="T96" fmla="*/ 16 w 52"/>
                  <a:gd name="T97" fmla="*/ 7 h 40"/>
                  <a:gd name="T98" fmla="*/ 16 w 52"/>
                  <a:gd name="T99" fmla="*/ 7 h 40"/>
                  <a:gd name="T100" fmla="*/ 16 w 52"/>
                  <a:gd name="T101" fmla="*/ 6 h 40"/>
                  <a:gd name="T102" fmla="*/ 17 w 52"/>
                  <a:gd name="T103" fmla="*/ 6 h 40"/>
                  <a:gd name="T104" fmla="*/ 17 w 52"/>
                  <a:gd name="T105" fmla="*/ 6 h 40"/>
                  <a:gd name="T106" fmla="*/ 19 w 52"/>
                  <a:gd name="T107" fmla="*/ 6 h 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40">
                    <a:moveTo>
                      <a:pt x="48" y="14"/>
                    </a:moveTo>
                    <a:lnTo>
                      <a:pt x="50" y="10"/>
                    </a:lnTo>
                    <a:lnTo>
                      <a:pt x="52" y="10"/>
                    </a:lnTo>
                    <a:lnTo>
                      <a:pt x="52" y="6"/>
                    </a:lnTo>
                    <a:lnTo>
                      <a:pt x="52" y="2"/>
                    </a:lnTo>
                    <a:lnTo>
                      <a:pt x="50" y="2"/>
                    </a:lnTo>
                    <a:lnTo>
                      <a:pt x="50" y="4"/>
                    </a:lnTo>
                    <a:lnTo>
                      <a:pt x="48" y="4"/>
                    </a:lnTo>
                    <a:lnTo>
                      <a:pt x="38" y="2"/>
                    </a:lnTo>
                    <a:lnTo>
                      <a:pt x="24" y="0"/>
                    </a:lnTo>
                    <a:lnTo>
                      <a:pt x="22" y="2"/>
                    </a:lnTo>
                    <a:lnTo>
                      <a:pt x="22" y="4"/>
                    </a:lnTo>
                    <a:lnTo>
                      <a:pt x="16" y="4"/>
                    </a:lnTo>
                    <a:lnTo>
                      <a:pt x="12" y="4"/>
                    </a:lnTo>
                    <a:lnTo>
                      <a:pt x="0" y="8"/>
                    </a:lnTo>
                    <a:lnTo>
                      <a:pt x="0" y="22"/>
                    </a:lnTo>
                    <a:lnTo>
                      <a:pt x="6" y="24"/>
                    </a:lnTo>
                    <a:lnTo>
                      <a:pt x="6" y="32"/>
                    </a:lnTo>
                    <a:lnTo>
                      <a:pt x="12" y="32"/>
                    </a:lnTo>
                    <a:lnTo>
                      <a:pt x="14" y="30"/>
                    </a:lnTo>
                    <a:lnTo>
                      <a:pt x="14" y="28"/>
                    </a:lnTo>
                    <a:lnTo>
                      <a:pt x="22" y="30"/>
                    </a:lnTo>
                    <a:lnTo>
                      <a:pt x="26" y="32"/>
                    </a:lnTo>
                    <a:lnTo>
                      <a:pt x="26" y="34"/>
                    </a:lnTo>
                    <a:lnTo>
                      <a:pt x="30" y="34"/>
                    </a:lnTo>
                    <a:lnTo>
                      <a:pt x="32" y="40"/>
                    </a:lnTo>
                    <a:lnTo>
                      <a:pt x="38" y="38"/>
                    </a:lnTo>
                    <a:lnTo>
                      <a:pt x="38" y="36"/>
                    </a:lnTo>
                    <a:lnTo>
                      <a:pt x="40" y="32"/>
                    </a:lnTo>
                    <a:lnTo>
                      <a:pt x="42" y="30"/>
                    </a:lnTo>
                    <a:lnTo>
                      <a:pt x="44" y="28"/>
                    </a:lnTo>
                    <a:lnTo>
                      <a:pt x="40" y="18"/>
                    </a:lnTo>
                    <a:lnTo>
                      <a:pt x="40" y="16"/>
                    </a:lnTo>
                    <a:lnTo>
                      <a:pt x="42" y="14"/>
                    </a:lnTo>
                    <a:lnTo>
                      <a:pt x="44" y="14"/>
                    </a:lnTo>
                    <a:lnTo>
                      <a:pt x="48" y="14"/>
                    </a:lnTo>
                    <a:close/>
                  </a:path>
                </a:pathLst>
              </a:custGeom>
              <a:grpFill/>
              <a:ln w="3175">
                <a:noFill/>
                <a:round/>
                <a:headEnd/>
                <a:tailEnd/>
              </a:ln>
            </p:spPr>
            <p:txBody>
              <a:bodyPr/>
              <a:lstStyle/>
              <a:p>
                <a:pPr>
                  <a:defRPr/>
                </a:pPr>
                <a:endParaRPr lang="en-GB" dirty="0">
                  <a:latin typeface="Calibri" pitchFamily="34" charset="0"/>
                </a:endParaRPr>
              </a:p>
            </p:txBody>
          </p:sp>
          <p:sp>
            <p:nvSpPr>
              <p:cNvPr id="751" name="Freeform 156"/>
              <p:cNvSpPr>
                <a:spLocks/>
              </p:cNvSpPr>
              <p:nvPr/>
            </p:nvSpPr>
            <p:spPr bwMode="auto">
              <a:xfrm>
                <a:off x="5679083" y="3786541"/>
                <a:ext cx="173912" cy="197069"/>
              </a:xfrm>
              <a:custGeom>
                <a:avLst/>
                <a:gdLst>
                  <a:gd name="T0" fmla="*/ 8 w 76"/>
                  <a:gd name="T1" fmla="*/ 2 h 86"/>
                  <a:gd name="T2" fmla="*/ 6 w 76"/>
                  <a:gd name="T3" fmla="*/ 2 h 86"/>
                  <a:gd name="T4" fmla="*/ 3 w 76"/>
                  <a:gd name="T5" fmla="*/ 4 h 86"/>
                  <a:gd name="T6" fmla="*/ 3 w 76"/>
                  <a:gd name="T7" fmla="*/ 6 h 86"/>
                  <a:gd name="T8" fmla="*/ 2 w 76"/>
                  <a:gd name="T9" fmla="*/ 6 h 86"/>
                  <a:gd name="T10" fmla="*/ 2 w 76"/>
                  <a:gd name="T11" fmla="*/ 6 h 86"/>
                  <a:gd name="T12" fmla="*/ 2 w 76"/>
                  <a:gd name="T13" fmla="*/ 8 h 86"/>
                  <a:gd name="T14" fmla="*/ 2 w 76"/>
                  <a:gd name="T15" fmla="*/ 12 h 86"/>
                  <a:gd name="T16" fmla="*/ 0 w 76"/>
                  <a:gd name="T17" fmla="*/ 16 h 86"/>
                  <a:gd name="T18" fmla="*/ 0 w 76"/>
                  <a:gd name="T19" fmla="*/ 17 h 86"/>
                  <a:gd name="T20" fmla="*/ 0 w 76"/>
                  <a:gd name="T21" fmla="*/ 20 h 86"/>
                  <a:gd name="T22" fmla="*/ 0 w 76"/>
                  <a:gd name="T23" fmla="*/ 25 h 86"/>
                  <a:gd name="T24" fmla="*/ 2 w 76"/>
                  <a:gd name="T25" fmla="*/ 23 h 86"/>
                  <a:gd name="T26" fmla="*/ 4 w 76"/>
                  <a:gd name="T27" fmla="*/ 23 h 86"/>
                  <a:gd name="T28" fmla="*/ 5 w 76"/>
                  <a:gd name="T29" fmla="*/ 23 h 86"/>
                  <a:gd name="T30" fmla="*/ 6 w 76"/>
                  <a:gd name="T31" fmla="*/ 21 h 86"/>
                  <a:gd name="T32" fmla="*/ 7 w 76"/>
                  <a:gd name="T33" fmla="*/ 20 h 86"/>
                  <a:gd name="T34" fmla="*/ 8 w 76"/>
                  <a:gd name="T35" fmla="*/ 21 h 86"/>
                  <a:gd name="T36" fmla="*/ 10 w 76"/>
                  <a:gd name="T37" fmla="*/ 23 h 86"/>
                  <a:gd name="T38" fmla="*/ 12 w 76"/>
                  <a:gd name="T39" fmla="*/ 23 h 86"/>
                  <a:gd name="T40" fmla="*/ 13 w 76"/>
                  <a:gd name="T41" fmla="*/ 23 h 86"/>
                  <a:gd name="T42" fmla="*/ 15 w 76"/>
                  <a:gd name="T43" fmla="*/ 25 h 86"/>
                  <a:gd name="T44" fmla="*/ 17 w 76"/>
                  <a:gd name="T45" fmla="*/ 25 h 86"/>
                  <a:gd name="T46" fmla="*/ 20 w 76"/>
                  <a:gd name="T47" fmla="*/ 28 h 86"/>
                  <a:gd name="T48" fmla="*/ 22 w 76"/>
                  <a:gd name="T49" fmla="*/ 31 h 86"/>
                  <a:gd name="T50" fmla="*/ 22 w 76"/>
                  <a:gd name="T51" fmla="*/ 32 h 86"/>
                  <a:gd name="T52" fmla="*/ 25 w 76"/>
                  <a:gd name="T53" fmla="*/ 32 h 86"/>
                  <a:gd name="T54" fmla="*/ 29 w 76"/>
                  <a:gd name="T55" fmla="*/ 32 h 86"/>
                  <a:gd name="T56" fmla="*/ 29 w 76"/>
                  <a:gd name="T57" fmla="*/ 31 h 86"/>
                  <a:gd name="T58" fmla="*/ 27 w 76"/>
                  <a:gd name="T59" fmla="*/ 29 h 86"/>
                  <a:gd name="T60" fmla="*/ 25 w 76"/>
                  <a:gd name="T61" fmla="*/ 27 h 86"/>
                  <a:gd name="T62" fmla="*/ 24 w 76"/>
                  <a:gd name="T63" fmla="*/ 25 h 86"/>
                  <a:gd name="T64" fmla="*/ 24 w 76"/>
                  <a:gd name="T65" fmla="*/ 23 h 86"/>
                  <a:gd name="T66" fmla="*/ 22 w 76"/>
                  <a:gd name="T67" fmla="*/ 22 h 86"/>
                  <a:gd name="T68" fmla="*/ 20 w 76"/>
                  <a:gd name="T69" fmla="*/ 22 h 86"/>
                  <a:gd name="T70" fmla="*/ 19 w 76"/>
                  <a:gd name="T71" fmla="*/ 17 h 86"/>
                  <a:gd name="T72" fmla="*/ 17 w 76"/>
                  <a:gd name="T73" fmla="*/ 17 h 86"/>
                  <a:gd name="T74" fmla="*/ 17 w 76"/>
                  <a:gd name="T75" fmla="*/ 17 h 86"/>
                  <a:gd name="T76" fmla="*/ 15 w 76"/>
                  <a:gd name="T77" fmla="*/ 13 h 86"/>
                  <a:gd name="T78" fmla="*/ 13 w 76"/>
                  <a:gd name="T79" fmla="*/ 15 h 86"/>
                  <a:gd name="T80" fmla="*/ 13 w 76"/>
                  <a:gd name="T81" fmla="*/ 15 h 86"/>
                  <a:gd name="T82" fmla="*/ 13 w 76"/>
                  <a:gd name="T83" fmla="*/ 13 h 86"/>
                  <a:gd name="T84" fmla="*/ 12 w 76"/>
                  <a:gd name="T85" fmla="*/ 13 h 86"/>
                  <a:gd name="T86" fmla="*/ 10 w 76"/>
                  <a:gd name="T87" fmla="*/ 7 h 86"/>
                  <a:gd name="T88" fmla="*/ 10 w 76"/>
                  <a:gd name="T89" fmla="*/ 0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 h="86">
                    <a:moveTo>
                      <a:pt x="26" y="0"/>
                    </a:moveTo>
                    <a:lnTo>
                      <a:pt x="20" y="6"/>
                    </a:lnTo>
                    <a:lnTo>
                      <a:pt x="14" y="6"/>
                    </a:lnTo>
                    <a:lnTo>
                      <a:pt x="12" y="6"/>
                    </a:lnTo>
                    <a:lnTo>
                      <a:pt x="8" y="10"/>
                    </a:lnTo>
                    <a:lnTo>
                      <a:pt x="8" y="14"/>
                    </a:lnTo>
                    <a:lnTo>
                      <a:pt x="6" y="16"/>
                    </a:lnTo>
                    <a:lnTo>
                      <a:pt x="4" y="16"/>
                    </a:lnTo>
                    <a:lnTo>
                      <a:pt x="4" y="20"/>
                    </a:lnTo>
                    <a:lnTo>
                      <a:pt x="4" y="30"/>
                    </a:lnTo>
                    <a:lnTo>
                      <a:pt x="2" y="34"/>
                    </a:lnTo>
                    <a:lnTo>
                      <a:pt x="0" y="40"/>
                    </a:lnTo>
                    <a:lnTo>
                      <a:pt x="0" y="46"/>
                    </a:lnTo>
                    <a:lnTo>
                      <a:pt x="0" y="50"/>
                    </a:lnTo>
                    <a:lnTo>
                      <a:pt x="0" y="56"/>
                    </a:lnTo>
                    <a:lnTo>
                      <a:pt x="0" y="62"/>
                    </a:lnTo>
                    <a:lnTo>
                      <a:pt x="6" y="60"/>
                    </a:lnTo>
                    <a:lnTo>
                      <a:pt x="8" y="60"/>
                    </a:lnTo>
                    <a:lnTo>
                      <a:pt x="10" y="60"/>
                    </a:lnTo>
                    <a:lnTo>
                      <a:pt x="12" y="60"/>
                    </a:lnTo>
                    <a:lnTo>
                      <a:pt x="14" y="64"/>
                    </a:lnTo>
                    <a:lnTo>
                      <a:pt x="16" y="54"/>
                    </a:lnTo>
                    <a:lnTo>
                      <a:pt x="18" y="52"/>
                    </a:lnTo>
                    <a:lnTo>
                      <a:pt x="20" y="54"/>
                    </a:lnTo>
                    <a:lnTo>
                      <a:pt x="24" y="58"/>
                    </a:lnTo>
                    <a:lnTo>
                      <a:pt x="28" y="60"/>
                    </a:lnTo>
                    <a:lnTo>
                      <a:pt x="30" y="60"/>
                    </a:lnTo>
                    <a:lnTo>
                      <a:pt x="32" y="60"/>
                    </a:lnTo>
                    <a:lnTo>
                      <a:pt x="34" y="62"/>
                    </a:lnTo>
                    <a:lnTo>
                      <a:pt x="38" y="64"/>
                    </a:lnTo>
                    <a:lnTo>
                      <a:pt x="44" y="64"/>
                    </a:lnTo>
                    <a:lnTo>
                      <a:pt x="48" y="68"/>
                    </a:lnTo>
                    <a:lnTo>
                      <a:pt x="52" y="72"/>
                    </a:lnTo>
                    <a:lnTo>
                      <a:pt x="56" y="78"/>
                    </a:lnTo>
                    <a:lnTo>
                      <a:pt x="58" y="82"/>
                    </a:lnTo>
                    <a:lnTo>
                      <a:pt x="62" y="86"/>
                    </a:lnTo>
                    <a:lnTo>
                      <a:pt x="64" y="84"/>
                    </a:lnTo>
                    <a:lnTo>
                      <a:pt x="68" y="86"/>
                    </a:lnTo>
                    <a:lnTo>
                      <a:pt x="76" y="82"/>
                    </a:lnTo>
                    <a:lnTo>
                      <a:pt x="76" y="78"/>
                    </a:lnTo>
                    <a:lnTo>
                      <a:pt x="68" y="74"/>
                    </a:lnTo>
                    <a:lnTo>
                      <a:pt x="66" y="72"/>
                    </a:lnTo>
                    <a:lnTo>
                      <a:pt x="64" y="68"/>
                    </a:lnTo>
                    <a:lnTo>
                      <a:pt x="62" y="64"/>
                    </a:lnTo>
                    <a:lnTo>
                      <a:pt x="62" y="62"/>
                    </a:lnTo>
                    <a:lnTo>
                      <a:pt x="62" y="60"/>
                    </a:lnTo>
                    <a:lnTo>
                      <a:pt x="58" y="58"/>
                    </a:lnTo>
                    <a:lnTo>
                      <a:pt x="52" y="56"/>
                    </a:lnTo>
                    <a:lnTo>
                      <a:pt x="52" y="52"/>
                    </a:lnTo>
                    <a:lnTo>
                      <a:pt x="50" y="46"/>
                    </a:lnTo>
                    <a:lnTo>
                      <a:pt x="46" y="46"/>
                    </a:lnTo>
                    <a:lnTo>
                      <a:pt x="44" y="46"/>
                    </a:lnTo>
                    <a:lnTo>
                      <a:pt x="40" y="42"/>
                    </a:lnTo>
                    <a:lnTo>
                      <a:pt x="38" y="36"/>
                    </a:lnTo>
                    <a:lnTo>
                      <a:pt x="36" y="38"/>
                    </a:lnTo>
                    <a:lnTo>
                      <a:pt x="34" y="38"/>
                    </a:lnTo>
                    <a:lnTo>
                      <a:pt x="34" y="36"/>
                    </a:lnTo>
                    <a:lnTo>
                      <a:pt x="30" y="34"/>
                    </a:lnTo>
                    <a:lnTo>
                      <a:pt x="28" y="26"/>
                    </a:lnTo>
                    <a:lnTo>
                      <a:pt x="28" y="18"/>
                    </a:lnTo>
                    <a:lnTo>
                      <a:pt x="28" y="8"/>
                    </a:lnTo>
                    <a:lnTo>
                      <a:pt x="26" y="0"/>
                    </a:lnTo>
                    <a:close/>
                  </a:path>
                </a:pathLst>
              </a:custGeom>
              <a:grpFill/>
              <a:ln w="3175">
                <a:noFill/>
                <a:round/>
                <a:headEnd/>
                <a:tailEnd/>
              </a:ln>
            </p:spPr>
            <p:txBody>
              <a:bodyPr/>
              <a:lstStyle/>
              <a:p>
                <a:pPr>
                  <a:defRPr/>
                </a:pPr>
                <a:endParaRPr lang="en-GB" dirty="0">
                  <a:latin typeface="Calibri" pitchFamily="34" charset="0"/>
                </a:endParaRPr>
              </a:p>
            </p:txBody>
          </p:sp>
          <p:sp>
            <p:nvSpPr>
              <p:cNvPr id="752" name="Freeform 157"/>
              <p:cNvSpPr>
                <a:spLocks noEditPoints="1"/>
              </p:cNvSpPr>
              <p:nvPr/>
            </p:nvSpPr>
            <p:spPr bwMode="auto">
              <a:xfrm>
                <a:off x="4937058" y="4258927"/>
                <a:ext cx="89855" cy="78248"/>
              </a:xfrm>
              <a:custGeom>
                <a:avLst/>
                <a:gdLst>
                  <a:gd name="T0" fmla="*/ 7 w 40"/>
                  <a:gd name="T1" fmla="*/ 8 h 34"/>
                  <a:gd name="T2" fmla="*/ 7 w 40"/>
                  <a:gd name="T3" fmla="*/ 8 h 34"/>
                  <a:gd name="T4" fmla="*/ 7 w 40"/>
                  <a:gd name="T5" fmla="*/ 11 h 34"/>
                  <a:gd name="T6" fmla="*/ 7 w 40"/>
                  <a:gd name="T7" fmla="*/ 11 h 34"/>
                  <a:gd name="T8" fmla="*/ 5 w 40"/>
                  <a:gd name="T9" fmla="*/ 14 h 34"/>
                  <a:gd name="T10" fmla="*/ 15 w 40"/>
                  <a:gd name="T11" fmla="*/ 14 h 34"/>
                  <a:gd name="T12" fmla="*/ 15 w 40"/>
                  <a:gd name="T13" fmla="*/ 7 h 34"/>
                  <a:gd name="T14" fmla="*/ 7 w 40"/>
                  <a:gd name="T15" fmla="*/ 8 h 34"/>
                  <a:gd name="T16" fmla="*/ 2 w 40"/>
                  <a:gd name="T17" fmla="*/ 0 h 34"/>
                  <a:gd name="T18" fmla="*/ 2 w 40"/>
                  <a:gd name="T19" fmla="*/ 0 h 34"/>
                  <a:gd name="T20" fmla="*/ 0 w 40"/>
                  <a:gd name="T21" fmla="*/ 2 h 34"/>
                  <a:gd name="T22" fmla="*/ 2 w 40"/>
                  <a:gd name="T23" fmla="*/ 2 h 34"/>
                  <a:gd name="T24" fmla="*/ 2 w 40"/>
                  <a:gd name="T25" fmla="*/ 2 h 34"/>
                  <a:gd name="T26" fmla="*/ 2 w 40"/>
                  <a:gd name="T27" fmla="*/ 2 h 34"/>
                  <a:gd name="T28" fmla="*/ 2 w 40"/>
                  <a:gd name="T29" fmla="*/ 2 h 34"/>
                  <a:gd name="T30" fmla="*/ 2 w 40"/>
                  <a:gd name="T31" fmla="*/ 0 h 34"/>
                  <a:gd name="T32" fmla="*/ 2 w 40"/>
                  <a:gd name="T33" fmla="*/ 0 h 34"/>
                  <a:gd name="T34" fmla="*/ 2 w 40"/>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34">
                    <a:moveTo>
                      <a:pt x="18" y="20"/>
                    </a:moveTo>
                    <a:lnTo>
                      <a:pt x="18" y="20"/>
                    </a:lnTo>
                    <a:lnTo>
                      <a:pt x="18" y="28"/>
                    </a:lnTo>
                    <a:lnTo>
                      <a:pt x="16" y="34"/>
                    </a:lnTo>
                    <a:lnTo>
                      <a:pt x="40" y="34"/>
                    </a:lnTo>
                    <a:lnTo>
                      <a:pt x="40" y="18"/>
                    </a:lnTo>
                    <a:lnTo>
                      <a:pt x="18" y="20"/>
                    </a:lnTo>
                    <a:close/>
                    <a:moveTo>
                      <a:pt x="4" y="0"/>
                    </a:moveTo>
                    <a:lnTo>
                      <a:pt x="4" y="0"/>
                    </a:lnTo>
                    <a:lnTo>
                      <a:pt x="0" y="4"/>
                    </a:lnTo>
                    <a:lnTo>
                      <a:pt x="2" y="6"/>
                    </a:lnTo>
                    <a:lnTo>
                      <a:pt x="6" y="6"/>
                    </a:lnTo>
                    <a:lnTo>
                      <a:pt x="6" y="2"/>
                    </a:lnTo>
                    <a:lnTo>
                      <a:pt x="6" y="0"/>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753" name="Freeform 158"/>
              <p:cNvSpPr>
                <a:spLocks/>
              </p:cNvSpPr>
              <p:nvPr/>
            </p:nvSpPr>
            <p:spPr bwMode="auto">
              <a:xfrm>
                <a:off x="2397942" y="3914056"/>
                <a:ext cx="78260" cy="46369"/>
              </a:xfrm>
              <a:custGeom>
                <a:avLst/>
                <a:gdLst>
                  <a:gd name="T0" fmla="*/ 2 w 34"/>
                  <a:gd name="T1" fmla="*/ 4 h 20"/>
                  <a:gd name="T2" fmla="*/ 3 w 34"/>
                  <a:gd name="T3" fmla="*/ 6 h 20"/>
                  <a:gd name="T4" fmla="*/ 3 w 34"/>
                  <a:gd name="T5" fmla="*/ 6 h 20"/>
                  <a:gd name="T6" fmla="*/ 6 w 34"/>
                  <a:gd name="T7" fmla="*/ 6 h 20"/>
                  <a:gd name="T8" fmla="*/ 9 w 34"/>
                  <a:gd name="T9" fmla="*/ 6 h 20"/>
                  <a:gd name="T10" fmla="*/ 9 w 34"/>
                  <a:gd name="T11" fmla="*/ 6 h 20"/>
                  <a:gd name="T12" fmla="*/ 10 w 34"/>
                  <a:gd name="T13" fmla="*/ 7 h 20"/>
                  <a:gd name="T14" fmla="*/ 12 w 34"/>
                  <a:gd name="T15" fmla="*/ 8 h 20"/>
                  <a:gd name="T16" fmla="*/ 12 w 34"/>
                  <a:gd name="T17" fmla="*/ 8 h 20"/>
                  <a:gd name="T18" fmla="*/ 12 w 34"/>
                  <a:gd name="T19" fmla="*/ 7 h 20"/>
                  <a:gd name="T20" fmla="*/ 14 w 34"/>
                  <a:gd name="T21" fmla="*/ 7 h 20"/>
                  <a:gd name="T22" fmla="*/ 14 w 34"/>
                  <a:gd name="T23" fmla="*/ 3 h 20"/>
                  <a:gd name="T24" fmla="*/ 14 w 34"/>
                  <a:gd name="T25" fmla="*/ 3 h 20"/>
                  <a:gd name="T26" fmla="*/ 13 w 34"/>
                  <a:gd name="T27" fmla="*/ 3 h 20"/>
                  <a:gd name="T28" fmla="*/ 11 w 34"/>
                  <a:gd name="T29" fmla="*/ 2 h 20"/>
                  <a:gd name="T30" fmla="*/ 11 w 34"/>
                  <a:gd name="T31" fmla="*/ 2 h 20"/>
                  <a:gd name="T32" fmla="*/ 10 w 34"/>
                  <a:gd name="T33" fmla="*/ 2 h 20"/>
                  <a:gd name="T34" fmla="*/ 9 w 34"/>
                  <a:gd name="T35" fmla="*/ 2 h 20"/>
                  <a:gd name="T36" fmla="*/ 9 w 34"/>
                  <a:gd name="T37" fmla="*/ 2 h 20"/>
                  <a:gd name="T38" fmla="*/ 6 w 34"/>
                  <a:gd name="T39" fmla="*/ 0 h 20"/>
                  <a:gd name="T40" fmla="*/ 5 w 34"/>
                  <a:gd name="T41" fmla="*/ 0 h 20"/>
                  <a:gd name="T42" fmla="*/ 5 w 34"/>
                  <a:gd name="T43" fmla="*/ 0 h 20"/>
                  <a:gd name="T44" fmla="*/ 3 w 34"/>
                  <a:gd name="T45" fmla="*/ 2 h 20"/>
                  <a:gd name="T46" fmla="*/ 2 w 34"/>
                  <a:gd name="T47" fmla="*/ 2 h 20"/>
                  <a:gd name="T48" fmla="*/ 2 w 34"/>
                  <a:gd name="T49" fmla="*/ 2 h 20"/>
                  <a:gd name="T50" fmla="*/ 2 w 34"/>
                  <a:gd name="T51" fmla="*/ 2 h 20"/>
                  <a:gd name="T52" fmla="*/ 2 w 34"/>
                  <a:gd name="T53" fmla="*/ 2 h 20"/>
                  <a:gd name="T54" fmla="*/ 2 w 34"/>
                  <a:gd name="T55" fmla="*/ 3 h 20"/>
                  <a:gd name="T56" fmla="*/ 2 w 34"/>
                  <a:gd name="T57" fmla="*/ 3 h 20"/>
                  <a:gd name="T58" fmla="*/ 0 w 34"/>
                  <a:gd name="T59" fmla="*/ 3 h 20"/>
                  <a:gd name="T60" fmla="*/ 0 w 34"/>
                  <a:gd name="T61" fmla="*/ 3 h 20"/>
                  <a:gd name="T62" fmla="*/ 2 w 34"/>
                  <a:gd name="T63" fmla="*/ 4 h 20"/>
                  <a:gd name="T64" fmla="*/ 2 w 34"/>
                  <a:gd name="T65" fmla="*/ 4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0">
                    <a:moveTo>
                      <a:pt x="2" y="10"/>
                    </a:moveTo>
                    <a:lnTo>
                      <a:pt x="8" y="16"/>
                    </a:lnTo>
                    <a:lnTo>
                      <a:pt x="14" y="16"/>
                    </a:lnTo>
                    <a:lnTo>
                      <a:pt x="22" y="16"/>
                    </a:lnTo>
                    <a:lnTo>
                      <a:pt x="24" y="18"/>
                    </a:lnTo>
                    <a:lnTo>
                      <a:pt x="30" y="20"/>
                    </a:lnTo>
                    <a:lnTo>
                      <a:pt x="30" y="18"/>
                    </a:lnTo>
                    <a:lnTo>
                      <a:pt x="34" y="18"/>
                    </a:lnTo>
                    <a:lnTo>
                      <a:pt x="34" y="8"/>
                    </a:lnTo>
                    <a:lnTo>
                      <a:pt x="32" y="8"/>
                    </a:lnTo>
                    <a:lnTo>
                      <a:pt x="28" y="6"/>
                    </a:lnTo>
                    <a:lnTo>
                      <a:pt x="24" y="4"/>
                    </a:lnTo>
                    <a:lnTo>
                      <a:pt x="22" y="2"/>
                    </a:lnTo>
                    <a:lnTo>
                      <a:pt x="16" y="0"/>
                    </a:lnTo>
                    <a:lnTo>
                      <a:pt x="12" y="0"/>
                    </a:lnTo>
                    <a:lnTo>
                      <a:pt x="8" y="2"/>
                    </a:lnTo>
                    <a:lnTo>
                      <a:pt x="6" y="4"/>
                    </a:lnTo>
                    <a:lnTo>
                      <a:pt x="6" y="6"/>
                    </a:lnTo>
                    <a:lnTo>
                      <a:pt x="4" y="8"/>
                    </a:lnTo>
                    <a:lnTo>
                      <a:pt x="2" y="8"/>
                    </a:lnTo>
                    <a:lnTo>
                      <a:pt x="0" y="8"/>
                    </a:lnTo>
                    <a:lnTo>
                      <a:pt x="2" y="10"/>
                    </a:lnTo>
                    <a:close/>
                  </a:path>
                </a:pathLst>
              </a:custGeom>
              <a:grpFill/>
              <a:ln w="3175">
                <a:noFill/>
                <a:round/>
                <a:headEnd/>
                <a:tailEnd/>
              </a:ln>
            </p:spPr>
            <p:txBody>
              <a:bodyPr/>
              <a:lstStyle/>
              <a:p>
                <a:pPr>
                  <a:defRPr/>
                </a:pPr>
                <a:endParaRPr lang="en-GB" dirty="0">
                  <a:latin typeface="Calibri" pitchFamily="34" charset="0"/>
                </a:endParaRPr>
              </a:p>
            </p:txBody>
          </p:sp>
          <p:sp>
            <p:nvSpPr>
              <p:cNvPr id="754" name="Freeform 159"/>
              <p:cNvSpPr>
                <a:spLocks noEditPoints="1"/>
              </p:cNvSpPr>
              <p:nvPr/>
            </p:nvSpPr>
            <p:spPr bwMode="auto">
              <a:xfrm>
                <a:off x="5368940" y="3343136"/>
                <a:ext cx="286955" cy="330380"/>
              </a:xfrm>
              <a:custGeom>
                <a:avLst/>
                <a:gdLst>
                  <a:gd name="T0" fmla="*/ 0 w 126"/>
                  <a:gd name="T1" fmla="*/ 2 h 144"/>
                  <a:gd name="T2" fmla="*/ 2 w 126"/>
                  <a:gd name="T3" fmla="*/ 6 h 144"/>
                  <a:gd name="T4" fmla="*/ 2 w 126"/>
                  <a:gd name="T5" fmla="*/ 7 h 144"/>
                  <a:gd name="T6" fmla="*/ 0 w 126"/>
                  <a:gd name="T7" fmla="*/ 10 h 144"/>
                  <a:gd name="T8" fmla="*/ 2 w 126"/>
                  <a:gd name="T9" fmla="*/ 13 h 144"/>
                  <a:gd name="T10" fmla="*/ 33 w 126"/>
                  <a:gd name="T11" fmla="*/ 55 h 144"/>
                  <a:gd name="T12" fmla="*/ 39 w 126"/>
                  <a:gd name="T13" fmla="*/ 55 h 144"/>
                  <a:gd name="T14" fmla="*/ 42 w 126"/>
                  <a:gd name="T15" fmla="*/ 54 h 144"/>
                  <a:gd name="T16" fmla="*/ 45 w 126"/>
                  <a:gd name="T17" fmla="*/ 50 h 144"/>
                  <a:gd name="T18" fmla="*/ 46 w 126"/>
                  <a:gd name="T19" fmla="*/ 46 h 144"/>
                  <a:gd name="T20" fmla="*/ 47 w 126"/>
                  <a:gd name="T21" fmla="*/ 43 h 144"/>
                  <a:gd name="T22" fmla="*/ 47 w 126"/>
                  <a:gd name="T23" fmla="*/ 40 h 144"/>
                  <a:gd name="T24" fmla="*/ 45 w 126"/>
                  <a:gd name="T25" fmla="*/ 35 h 144"/>
                  <a:gd name="T26" fmla="*/ 40 w 126"/>
                  <a:gd name="T27" fmla="*/ 25 h 144"/>
                  <a:gd name="T28" fmla="*/ 39 w 126"/>
                  <a:gd name="T29" fmla="*/ 22 h 144"/>
                  <a:gd name="T30" fmla="*/ 39 w 126"/>
                  <a:gd name="T31" fmla="*/ 19 h 144"/>
                  <a:gd name="T32" fmla="*/ 35 w 126"/>
                  <a:gd name="T33" fmla="*/ 15 h 144"/>
                  <a:gd name="T34" fmla="*/ 35 w 126"/>
                  <a:gd name="T35" fmla="*/ 12 h 144"/>
                  <a:gd name="T36" fmla="*/ 36 w 126"/>
                  <a:gd name="T37" fmla="*/ 14 h 144"/>
                  <a:gd name="T38" fmla="*/ 40 w 126"/>
                  <a:gd name="T39" fmla="*/ 20 h 144"/>
                  <a:gd name="T40" fmla="*/ 42 w 126"/>
                  <a:gd name="T41" fmla="*/ 20 h 144"/>
                  <a:gd name="T42" fmla="*/ 42 w 126"/>
                  <a:gd name="T43" fmla="*/ 17 h 144"/>
                  <a:gd name="T44" fmla="*/ 44 w 126"/>
                  <a:gd name="T45" fmla="*/ 5 h 144"/>
                  <a:gd name="T46" fmla="*/ 42 w 126"/>
                  <a:gd name="T47" fmla="*/ 2 h 144"/>
                  <a:gd name="T48" fmla="*/ 35 w 126"/>
                  <a:gd name="T49" fmla="*/ 2 h 144"/>
                  <a:gd name="T50" fmla="*/ 33 w 126"/>
                  <a:gd name="T51" fmla="*/ 2 h 144"/>
                  <a:gd name="T52" fmla="*/ 31 w 126"/>
                  <a:gd name="T53" fmla="*/ 0 h 144"/>
                  <a:gd name="T54" fmla="*/ 30 w 126"/>
                  <a:gd name="T55" fmla="*/ 2 h 144"/>
                  <a:gd name="T56" fmla="*/ 29 w 126"/>
                  <a:gd name="T57" fmla="*/ 2 h 144"/>
                  <a:gd name="T58" fmla="*/ 29 w 126"/>
                  <a:gd name="T59" fmla="*/ 2 h 144"/>
                  <a:gd name="T60" fmla="*/ 24 w 126"/>
                  <a:gd name="T61" fmla="*/ 2 h 144"/>
                  <a:gd name="T62" fmla="*/ 20 w 126"/>
                  <a:gd name="T63" fmla="*/ 2 h 144"/>
                  <a:gd name="T64" fmla="*/ 17 w 126"/>
                  <a:gd name="T65" fmla="*/ 2 h 144"/>
                  <a:gd name="T66" fmla="*/ 15 w 126"/>
                  <a:gd name="T67" fmla="*/ 2 h 144"/>
                  <a:gd name="T68" fmla="*/ 15 w 126"/>
                  <a:gd name="T69" fmla="*/ 3 h 144"/>
                  <a:gd name="T70" fmla="*/ 9 w 126"/>
                  <a:gd name="T71" fmla="*/ 3 h 144"/>
                  <a:gd name="T72" fmla="*/ 5 w 126"/>
                  <a:gd name="T73" fmla="*/ 2 h 144"/>
                  <a:gd name="T74" fmla="*/ 2 w 126"/>
                  <a:gd name="T75" fmla="*/ 2 h 144"/>
                  <a:gd name="T76" fmla="*/ 0 w 126"/>
                  <a:gd name="T77" fmla="*/ 0 h 144"/>
                  <a:gd name="T78" fmla="*/ 35 w 126"/>
                  <a:gd name="T79" fmla="*/ 10 h 144"/>
                  <a:gd name="T80" fmla="*/ 35 w 126"/>
                  <a:gd name="T81" fmla="*/ 10 h 144"/>
                  <a:gd name="T82" fmla="*/ 35 w 126"/>
                  <a:gd name="T83" fmla="*/ 10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6" h="144">
                    <a:moveTo>
                      <a:pt x="0" y="0"/>
                    </a:moveTo>
                    <a:lnTo>
                      <a:pt x="0" y="0"/>
                    </a:lnTo>
                    <a:lnTo>
                      <a:pt x="0" y="4"/>
                    </a:lnTo>
                    <a:lnTo>
                      <a:pt x="0" y="8"/>
                    </a:lnTo>
                    <a:lnTo>
                      <a:pt x="4" y="14"/>
                    </a:lnTo>
                    <a:lnTo>
                      <a:pt x="4" y="16"/>
                    </a:lnTo>
                    <a:lnTo>
                      <a:pt x="2" y="18"/>
                    </a:lnTo>
                    <a:lnTo>
                      <a:pt x="0" y="22"/>
                    </a:lnTo>
                    <a:lnTo>
                      <a:pt x="0" y="28"/>
                    </a:lnTo>
                    <a:lnTo>
                      <a:pt x="0" y="32"/>
                    </a:lnTo>
                    <a:lnTo>
                      <a:pt x="2" y="34"/>
                    </a:lnTo>
                    <a:lnTo>
                      <a:pt x="4" y="38"/>
                    </a:lnTo>
                    <a:lnTo>
                      <a:pt x="6" y="140"/>
                    </a:lnTo>
                    <a:lnTo>
                      <a:pt x="86" y="142"/>
                    </a:lnTo>
                    <a:lnTo>
                      <a:pt x="90" y="138"/>
                    </a:lnTo>
                    <a:lnTo>
                      <a:pt x="90" y="142"/>
                    </a:lnTo>
                    <a:lnTo>
                      <a:pt x="100" y="142"/>
                    </a:lnTo>
                    <a:lnTo>
                      <a:pt x="102" y="144"/>
                    </a:lnTo>
                    <a:lnTo>
                      <a:pt x="106" y="142"/>
                    </a:lnTo>
                    <a:lnTo>
                      <a:pt x="108" y="136"/>
                    </a:lnTo>
                    <a:lnTo>
                      <a:pt x="112" y="134"/>
                    </a:lnTo>
                    <a:lnTo>
                      <a:pt x="114" y="126"/>
                    </a:lnTo>
                    <a:lnTo>
                      <a:pt x="118" y="126"/>
                    </a:lnTo>
                    <a:lnTo>
                      <a:pt x="126" y="124"/>
                    </a:lnTo>
                    <a:lnTo>
                      <a:pt x="122" y="116"/>
                    </a:lnTo>
                    <a:lnTo>
                      <a:pt x="120" y="108"/>
                    </a:lnTo>
                    <a:lnTo>
                      <a:pt x="124" y="108"/>
                    </a:lnTo>
                    <a:lnTo>
                      <a:pt x="124" y="106"/>
                    </a:lnTo>
                    <a:lnTo>
                      <a:pt x="124" y="104"/>
                    </a:lnTo>
                    <a:lnTo>
                      <a:pt x="120" y="98"/>
                    </a:lnTo>
                    <a:lnTo>
                      <a:pt x="116" y="90"/>
                    </a:lnTo>
                    <a:lnTo>
                      <a:pt x="110" y="78"/>
                    </a:lnTo>
                    <a:lnTo>
                      <a:pt x="106" y="66"/>
                    </a:lnTo>
                    <a:lnTo>
                      <a:pt x="104" y="60"/>
                    </a:lnTo>
                    <a:lnTo>
                      <a:pt x="100" y="56"/>
                    </a:lnTo>
                    <a:lnTo>
                      <a:pt x="100" y="52"/>
                    </a:lnTo>
                    <a:lnTo>
                      <a:pt x="100" y="48"/>
                    </a:lnTo>
                    <a:lnTo>
                      <a:pt x="96" y="44"/>
                    </a:lnTo>
                    <a:lnTo>
                      <a:pt x="92" y="38"/>
                    </a:lnTo>
                    <a:lnTo>
                      <a:pt x="92" y="34"/>
                    </a:lnTo>
                    <a:lnTo>
                      <a:pt x="92" y="30"/>
                    </a:lnTo>
                    <a:lnTo>
                      <a:pt x="96" y="34"/>
                    </a:lnTo>
                    <a:lnTo>
                      <a:pt x="96" y="36"/>
                    </a:lnTo>
                    <a:lnTo>
                      <a:pt x="98" y="44"/>
                    </a:lnTo>
                    <a:lnTo>
                      <a:pt x="106" y="52"/>
                    </a:lnTo>
                    <a:lnTo>
                      <a:pt x="110" y="50"/>
                    </a:lnTo>
                    <a:lnTo>
                      <a:pt x="112" y="50"/>
                    </a:lnTo>
                    <a:lnTo>
                      <a:pt x="112" y="44"/>
                    </a:lnTo>
                    <a:lnTo>
                      <a:pt x="114" y="36"/>
                    </a:lnTo>
                    <a:lnTo>
                      <a:pt x="116" y="32"/>
                    </a:lnTo>
                    <a:lnTo>
                      <a:pt x="114" y="12"/>
                    </a:lnTo>
                    <a:lnTo>
                      <a:pt x="112" y="6"/>
                    </a:lnTo>
                    <a:lnTo>
                      <a:pt x="110" y="2"/>
                    </a:lnTo>
                    <a:lnTo>
                      <a:pt x="102" y="2"/>
                    </a:lnTo>
                    <a:lnTo>
                      <a:pt x="92" y="2"/>
                    </a:lnTo>
                    <a:lnTo>
                      <a:pt x="86" y="4"/>
                    </a:lnTo>
                    <a:lnTo>
                      <a:pt x="84" y="2"/>
                    </a:lnTo>
                    <a:lnTo>
                      <a:pt x="82" y="0"/>
                    </a:lnTo>
                    <a:lnTo>
                      <a:pt x="78" y="0"/>
                    </a:lnTo>
                    <a:lnTo>
                      <a:pt x="78" y="2"/>
                    </a:lnTo>
                    <a:lnTo>
                      <a:pt x="80" y="4"/>
                    </a:lnTo>
                    <a:lnTo>
                      <a:pt x="76" y="4"/>
                    </a:lnTo>
                    <a:lnTo>
                      <a:pt x="76" y="2"/>
                    </a:lnTo>
                    <a:lnTo>
                      <a:pt x="72" y="2"/>
                    </a:lnTo>
                    <a:lnTo>
                      <a:pt x="70" y="4"/>
                    </a:lnTo>
                    <a:lnTo>
                      <a:pt x="64" y="6"/>
                    </a:lnTo>
                    <a:lnTo>
                      <a:pt x="52" y="4"/>
                    </a:lnTo>
                    <a:lnTo>
                      <a:pt x="46" y="4"/>
                    </a:lnTo>
                    <a:lnTo>
                      <a:pt x="46" y="6"/>
                    </a:lnTo>
                    <a:lnTo>
                      <a:pt x="42" y="4"/>
                    </a:lnTo>
                    <a:lnTo>
                      <a:pt x="40" y="2"/>
                    </a:lnTo>
                    <a:lnTo>
                      <a:pt x="38" y="4"/>
                    </a:lnTo>
                    <a:lnTo>
                      <a:pt x="38" y="6"/>
                    </a:lnTo>
                    <a:lnTo>
                      <a:pt x="38" y="8"/>
                    </a:lnTo>
                    <a:lnTo>
                      <a:pt x="30" y="14"/>
                    </a:lnTo>
                    <a:lnTo>
                      <a:pt x="24" y="8"/>
                    </a:lnTo>
                    <a:lnTo>
                      <a:pt x="16" y="4"/>
                    </a:lnTo>
                    <a:lnTo>
                      <a:pt x="12" y="4"/>
                    </a:lnTo>
                    <a:lnTo>
                      <a:pt x="10" y="6"/>
                    </a:lnTo>
                    <a:lnTo>
                      <a:pt x="8" y="6"/>
                    </a:lnTo>
                    <a:lnTo>
                      <a:pt x="6" y="6"/>
                    </a:lnTo>
                    <a:lnTo>
                      <a:pt x="6" y="4"/>
                    </a:lnTo>
                    <a:lnTo>
                      <a:pt x="0" y="0"/>
                    </a:lnTo>
                    <a:close/>
                    <a:moveTo>
                      <a:pt x="92" y="24"/>
                    </a:moveTo>
                    <a:lnTo>
                      <a:pt x="92" y="24"/>
                    </a:lnTo>
                    <a:lnTo>
                      <a:pt x="92" y="26"/>
                    </a:lnTo>
                    <a:lnTo>
                      <a:pt x="90" y="28"/>
                    </a:lnTo>
                    <a:lnTo>
                      <a:pt x="90" y="24"/>
                    </a:lnTo>
                    <a:lnTo>
                      <a:pt x="92" y="24"/>
                    </a:lnTo>
                    <a:close/>
                  </a:path>
                </a:pathLst>
              </a:custGeom>
              <a:grpFill/>
              <a:ln w="3175">
                <a:noFill/>
                <a:round/>
                <a:headEnd/>
                <a:tailEnd/>
              </a:ln>
            </p:spPr>
            <p:txBody>
              <a:bodyPr/>
              <a:lstStyle/>
              <a:p>
                <a:pPr>
                  <a:defRPr/>
                </a:pPr>
                <a:endParaRPr lang="en-GB" dirty="0">
                  <a:latin typeface="Calibri" pitchFamily="34" charset="0"/>
                </a:endParaRPr>
              </a:p>
            </p:txBody>
          </p:sp>
          <p:sp>
            <p:nvSpPr>
              <p:cNvPr id="755" name="Freeform 160"/>
              <p:cNvSpPr>
                <a:spLocks noEditPoints="1"/>
              </p:cNvSpPr>
              <p:nvPr/>
            </p:nvSpPr>
            <p:spPr bwMode="auto">
              <a:xfrm>
                <a:off x="2339971" y="4342971"/>
                <a:ext cx="437679" cy="208661"/>
              </a:xfrm>
              <a:custGeom>
                <a:avLst/>
                <a:gdLst>
                  <a:gd name="T0" fmla="*/ 52 w 192"/>
                  <a:gd name="T1" fmla="*/ 30 h 92"/>
                  <a:gd name="T2" fmla="*/ 51 w 192"/>
                  <a:gd name="T3" fmla="*/ 31 h 92"/>
                  <a:gd name="T4" fmla="*/ 51 w 192"/>
                  <a:gd name="T5" fmla="*/ 32 h 92"/>
                  <a:gd name="T6" fmla="*/ 53 w 192"/>
                  <a:gd name="T7" fmla="*/ 32 h 92"/>
                  <a:gd name="T8" fmla="*/ 54 w 192"/>
                  <a:gd name="T9" fmla="*/ 32 h 92"/>
                  <a:gd name="T10" fmla="*/ 56 w 192"/>
                  <a:gd name="T11" fmla="*/ 34 h 92"/>
                  <a:gd name="T12" fmla="*/ 57 w 192"/>
                  <a:gd name="T13" fmla="*/ 34 h 92"/>
                  <a:gd name="T14" fmla="*/ 57 w 192"/>
                  <a:gd name="T15" fmla="*/ 34 h 92"/>
                  <a:gd name="T16" fmla="*/ 60 w 192"/>
                  <a:gd name="T17" fmla="*/ 32 h 92"/>
                  <a:gd name="T18" fmla="*/ 61 w 192"/>
                  <a:gd name="T19" fmla="*/ 30 h 92"/>
                  <a:gd name="T20" fmla="*/ 62 w 192"/>
                  <a:gd name="T21" fmla="*/ 27 h 92"/>
                  <a:gd name="T22" fmla="*/ 64 w 192"/>
                  <a:gd name="T23" fmla="*/ 25 h 92"/>
                  <a:gd name="T24" fmla="*/ 69 w 192"/>
                  <a:gd name="T25" fmla="*/ 21 h 92"/>
                  <a:gd name="T26" fmla="*/ 71 w 192"/>
                  <a:gd name="T27" fmla="*/ 20 h 92"/>
                  <a:gd name="T28" fmla="*/ 72 w 192"/>
                  <a:gd name="T29" fmla="*/ 16 h 92"/>
                  <a:gd name="T30" fmla="*/ 74 w 192"/>
                  <a:gd name="T31" fmla="*/ 16 h 92"/>
                  <a:gd name="T32" fmla="*/ 74 w 192"/>
                  <a:gd name="T33" fmla="*/ 13 h 92"/>
                  <a:gd name="T34" fmla="*/ 71 w 192"/>
                  <a:gd name="T35" fmla="*/ 10 h 92"/>
                  <a:gd name="T36" fmla="*/ 74 w 192"/>
                  <a:gd name="T37" fmla="*/ 8 h 92"/>
                  <a:gd name="T38" fmla="*/ 71 w 192"/>
                  <a:gd name="T39" fmla="*/ 7 h 92"/>
                  <a:gd name="T40" fmla="*/ 69 w 192"/>
                  <a:gd name="T41" fmla="*/ 6 h 92"/>
                  <a:gd name="T42" fmla="*/ 69 w 192"/>
                  <a:gd name="T43" fmla="*/ 7 h 92"/>
                  <a:gd name="T44" fmla="*/ 65 w 192"/>
                  <a:gd name="T45" fmla="*/ 6 h 92"/>
                  <a:gd name="T46" fmla="*/ 64 w 192"/>
                  <a:gd name="T47" fmla="*/ 4 h 92"/>
                  <a:gd name="T48" fmla="*/ 62 w 192"/>
                  <a:gd name="T49" fmla="*/ 3 h 92"/>
                  <a:gd name="T50" fmla="*/ 60 w 192"/>
                  <a:gd name="T51" fmla="*/ 2 h 92"/>
                  <a:gd name="T52" fmla="*/ 59 w 192"/>
                  <a:gd name="T53" fmla="*/ 2 h 92"/>
                  <a:gd name="T54" fmla="*/ 59 w 192"/>
                  <a:gd name="T55" fmla="*/ 0 h 92"/>
                  <a:gd name="T56" fmla="*/ 54 w 192"/>
                  <a:gd name="T57" fmla="*/ 3 h 92"/>
                  <a:gd name="T58" fmla="*/ 55 w 192"/>
                  <a:gd name="T59" fmla="*/ 5 h 92"/>
                  <a:gd name="T60" fmla="*/ 53 w 192"/>
                  <a:gd name="T61" fmla="*/ 9 h 92"/>
                  <a:gd name="T62" fmla="*/ 53 w 192"/>
                  <a:gd name="T63" fmla="*/ 10 h 92"/>
                  <a:gd name="T64" fmla="*/ 53 w 192"/>
                  <a:gd name="T65" fmla="*/ 13 h 92"/>
                  <a:gd name="T66" fmla="*/ 53 w 192"/>
                  <a:gd name="T67" fmla="*/ 13 h 92"/>
                  <a:gd name="T68" fmla="*/ 50 w 192"/>
                  <a:gd name="T69" fmla="*/ 15 h 92"/>
                  <a:gd name="T70" fmla="*/ 51 w 192"/>
                  <a:gd name="T71" fmla="*/ 16 h 92"/>
                  <a:gd name="T72" fmla="*/ 52 w 192"/>
                  <a:gd name="T73" fmla="*/ 16 h 92"/>
                  <a:gd name="T74" fmla="*/ 51 w 192"/>
                  <a:gd name="T75" fmla="*/ 17 h 92"/>
                  <a:gd name="T76" fmla="*/ 51 w 192"/>
                  <a:gd name="T77" fmla="*/ 20 h 92"/>
                  <a:gd name="T78" fmla="*/ 52 w 192"/>
                  <a:gd name="T79" fmla="*/ 20 h 92"/>
                  <a:gd name="T80" fmla="*/ 50 w 192"/>
                  <a:gd name="T81" fmla="*/ 23 h 92"/>
                  <a:gd name="T82" fmla="*/ 54 w 192"/>
                  <a:gd name="T83" fmla="*/ 24 h 92"/>
                  <a:gd name="T84" fmla="*/ 53 w 192"/>
                  <a:gd name="T85" fmla="*/ 25 h 92"/>
                  <a:gd name="T86" fmla="*/ 54 w 192"/>
                  <a:gd name="T87" fmla="*/ 27 h 92"/>
                  <a:gd name="T88" fmla="*/ 52 w 192"/>
                  <a:gd name="T89" fmla="*/ 27 h 92"/>
                  <a:gd name="T90" fmla="*/ 55 w 192"/>
                  <a:gd name="T91" fmla="*/ 24 h 92"/>
                  <a:gd name="T92" fmla="*/ 54 w 192"/>
                  <a:gd name="T93" fmla="*/ 24 h 92"/>
                  <a:gd name="T94" fmla="*/ 55 w 192"/>
                  <a:gd name="T95" fmla="*/ 23 h 92"/>
                  <a:gd name="T96" fmla="*/ 0 w 192"/>
                  <a:gd name="T97" fmla="*/ 7 h 92"/>
                  <a:gd name="T98" fmla="*/ 2 w 192"/>
                  <a:gd name="T99" fmla="*/ 11 h 92"/>
                  <a:gd name="T100" fmla="*/ 2 w 192"/>
                  <a:gd name="T101" fmla="*/ 13 h 92"/>
                  <a:gd name="T102" fmla="*/ 0 w 192"/>
                  <a:gd name="T103" fmla="*/ 13 h 92"/>
                  <a:gd name="T104" fmla="*/ 0 w 192"/>
                  <a:gd name="T105" fmla="*/ 13 h 92"/>
                  <a:gd name="T106" fmla="*/ 2 w 192"/>
                  <a:gd name="T107" fmla="*/ 13 h 92"/>
                  <a:gd name="T108" fmla="*/ 2 w 192"/>
                  <a:gd name="T109" fmla="*/ 13 h 92"/>
                  <a:gd name="T110" fmla="*/ 0 w 192"/>
                  <a:gd name="T111" fmla="*/ 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2" h="92">
                    <a:moveTo>
                      <a:pt x="136" y="74"/>
                    </a:moveTo>
                    <a:lnTo>
                      <a:pt x="136" y="78"/>
                    </a:lnTo>
                    <a:lnTo>
                      <a:pt x="138" y="80"/>
                    </a:lnTo>
                    <a:lnTo>
                      <a:pt x="134" y="82"/>
                    </a:lnTo>
                    <a:lnTo>
                      <a:pt x="134" y="84"/>
                    </a:lnTo>
                    <a:lnTo>
                      <a:pt x="138" y="86"/>
                    </a:lnTo>
                    <a:lnTo>
                      <a:pt x="142" y="84"/>
                    </a:lnTo>
                    <a:lnTo>
                      <a:pt x="146" y="90"/>
                    </a:lnTo>
                    <a:lnTo>
                      <a:pt x="148" y="92"/>
                    </a:lnTo>
                    <a:lnTo>
                      <a:pt x="150" y="92"/>
                    </a:lnTo>
                    <a:lnTo>
                      <a:pt x="152" y="90"/>
                    </a:lnTo>
                    <a:lnTo>
                      <a:pt x="156" y="86"/>
                    </a:lnTo>
                    <a:lnTo>
                      <a:pt x="158" y="78"/>
                    </a:lnTo>
                    <a:lnTo>
                      <a:pt x="162" y="74"/>
                    </a:lnTo>
                    <a:lnTo>
                      <a:pt x="168" y="68"/>
                    </a:lnTo>
                    <a:lnTo>
                      <a:pt x="172" y="64"/>
                    </a:lnTo>
                    <a:lnTo>
                      <a:pt x="182" y="58"/>
                    </a:lnTo>
                    <a:lnTo>
                      <a:pt x="186" y="54"/>
                    </a:lnTo>
                    <a:lnTo>
                      <a:pt x="190" y="48"/>
                    </a:lnTo>
                    <a:lnTo>
                      <a:pt x="190" y="44"/>
                    </a:lnTo>
                    <a:lnTo>
                      <a:pt x="192" y="44"/>
                    </a:lnTo>
                    <a:lnTo>
                      <a:pt x="192" y="36"/>
                    </a:lnTo>
                    <a:lnTo>
                      <a:pt x="190" y="28"/>
                    </a:lnTo>
                    <a:lnTo>
                      <a:pt x="186" y="26"/>
                    </a:lnTo>
                    <a:lnTo>
                      <a:pt x="192" y="22"/>
                    </a:lnTo>
                    <a:lnTo>
                      <a:pt x="188" y="22"/>
                    </a:lnTo>
                    <a:lnTo>
                      <a:pt x="184" y="18"/>
                    </a:lnTo>
                    <a:lnTo>
                      <a:pt x="182" y="16"/>
                    </a:lnTo>
                    <a:lnTo>
                      <a:pt x="180" y="18"/>
                    </a:lnTo>
                    <a:lnTo>
                      <a:pt x="170" y="16"/>
                    </a:lnTo>
                    <a:lnTo>
                      <a:pt x="168" y="16"/>
                    </a:lnTo>
                    <a:lnTo>
                      <a:pt x="166" y="12"/>
                    </a:lnTo>
                    <a:lnTo>
                      <a:pt x="164" y="8"/>
                    </a:lnTo>
                    <a:lnTo>
                      <a:pt x="156" y="4"/>
                    </a:lnTo>
                    <a:lnTo>
                      <a:pt x="154" y="2"/>
                    </a:lnTo>
                    <a:lnTo>
                      <a:pt x="154" y="0"/>
                    </a:lnTo>
                    <a:lnTo>
                      <a:pt x="142" y="8"/>
                    </a:lnTo>
                    <a:lnTo>
                      <a:pt x="144" y="10"/>
                    </a:lnTo>
                    <a:lnTo>
                      <a:pt x="144" y="14"/>
                    </a:lnTo>
                    <a:lnTo>
                      <a:pt x="142" y="18"/>
                    </a:lnTo>
                    <a:lnTo>
                      <a:pt x="138" y="24"/>
                    </a:lnTo>
                    <a:lnTo>
                      <a:pt x="138" y="28"/>
                    </a:lnTo>
                    <a:lnTo>
                      <a:pt x="138" y="30"/>
                    </a:lnTo>
                    <a:lnTo>
                      <a:pt x="140" y="32"/>
                    </a:lnTo>
                    <a:lnTo>
                      <a:pt x="140" y="34"/>
                    </a:lnTo>
                    <a:lnTo>
                      <a:pt x="136" y="36"/>
                    </a:lnTo>
                    <a:lnTo>
                      <a:pt x="132" y="40"/>
                    </a:lnTo>
                    <a:lnTo>
                      <a:pt x="134" y="42"/>
                    </a:lnTo>
                    <a:lnTo>
                      <a:pt x="136" y="42"/>
                    </a:lnTo>
                    <a:lnTo>
                      <a:pt x="134" y="46"/>
                    </a:lnTo>
                    <a:lnTo>
                      <a:pt x="134" y="50"/>
                    </a:lnTo>
                    <a:lnTo>
                      <a:pt x="134" y="52"/>
                    </a:lnTo>
                    <a:lnTo>
                      <a:pt x="136" y="54"/>
                    </a:lnTo>
                    <a:lnTo>
                      <a:pt x="132" y="60"/>
                    </a:lnTo>
                    <a:lnTo>
                      <a:pt x="138" y="62"/>
                    </a:lnTo>
                    <a:lnTo>
                      <a:pt x="142" y="64"/>
                    </a:lnTo>
                    <a:lnTo>
                      <a:pt x="140" y="66"/>
                    </a:lnTo>
                    <a:lnTo>
                      <a:pt x="142" y="70"/>
                    </a:lnTo>
                    <a:lnTo>
                      <a:pt x="136" y="74"/>
                    </a:lnTo>
                    <a:close/>
                    <a:moveTo>
                      <a:pt x="144" y="60"/>
                    </a:moveTo>
                    <a:lnTo>
                      <a:pt x="144" y="64"/>
                    </a:lnTo>
                    <a:lnTo>
                      <a:pt x="142" y="64"/>
                    </a:lnTo>
                    <a:lnTo>
                      <a:pt x="142" y="62"/>
                    </a:lnTo>
                    <a:lnTo>
                      <a:pt x="144" y="60"/>
                    </a:lnTo>
                    <a:close/>
                    <a:moveTo>
                      <a:pt x="0" y="18"/>
                    </a:moveTo>
                    <a:lnTo>
                      <a:pt x="0" y="18"/>
                    </a:lnTo>
                    <a:lnTo>
                      <a:pt x="2" y="30"/>
                    </a:lnTo>
                    <a:lnTo>
                      <a:pt x="2" y="32"/>
                    </a:lnTo>
                    <a:lnTo>
                      <a:pt x="2" y="34"/>
                    </a:lnTo>
                    <a:lnTo>
                      <a:pt x="0" y="32"/>
                    </a:lnTo>
                    <a:lnTo>
                      <a:pt x="0" y="34"/>
                    </a:lnTo>
                    <a:lnTo>
                      <a:pt x="2" y="36"/>
                    </a:lnTo>
                    <a:lnTo>
                      <a:pt x="6" y="32"/>
                    </a:lnTo>
                    <a:lnTo>
                      <a:pt x="6" y="28"/>
                    </a:lnTo>
                    <a:lnTo>
                      <a:pt x="0" y="18"/>
                    </a:lnTo>
                    <a:close/>
                  </a:path>
                </a:pathLst>
              </a:custGeom>
              <a:grpFill/>
              <a:ln w="3175">
                <a:noFill/>
                <a:round/>
                <a:headEnd/>
                <a:tailEnd/>
              </a:ln>
            </p:spPr>
            <p:txBody>
              <a:bodyPr/>
              <a:lstStyle/>
              <a:p>
                <a:pPr>
                  <a:defRPr/>
                </a:pPr>
                <a:endParaRPr lang="en-GB" dirty="0">
                  <a:latin typeface="Calibri" pitchFamily="34" charset="0"/>
                </a:endParaRPr>
              </a:p>
            </p:txBody>
          </p:sp>
          <p:sp>
            <p:nvSpPr>
              <p:cNvPr id="756" name="Freeform 161"/>
              <p:cNvSpPr>
                <a:spLocks/>
              </p:cNvSpPr>
              <p:nvPr/>
            </p:nvSpPr>
            <p:spPr bwMode="auto">
              <a:xfrm>
                <a:off x="2873301" y="3745968"/>
                <a:ext cx="95652" cy="66656"/>
              </a:xfrm>
              <a:custGeom>
                <a:avLst/>
                <a:gdLst>
                  <a:gd name="T0" fmla="*/ 2 w 42"/>
                  <a:gd name="T1" fmla="*/ 2 h 30"/>
                  <a:gd name="T2" fmla="*/ 2 w 42"/>
                  <a:gd name="T3" fmla="*/ 4 h 30"/>
                  <a:gd name="T4" fmla="*/ 2 w 42"/>
                  <a:gd name="T5" fmla="*/ 5 h 30"/>
                  <a:gd name="T6" fmla="*/ 0 w 42"/>
                  <a:gd name="T7" fmla="*/ 5 h 30"/>
                  <a:gd name="T8" fmla="*/ 0 w 42"/>
                  <a:gd name="T9" fmla="*/ 5 h 30"/>
                  <a:gd name="T10" fmla="*/ 2 w 42"/>
                  <a:gd name="T11" fmla="*/ 7 h 30"/>
                  <a:gd name="T12" fmla="*/ 2 w 42"/>
                  <a:gd name="T13" fmla="*/ 7 h 30"/>
                  <a:gd name="T14" fmla="*/ 2 w 42"/>
                  <a:gd name="T15" fmla="*/ 8 h 30"/>
                  <a:gd name="T16" fmla="*/ 2 w 42"/>
                  <a:gd name="T17" fmla="*/ 8 h 30"/>
                  <a:gd name="T18" fmla="*/ 2 w 42"/>
                  <a:gd name="T19" fmla="*/ 8 h 30"/>
                  <a:gd name="T20" fmla="*/ 2 w 42"/>
                  <a:gd name="T21" fmla="*/ 9 h 30"/>
                  <a:gd name="T22" fmla="*/ 3 w 42"/>
                  <a:gd name="T23" fmla="*/ 11 h 30"/>
                  <a:gd name="T24" fmla="*/ 3 w 42"/>
                  <a:gd name="T25" fmla="*/ 11 h 30"/>
                  <a:gd name="T26" fmla="*/ 4 w 42"/>
                  <a:gd name="T27" fmla="*/ 9 h 30"/>
                  <a:gd name="T28" fmla="*/ 5 w 42"/>
                  <a:gd name="T29" fmla="*/ 9 h 30"/>
                  <a:gd name="T30" fmla="*/ 5 w 42"/>
                  <a:gd name="T31" fmla="*/ 9 h 30"/>
                  <a:gd name="T32" fmla="*/ 4 w 42"/>
                  <a:gd name="T33" fmla="*/ 8 h 30"/>
                  <a:gd name="T34" fmla="*/ 4 w 42"/>
                  <a:gd name="T35" fmla="*/ 6 h 30"/>
                  <a:gd name="T36" fmla="*/ 4 w 42"/>
                  <a:gd name="T37" fmla="*/ 6 h 30"/>
                  <a:gd name="T38" fmla="*/ 7 w 42"/>
                  <a:gd name="T39" fmla="*/ 8 h 30"/>
                  <a:gd name="T40" fmla="*/ 7 w 42"/>
                  <a:gd name="T41" fmla="*/ 8 h 30"/>
                  <a:gd name="T42" fmla="*/ 7 w 42"/>
                  <a:gd name="T43" fmla="*/ 8 h 30"/>
                  <a:gd name="T44" fmla="*/ 8 w 42"/>
                  <a:gd name="T45" fmla="*/ 8 h 30"/>
                  <a:gd name="T46" fmla="*/ 8 w 42"/>
                  <a:gd name="T47" fmla="*/ 8 h 30"/>
                  <a:gd name="T48" fmla="*/ 10 w 42"/>
                  <a:gd name="T49" fmla="*/ 6 h 30"/>
                  <a:gd name="T50" fmla="*/ 10 w 42"/>
                  <a:gd name="T51" fmla="*/ 6 h 30"/>
                  <a:gd name="T52" fmla="*/ 13 w 42"/>
                  <a:gd name="T53" fmla="*/ 6 h 30"/>
                  <a:gd name="T54" fmla="*/ 13 w 42"/>
                  <a:gd name="T55" fmla="*/ 6 h 30"/>
                  <a:gd name="T56" fmla="*/ 13 w 42"/>
                  <a:gd name="T57" fmla="*/ 7 h 30"/>
                  <a:gd name="T58" fmla="*/ 15 w 42"/>
                  <a:gd name="T59" fmla="*/ 7 h 30"/>
                  <a:gd name="T60" fmla="*/ 16 w 42"/>
                  <a:gd name="T61" fmla="*/ 7 h 30"/>
                  <a:gd name="T62" fmla="*/ 16 w 42"/>
                  <a:gd name="T63" fmla="*/ 7 h 30"/>
                  <a:gd name="T64" fmla="*/ 15 w 42"/>
                  <a:gd name="T65" fmla="*/ 5 h 30"/>
                  <a:gd name="T66" fmla="*/ 15 w 42"/>
                  <a:gd name="T67" fmla="*/ 4 h 30"/>
                  <a:gd name="T68" fmla="*/ 13 w 42"/>
                  <a:gd name="T69" fmla="*/ 4 h 30"/>
                  <a:gd name="T70" fmla="*/ 13 w 42"/>
                  <a:gd name="T71" fmla="*/ 4 h 30"/>
                  <a:gd name="T72" fmla="*/ 13 w 42"/>
                  <a:gd name="T73" fmla="*/ 4 h 30"/>
                  <a:gd name="T74" fmla="*/ 10 w 42"/>
                  <a:gd name="T75" fmla="*/ 4 h 30"/>
                  <a:gd name="T76" fmla="*/ 10 w 42"/>
                  <a:gd name="T77" fmla="*/ 4 h 30"/>
                  <a:gd name="T78" fmla="*/ 8 w 42"/>
                  <a:gd name="T79" fmla="*/ 2 h 30"/>
                  <a:gd name="T80" fmla="*/ 6 w 42"/>
                  <a:gd name="T81" fmla="*/ 2 h 30"/>
                  <a:gd name="T82" fmla="*/ 6 w 42"/>
                  <a:gd name="T83" fmla="*/ 2 h 30"/>
                  <a:gd name="T84" fmla="*/ 3 w 42"/>
                  <a:gd name="T85" fmla="*/ 0 h 30"/>
                  <a:gd name="T86" fmla="*/ 2 w 42"/>
                  <a:gd name="T87" fmla="*/ 2 h 30"/>
                  <a:gd name="T88" fmla="*/ 2 w 42"/>
                  <a:gd name="T89" fmla="*/ 2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30">
                    <a:moveTo>
                      <a:pt x="2" y="2"/>
                    </a:moveTo>
                    <a:lnTo>
                      <a:pt x="2" y="10"/>
                    </a:lnTo>
                    <a:lnTo>
                      <a:pt x="2" y="14"/>
                    </a:lnTo>
                    <a:lnTo>
                      <a:pt x="0" y="16"/>
                    </a:lnTo>
                    <a:lnTo>
                      <a:pt x="4" y="20"/>
                    </a:lnTo>
                    <a:lnTo>
                      <a:pt x="4" y="24"/>
                    </a:lnTo>
                    <a:lnTo>
                      <a:pt x="6" y="28"/>
                    </a:lnTo>
                    <a:lnTo>
                      <a:pt x="8" y="30"/>
                    </a:lnTo>
                    <a:lnTo>
                      <a:pt x="10" y="28"/>
                    </a:lnTo>
                    <a:lnTo>
                      <a:pt x="12" y="26"/>
                    </a:lnTo>
                    <a:lnTo>
                      <a:pt x="10" y="22"/>
                    </a:lnTo>
                    <a:lnTo>
                      <a:pt x="10" y="18"/>
                    </a:lnTo>
                    <a:lnTo>
                      <a:pt x="18" y="22"/>
                    </a:lnTo>
                    <a:lnTo>
                      <a:pt x="18" y="24"/>
                    </a:lnTo>
                    <a:lnTo>
                      <a:pt x="22" y="24"/>
                    </a:lnTo>
                    <a:lnTo>
                      <a:pt x="26" y="18"/>
                    </a:lnTo>
                    <a:lnTo>
                      <a:pt x="36" y="18"/>
                    </a:lnTo>
                    <a:lnTo>
                      <a:pt x="36" y="20"/>
                    </a:lnTo>
                    <a:lnTo>
                      <a:pt x="38" y="20"/>
                    </a:lnTo>
                    <a:lnTo>
                      <a:pt x="42" y="20"/>
                    </a:lnTo>
                    <a:lnTo>
                      <a:pt x="40" y="14"/>
                    </a:lnTo>
                    <a:lnTo>
                      <a:pt x="38" y="12"/>
                    </a:lnTo>
                    <a:lnTo>
                      <a:pt x="36" y="10"/>
                    </a:lnTo>
                    <a:lnTo>
                      <a:pt x="34" y="10"/>
                    </a:lnTo>
                    <a:lnTo>
                      <a:pt x="28" y="10"/>
                    </a:lnTo>
                    <a:lnTo>
                      <a:pt x="22" y="6"/>
                    </a:lnTo>
                    <a:lnTo>
                      <a:pt x="16" y="2"/>
                    </a:lnTo>
                    <a:lnTo>
                      <a:pt x="8" y="0"/>
                    </a:lnTo>
                    <a:lnTo>
                      <a:pt x="2" y="2"/>
                    </a:lnTo>
                    <a:close/>
                  </a:path>
                </a:pathLst>
              </a:custGeom>
              <a:grpFill/>
              <a:ln w="3175">
                <a:noFill/>
                <a:round/>
                <a:headEnd/>
                <a:tailEnd/>
              </a:ln>
            </p:spPr>
            <p:txBody>
              <a:bodyPr/>
              <a:lstStyle/>
              <a:p>
                <a:pPr>
                  <a:defRPr/>
                </a:pPr>
                <a:endParaRPr lang="en-GB" dirty="0">
                  <a:latin typeface="Calibri" pitchFamily="34" charset="0"/>
                </a:endParaRPr>
              </a:p>
            </p:txBody>
          </p:sp>
          <p:sp>
            <p:nvSpPr>
              <p:cNvPr id="757" name="Freeform 162"/>
              <p:cNvSpPr>
                <a:spLocks/>
              </p:cNvSpPr>
              <p:nvPr/>
            </p:nvSpPr>
            <p:spPr bwMode="auto">
              <a:xfrm>
                <a:off x="5803720" y="3972018"/>
                <a:ext cx="55072" cy="69554"/>
              </a:xfrm>
              <a:custGeom>
                <a:avLst/>
                <a:gdLst>
                  <a:gd name="T0" fmla="*/ 8 w 24"/>
                  <a:gd name="T1" fmla="*/ 2 h 30"/>
                  <a:gd name="T2" fmla="*/ 8 w 24"/>
                  <a:gd name="T3" fmla="*/ 2 h 30"/>
                  <a:gd name="T4" fmla="*/ 6 w 24"/>
                  <a:gd name="T5" fmla="*/ 4 h 30"/>
                  <a:gd name="T6" fmla="*/ 8 w 24"/>
                  <a:gd name="T7" fmla="*/ 4 h 30"/>
                  <a:gd name="T8" fmla="*/ 8 w 24"/>
                  <a:gd name="T9" fmla="*/ 4 h 30"/>
                  <a:gd name="T10" fmla="*/ 10 w 24"/>
                  <a:gd name="T11" fmla="*/ 7 h 30"/>
                  <a:gd name="T12" fmla="*/ 6 w 24"/>
                  <a:gd name="T13" fmla="*/ 11 h 30"/>
                  <a:gd name="T14" fmla="*/ 4 w 24"/>
                  <a:gd name="T15" fmla="*/ 11 h 30"/>
                  <a:gd name="T16" fmla="*/ 4 w 24"/>
                  <a:gd name="T17" fmla="*/ 11 h 30"/>
                  <a:gd name="T18" fmla="*/ 2 w 24"/>
                  <a:gd name="T19" fmla="*/ 12 h 30"/>
                  <a:gd name="T20" fmla="*/ 2 w 24"/>
                  <a:gd name="T21" fmla="*/ 12 h 30"/>
                  <a:gd name="T22" fmla="*/ 2 w 24"/>
                  <a:gd name="T23" fmla="*/ 11 h 30"/>
                  <a:gd name="T24" fmla="*/ 0 w 24"/>
                  <a:gd name="T25" fmla="*/ 11 h 30"/>
                  <a:gd name="T26" fmla="*/ 0 w 24"/>
                  <a:gd name="T27" fmla="*/ 11 h 30"/>
                  <a:gd name="T28" fmla="*/ 2 w 24"/>
                  <a:gd name="T29" fmla="*/ 9 h 30"/>
                  <a:gd name="T30" fmla="*/ 2 w 24"/>
                  <a:gd name="T31" fmla="*/ 7 h 30"/>
                  <a:gd name="T32" fmla="*/ 2 w 24"/>
                  <a:gd name="T33" fmla="*/ 6 h 30"/>
                  <a:gd name="T34" fmla="*/ 2 w 24"/>
                  <a:gd name="T35" fmla="*/ 6 h 30"/>
                  <a:gd name="T36" fmla="*/ 2 w 24"/>
                  <a:gd name="T37" fmla="*/ 5 h 30"/>
                  <a:gd name="T38" fmla="*/ 2 w 24"/>
                  <a:gd name="T39" fmla="*/ 3 h 30"/>
                  <a:gd name="T40" fmla="*/ 3 w 24"/>
                  <a:gd name="T41" fmla="*/ 2 h 30"/>
                  <a:gd name="T42" fmla="*/ 4 w 24"/>
                  <a:gd name="T43" fmla="*/ 2 h 30"/>
                  <a:gd name="T44" fmla="*/ 6 w 24"/>
                  <a:gd name="T45" fmla="*/ 2 h 30"/>
                  <a:gd name="T46" fmla="*/ 8 w 24"/>
                  <a:gd name="T47" fmla="*/ 0 h 30"/>
                  <a:gd name="T48" fmla="*/ 8 w 24"/>
                  <a:gd name="T49" fmla="*/ 0 h 30"/>
                  <a:gd name="T50" fmla="*/ 8 w 24"/>
                  <a:gd name="T51" fmla="*/ 2 h 30"/>
                  <a:gd name="T52" fmla="*/ 8 w 24"/>
                  <a:gd name="T53" fmla="*/ 2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 h="30">
                    <a:moveTo>
                      <a:pt x="22" y="2"/>
                    </a:moveTo>
                    <a:lnTo>
                      <a:pt x="22" y="2"/>
                    </a:lnTo>
                    <a:lnTo>
                      <a:pt x="16" y="10"/>
                    </a:lnTo>
                    <a:lnTo>
                      <a:pt x="20" y="10"/>
                    </a:lnTo>
                    <a:lnTo>
                      <a:pt x="24" y="18"/>
                    </a:lnTo>
                    <a:lnTo>
                      <a:pt x="16" y="28"/>
                    </a:lnTo>
                    <a:lnTo>
                      <a:pt x="10" y="28"/>
                    </a:lnTo>
                    <a:lnTo>
                      <a:pt x="6" y="30"/>
                    </a:lnTo>
                    <a:lnTo>
                      <a:pt x="2" y="28"/>
                    </a:lnTo>
                    <a:lnTo>
                      <a:pt x="0" y="26"/>
                    </a:lnTo>
                    <a:lnTo>
                      <a:pt x="2" y="22"/>
                    </a:lnTo>
                    <a:lnTo>
                      <a:pt x="2" y="18"/>
                    </a:lnTo>
                    <a:lnTo>
                      <a:pt x="2" y="16"/>
                    </a:lnTo>
                    <a:lnTo>
                      <a:pt x="4" y="12"/>
                    </a:lnTo>
                    <a:lnTo>
                      <a:pt x="6" y="8"/>
                    </a:lnTo>
                    <a:lnTo>
                      <a:pt x="8" y="4"/>
                    </a:lnTo>
                    <a:lnTo>
                      <a:pt x="10" y="2"/>
                    </a:lnTo>
                    <a:lnTo>
                      <a:pt x="14" y="4"/>
                    </a:lnTo>
                    <a:lnTo>
                      <a:pt x="22" y="0"/>
                    </a:lnTo>
                    <a:lnTo>
                      <a:pt x="22" y="2"/>
                    </a:lnTo>
                    <a:close/>
                  </a:path>
                </a:pathLst>
              </a:custGeom>
              <a:grpFill/>
              <a:ln w="3175">
                <a:noFill/>
                <a:round/>
                <a:headEnd/>
                <a:tailEnd/>
              </a:ln>
            </p:spPr>
            <p:txBody>
              <a:bodyPr/>
              <a:lstStyle/>
              <a:p>
                <a:pPr>
                  <a:defRPr/>
                </a:pPr>
                <a:endParaRPr lang="en-GB" dirty="0">
                  <a:latin typeface="Calibri" pitchFamily="34" charset="0"/>
                </a:endParaRPr>
              </a:p>
            </p:txBody>
          </p:sp>
          <p:sp>
            <p:nvSpPr>
              <p:cNvPr id="758" name="Freeform 163"/>
              <p:cNvSpPr>
                <a:spLocks noEditPoints="1"/>
              </p:cNvSpPr>
              <p:nvPr/>
            </p:nvSpPr>
            <p:spPr bwMode="auto">
              <a:xfrm>
                <a:off x="4937058" y="2360689"/>
                <a:ext cx="118840" cy="147802"/>
              </a:xfrm>
              <a:custGeom>
                <a:avLst/>
                <a:gdLst>
                  <a:gd name="T0" fmla="*/ 8 w 52"/>
                  <a:gd name="T1" fmla="*/ 19 h 66"/>
                  <a:gd name="T2" fmla="*/ 9 w 52"/>
                  <a:gd name="T3" fmla="*/ 19 h 66"/>
                  <a:gd name="T4" fmla="*/ 12 w 52"/>
                  <a:gd name="T5" fmla="*/ 19 h 66"/>
                  <a:gd name="T6" fmla="*/ 13 w 52"/>
                  <a:gd name="T7" fmla="*/ 22 h 66"/>
                  <a:gd name="T8" fmla="*/ 10 w 52"/>
                  <a:gd name="T9" fmla="*/ 17 h 66"/>
                  <a:gd name="T10" fmla="*/ 10 w 52"/>
                  <a:gd name="T11" fmla="*/ 12 h 66"/>
                  <a:gd name="T12" fmla="*/ 13 w 52"/>
                  <a:gd name="T13" fmla="*/ 12 h 66"/>
                  <a:gd name="T14" fmla="*/ 13 w 52"/>
                  <a:gd name="T15" fmla="*/ 10 h 66"/>
                  <a:gd name="T16" fmla="*/ 10 w 52"/>
                  <a:gd name="T17" fmla="*/ 10 h 66"/>
                  <a:gd name="T18" fmla="*/ 10 w 52"/>
                  <a:gd name="T19" fmla="*/ 5 h 66"/>
                  <a:gd name="T20" fmla="*/ 8 w 52"/>
                  <a:gd name="T21" fmla="*/ 5 h 66"/>
                  <a:gd name="T22" fmla="*/ 12 w 52"/>
                  <a:gd name="T23" fmla="*/ 4 h 66"/>
                  <a:gd name="T24" fmla="*/ 12 w 52"/>
                  <a:gd name="T25" fmla="*/ 0 h 66"/>
                  <a:gd name="T26" fmla="*/ 8 w 52"/>
                  <a:gd name="T27" fmla="*/ 2 h 66"/>
                  <a:gd name="T28" fmla="*/ 7 w 52"/>
                  <a:gd name="T29" fmla="*/ 4 h 66"/>
                  <a:gd name="T30" fmla="*/ 4 w 52"/>
                  <a:gd name="T31" fmla="*/ 4 h 66"/>
                  <a:gd name="T32" fmla="*/ 2 w 52"/>
                  <a:gd name="T33" fmla="*/ 7 h 66"/>
                  <a:gd name="T34" fmla="*/ 2 w 52"/>
                  <a:gd name="T35" fmla="*/ 9 h 66"/>
                  <a:gd name="T36" fmla="*/ 4 w 52"/>
                  <a:gd name="T37" fmla="*/ 7 h 66"/>
                  <a:gd name="T38" fmla="*/ 4 w 52"/>
                  <a:gd name="T39" fmla="*/ 9 h 66"/>
                  <a:gd name="T40" fmla="*/ 5 w 52"/>
                  <a:gd name="T41" fmla="*/ 7 h 66"/>
                  <a:gd name="T42" fmla="*/ 7 w 52"/>
                  <a:gd name="T43" fmla="*/ 5 h 66"/>
                  <a:gd name="T44" fmla="*/ 7 w 52"/>
                  <a:gd name="T45" fmla="*/ 9 h 66"/>
                  <a:gd name="T46" fmla="*/ 6 w 52"/>
                  <a:gd name="T47" fmla="*/ 8 h 66"/>
                  <a:gd name="T48" fmla="*/ 6 w 52"/>
                  <a:gd name="T49" fmla="*/ 8 h 66"/>
                  <a:gd name="T50" fmla="*/ 0 w 52"/>
                  <a:gd name="T51" fmla="*/ 10 h 66"/>
                  <a:gd name="T52" fmla="*/ 0 w 52"/>
                  <a:gd name="T53" fmla="*/ 13 h 66"/>
                  <a:gd name="T54" fmla="*/ 2 w 52"/>
                  <a:gd name="T55" fmla="*/ 13 h 66"/>
                  <a:gd name="T56" fmla="*/ 2 w 52"/>
                  <a:gd name="T57" fmla="*/ 18 h 66"/>
                  <a:gd name="T58" fmla="*/ 4 w 52"/>
                  <a:gd name="T59" fmla="*/ 19 h 66"/>
                  <a:gd name="T60" fmla="*/ 17 w 52"/>
                  <a:gd name="T61" fmla="*/ 21 h 66"/>
                  <a:gd name="T62" fmla="*/ 15 w 52"/>
                  <a:gd name="T63" fmla="*/ 22 h 66"/>
                  <a:gd name="T64" fmla="*/ 17 w 52"/>
                  <a:gd name="T65" fmla="*/ 23 h 66"/>
                  <a:gd name="T66" fmla="*/ 20 w 52"/>
                  <a:gd name="T67" fmla="*/ 21 h 66"/>
                  <a:gd name="T68" fmla="*/ 17 w 52"/>
                  <a:gd name="T69" fmla="*/ 12 h 66"/>
                  <a:gd name="T70" fmla="*/ 17 w 52"/>
                  <a:gd name="T71" fmla="*/ 15 h 66"/>
                  <a:gd name="T72" fmla="*/ 15 w 52"/>
                  <a:gd name="T73" fmla="*/ 15 h 66"/>
                  <a:gd name="T74" fmla="*/ 13 w 52"/>
                  <a:gd name="T75" fmla="*/ 15 h 66"/>
                  <a:gd name="T76" fmla="*/ 15 w 52"/>
                  <a:gd name="T77" fmla="*/ 19 h 66"/>
                  <a:gd name="T78" fmla="*/ 17 w 52"/>
                  <a:gd name="T79" fmla="*/ 19 h 66"/>
                  <a:gd name="T80" fmla="*/ 17 w 52"/>
                  <a:gd name="T81" fmla="*/ 19 h 66"/>
                  <a:gd name="T82" fmla="*/ 17 w 52"/>
                  <a:gd name="T83" fmla="*/ 19 h 66"/>
                  <a:gd name="T84" fmla="*/ 20 w 52"/>
                  <a:gd name="T85" fmla="*/ 12 h 66"/>
                  <a:gd name="T86" fmla="*/ 17 w 52"/>
                  <a:gd name="T87" fmla="*/ 12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6">
                    <a:moveTo>
                      <a:pt x="10" y="54"/>
                    </a:moveTo>
                    <a:lnTo>
                      <a:pt x="20" y="54"/>
                    </a:lnTo>
                    <a:lnTo>
                      <a:pt x="22" y="50"/>
                    </a:lnTo>
                    <a:lnTo>
                      <a:pt x="24" y="48"/>
                    </a:lnTo>
                    <a:lnTo>
                      <a:pt x="24" y="52"/>
                    </a:lnTo>
                    <a:lnTo>
                      <a:pt x="26" y="54"/>
                    </a:lnTo>
                    <a:lnTo>
                      <a:pt x="30" y="54"/>
                    </a:lnTo>
                    <a:lnTo>
                      <a:pt x="34" y="64"/>
                    </a:lnTo>
                    <a:lnTo>
                      <a:pt x="30" y="46"/>
                    </a:lnTo>
                    <a:lnTo>
                      <a:pt x="28" y="46"/>
                    </a:lnTo>
                    <a:lnTo>
                      <a:pt x="24" y="46"/>
                    </a:lnTo>
                    <a:lnTo>
                      <a:pt x="28" y="32"/>
                    </a:lnTo>
                    <a:lnTo>
                      <a:pt x="30" y="34"/>
                    </a:lnTo>
                    <a:lnTo>
                      <a:pt x="32" y="34"/>
                    </a:lnTo>
                    <a:lnTo>
                      <a:pt x="34" y="34"/>
                    </a:lnTo>
                    <a:lnTo>
                      <a:pt x="34" y="28"/>
                    </a:lnTo>
                    <a:lnTo>
                      <a:pt x="28" y="28"/>
                    </a:lnTo>
                    <a:lnTo>
                      <a:pt x="28" y="22"/>
                    </a:lnTo>
                    <a:lnTo>
                      <a:pt x="28" y="16"/>
                    </a:lnTo>
                    <a:lnTo>
                      <a:pt x="24" y="16"/>
                    </a:lnTo>
                    <a:lnTo>
                      <a:pt x="22" y="14"/>
                    </a:lnTo>
                    <a:lnTo>
                      <a:pt x="26" y="14"/>
                    </a:lnTo>
                    <a:lnTo>
                      <a:pt x="28" y="14"/>
                    </a:lnTo>
                    <a:lnTo>
                      <a:pt x="30" y="12"/>
                    </a:lnTo>
                    <a:lnTo>
                      <a:pt x="32" y="6"/>
                    </a:lnTo>
                    <a:lnTo>
                      <a:pt x="30" y="0"/>
                    </a:lnTo>
                    <a:lnTo>
                      <a:pt x="22" y="6"/>
                    </a:lnTo>
                    <a:lnTo>
                      <a:pt x="20" y="10"/>
                    </a:lnTo>
                    <a:lnTo>
                      <a:pt x="18" y="12"/>
                    </a:lnTo>
                    <a:lnTo>
                      <a:pt x="14" y="14"/>
                    </a:lnTo>
                    <a:lnTo>
                      <a:pt x="10" y="12"/>
                    </a:lnTo>
                    <a:lnTo>
                      <a:pt x="6" y="16"/>
                    </a:lnTo>
                    <a:lnTo>
                      <a:pt x="2" y="20"/>
                    </a:lnTo>
                    <a:lnTo>
                      <a:pt x="4" y="22"/>
                    </a:lnTo>
                    <a:lnTo>
                      <a:pt x="4" y="24"/>
                    </a:lnTo>
                    <a:lnTo>
                      <a:pt x="6" y="24"/>
                    </a:lnTo>
                    <a:lnTo>
                      <a:pt x="8" y="18"/>
                    </a:lnTo>
                    <a:lnTo>
                      <a:pt x="10" y="18"/>
                    </a:lnTo>
                    <a:lnTo>
                      <a:pt x="10" y="22"/>
                    </a:lnTo>
                    <a:lnTo>
                      <a:pt x="10" y="24"/>
                    </a:lnTo>
                    <a:lnTo>
                      <a:pt x="12" y="20"/>
                    </a:lnTo>
                    <a:lnTo>
                      <a:pt x="12" y="18"/>
                    </a:lnTo>
                    <a:lnTo>
                      <a:pt x="10" y="16"/>
                    </a:lnTo>
                    <a:lnTo>
                      <a:pt x="18" y="16"/>
                    </a:lnTo>
                    <a:lnTo>
                      <a:pt x="18" y="20"/>
                    </a:lnTo>
                    <a:lnTo>
                      <a:pt x="18" y="24"/>
                    </a:lnTo>
                    <a:lnTo>
                      <a:pt x="16" y="24"/>
                    </a:lnTo>
                    <a:lnTo>
                      <a:pt x="16" y="22"/>
                    </a:lnTo>
                    <a:lnTo>
                      <a:pt x="14" y="22"/>
                    </a:lnTo>
                    <a:lnTo>
                      <a:pt x="10" y="28"/>
                    </a:lnTo>
                    <a:lnTo>
                      <a:pt x="0" y="28"/>
                    </a:lnTo>
                    <a:lnTo>
                      <a:pt x="2" y="30"/>
                    </a:lnTo>
                    <a:lnTo>
                      <a:pt x="2" y="32"/>
                    </a:lnTo>
                    <a:lnTo>
                      <a:pt x="0" y="36"/>
                    </a:lnTo>
                    <a:lnTo>
                      <a:pt x="4" y="36"/>
                    </a:lnTo>
                    <a:lnTo>
                      <a:pt x="6" y="38"/>
                    </a:lnTo>
                    <a:lnTo>
                      <a:pt x="6" y="40"/>
                    </a:lnTo>
                    <a:lnTo>
                      <a:pt x="4" y="50"/>
                    </a:lnTo>
                    <a:lnTo>
                      <a:pt x="10" y="52"/>
                    </a:lnTo>
                    <a:lnTo>
                      <a:pt x="10" y="54"/>
                    </a:lnTo>
                    <a:close/>
                    <a:moveTo>
                      <a:pt x="46" y="58"/>
                    </a:moveTo>
                    <a:lnTo>
                      <a:pt x="46" y="58"/>
                    </a:lnTo>
                    <a:lnTo>
                      <a:pt x="38" y="60"/>
                    </a:lnTo>
                    <a:lnTo>
                      <a:pt x="38" y="62"/>
                    </a:lnTo>
                    <a:lnTo>
                      <a:pt x="38" y="64"/>
                    </a:lnTo>
                    <a:lnTo>
                      <a:pt x="38" y="66"/>
                    </a:lnTo>
                    <a:lnTo>
                      <a:pt x="42" y="66"/>
                    </a:lnTo>
                    <a:lnTo>
                      <a:pt x="50" y="62"/>
                    </a:lnTo>
                    <a:lnTo>
                      <a:pt x="52" y="58"/>
                    </a:lnTo>
                    <a:lnTo>
                      <a:pt x="46" y="58"/>
                    </a:lnTo>
                    <a:close/>
                    <a:moveTo>
                      <a:pt x="46" y="34"/>
                    </a:moveTo>
                    <a:lnTo>
                      <a:pt x="42" y="40"/>
                    </a:lnTo>
                    <a:lnTo>
                      <a:pt x="44" y="40"/>
                    </a:lnTo>
                    <a:lnTo>
                      <a:pt x="44" y="42"/>
                    </a:lnTo>
                    <a:lnTo>
                      <a:pt x="38" y="40"/>
                    </a:lnTo>
                    <a:lnTo>
                      <a:pt x="36" y="42"/>
                    </a:lnTo>
                    <a:lnTo>
                      <a:pt x="34" y="44"/>
                    </a:lnTo>
                    <a:lnTo>
                      <a:pt x="38" y="50"/>
                    </a:lnTo>
                    <a:lnTo>
                      <a:pt x="38" y="54"/>
                    </a:lnTo>
                    <a:lnTo>
                      <a:pt x="40" y="52"/>
                    </a:lnTo>
                    <a:lnTo>
                      <a:pt x="42" y="52"/>
                    </a:lnTo>
                    <a:lnTo>
                      <a:pt x="44" y="54"/>
                    </a:lnTo>
                    <a:lnTo>
                      <a:pt x="42" y="54"/>
                    </a:lnTo>
                    <a:lnTo>
                      <a:pt x="44" y="54"/>
                    </a:lnTo>
                    <a:lnTo>
                      <a:pt x="48" y="54"/>
                    </a:lnTo>
                    <a:lnTo>
                      <a:pt x="46" y="54"/>
                    </a:lnTo>
                    <a:lnTo>
                      <a:pt x="52" y="52"/>
                    </a:lnTo>
                    <a:lnTo>
                      <a:pt x="52" y="34"/>
                    </a:lnTo>
                    <a:lnTo>
                      <a:pt x="46" y="34"/>
                    </a:lnTo>
                    <a:close/>
                  </a:path>
                </a:pathLst>
              </a:custGeom>
              <a:grpFill/>
              <a:ln w="3175">
                <a:noFill/>
                <a:round/>
                <a:headEnd/>
                <a:tailEnd/>
              </a:ln>
            </p:spPr>
            <p:txBody>
              <a:bodyPr/>
              <a:lstStyle/>
              <a:p>
                <a:pPr>
                  <a:defRPr/>
                </a:pPr>
                <a:endParaRPr lang="en-GB" dirty="0">
                  <a:latin typeface="Calibri" pitchFamily="34" charset="0"/>
                </a:endParaRPr>
              </a:p>
            </p:txBody>
          </p:sp>
          <p:sp>
            <p:nvSpPr>
              <p:cNvPr id="759" name="Freeform 164"/>
              <p:cNvSpPr>
                <a:spLocks/>
              </p:cNvSpPr>
              <p:nvPr/>
            </p:nvSpPr>
            <p:spPr bwMode="auto">
              <a:xfrm>
                <a:off x="5047202" y="2633108"/>
                <a:ext cx="153622" cy="101433"/>
              </a:xfrm>
              <a:custGeom>
                <a:avLst/>
                <a:gdLst>
                  <a:gd name="T0" fmla="*/ 20 w 68"/>
                  <a:gd name="T1" fmla="*/ 16 h 44"/>
                  <a:gd name="T2" fmla="*/ 21 w 68"/>
                  <a:gd name="T3" fmla="*/ 14 h 44"/>
                  <a:gd name="T4" fmla="*/ 21 w 68"/>
                  <a:gd name="T5" fmla="*/ 14 h 44"/>
                  <a:gd name="T6" fmla="*/ 23 w 68"/>
                  <a:gd name="T7" fmla="*/ 13 h 44"/>
                  <a:gd name="T8" fmla="*/ 23 w 68"/>
                  <a:gd name="T9" fmla="*/ 12 h 44"/>
                  <a:gd name="T10" fmla="*/ 25 w 68"/>
                  <a:gd name="T11" fmla="*/ 11 h 44"/>
                  <a:gd name="T12" fmla="*/ 24 w 68"/>
                  <a:gd name="T13" fmla="*/ 10 h 44"/>
                  <a:gd name="T14" fmla="*/ 23 w 68"/>
                  <a:gd name="T15" fmla="*/ 8 h 44"/>
                  <a:gd name="T16" fmla="*/ 23 w 68"/>
                  <a:gd name="T17" fmla="*/ 8 h 44"/>
                  <a:gd name="T18" fmla="*/ 23 w 68"/>
                  <a:gd name="T19" fmla="*/ 6 h 44"/>
                  <a:gd name="T20" fmla="*/ 21 w 68"/>
                  <a:gd name="T21" fmla="*/ 6 h 44"/>
                  <a:gd name="T22" fmla="*/ 18 w 68"/>
                  <a:gd name="T23" fmla="*/ 6 h 44"/>
                  <a:gd name="T24" fmla="*/ 17 w 68"/>
                  <a:gd name="T25" fmla="*/ 4 h 44"/>
                  <a:gd name="T26" fmla="*/ 16 w 68"/>
                  <a:gd name="T27" fmla="*/ 4 h 44"/>
                  <a:gd name="T28" fmla="*/ 15 w 68"/>
                  <a:gd name="T29" fmla="*/ 4 h 44"/>
                  <a:gd name="T30" fmla="*/ 13 w 68"/>
                  <a:gd name="T31" fmla="*/ 2 h 44"/>
                  <a:gd name="T32" fmla="*/ 11 w 68"/>
                  <a:gd name="T33" fmla="*/ 2 h 44"/>
                  <a:gd name="T34" fmla="*/ 8 w 68"/>
                  <a:gd name="T35" fmla="*/ 0 h 44"/>
                  <a:gd name="T36" fmla="*/ 5 w 68"/>
                  <a:gd name="T37" fmla="*/ 2 h 44"/>
                  <a:gd name="T38" fmla="*/ 4 w 68"/>
                  <a:gd name="T39" fmla="*/ 3 h 44"/>
                  <a:gd name="T40" fmla="*/ 3 w 68"/>
                  <a:gd name="T41" fmla="*/ 4 h 44"/>
                  <a:gd name="T42" fmla="*/ 2 w 68"/>
                  <a:gd name="T43" fmla="*/ 6 h 44"/>
                  <a:gd name="T44" fmla="*/ 0 w 68"/>
                  <a:gd name="T45" fmla="*/ 6 h 44"/>
                  <a:gd name="T46" fmla="*/ 0 w 68"/>
                  <a:gd name="T47" fmla="*/ 7 h 44"/>
                  <a:gd name="T48" fmla="*/ 2 w 68"/>
                  <a:gd name="T49" fmla="*/ 10 h 44"/>
                  <a:gd name="T50" fmla="*/ 3 w 68"/>
                  <a:gd name="T51" fmla="*/ 13 h 44"/>
                  <a:gd name="T52" fmla="*/ 3 w 68"/>
                  <a:gd name="T53" fmla="*/ 14 h 44"/>
                  <a:gd name="T54" fmla="*/ 4 w 68"/>
                  <a:gd name="T55" fmla="*/ 14 h 44"/>
                  <a:gd name="T56" fmla="*/ 5 w 68"/>
                  <a:gd name="T57" fmla="*/ 14 h 44"/>
                  <a:gd name="T58" fmla="*/ 7 w 68"/>
                  <a:gd name="T59" fmla="*/ 16 h 44"/>
                  <a:gd name="T60" fmla="*/ 9 w 68"/>
                  <a:gd name="T61" fmla="*/ 18 h 44"/>
                  <a:gd name="T62" fmla="*/ 9 w 68"/>
                  <a:gd name="T63" fmla="*/ 17 h 44"/>
                  <a:gd name="T64" fmla="*/ 11 w 68"/>
                  <a:gd name="T65" fmla="*/ 14 h 44"/>
                  <a:gd name="T66" fmla="*/ 12 w 68"/>
                  <a:gd name="T67" fmla="*/ 14 h 44"/>
                  <a:gd name="T68" fmla="*/ 14 w 68"/>
                  <a:gd name="T69" fmla="*/ 15 h 44"/>
                  <a:gd name="T70" fmla="*/ 16 w 68"/>
                  <a:gd name="T71" fmla="*/ 16 h 44"/>
                  <a:gd name="T72" fmla="*/ 17 w 68"/>
                  <a:gd name="T73" fmla="*/ 16 h 44"/>
                  <a:gd name="T74" fmla="*/ 20 w 68"/>
                  <a:gd name="T75" fmla="*/ 16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44">
                    <a:moveTo>
                      <a:pt x="54" y="40"/>
                    </a:moveTo>
                    <a:lnTo>
                      <a:pt x="54" y="40"/>
                    </a:lnTo>
                    <a:lnTo>
                      <a:pt x="56" y="38"/>
                    </a:lnTo>
                    <a:lnTo>
                      <a:pt x="56" y="36"/>
                    </a:lnTo>
                    <a:lnTo>
                      <a:pt x="58" y="34"/>
                    </a:lnTo>
                    <a:lnTo>
                      <a:pt x="60" y="34"/>
                    </a:lnTo>
                    <a:lnTo>
                      <a:pt x="60" y="32"/>
                    </a:lnTo>
                    <a:lnTo>
                      <a:pt x="60" y="30"/>
                    </a:lnTo>
                    <a:lnTo>
                      <a:pt x="62" y="30"/>
                    </a:lnTo>
                    <a:lnTo>
                      <a:pt x="68" y="26"/>
                    </a:lnTo>
                    <a:lnTo>
                      <a:pt x="66" y="24"/>
                    </a:lnTo>
                    <a:lnTo>
                      <a:pt x="64" y="20"/>
                    </a:lnTo>
                    <a:lnTo>
                      <a:pt x="62" y="20"/>
                    </a:lnTo>
                    <a:lnTo>
                      <a:pt x="60" y="18"/>
                    </a:lnTo>
                    <a:lnTo>
                      <a:pt x="60" y="16"/>
                    </a:lnTo>
                    <a:lnTo>
                      <a:pt x="58" y="14"/>
                    </a:lnTo>
                    <a:lnTo>
                      <a:pt x="54" y="16"/>
                    </a:lnTo>
                    <a:lnTo>
                      <a:pt x="50" y="14"/>
                    </a:lnTo>
                    <a:lnTo>
                      <a:pt x="46" y="10"/>
                    </a:lnTo>
                    <a:lnTo>
                      <a:pt x="44" y="8"/>
                    </a:lnTo>
                    <a:lnTo>
                      <a:pt x="42" y="10"/>
                    </a:lnTo>
                    <a:lnTo>
                      <a:pt x="40" y="10"/>
                    </a:lnTo>
                    <a:lnTo>
                      <a:pt x="40" y="8"/>
                    </a:lnTo>
                    <a:lnTo>
                      <a:pt x="36" y="6"/>
                    </a:lnTo>
                    <a:lnTo>
                      <a:pt x="30" y="6"/>
                    </a:lnTo>
                    <a:lnTo>
                      <a:pt x="28" y="4"/>
                    </a:lnTo>
                    <a:lnTo>
                      <a:pt x="22" y="0"/>
                    </a:lnTo>
                    <a:lnTo>
                      <a:pt x="14" y="6"/>
                    </a:lnTo>
                    <a:lnTo>
                      <a:pt x="10" y="8"/>
                    </a:lnTo>
                    <a:lnTo>
                      <a:pt x="8" y="10"/>
                    </a:lnTo>
                    <a:lnTo>
                      <a:pt x="6" y="12"/>
                    </a:lnTo>
                    <a:lnTo>
                      <a:pt x="2" y="14"/>
                    </a:lnTo>
                    <a:lnTo>
                      <a:pt x="0" y="14"/>
                    </a:lnTo>
                    <a:lnTo>
                      <a:pt x="0" y="18"/>
                    </a:lnTo>
                    <a:lnTo>
                      <a:pt x="6" y="24"/>
                    </a:lnTo>
                    <a:lnTo>
                      <a:pt x="8" y="28"/>
                    </a:lnTo>
                    <a:lnTo>
                      <a:pt x="8" y="32"/>
                    </a:lnTo>
                    <a:lnTo>
                      <a:pt x="8" y="34"/>
                    </a:lnTo>
                    <a:lnTo>
                      <a:pt x="10" y="34"/>
                    </a:lnTo>
                    <a:lnTo>
                      <a:pt x="12" y="34"/>
                    </a:lnTo>
                    <a:lnTo>
                      <a:pt x="14" y="36"/>
                    </a:lnTo>
                    <a:lnTo>
                      <a:pt x="18" y="40"/>
                    </a:lnTo>
                    <a:lnTo>
                      <a:pt x="22" y="42"/>
                    </a:lnTo>
                    <a:lnTo>
                      <a:pt x="24" y="44"/>
                    </a:lnTo>
                    <a:lnTo>
                      <a:pt x="26" y="42"/>
                    </a:lnTo>
                    <a:lnTo>
                      <a:pt x="28" y="38"/>
                    </a:lnTo>
                    <a:lnTo>
                      <a:pt x="30" y="36"/>
                    </a:lnTo>
                    <a:lnTo>
                      <a:pt x="32" y="36"/>
                    </a:lnTo>
                    <a:lnTo>
                      <a:pt x="34" y="36"/>
                    </a:lnTo>
                    <a:lnTo>
                      <a:pt x="38" y="38"/>
                    </a:lnTo>
                    <a:lnTo>
                      <a:pt x="42" y="40"/>
                    </a:lnTo>
                    <a:lnTo>
                      <a:pt x="46" y="40"/>
                    </a:lnTo>
                    <a:lnTo>
                      <a:pt x="54" y="40"/>
                    </a:lnTo>
                    <a:close/>
                  </a:path>
                </a:pathLst>
              </a:custGeom>
              <a:grpFill/>
              <a:ln w="3175">
                <a:noFill/>
                <a:round/>
                <a:headEnd/>
                <a:tailEnd/>
              </a:ln>
            </p:spPr>
            <p:txBody>
              <a:bodyPr/>
              <a:lstStyle/>
              <a:p>
                <a:pPr>
                  <a:defRPr/>
                </a:pPr>
                <a:endParaRPr lang="en-GB" dirty="0">
                  <a:latin typeface="Calibri" pitchFamily="34" charset="0"/>
                </a:endParaRPr>
              </a:p>
            </p:txBody>
          </p:sp>
          <p:sp>
            <p:nvSpPr>
              <p:cNvPr id="760" name="Freeform 165"/>
              <p:cNvSpPr>
                <a:spLocks noEditPoints="1"/>
              </p:cNvSpPr>
              <p:nvPr/>
            </p:nvSpPr>
            <p:spPr bwMode="auto">
              <a:xfrm>
                <a:off x="5560243" y="3215621"/>
                <a:ext cx="60869" cy="37675"/>
              </a:xfrm>
              <a:custGeom>
                <a:avLst/>
                <a:gdLst>
                  <a:gd name="T0" fmla="*/ 8 w 26"/>
                  <a:gd name="T1" fmla="*/ 6 h 16"/>
                  <a:gd name="T2" fmla="*/ 8 w 26"/>
                  <a:gd name="T3" fmla="*/ 6 h 16"/>
                  <a:gd name="T4" fmla="*/ 6 w 26"/>
                  <a:gd name="T5" fmla="*/ 7 h 16"/>
                  <a:gd name="T6" fmla="*/ 6 w 26"/>
                  <a:gd name="T7" fmla="*/ 7 h 16"/>
                  <a:gd name="T8" fmla="*/ 2 w 26"/>
                  <a:gd name="T9" fmla="*/ 7 h 16"/>
                  <a:gd name="T10" fmla="*/ 2 w 26"/>
                  <a:gd name="T11" fmla="*/ 7 h 16"/>
                  <a:gd name="T12" fmla="*/ 2 w 26"/>
                  <a:gd name="T13" fmla="*/ 6 h 16"/>
                  <a:gd name="T14" fmla="*/ 2 w 26"/>
                  <a:gd name="T15" fmla="*/ 6 h 16"/>
                  <a:gd name="T16" fmla="*/ 0 w 26"/>
                  <a:gd name="T17" fmla="*/ 6 h 16"/>
                  <a:gd name="T18" fmla="*/ 0 w 26"/>
                  <a:gd name="T19" fmla="*/ 6 h 16"/>
                  <a:gd name="T20" fmla="*/ 2 w 26"/>
                  <a:gd name="T21" fmla="*/ 5 h 16"/>
                  <a:gd name="T22" fmla="*/ 2 w 26"/>
                  <a:gd name="T23" fmla="*/ 5 h 16"/>
                  <a:gd name="T24" fmla="*/ 2 w 26"/>
                  <a:gd name="T25" fmla="*/ 6 h 16"/>
                  <a:gd name="T26" fmla="*/ 3 w 26"/>
                  <a:gd name="T27" fmla="*/ 6 h 16"/>
                  <a:gd name="T28" fmla="*/ 3 w 26"/>
                  <a:gd name="T29" fmla="*/ 6 h 16"/>
                  <a:gd name="T30" fmla="*/ 4 w 26"/>
                  <a:gd name="T31" fmla="*/ 5 h 16"/>
                  <a:gd name="T32" fmla="*/ 4 w 26"/>
                  <a:gd name="T33" fmla="*/ 5 h 16"/>
                  <a:gd name="T34" fmla="*/ 6 w 26"/>
                  <a:gd name="T35" fmla="*/ 5 h 16"/>
                  <a:gd name="T36" fmla="*/ 6 w 26"/>
                  <a:gd name="T37" fmla="*/ 5 h 16"/>
                  <a:gd name="T38" fmla="*/ 8 w 26"/>
                  <a:gd name="T39" fmla="*/ 6 h 16"/>
                  <a:gd name="T40" fmla="*/ 8 w 26"/>
                  <a:gd name="T41" fmla="*/ 6 h 16"/>
                  <a:gd name="T42" fmla="*/ 8 w 26"/>
                  <a:gd name="T43" fmla="*/ 6 h 16"/>
                  <a:gd name="T44" fmla="*/ 8 w 26"/>
                  <a:gd name="T45" fmla="*/ 6 h 16"/>
                  <a:gd name="T46" fmla="*/ 11 w 26"/>
                  <a:gd name="T47" fmla="*/ 0 h 16"/>
                  <a:gd name="T48" fmla="*/ 11 w 26"/>
                  <a:gd name="T49" fmla="*/ 0 h 16"/>
                  <a:gd name="T50" fmla="*/ 9 w 26"/>
                  <a:gd name="T51" fmla="*/ 2 h 16"/>
                  <a:gd name="T52" fmla="*/ 9 w 26"/>
                  <a:gd name="T53" fmla="*/ 2 h 16"/>
                  <a:gd name="T54" fmla="*/ 4 w 26"/>
                  <a:gd name="T55" fmla="*/ 2 h 16"/>
                  <a:gd name="T56" fmla="*/ 2 w 26"/>
                  <a:gd name="T57" fmla="*/ 4 h 16"/>
                  <a:gd name="T58" fmla="*/ 2 w 26"/>
                  <a:gd name="T59" fmla="*/ 4 h 16"/>
                  <a:gd name="T60" fmla="*/ 2 w 26"/>
                  <a:gd name="T61" fmla="*/ 5 h 16"/>
                  <a:gd name="T62" fmla="*/ 2 w 26"/>
                  <a:gd name="T63" fmla="*/ 5 h 16"/>
                  <a:gd name="T64" fmla="*/ 2 w 26"/>
                  <a:gd name="T65" fmla="*/ 6 h 16"/>
                  <a:gd name="T66" fmla="*/ 3 w 26"/>
                  <a:gd name="T67" fmla="*/ 6 h 16"/>
                  <a:gd name="T68" fmla="*/ 3 w 26"/>
                  <a:gd name="T69" fmla="*/ 6 h 16"/>
                  <a:gd name="T70" fmla="*/ 4 w 26"/>
                  <a:gd name="T71" fmla="*/ 5 h 16"/>
                  <a:gd name="T72" fmla="*/ 4 w 26"/>
                  <a:gd name="T73" fmla="*/ 5 h 16"/>
                  <a:gd name="T74" fmla="*/ 6 w 26"/>
                  <a:gd name="T75" fmla="*/ 5 h 16"/>
                  <a:gd name="T76" fmla="*/ 6 w 26"/>
                  <a:gd name="T77" fmla="*/ 5 h 16"/>
                  <a:gd name="T78" fmla="*/ 8 w 26"/>
                  <a:gd name="T79" fmla="*/ 6 h 16"/>
                  <a:gd name="T80" fmla="*/ 8 w 26"/>
                  <a:gd name="T81" fmla="*/ 6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16">
                    <a:moveTo>
                      <a:pt x="18" y="12"/>
                    </a:moveTo>
                    <a:lnTo>
                      <a:pt x="18" y="12"/>
                    </a:lnTo>
                    <a:lnTo>
                      <a:pt x="14" y="16"/>
                    </a:lnTo>
                    <a:lnTo>
                      <a:pt x="4" y="16"/>
                    </a:lnTo>
                    <a:lnTo>
                      <a:pt x="4" y="14"/>
                    </a:lnTo>
                    <a:lnTo>
                      <a:pt x="2" y="14"/>
                    </a:lnTo>
                    <a:lnTo>
                      <a:pt x="0" y="12"/>
                    </a:lnTo>
                    <a:lnTo>
                      <a:pt x="2" y="10"/>
                    </a:lnTo>
                    <a:lnTo>
                      <a:pt x="4" y="12"/>
                    </a:lnTo>
                    <a:lnTo>
                      <a:pt x="8" y="12"/>
                    </a:lnTo>
                    <a:lnTo>
                      <a:pt x="10" y="10"/>
                    </a:lnTo>
                    <a:lnTo>
                      <a:pt x="14" y="10"/>
                    </a:lnTo>
                    <a:lnTo>
                      <a:pt x="18" y="12"/>
                    </a:lnTo>
                    <a:close/>
                    <a:moveTo>
                      <a:pt x="18" y="12"/>
                    </a:moveTo>
                    <a:lnTo>
                      <a:pt x="18" y="12"/>
                    </a:lnTo>
                    <a:lnTo>
                      <a:pt x="26" y="0"/>
                    </a:lnTo>
                    <a:lnTo>
                      <a:pt x="20" y="4"/>
                    </a:lnTo>
                    <a:lnTo>
                      <a:pt x="10" y="6"/>
                    </a:lnTo>
                    <a:lnTo>
                      <a:pt x="2" y="8"/>
                    </a:lnTo>
                    <a:lnTo>
                      <a:pt x="2" y="10"/>
                    </a:lnTo>
                    <a:lnTo>
                      <a:pt x="4" y="12"/>
                    </a:lnTo>
                    <a:lnTo>
                      <a:pt x="8" y="12"/>
                    </a:lnTo>
                    <a:lnTo>
                      <a:pt x="10" y="10"/>
                    </a:lnTo>
                    <a:lnTo>
                      <a:pt x="14" y="10"/>
                    </a:lnTo>
                    <a:lnTo>
                      <a:pt x="18" y="12"/>
                    </a:lnTo>
                    <a:close/>
                  </a:path>
                </a:pathLst>
              </a:custGeom>
              <a:grpFill/>
              <a:ln w="3175">
                <a:noFill/>
                <a:round/>
                <a:headEnd/>
                <a:tailEnd/>
              </a:ln>
            </p:spPr>
            <p:txBody>
              <a:bodyPr/>
              <a:lstStyle/>
              <a:p>
                <a:pPr>
                  <a:defRPr/>
                </a:pPr>
                <a:endParaRPr lang="en-GB" dirty="0">
                  <a:latin typeface="Calibri" pitchFamily="34" charset="0"/>
                </a:endParaRPr>
              </a:p>
            </p:txBody>
          </p:sp>
          <p:sp>
            <p:nvSpPr>
              <p:cNvPr id="761" name="Freeform 166"/>
              <p:cNvSpPr>
                <a:spLocks noEditPoints="1"/>
              </p:cNvSpPr>
              <p:nvPr/>
            </p:nvSpPr>
            <p:spPr bwMode="auto">
              <a:xfrm>
                <a:off x="2548665" y="3630045"/>
                <a:ext cx="260868" cy="118821"/>
              </a:xfrm>
              <a:custGeom>
                <a:avLst/>
                <a:gdLst>
                  <a:gd name="T0" fmla="*/ 7 w 114"/>
                  <a:gd name="T1" fmla="*/ 6 h 52"/>
                  <a:gd name="T2" fmla="*/ 8 w 114"/>
                  <a:gd name="T3" fmla="*/ 9 h 52"/>
                  <a:gd name="T4" fmla="*/ 6 w 114"/>
                  <a:gd name="T5" fmla="*/ 10 h 52"/>
                  <a:gd name="T6" fmla="*/ 7 w 114"/>
                  <a:gd name="T7" fmla="*/ 10 h 52"/>
                  <a:gd name="T8" fmla="*/ 8 w 114"/>
                  <a:gd name="T9" fmla="*/ 8 h 52"/>
                  <a:gd name="T10" fmla="*/ 9 w 114"/>
                  <a:gd name="T11" fmla="*/ 7 h 52"/>
                  <a:gd name="T12" fmla="*/ 7 w 114"/>
                  <a:gd name="T13" fmla="*/ 6 h 52"/>
                  <a:gd name="T14" fmla="*/ 7 w 114"/>
                  <a:gd name="T15" fmla="*/ 0 h 52"/>
                  <a:gd name="T16" fmla="*/ 2 w 114"/>
                  <a:gd name="T17" fmla="*/ 3 h 52"/>
                  <a:gd name="T18" fmla="*/ 0 w 114"/>
                  <a:gd name="T19" fmla="*/ 8 h 52"/>
                  <a:gd name="T20" fmla="*/ 4 w 114"/>
                  <a:gd name="T21" fmla="*/ 7 h 52"/>
                  <a:gd name="T22" fmla="*/ 4 w 114"/>
                  <a:gd name="T23" fmla="*/ 6 h 52"/>
                  <a:gd name="T24" fmla="*/ 8 w 114"/>
                  <a:gd name="T25" fmla="*/ 2 h 52"/>
                  <a:gd name="T26" fmla="*/ 9 w 114"/>
                  <a:gd name="T27" fmla="*/ 2 h 52"/>
                  <a:gd name="T28" fmla="*/ 12 w 114"/>
                  <a:gd name="T29" fmla="*/ 3 h 52"/>
                  <a:gd name="T30" fmla="*/ 13 w 114"/>
                  <a:gd name="T31" fmla="*/ 6 h 52"/>
                  <a:gd name="T32" fmla="*/ 17 w 114"/>
                  <a:gd name="T33" fmla="*/ 6 h 52"/>
                  <a:gd name="T34" fmla="*/ 17 w 114"/>
                  <a:gd name="T35" fmla="*/ 6 h 52"/>
                  <a:gd name="T36" fmla="*/ 19 w 114"/>
                  <a:gd name="T37" fmla="*/ 6 h 52"/>
                  <a:gd name="T38" fmla="*/ 21 w 114"/>
                  <a:gd name="T39" fmla="*/ 10 h 52"/>
                  <a:gd name="T40" fmla="*/ 23 w 114"/>
                  <a:gd name="T41" fmla="*/ 10 h 52"/>
                  <a:gd name="T42" fmla="*/ 25 w 114"/>
                  <a:gd name="T43" fmla="*/ 10 h 52"/>
                  <a:gd name="T44" fmla="*/ 25 w 114"/>
                  <a:gd name="T45" fmla="*/ 12 h 52"/>
                  <a:gd name="T46" fmla="*/ 28 w 114"/>
                  <a:gd name="T47" fmla="*/ 13 h 52"/>
                  <a:gd name="T48" fmla="*/ 32 w 114"/>
                  <a:gd name="T49" fmla="*/ 17 h 52"/>
                  <a:gd name="T50" fmla="*/ 31 w 114"/>
                  <a:gd name="T51" fmla="*/ 20 h 52"/>
                  <a:gd name="T52" fmla="*/ 43 w 114"/>
                  <a:gd name="T53" fmla="*/ 16 h 52"/>
                  <a:gd name="T54" fmla="*/ 41 w 114"/>
                  <a:gd name="T55" fmla="*/ 16 h 52"/>
                  <a:gd name="T56" fmla="*/ 38 w 114"/>
                  <a:gd name="T57" fmla="*/ 12 h 52"/>
                  <a:gd name="T58" fmla="*/ 34 w 114"/>
                  <a:gd name="T59" fmla="*/ 12 h 52"/>
                  <a:gd name="T60" fmla="*/ 34 w 114"/>
                  <a:gd name="T61" fmla="*/ 10 h 52"/>
                  <a:gd name="T62" fmla="*/ 34 w 114"/>
                  <a:gd name="T63" fmla="*/ 10 h 52"/>
                  <a:gd name="T64" fmla="*/ 25 w 114"/>
                  <a:gd name="T65" fmla="*/ 6 h 52"/>
                  <a:gd name="T66" fmla="*/ 23 w 114"/>
                  <a:gd name="T67" fmla="*/ 6 h 52"/>
                  <a:gd name="T68" fmla="*/ 22 w 114"/>
                  <a:gd name="T69" fmla="*/ 4 h 52"/>
                  <a:gd name="T70" fmla="*/ 21 w 114"/>
                  <a:gd name="T71" fmla="*/ 2 h 52"/>
                  <a:gd name="T72" fmla="*/ 7 w 114"/>
                  <a:gd name="T73" fmla="*/ 0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 h="52">
                    <a:moveTo>
                      <a:pt x="18" y="16"/>
                    </a:moveTo>
                    <a:lnTo>
                      <a:pt x="18" y="16"/>
                    </a:lnTo>
                    <a:lnTo>
                      <a:pt x="18" y="20"/>
                    </a:lnTo>
                    <a:lnTo>
                      <a:pt x="20" y="24"/>
                    </a:lnTo>
                    <a:lnTo>
                      <a:pt x="16" y="26"/>
                    </a:lnTo>
                    <a:lnTo>
                      <a:pt x="18" y="26"/>
                    </a:lnTo>
                    <a:lnTo>
                      <a:pt x="22" y="22"/>
                    </a:lnTo>
                    <a:lnTo>
                      <a:pt x="24" y="18"/>
                    </a:lnTo>
                    <a:lnTo>
                      <a:pt x="18" y="16"/>
                    </a:lnTo>
                    <a:close/>
                    <a:moveTo>
                      <a:pt x="18" y="0"/>
                    </a:moveTo>
                    <a:lnTo>
                      <a:pt x="18" y="0"/>
                    </a:lnTo>
                    <a:lnTo>
                      <a:pt x="12" y="4"/>
                    </a:lnTo>
                    <a:lnTo>
                      <a:pt x="6" y="8"/>
                    </a:lnTo>
                    <a:lnTo>
                      <a:pt x="0" y="20"/>
                    </a:lnTo>
                    <a:lnTo>
                      <a:pt x="4" y="20"/>
                    </a:lnTo>
                    <a:lnTo>
                      <a:pt x="10" y="18"/>
                    </a:lnTo>
                    <a:lnTo>
                      <a:pt x="10" y="14"/>
                    </a:lnTo>
                    <a:lnTo>
                      <a:pt x="14" y="10"/>
                    </a:lnTo>
                    <a:lnTo>
                      <a:pt x="20" y="6"/>
                    </a:lnTo>
                    <a:lnTo>
                      <a:pt x="24" y="6"/>
                    </a:lnTo>
                    <a:lnTo>
                      <a:pt x="30" y="8"/>
                    </a:lnTo>
                    <a:lnTo>
                      <a:pt x="34" y="14"/>
                    </a:lnTo>
                    <a:lnTo>
                      <a:pt x="40" y="14"/>
                    </a:lnTo>
                    <a:lnTo>
                      <a:pt x="42" y="16"/>
                    </a:lnTo>
                    <a:lnTo>
                      <a:pt x="44" y="16"/>
                    </a:lnTo>
                    <a:lnTo>
                      <a:pt x="48" y="16"/>
                    </a:lnTo>
                    <a:lnTo>
                      <a:pt x="50" y="20"/>
                    </a:lnTo>
                    <a:lnTo>
                      <a:pt x="54" y="26"/>
                    </a:lnTo>
                    <a:lnTo>
                      <a:pt x="60" y="26"/>
                    </a:lnTo>
                    <a:lnTo>
                      <a:pt x="66" y="26"/>
                    </a:lnTo>
                    <a:lnTo>
                      <a:pt x="66" y="30"/>
                    </a:lnTo>
                    <a:lnTo>
                      <a:pt x="70" y="34"/>
                    </a:lnTo>
                    <a:lnTo>
                      <a:pt x="74" y="36"/>
                    </a:lnTo>
                    <a:lnTo>
                      <a:pt x="82" y="42"/>
                    </a:lnTo>
                    <a:lnTo>
                      <a:pt x="78" y="52"/>
                    </a:lnTo>
                    <a:lnTo>
                      <a:pt x="114" y="46"/>
                    </a:lnTo>
                    <a:lnTo>
                      <a:pt x="112" y="40"/>
                    </a:lnTo>
                    <a:lnTo>
                      <a:pt x="106" y="40"/>
                    </a:lnTo>
                    <a:lnTo>
                      <a:pt x="100" y="40"/>
                    </a:lnTo>
                    <a:lnTo>
                      <a:pt x="98" y="30"/>
                    </a:lnTo>
                    <a:lnTo>
                      <a:pt x="88" y="30"/>
                    </a:lnTo>
                    <a:lnTo>
                      <a:pt x="88" y="28"/>
                    </a:lnTo>
                    <a:lnTo>
                      <a:pt x="86" y="26"/>
                    </a:lnTo>
                    <a:lnTo>
                      <a:pt x="76" y="20"/>
                    </a:lnTo>
                    <a:lnTo>
                      <a:pt x="64" y="14"/>
                    </a:lnTo>
                    <a:lnTo>
                      <a:pt x="60" y="14"/>
                    </a:lnTo>
                    <a:lnTo>
                      <a:pt x="58" y="10"/>
                    </a:lnTo>
                    <a:lnTo>
                      <a:pt x="54" y="6"/>
                    </a:lnTo>
                    <a:lnTo>
                      <a:pt x="36" y="2"/>
                    </a:lnTo>
                    <a:lnTo>
                      <a:pt x="18" y="0"/>
                    </a:lnTo>
                    <a:close/>
                  </a:path>
                </a:pathLst>
              </a:custGeom>
              <a:grpFill/>
              <a:ln w="3175">
                <a:noFill/>
                <a:round/>
                <a:headEnd/>
                <a:tailEnd/>
              </a:ln>
            </p:spPr>
            <p:txBody>
              <a:bodyPr/>
              <a:lstStyle/>
              <a:p>
                <a:pPr>
                  <a:defRPr/>
                </a:pPr>
                <a:endParaRPr lang="en-GB" dirty="0">
                  <a:latin typeface="Calibri" pitchFamily="34" charset="0"/>
                </a:endParaRPr>
              </a:p>
            </p:txBody>
          </p:sp>
          <p:sp>
            <p:nvSpPr>
              <p:cNvPr id="762" name="Freeform 167"/>
              <p:cNvSpPr>
                <a:spLocks/>
              </p:cNvSpPr>
              <p:nvPr/>
            </p:nvSpPr>
            <p:spPr bwMode="auto">
              <a:xfrm>
                <a:off x="5079086" y="2806992"/>
                <a:ext cx="159419" cy="170986"/>
              </a:xfrm>
              <a:custGeom>
                <a:avLst/>
                <a:gdLst>
                  <a:gd name="T0" fmla="*/ 22 w 70"/>
                  <a:gd name="T1" fmla="*/ 26 h 76"/>
                  <a:gd name="T2" fmla="*/ 22 w 70"/>
                  <a:gd name="T3" fmla="*/ 26 h 76"/>
                  <a:gd name="T4" fmla="*/ 19 w 70"/>
                  <a:gd name="T5" fmla="*/ 24 h 76"/>
                  <a:gd name="T6" fmla="*/ 19 w 70"/>
                  <a:gd name="T7" fmla="*/ 23 h 76"/>
                  <a:gd name="T8" fmla="*/ 17 w 70"/>
                  <a:gd name="T9" fmla="*/ 21 h 76"/>
                  <a:gd name="T10" fmla="*/ 13 w 70"/>
                  <a:gd name="T11" fmla="*/ 17 h 76"/>
                  <a:gd name="T12" fmla="*/ 13 w 70"/>
                  <a:gd name="T13" fmla="*/ 16 h 76"/>
                  <a:gd name="T14" fmla="*/ 10 w 70"/>
                  <a:gd name="T15" fmla="*/ 12 h 76"/>
                  <a:gd name="T16" fmla="*/ 10 w 70"/>
                  <a:gd name="T17" fmla="*/ 11 h 76"/>
                  <a:gd name="T18" fmla="*/ 12 w 70"/>
                  <a:gd name="T19" fmla="*/ 10 h 76"/>
                  <a:gd name="T20" fmla="*/ 13 w 70"/>
                  <a:gd name="T21" fmla="*/ 12 h 76"/>
                  <a:gd name="T22" fmla="*/ 13 w 70"/>
                  <a:gd name="T23" fmla="*/ 11 h 76"/>
                  <a:gd name="T24" fmla="*/ 15 w 70"/>
                  <a:gd name="T25" fmla="*/ 12 h 76"/>
                  <a:gd name="T26" fmla="*/ 19 w 70"/>
                  <a:gd name="T27" fmla="*/ 11 h 76"/>
                  <a:gd name="T28" fmla="*/ 22 w 70"/>
                  <a:gd name="T29" fmla="*/ 12 h 76"/>
                  <a:gd name="T30" fmla="*/ 22 w 70"/>
                  <a:gd name="T31" fmla="*/ 13 h 76"/>
                  <a:gd name="T32" fmla="*/ 24 w 70"/>
                  <a:gd name="T33" fmla="*/ 13 h 76"/>
                  <a:gd name="T34" fmla="*/ 27 w 70"/>
                  <a:gd name="T35" fmla="*/ 12 h 76"/>
                  <a:gd name="T36" fmla="*/ 26 w 70"/>
                  <a:gd name="T37" fmla="*/ 11 h 76"/>
                  <a:gd name="T38" fmla="*/ 26 w 70"/>
                  <a:gd name="T39" fmla="*/ 9 h 76"/>
                  <a:gd name="T40" fmla="*/ 24 w 70"/>
                  <a:gd name="T41" fmla="*/ 9 h 76"/>
                  <a:gd name="T42" fmla="*/ 19 w 70"/>
                  <a:gd name="T43" fmla="*/ 7 h 76"/>
                  <a:gd name="T44" fmla="*/ 16 w 70"/>
                  <a:gd name="T45" fmla="*/ 3 h 76"/>
                  <a:gd name="T46" fmla="*/ 15 w 70"/>
                  <a:gd name="T47" fmla="*/ 2 h 76"/>
                  <a:gd name="T48" fmla="*/ 13 w 70"/>
                  <a:gd name="T49" fmla="*/ 0 h 76"/>
                  <a:gd name="T50" fmla="*/ 12 w 70"/>
                  <a:gd name="T51" fmla="*/ 2 h 76"/>
                  <a:gd name="T52" fmla="*/ 9 w 70"/>
                  <a:gd name="T53" fmla="*/ 2 h 76"/>
                  <a:gd name="T54" fmla="*/ 8 w 70"/>
                  <a:gd name="T55" fmla="*/ 5 h 76"/>
                  <a:gd name="T56" fmla="*/ 7 w 70"/>
                  <a:gd name="T57" fmla="*/ 7 h 76"/>
                  <a:gd name="T58" fmla="*/ 6 w 70"/>
                  <a:gd name="T59" fmla="*/ 5 h 76"/>
                  <a:gd name="T60" fmla="*/ 6 w 70"/>
                  <a:gd name="T61" fmla="*/ 7 h 76"/>
                  <a:gd name="T62" fmla="*/ 4 w 70"/>
                  <a:gd name="T63" fmla="*/ 9 h 76"/>
                  <a:gd name="T64" fmla="*/ 0 w 70"/>
                  <a:gd name="T65" fmla="*/ 10 h 76"/>
                  <a:gd name="T66" fmla="*/ 0 w 70"/>
                  <a:gd name="T67" fmla="*/ 13 h 76"/>
                  <a:gd name="T68" fmla="*/ 2 w 70"/>
                  <a:gd name="T69" fmla="*/ 14 h 76"/>
                  <a:gd name="T70" fmla="*/ 2 w 70"/>
                  <a:gd name="T71" fmla="*/ 12 h 76"/>
                  <a:gd name="T72" fmla="*/ 4 w 70"/>
                  <a:gd name="T73" fmla="*/ 12 h 76"/>
                  <a:gd name="T74" fmla="*/ 6 w 70"/>
                  <a:gd name="T75" fmla="*/ 10 h 76"/>
                  <a:gd name="T76" fmla="*/ 6 w 70"/>
                  <a:gd name="T77" fmla="*/ 12 h 76"/>
                  <a:gd name="T78" fmla="*/ 8 w 70"/>
                  <a:gd name="T79" fmla="*/ 17 h 76"/>
                  <a:gd name="T80" fmla="*/ 7 w 70"/>
                  <a:gd name="T81" fmla="*/ 18 h 76"/>
                  <a:gd name="T82" fmla="*/ 13 w 70"/>
                  <a:gd name="T83" fmla="*/ 21 h 76"/>
                  <a:gd name="T84" fmla="*/ 15 w 70"/>
                  <a:gd name="T85" fmla="*/ 23 h 76"/>
                  <a:gd name="T86" fmla="*/ 19 w 70"/>
                  <a:gd name="T87" fmla="*/ 25 h 76"/>
                  <a:gd name="T88" fmla="*/ 22 w 70"/>
                  <a:gd name="T89" fmla="*/ 28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76">
                    <a:moveTo>
                      <a:pt x="56" y="76"/>
                    </a:moveTo>
                    <a:lnTo>
                      <a:pt x="58" y="76"/>
                    </a:lnTo>
                    <a:lnTo>
                      <a:pt x="58" y="74"/>
                    </a:lnTo>
                    <a:lnTo>
                      <a:pt x="56" y="70"/>
                    </a:lnTo>
                    <a:lnTo>
                      <a:pt x="52" y="66"/>
                    </a:lnTo>
                    <a:lnTo>
                      <a:pt x="50" y="66"/>
                    </a:lnTo>
                    <a:lnTo>
                      <a:pt x="48" y="66"/>
                    </a:lnTo>
                    <a:lnTo>
                      <a:pt x="48" y="64"/>
                    </a:lnTo>
                    <a:lnTo>
                      <a:pt x="46" y="62"/>
                    </a:lnTo>
                    <a:lnTo>
                      <a:pt x="44" y="58"/>
                    </a:lnTo>
                    <a:lnTo>
                      <a:pt x="38" y="54"/>
                    </a:lnTo>
                    <a:lnTo>
                      <a:pt x="32" y="46"/>
                    </a:lnTo>
                    <a:lnTo>
                      <a:pt x="32" y="44"/>
                    </a:lnTo>
                    <a:lnTo>
                      <a:pt x="30" y="36"/>
                    </a:lnTo>
                    <a:lnTo>
                      <a:pt x="26" y="34"/>
                    </a:lnTo>
                    <a:lnTo>
                      <a:pt x="26" y="30"/>
                    </a:lnTo>
                    <a:lnTo>
                      <a:pt x="28" y="28"/>
                    </a:lnTo>
                    <a:lnTo>
                      <a:pt x="30" y="28"/>
                    </a:lnTo>
                    <a:lnTo>
                      <a:pt x="32" y="30"/>
                    </a:lnTo>
                    <a:lnTo>
                      <a:pt x="34" y="32"/>
                    </a:lnTo>
                    <a:lnTo>
                      <a:pt x="34" y="30"/>
                    </a:lnTo>
                    <a:lnTo>
                      <a:pt x="36" y="30"/>
                    </a:lnTo>
                    <a:lnTo>
                      <a:pt x="38" y="30"/>
                    </a:lnTo>
                    <a:lnTo>
                      <a:pt x="40" y="32"/>
                    </a:lnTo>
                    <a:lnTo>
                      <a:pt x="42" y="34"/>
                    </a:lnTo>
                    <a:lnTo>
                      <a:pt x="44" y="32"/>
                    </a:lnTo>
                    <a:lnTo>
                      <a:pt x="48" y="30"/>
                    </a:lnTo>
                    <a:lnTo>
                      <a:pt x="50" y="30"/>
                    </a:lnTo>
                    <a:lnTo>
                      <a:pt x="56" y="34"/>
                    </a:lnTo>
                    <a:lnTo>
                      <a:pt x="58" y="36"/>
                    </a:lnTo>
                    <a:lnTo>
                      <a:pt x="60" y="36"/>
                    </a:lnTo>
                    <a:lnTo>
                      <a:pt x="62" y="36"/>
                    </a:lnTo>
                    <a:lnTo>
                      <a:pt x="68" y="36"/>
                    </a:lnTo>
                    <a:lnTo>
                      <a:pt x="70" y="34"/>
                    </a:lnTo>
                    <a:lnTo>
                      <a:pt x="70" y="32"/>
                    </a:lnTo>
                    <a:lnTo>
                      <a:pt x="68" y="30"/>
                    </a:lnTo>
                    <a:lnTo>
                      <a:pt x="68" y="28"/>
                    </a:lnTo>
                    <a:lnTo>
                      <a:pt x="68" y="26"/>
                    </a:lnTo>
                    <a:lnTo>
                      <a:pt x="68" y="24"/>
                    </a:lnTo>
                    <a:lnTo>
                      <a:pt x="64" y="26"/>
                    </a:lnTo>
                    <a:lnTo>
                      <a:pt x="60" y="24"/>
                    </a:lnTo>
                    <a:lnTo>
                      <a:pt x="50" y="18"/>
                    </a:lnTo>
                    <a:lnTo>
                      <a:pt x="44" y="12"/>
                    </a:lnTo>
                    <a:lnTo>
                      <a:pt x="42" y="8"/>
                    </a:lnTo>
                    <a:lnTo>
                      <a:pt x="40" y="4"/>
                    </a:lnTo>
                    <a:lnTo>
                      <a:pt x="38" y="2"/>
                    </a:lnTo>
                    <a:lnTo>
                      <a:pt x="34" y="0"/>
                    </a:lnTo>
                    <a:lnTo>
                      <a:pt x="32" y="0"/>
                    </a:lnTo>
                    <a:lnTo>
                      <a:pt x="32" y="4"/>
                    </a:lnTo>
                    <a:lnTo>
                      <a:pt x="30" y="6"/>
                    </a:lnTo>
                    <a:lnTo>
                      <a:pt x="26" y="6"/>
                    </a:lnTo>
                    <a:lnTo>
                      <a:pt x="24" y="6"/>
                    </a:lnTo>
                    <a:lnTo>
                      <a:pt x="24" y="8"/>
                    </a:lnTo>
                    <a:lnTo>
                      <a:pt x="22" y="14"/>
                    </a:lnTo>
                    <a:lnTo>
                      <a:pt x="20" y="18"/>
                    </a:lnTo>
                    <a:lnTo>
                      <a:pt x="18" y="18"/>
                    </a:lnTo>
                    <a:lnTo>
                      <a:pt x="16" y="18"/>
                    </a:lnTo>
                    <a:lnTo>
                      <a:pt x="14" y="16"/>
                    </a:lnTo>
                    <a:lnTo>
                      <a:pt x="14" y="14"/>
                    </a:lnTo>
                    <a:lnTo>
                      <a:pt x="14" y="16"/>
                    </a:lnTo>
                    <a:lnTo>
                      <a:pt x="14" y="20"/>
                    </a:lnTo>
                    <a:lnTo>
                      <a:pt x="14" y="24"/>
                    </a:lnTo>
                    <a:lnTo>
                      <a:pt x="10" y="24"/>
                    </a:lnTo>
                    <a:lnTo>
                      <a:pt x="6" y="26"/>
                    </a:lnTo>
                    <a:lnTo>
                      <a:pt x="0" y="28"/>
                    </a:lnTo>
                    <a:lnTo>
                      <a:pt x="0" y="30"/>
                    </a:lnTo>
                    <a:lnTo>
                      <a:pt x="0" y="32"/>
                    </a:lnTo>
                    <a:lnTo>
                      <a:pt x="0" y="36"/>
                    </a:lnTo>
                    <a:lnTo>
                      <a:pt x="2" y="38"/>
                    </a:lnTo>
                    <a:lnTo>
                      <a:pt x="4" y="38"/>
                    </a:lnTo>
                    <a:lnTo>
                      <a:pt x="6" y="36"/>
                    </a:lnTo>
                    <a:lnTo>
                      <a:pt x="4" y="34"/>
                    </a:lnTo>
                    <a:lnTo>
                      <a:pt x="6" y="34"/>
                    </a:lnTo>
                    <a:lnTo>
                      <a:pt x="10" y="34"/>
                    </a:lnTo>
                    <a:lnTo>
                      <a:pt x="12" y="26"/>
                    </a:lnTo>
                    <a:lnTo>
                      <a:pt x="14" y="28"/>
                    </a:lnTo>
                    <a:lnTo>
                      <a:pt x="16" y="30"/>
                    </a:lnTo>
                    <a:lnTo>
                      <a:pt x="14" y="34"/>
                    </a:lnTo>
                    <a:lnTo>
                      <a:pt x="14" y="40"/>
                    </a:lnTo>
                    <a:lnTo>
                      <a:pt x="20" y="46"/>
                    </a:lnTo>
                    <a:lnTo>
                      <a:pt x="20" y="48"/>
                    </a:lnTo>
                    <a:lnTo>
                      <a:pt x="18" y="50"/>
                    </a:lnTo>
                    <a:lnTo>
                      <a:pt x="30" y="58"/>
                    </a:lnTo>
                    <a:lnTo>
                      <a:pt x="32" y="58"/>
                    </a:lnTo>
                    <a:lnTo>
                      <a:pt x="36" y="58"/>
                    </a:lnTo>
                    <a:lnTo>
                      <a:pt x="40" y="62"/>
                    </a:lnTo>
                    <a:lnTo>
                      <a:pt x="44" y="66"/>
                    </a:lnTo>
                    <a:lnTo>
                      <a:pt x="48" y="68"/>
                    </a:lnTo>
                    <a:lnTo>
                      <a:pt x="54" y="70"/>
                    </a:lnTo>
                    <a:lnTo>
                      <a:pt x="56" y="76"/>
                    </a:lnTo>
                    <a:close/>
                  </a:path>
                </a:pathLst>
              </a:custGeom>
              <a:grpFill/>
              <a:ln w="3175">
                <a:noFill/>
                <a:round/>
                <a:headEnd/>
                <a:tailEnd/>
              </a:ln>
            </p:spPr>
            <p:txBody>
              <a:bodyPr/>
              <a:lstStyle/>
              <a:p>
                <a:pPr>
                  <a:defRPr/>
                </a:pPr>
                <a:endParaRPr lang="en-GB" dirty="0">
                  <a:latin typeface="Calibri" pitchFamily="34" charset="0"/>
                </a:endParaRPr>
              </a:p>
            </p:txBody>
          </p:sp>
          <p:sp>
            <p:nvSpPr>
              <p:cNvPr id="763" name="Freeform 168"/>
              <p:cNvSpPr>
                <a:spLocks/>
              </p:cNvSpPr>
              <p:nvPr/>
            </p:nvSpPr>
            <p:spPr bwMode="auto">
              <a:xfrm>
                <a:off x="2513883" y="4015489"/>
                <a:ext cx="84058" cy="104331"/>
              </a:xfrm>
              <a:custGeom>
                <a:avLst/>
                <a:gdLst>
                  <a:gd name="T0" fmla="*/ 2 w 38"/>
                  <a:gd name="T1" fmla="*/ 0 h 46"/>
                  <a:gd name="T2" fmla="*/ 2 w 38"/>
                  <a:gd name="T3" fmla="*/ 0 h 46"/>
                  <a:gd name="T4" fmla="*/ 2 w 38"/>
                  <a:gd name="T5" fmla="*/ 0 h 46"/>
                  <a:gd name="T6" fmla="*/ 0 w 38"/>
                  <a:gd name="T7" fmla="*/ 0 h 46"/>
                  <a:gd name="T8" fmla="*/ 0 w 38"/>
                  <a:gd name="T9" fmla="*/ 0 h 46"/>
                  <a:gd name="T10" fmla="*/ 2 w 38"/>
                  <a:gd name="T11" fmla="*/ 2 h 46"/>
                  <a:gd name="T12" fmla="*/ 2 w 38"/>
                  <a:gd name="T13" fmla="*/ 4 h 46"/>
                  <a:gd name="T14" fmla="*/ 0 w 38"/>
                  <a:gd name="T15" fmla="*/ 8 h 46"/>
                  <a:gd name="T16" fmla="*/ 0 w 38"/>
                  <a:gd name="T17" fmla="*/ 8 h 46"/>
                  <a:gd name="T18" fmla="*/ 2 w 38"/>
                  <a:gd name="T19" fmla="*/ 9 h 46"/>
                  <a:gd name="T20" fmla="*/ 2 w 38"/>
                  <a:gd name="T21" fmla="*/ 10 h 46"/>
                  <a:gd name="T22" fmla="*/ 4 w 38"/>
                  <a:gd name="T23" fmla="*/ 9 h 46"/>
                  <a:gd name="T24" fmla="*/ 4 w 38"/>
                  <a:gd name="T25" fmla="*/ 9 h 46"/>
                  <a:gd name="T26" fmla="*/ 4 w 38"/>
                  <a:gd name="T27" fmla="*/ 8 h 46"/>
                  <a:gd name="T28" fmla="*/ 4 w 38"/>
                  <a:gd name="T29" fmla="*/ 8 h 46"/>
                  <a:gd name="T30" fmla="*/ 4 w 38"/>
                  <a:gd name="T31" fmla="*/ 8 h 46"/>
                  <a:gd name="T32" fmla="*/ 6 w 38"/>
                  <a:gd name="T33" fmla="*/ 10 h 46"/>
                  <a:gd name="T34" fmla="*/ 8 w 38"/>
                  <a:gd name="T35" fmla="*/ 13 h 46"/>
                  <a:gd name="T36" fmla="*/ 8 w 38"/>
                  <a:gd name="T37" fmla="*/ 13 h 46"/>
                  <a:gd name="T38" fmla="*/ 8 w 38"/>
                  <a:gd name="T39" fmla="*/ 14 h 46"/>
                  <a:gd name="T40" fmla="*/ 8 w 38"/>
                  <a:gd name="T41" fmla="*/ 15 h 46"/>
                  <a:gd name="T42" fmla="*/ 8 w 38"/>
                  <a:gd name="T43" fmla="*/ 16 h 46"/>
                  <a:gd name="T44" fmla="*/ 8 w 38"/>
                  <a:gd name="T45" fmla="*/ 16 h 46"/>
                  <a:gd name="T46" fmla="*/ 9 w 38"/>
                  <a:gd name="T47" fmla="*/ 16 h 46"/>
                  <a:gd name="T48" fmla="*/ 9 w 38"/>
                  <a:gd name="T49" fmla="*/ 16 h 46"/>
                  <a:gd name="T50" fmla="*/ 9 w 38"/>
                  <a:gd name="T51" fmla="*/ 14 h 46"/>
                  <a:gd name="T52" fmla="*/ 11 w 38"/>
                  <a:gd name="T53" fmla="*/ 14 h 46"/>
                  <a:gd name="T54" fmla="*/ 11 w 38"/>
                  <a:gd name="T55" fmla="*/ 17 h 46"/>
                  <a:gd name="T56" fmla="*/ 11 w 38"/>
                  <a:gd name="T57" fmla="*/ 17 h 46"/>
                  <a:gd name="T58" fmla="*/ 12 w 38"/>
                  <a:gd name="T59" fmla="*/ 15 h 46"/>
                  <a:gd name="T60" fmla="*/ 12 w 38"/>
                  <a:gd name="T61" fmla="*/ 15 h 46"/>
                  <a:gd name="T62" fmla="*/ 11 w 38"/>
                  <a:gd name="T63" fmla="*/ 13 h 46"/>
                  <a:gd name="T64" fmla="*/ 11 w 38"/>
                  <a:gd name="T65" fmla="*/ 13 h 46"/>
                  <a:gd name="T66" fmla="*/ 11 w 38"/>
                  <a:gd name="T67" fmla="*/ 13 h 46"/>
                  <a:gd name="T68" fmla="*/ 11 w 38"/>
                  <a:gd name="T69" fmla="*/ 13 h 46"/>
                  <a:gd name="T70" fmla="*/ 11 w 38"/>
                  <a:gd name="T71" fmla="*/ 10 h 46"/>
                  <a:gd name="T72" fmla="*/ 11 w 38"/>
                  <a:gd name="T73" fmla="*/ 10 h 46"/>
                  <a:gd name="T74" fmla="*/ 12 w 38"/>
                  <a:gd name="T75" fmla="*/ 10 h 46"/>
                  <a:gd name="T76" fmla="*/ 13 w 38"/>
                  <a:gd name="T77" fmla="*/ 10 h 46"/>
                  <a:gd name="T78" fmla="*/ 13 w 38"/>
                  <a:gd name="T79" fmla="*/ 10 h 46"/>
                  <a:gd name="T80" fmla="*/ 12 w 38"/>
                  <a:gd name="T81" fmla="*/ 8 h 46"/>
                  <a:gd name="T82" fmla="*/ 12 w 38"/>
                  <a:gd name="T83" fmla="*/ 8 h 46"/>
                  <a:gd name="T84" fmla="*/ 8 w 38"/>
                  <a:gd name="T85" fmla="*/ 2 h 46"/>
                  <a:gd name="T86" fmla="*/ 8 w 38"/>
                  <a:gd name="T87" fmla="*/ 2 h 46"/>
                  <a:gd name="T88" fmla="*/ 8 w 38"/>
                  <a:gd name="T89" fmla="*/ 2 h 46"/>
                  <a:gd name="T90" fmla="*/ 8 w 38"/>
                  <a:gd name="T91" fmla="*/ 2 h 46"/>
                  <a:gd name="T92" fmla="*/ 6 w 38"/>
                  <a:gd name="T93" fmla="*/ 2 h 46"/>
                  <a:gd name="T94" fmla="*/ 6 w 38"/>
                  <a:gd name="T95" fmla="*/ 2 h 46"/>
                  <a:gd name="T96" fmla="*/ 6 w 38"/>
                  <a:gd name="T97" fmla="*/ 2 h 46"/>
                  <a:gd name="T98" fmla="*/ 5 w 38"/>
                  <a:gd name="T99" fmla="*/ 2 h 46"/>
                  <a:gd name="T100" fmla="*/ 5 w 38"/>
                  <a:gd name="T101" fmla="*/ 2 h 46"/>
                  <a:gd name="T102" fmla="*/ 5 w 38"/>
                  <a:gd name="T103" fmla="*/ 2 h 46"/>
                  <a:gd name="T104" fmla="*/ 5 w 38"/>
                  <a:gd name="T105" fmla="*/ 2 h 46"/>
                  <a:gd name="T106" fmla="*/ 4 w 38"/>
                  <a:gd name="T107" fmla="*/ 2 h 46"/>
                  <a:gd name="T108" fmla="*/ 2 w 38"/>
                  <a:gd name="T109" fmla="*/ 2 h 46"/>
                  <a:gd name="T110" fmla="*/ 2 w 38"/>
                  <a:gd name="T111" fmla="*/ 2 h 46"/>
                  <a:gd name="T112" fmla="*/ 2 w 38"/>
                  <a:gd name="T113" fmla="*/ 0 h 46"/>
                  <a:gd name="T114" fmla="*/ 2 w 38"/>
                  <a:gd name="T115" fmla="*/ 0 h 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 h="46">
                    <a:moveTo>
                      <a:pt x="4" y="0"/>
                    </a:moveTo>
                    <a:lnTo>
                      <a:pt x="4" y="0"/>
                    </a:lnTo>
                    <a:lnTo>
                      <a:pt x="2" y="0"/>
                    </a:lnTo>
                    <a:lnTo>
                      <a:pt x="0" y="0"/>
                    </a:lnTo>
                    <a:lnTo>
                      <a:pt x="4" y="6"/>
                    </a:lnTo>
                    <a:lnTo>
                      <a:pt x="4" y="10"/>
                    </a:lnTo>
                    <a:lnTo>
                      <a:pt x="0" y="22"/>
                    </a:lnTo>
                    <a:lnTo>
                      <a:pt x="4" y="24"/>
                    </a:lnTo>
                    <a:lnTo>
                      <a:pt x="6" y="26"/>
                    </a:lnTo>
                    <a:lnTo>
                      <a:pt x="12" y="24"/>
                    </a:lnTo>
                    <a:lnTo>
                      <a:pt x="12" y="22"/>
                    </a:lnTo>
                    <a:lnTo>
                      <a:pt x="12" y="20"/>
                    </a:lnTo>
                    <a:lnTo>
                      <a:pt x="20" y="26"/>
                    </a:lnTo>
                    <a:lnTo>
                      <a:pt x="26" y="32"/>
                    </a:lnTo>
                    <a:lnTo>
                      <a:pt x="26" y="38"/>
                    </a:lnTo>
                    <a:lnTo>
                      <a:pt x="26" y="40"/>
                    </a:lnTo>
                    <a:lnTo>
                      <a:pt x="26" y="44"/>
                    </a:lnTo>
                    <a:lnTo>
                      <a:pt x="28" y="44"/>
                    </a:lnTo>
                    <a:lnTo>
                      <a:pt x="28" y="42"/>
                    </a:lnTo>
                    <a:lnTo>
                      <a:pt x="28" y="38"/>
                    </a:lnTo>
                    <a:lnTo>
                      <a:pt x="32" y="38"/>
                    </a:lnTo>
                    <a:lnTo>
                      <a:pt x="34" y="46"/>
                    </a:lnTo>
                    <a:lnTo>
                      <a:pt x="36" y="40"/>
                    </a:lnTo>
                    <a:lnTo>
                      <a:pt x="34" y="36"/>
                    </a:lnTo>
                    <a:lnTo>
                      <a:pt x="32" y="34"/>
                    </a:lnTo>
                    <a:lnTo>
                      <a:pt x="34" y="32"/>
                    </a:lnTo>
                    <a:lnTo>
                      <a:pt x="34" y="28"/>
                    </a:lnTo>
                    <a:lnTo>
                      <a:pt x="34" y="26"/>
                    </a:lnTo>
                    <a:lnTo>
                      <a:pt x="36" y="26"/>
                    </a:lnTo>
                    <a:lnTo>
                      <a:pt x="38" y="26"/>
                    </a:lnTo>
                    <a:lnTo>
                      <a:pt x="36" y="20"/>
                    </a:lnTo>
                    <a:lnTo>
                      <a:pt x="24" y="6"/>
                    </a:lnTo>
                    <a:lnTo>
                      <a:pt x="22" y="6"/>
                    </a:lnTo>
                    <a:lnTo>
                      <a:pt x="20" y="6"/>
                    </a:lnTo>
                    <a:lnTo>
                      <a:pt x="18" y="4"/>
                    </a:lnTo>
                    <a:lnTo>
                      <a:pt x="14" y="4"/>
                    </a:lnTo>
                    <a:lnTo>
                      <a:pt x="14" y="6"/>
                    </a:lnTo>
                    <a:lnTo>
                      <a:pt x="12" y="4"/>
                    </a:lnTo>
                    <a:lnTo>
                      <a:pt x="6" y="4"/>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764" name="Freeform 169"/>
              <p:cNvSpPr>
                <a:spLocks/>
              </p:cNvSpPr>
              <p:nvPr/>
            </p:nvSpPr>
            <p:spPr bwMode="auto">
              <a:xfrm>
                <a:off x="5015318" y="4258927"/>
                <a:ext cx="194202" cy="269521"/>
              </a:xfrm>
              <a:custGeom>
                <a:avLst/>
                <a:gdLst>
                  <a:gd name="T0" fmla="*/ 3 w 86"/>
                  <a:gd name="T1" fmla="*/ 45 h 118"/>
                  <a:gd name="T2" fmla="*/ 5 w 86"/>
                  <a:gd name="T3" fmla="*/ 44 h 118"/>
                  <a:gd name="T4" fmla="*/ 7 w 86"/>
                  <a:gd name="T5" fmla="*/ 43 h 118"/>
                  <a:gd name="T6" fmla="*/ 8 w 86"/>
                  <a:gd name="T7" fmla="*/ 44 h 118"/>
                  <a:gd name="T8" fmla="*/ 9 w 86"/>
                  <a:gd name="T9" fmla="*/ 43 h 118"/>
                  <a:gd name="T10" fmla="*/ 12 w 86"/>
                  <a:gd name="T11" fmla="*/ 43 h 118"/>
                  <a:gd name="T12" fmla="*/ 12 w 86"/>
                  <a:gd name="T13" fmla="*/ 43 h 118"/>
                  <a:gd name="T14" fmla="*/ 14 w 86"/>
                  <a:gd name="T15" fmla="*/ 42 h 118"/>
                  <a:gd name="T16" fmla="*/ 16 w 86"/>
                  <a:gd name="T17" fmla="*/ 41 h 118"/>
                  <a:gd name="T18" fmla="*/ 18 w 86"/>
                  <a:gd name="T19" fmla="*/ 44 h 118"/>
                  <a:gd name="T20" fmla="*/ 20 w 86"/>
                  <a:gd name="T21" fmla="*/ 43 h 118"/>
                  <a:gd name="T22" fmla="*/ 23 w 86"/>
                  <a:gd name="T23" fmla="*/ 43 h 118"/>
                  <a:gd name="T24" fmla="*/ 23 w 86"/>
                  <a:gd name="T25" fmla="*/ 39 h 118"/>
                  <a:gd name="T26" fmla="*/ 23 w 86"/>
                  <a:gd name="T27" fmla="*/ 39 h 118"/>
                  <a:gd name="T28" fmla="*/ 24 w 86"/>
                  <a:gd name="T29" fmla="*/ 37 h 118"/>
                  <a:gd name="T30" fmla="*/ 24 w 86"/>
                  <a:gd name="T31" fmla="*/ 34 h 118"/>
                  <a:gd name="T32" fmla="*/ 24 w 86"/>
                  <a:gd name="T33" fmla="*/ 29 h 118"/>
                  <a:gd name="T34" fmla="*/ 26 w 86"/>
                  <a:gd name="T35" fmla="*/ 27 h 118"/>
                  <a:gd name="T36" fmla="*/ 26 w 86"/>
                  <a:gd name="T37" fmla="*/ 25 h 118"/>
                  <a:gd name="T38" fmla="*/ 28 w 86"/>
                  <a:gd name="T39" fmla="*/ 21 h 118"/>
                  <a:gd name="T40" fmla="*/ 29 w 86"/>
                  <a:gd name="T41" fmla="*/ 16 h 118"/>
                  <a:gd name="T42" fmla="*/ 29 w 86"/>
                  <a:gd name="T43" fmla="*/ 8 h 118"/>
                  <a:gd name="T44" fmla="*/ 30 w 86"/>
                  <a:gd name="T45" fmla="*/ 6 h 118"/>
                  <a:gd name="T46" fmla="*/ 32 w 86"/>
                  <a:gd name="T47" fmla="*/ 0 h 118"/>
                  <a:gd name="T48" fmla="*/ 29 w 86"/>
                  <a:gd name="T49" fmla="*/ 2 h 118"/>
                  <a:gd name="T50" fmla="*/ 26 w 86"/>
                  <a:gd name="T51" fmla="*/ 2 h 118"/>
                  <a:gd name="T52" fmla="*/ 25 w 86"/>
                  <a:gd name="T53" fmla="*/ 2 h 118"/>
                  <a:gd name="T54" fmla="*/ 23 w 86"/>
                  <a:gd name="T55" fmla="*/ 4 h 118"/>
                  <a:gd name="T56" fmla="*/ 23 w 86"/>
                  <a:gd name="T57" fmla="*/ 6 h 118"/>
                  <a:gd name="T58" fmla="*/ 23 w 86"/>
                  <a:gd name="T59" fmla="*/ 8 h 118"/>
                  <a:gd name="T60" fmla="*/ 18 w 86"/>
                  <a:gd name="T61" fmla="*/ 8 h 118"/>
                  <a:gd name="T62" fmla="*/ 16 w 86"/>
                  <a:gd name="T63" fmla="*/ 7 h 118"/>
                  <a:gd name="T64" fmla="*/ 13 w 86"/>
                  <a:gd name="T65" fmla="*/ 6 h 118"/>
                  <a:gd name="T66" fmla="*/ 10 w 86"/>
                  <a:gd name="T67" fmla="*/ 10 h 118"/>
                  <a:gd name="T68" fmla="*/ 10 w 86"/>
                  <a:gd name="T69" fmla="*/ 12 h 118"/>
                  <a:gd name="T70" fmla="*/ 13 w 86"/>
                  <a:gd name="T71" fmla="*/ 10 h 118"/>
                  <a:gd name="T72" fmla="*/ 16 w 86"/>
                  <a:gd name="T73" fmla="*/ 16 h 118"/>
                  <a:gd name="T74" fmla="*/ 13 w 86"/>
                  <a:gd name="T75" fmla="*/ 16 h 118"/>
                  <a:gd name="T76" fmla="*/ 12 w 86"/>
                  <a:gd name="T77" fmla="*/ 17 h 118"/>
                  <a:gd name="T78" fmla="*/ 12 w 86"/>
                  <a:gd name="T79" fmla="*/ 19 h 118"/>
                  <a:gd name="T80" fmla="*/ 11 w 86"/>
                  <a:gd name="T81" fmla="*/ 19 h 118"/>
                  <a:gd name="T82" fmla="*/ 13 w 86"/>
                  <a:gd name="T83" fmla="*/ 22 h 118"/>
                  <a:gd name="T84" fmla="*/ 13 w 86"/>
                  <a:gd name="T85" fmla="*/ 24 h 118"/>
                  <a:gd name="T86" fmla="*/ 14 w 86"/>
                  <a:gd name="T87" fmla="*/ 27 h 118"/>
                  <a:gd name="T88" fmla="*/ 13 w 86"/>
                  <a:gd name="T89" fmla="*/ 28 h 118"/>
                  <a:gd name="T90" fmla="*/ 13 w 86"/>
                  <a:gd name="T91" fmla="*/ 28 h 118"/>
                  <a:gd name="T92" fmla="*/ 14 w 86"/>
                  <a:gd name="T93" fmla="*/ 32 h 118"/>
                  <a:gd name="T94" fmla="*/ 13 w 86"/>
                  <a:gd name="T95" fmla="*/ 34 h 118"/>
                  <a:gd name="T96" fmla="*/ 11 w 86"/>
                  <a:gd name="T97" fmla="*/ 31 h 118"/>
                  <a:gd name="T98" fmla="*/ 8 w 86"/>
                  <a:gd name="T99" fmla="*/ 32 h 118"/>
                  <a:gd name="T100" fmla="*/ 7 w 86"/>
                  <a:gd name="T101" fmla="*/ 30 h 118"/>
                  <a:gd name="T102" fmla="*/ 7 w 86"/>
                  <a:gd name="T103" fmla="*/ 31 h 118"/>
                  <a:gd name="T104" fmla="*/ 7 w 86"/>
                  <a:gd name="T105" fmla="*/ 32 h 118"/>
                  <a:gd name="T106" fmla="*/ 4 w 86"/>
                  <a:gd name="T107" fmla="*/ 34 h 118"/>
                  <a:gd name="T108" fmla="*/ 4 w 86"/>
                  <a:gd name="T109" fmla="*/ 34 h 118"/>
                  <a:gd name="T110" fmla="*/ 4 w 86"/>
                  <a:gd name="T111" fmla="*/ 36 h 118"/>
                  <a:gd name="T112" fmla="*/ 5 w 86"/>
                  <a:gd name="T113" fmla="*/ 39 h 118"/>
                  <a:gd name="T114" fmla="*/ 4 w 86"/>
                  <a:gd name="T115" fmla="*/ 39 h 118"/>
                  <a:gd name="T116" fmla="*/ 2 w 86"/>
                  <a:gd name="T117" fmla="*/ 39 h 118"/>
                  <a:gd name="T118" fmla="*/ 0 w 86"/>
                  <a:gd name="T119" fmla="*/ 43 h 118"/>
                  <a:gd name="T120" fmla="*/ 2 w 86"/>
                  <a:gd name="T121" fmla="*/ 44 h 118"/>
                  <a:gd name="T122" fmla="*/ 2 w 86"/>
                  <a:gd name="T123" fmla="*/ 46 h 1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6" h="118">
                    <a:moveTo>
                      <a:pt x="6" y="118"/>
                    </a:moveTo>
                    <a:lnTo>
                      <a:pt x="6" y="118"/>
                    </a:lnTo>
                    <a:lnTo>
                      <a:pt x="8" y="116"/>
                    </a:lnTo>
                    <a:lnTo>
                      <a:pt x="14" y="114"/>
                    </a:lnTo>
                    <a:lnTo>
                      <a:pt x="16" y="114"/>
                    </a:lnTo>
                    <a:lnTo>
                      <a:pt x="18" y="112"/>
                    </a:lnTo>
                    <a:lnTo>
                      <a:pt x="20" y="110"/>
                    </a:lnTo>
                    <a:lnTo>
                      <a:pt x="22" y="112"/>
                    </a:lnTo>
                    <a:lnTo>
                      <a:pt x="22" y="114"/>
                    </a:lnTo>
                    <a:lnTo>
                      <a:pt x="24" y="114"/>
                    </a:lnTo>
                    <a:lnTo>
                      <a:pt x="26" y="112"/>
                    </a:lnTo>
                    <a:lnTo>
                      <a:pt x="28" y="112"/>
                    </a:lnTo>
                    <a:lnTo>
                      <a:pt x="34" y="112"/>
                    </a:lnTo>
                    <a:lnTo>
                      <a:pt x="34" y="110"/>
                    </a:lnTo>
                    <a:lnTo>
                      <a:pt x="34" y="108"/>
                    </a:lnTo>
                    <a:lnTo>
                      <a:pt x="38" y="108"/>
                    </a:lnTo>
                    <a:lnTo>
                      <a:pt x="42" y="108"/>
                    </a:lnTo>
                    <a:lnTo>
                      <a:pt x="44" y="106"/>
                    </a:lnTo>
                    <a:lnTo>
                      <a:pt x="44" y="114"/>
                    </a:lnTo>
                    <a:lnTo>
                      <a:pt x="50" y="114"/>
                    </a:lnTo>
                    <a:lnTo>
                      <a:pt x="54" y="114"/>
                    </a:lnTo>
                    <a:lnTo>
                      <a:pt x="56" y="112"/>
                    </a:lnTo>
                    <a:lnTo>
                      <a:pt x="60" y="112"/>
                    </a:lnTo>
                    <a:lnTo>
                      <a:pt x="62" y="110"/>
                    </a:lnTo>
                    <a:lnTo>
                      <a:pt x="62" y="106"/>
                    </a:lnTo>
                    <a:lnTo>
                      <a:pt x="62" y="102"/>
                    </a:lnTo>
                    <a:lnTo>
                      <a:pt x="62" y="100"/>
                    </a:lnTo>
                    <a:lnTo>
                      <a:pt x="64" y="100"/>
                    </a:lnTo>
                    <a:lnTo>
                      <a:pt x="64" y="98"/>
                    </a:lnTo>
                    <a:lnTo>
                      <a:pt x="66" y="96"/>
                    </a:lnTo>
                    <a:lnTo>
                      <a:pt x="68" y="90"/>
                    </a:lnTo>
                    <a:lnTo>
                      <a:pt x="66" y="86"/>
                    </a:lnTo>
                    <a:lnTo>
                      <a:pt x="64" y="82"/>
                    </a:lnTo>
                    <a:lnTo>
                      <a:pt x="66" y="76"/>
                    </a:lnTo>
                    <a:lnTo>
                      <a:pt x="68" y="72"/>
                    </a:lnTo>
                    <a:lnTo>
                      <a:pt x="70" y="70"/>
                    </a:lnTo>
                    <a:lnTo>
                      <a:pt x="72" y="68"/>
                    </a:lnTo>
                    <a:lnTo>
                      <a:pt x="72" y="66"/>
                    </a:lnTo>
                    <a:lnTo>
                      <a:pt x="74" y="60"/>
                    </a:lnTo>
                    <a:lnTo>
                      <a:pt x="76" y="54"/>
                    </a:lnTo>
                    <a:lnTo>
                      <a:pt x="78" y="48"/>
                    </a:lnTo>
                    <a:lnTo>
                      <a:pt x="78" y="42"/>
                    </a:lnTo>
                    <a:lnTo>
                      <a:pt x="78" y="32"/>
                    </a:lnTo>
                    <a:lnTo>
                      <a:pt x="80" y="22"/>
                    </a:lnTo>
                    <a:lnTo>
                      <a:pt x="80" y="16"/>
                    </a:lnTo>
                    <a:lnTo>
                      <a:pt x="82" y="14"/>
                    </a:lnTo>
                    <a:lnTo>
                      <a:pt x="84" y="6"/>
                    </a:lnTo>
                    <a:lnTo>
                      <a:pt x="86" y="0"/>
                    </a:lnTo>
                    <a:lnTo>
                      <a:pt x="78" y="2"/>
                    </a:lnTo>
                    <a:lnTo>
                      <a:pt x="74" y="2"/>
                    </a:lnTo>
                    <a:lnTo>
                      <a:pt x="72" y="2"/>
                    </a:lnTo>
                    <a:lnTo>
                      <a:pt x="68" y="4"/>
                    </a:lnTo>
                    <a:lnTo>
                      <a:pt x="68" y="6"/>
                    </a:lnTo>
                    <a:lnTo>
                      <a:pt x="66" y="8"/>
                    </a:lnTo>
                    <a:lnTo>
                      <a:pt x="64" y="10"/>
                    </a:lnTo>
                    <a:lnTo>
                      <a:pt x="62" y="10"/>
                    </a:lnTo>
                    <a:lnTo>
                      <a:pt x="62" y="12"/>
                    </a:lnTo>
                    <a:lnTo>
                      <a:pt x="60" y="16"/>
                    </a:lnTo>
                    <a:lnTo>
                      <a:pt x="62" y="22"/>
                    </a:lnTo>
                    <a:lnTo>
                      <a:pt x="56" y="20"/>
                    </a:lnTo>
                    <a:lnTo>
                      <a:pt x="48" y="20"/>
                    </a:lnTo>
                    <a:lnTo>
                      <a:pt x="46" y="20"/>
                    </a:lnTo>
                    <a:lnTo>
                      <a:pt x="44" y="18"/>
                    </a:lnTo>
                    <a:lnTo>
                      <a:pt x="42" y="16"/>
                    </a:lnTo>
                    <a:lnTo>
                      <a:pt x="36" y="16"/>
                    </a:lnTo>
                    <a:lnTo>
                      <a:pt x="28" y="16"/>
                    </a:lnTo>
                    <a:lnTo>
                      <a:pt x="28" y="26"/>
                    </a:lnTo>
                    <a:lnTo>
                      <a:pt x="28" y="28"/>
                    </a:lnTo>
                    <a:lnTo>
                      <a:pt x="28" y="30"/>
                    </a:lnTo>
                    <a:lnTo>
                      <a:pt x="30" y="30"/>
                    </a:lnTo>
                    <a:lnTo>
                      <a:pt x="36" y="28"/>
                    </a:lnTo>
                    <a:lnTo>
                      <a:pt x="42" y="30"/>
                    </a:lnTo>
                    <a:lnTo>
                      <a:pt x="42" y="40"/>
                    </a:lnTo>
                    <a:lnTo>
                      <a:pt x="40" y="40"/>
                    </a:lnTo>
                    <a:lnTo>
                      <a:pt x="36" y="40"/>
                    </a:lnTo>
                    <a:lnTo>
                      <a:pt x="32" y="40"/>
                    </a:lnTo>
                    <a:lnTo>
                      <a:pt x="32" y="44"/>
                    </a:lnTo>
                    <a:lnTo>
                      <a:pt x="32" y="50"/>
                    </a:lnTo>
                    <a:lnTo>
                      <a:pt x="30" y="50"/>
                    </a:lnTo>
                    <a:lnTo>
                      <a:pt x="34" y="52"/>
                    </a:lnTo>
                    <a:lnTo>
                      <a:pt x="36" y="56"/>
                    </a:lnTo>
                    <a:lnTo>
                      <a:pt x="36" y="58"/>
                    </a:lnTo>
                    <a:lnTo>
                      <a:pt x="36" y="62"/>
                    </a:lnTo>
                    <a:lnTo>
                      <a:pt x="36" y="66"/>
                    </a:lnTo>
                    <a:lnTo>
                      <a:pt x="38" y="68"/>
                    </a:lnTo>
                    <a:lnTo>
                      <a:pt x="38" y="70"/>
                    </a:lnTo>
                    <a:lnTo>
                      <a:pt x="36" y="72"/>
                    </a:lnTo>
                    <a:lnTo>
                      <a:pt x="36" y="74"/>
                    </a:lnTo>
                    <a:lnTo>
                      <a:pt x="40" y="76"/>
                    </a:lnTo>
                    <a:lnTo>
                      <a:pt x="38" y="82"/>
                    </a:lnTo>
                    <a:lnTo>
                      <a:pt x="38" y="86"/>
                    </a:lnTo>
                    <a:lnTo>
                      <a:pt x="36" y="88"/>
                    </a:lnTo>
                    <a:lnTo>
                      <a:pt x="36" y="86"/>
                    </a:lnTo>
                    <a:lnTo>
                      <a:pt x="34" y="82"/>
                    </a:lnTo>
                    <a:lnTo>
                      <a:pt x="30" y="80"/>
                    </a:lnTo>
                    <a:lnTo>
                      <a:pt x="26" y="82"/>
                    </a:lnTo>
                    <a:lnTo>
                      <a:pt x="22" y="82"/>
                    </a:lnTo>
                    <a:lnTo>
                      <a:pt x="22" y="80"/>
                    </a:lnTo>
                    <a:lnTo>
                      <a:pt x="18" y="78"/>
                    </a:lnTo>
                    <a:lnTo>
                      <a:pt x="18" y="80"/>
                    </a:lnTo>
                    <a:lnTo>
                      <a:pt x="18" y="82"/>
                    </a:lnTo>
                    <a:lnTo>
                      <a:pt x="18" y="84"/>
                    </a:lnTo>
                    <a:lnTo>
                      <a:pt x="12" y="82"/>
                    </a:lnTo>
                    <a:lnTo>
                      <a:pt x="12" y="84"/>
                    </a:lnTo>
                    <a:lnTo>
                      <a:pt x="12" y="86"/>
                    </a:lnTo>
                    <a:lnTo>
                      <a:pt x="12" y="88"/>
                    </a:lnTo>
                    <a:lnTo>
                      <a:pt x="10" y="88"/>
                    </a:lnTo>
                    <a:lnTo>
                      <a:pt x="10" y="90"/>
                    </a:lnTo>
                    <a:lnTo>
                      <a:pt x="10" y="92"/>
                    </a:lnTo>
                    <a:lnTo>
                      <a:pt x="14" y="98"/>
                    </a:lnTo>
                    <a:lnTo>
                      <a:pt x="14" y="102"/>
                    </a:lnTo>
                    <a:lnTo>
                      <a:pt x="12" y="102"/>
                    </a:lnTo>
                    <a:lnTo>
                      <a:pt x="10" y="102"/>
                    </a:lnTo>
                    <a:lnTo>
                      <a:pt x="6" y="100"/>
                    </a:lnTo>
                    <a:lnTo>
                      <a:pt x="4" y="100"/>
                    </a:lnTo>
                    <a:lnTo>
                      <a:pt x="2" y="102"/>
                    </a:lnTo>
                    <a:lnTo>
                      <a:pt x="0" y="104"/>
                    </a:lnTo>
                    <a:lnTo>
                      <a:pt x="0" y="110"/>
                    </a:lnTo>
                    <a:lnTo>
                      <a:pt x="4" y="114"/>
                    </a:lnTo>
                    <a:lnTo>
                      <a:pt x="6" y="116"/>
                    </a:lnTo>
                    <a:lnTo>
                      <a:pt x="6" y="118"/>
                    </a:lnTo>
                    <a:close/>
                  </a:path>
                </a:pathLst>
              </a:custGeom>
              <a:grpFill/>
              <a:ln w="3175">
                <a:noFill/>
                <a:round/>
                <a:headEnd/>
                <a:tailEnd/>
              </a:ln>
            </p:spPr>
            <p:txBody>
              <a:bodyPr/>
              <a:lstStyle/>
              <a:p>
                <a:pPr>
                  <a:defRPr/>
                </a:pPr>
                <a:endParaRPr lang="en-GB" dirty="0">
                  <a:latin typeface="Calibri" pitchFamily="34" charset="0"/>
                </a:endParaRPr>
              </a:p>
            </p:txBody>
          </p:sp>
          <p:sp>
            <p:nvSpPr>
              <p:cNvPr id="765" name="Freeform 170"/>
              <p:cNvSpPr>
                <a:spLocks/>
              </p:cNvSpPr>
              <p:nvPr/>
            </p:nvSpPr>
            <p:spPr bwMode="auto">
              <a:xfrm>
                <a:off x="2684897" y="4003897"/>
                <a:ext cx="330433" cy="515857"/>
              </a:xfrm>
              <a:custGeom>
                <a:avLst/>
                <a:gdLst>
                  <a:gd name="T0" fmla="*/ 2 w 144"/>
                  <a:gd name="T1" fmla="*/ 59 h 226"/>
                  <a:gd name="T2" fmla="*/ 6 w 144"/>
                  <a:gd name="T3" fmla="*/ 61 h 226"/>
                  <a:gd name="T4" fmla="*/ 10 w 144"/>
                  <a:gd name="T5" fmla="*/ 64 h 226"/>
                  <a:gd name="T6" fmla="*/ 13 w 144"/>
                  <a:gd name="T7" fmla="*/ 64 h 226"/>
                  <a:gd name="T8" fmla="*/ 18 w 144"/>
                  <a:gd name="T9" fmla="*/ 65 h 226"/>
                  <a:gd name="T10" fmla="*/ 19 w 144"/>
                  <a:gd name="T11" fmla="*/ 68 h 226"/>
                  <a:gd name="T12" fmla="*/ 21 w 144"/>
                  <a:gd name="T13" fmla="*/ 71 h 226"/>
                  <a:gd name="T14" fmla="*/ 25 w 144"/>
                  <a:gd name="T15" fmla="*/ 74 h 226"/>
                  <a:gd name="T16" fmla="*/ 28 w 144"/>
                  <a:gd name="T17" fmla="*/ 75 h 226"/>
                  <a:gd name="T18" fmla="*/ 32 w 144"/>
                  <a:gd name="T19" fmla="*/ 75 h 226"/>
                  <a:gd name="T20" fmla="*/ 37 w 144"/>
                  <a:gd name="T21" fmla="*/ 77 h 226"/>
                  <a:gd name="T22" fmla="*/ 35 w 144"/>
                  <a:gd name="T23" fmla="*/ 86 h 226"/>
                  <a:gd name="T24" fmla="*/ 43 w 144"/>
                  <a:gd name="T25" fmla="*/ 75 h 226"/>
                  <a:gd name="T26" fmla="*/ 43 w 144"/>
                  <a:gd name="T27" fmla="*/ 72 h 226"/>
                  <a:gd name="T28" fmla="*/ 44 w 144"/>
                  <a:gd name="T29" fmla="*/ 68 h 226"/>
                  <a:gd name="T30" fmla="*/ 40 w 144"/>
                  <a:gd name="T31" fmla="*/ 63 h 226"/>
                  <a:gd name="T32" fmla="*/ 50 w 144"/>
                  <a:gd name="T33" fmla="*/ 61 h 226"/>
                  <a:gd name="T34" fmla="*/ 53 w 144"/>
                  <a:gd name="T35" fmla="*/ 59 h 226"/>
                  <a:gd name="T36" fmla="*/ 56 w 144"/>
                  <a:gd name="T37" fmla="*/ 59 h 226"/>
                  <a:gd name="T38" fmla="*/ 55 w 144"/>
                  <a:gd name="T39" fmla="*/ 54 h 226"/>
                  <a:gd name="T40" fmla="*/ 54 w 144"/>
                  <a:gd name="T41" fmla="*/ 55 h 226"/>
                  <a:gd name="T42" fmla="*/ 54 w 144"/>
                  <a:gd name="T43" fmla="*/ 52 h 226"/>
                  <a:gd name="T44" fmla="*/ 56 w 144"/>
                  <a:gd name="T45" fmla="*/ 48 h 226"/>
                  <a:gd name="T46" fmla="*/ 51 w 144"/>
                  <a:gd name="T47" fmla="*/ 44 h 226"/>
                  <a:gd name="T48" fmla="*/ 48 w 144"/>
                  <a:gd name="T49" fmla="*/ 40 h 226"/>
                  <a:gd name="T50" fmla="*/ 48 w 144"/>
                  <a:gd name="T51" fmla="*/ 37 h 226"/>
                  <a:gd name="T52" fmla="*/ 46 w 144"/>
                  <a:gd name="T53" fmla="*/ 34 h 226"/>
                  <a:gd name="T54" fmla="*/ 40 w 144"/>
                  <a:gd name="T55" fmla="*/ 30 h 226"/>
                  <a:gd name="T56" fmla="*/ 38 w 144"/>
                  <a:gd name="T57" fmla="*/ 29 h 226"/>
                  <a:gd name="T58" fmla="*/ 31 w 144"/>
                  <a:gd name="T59" fmla="*/ 28 h 226"/>
                  <a:gd name="T60" fmla="*/ 29 w 144"/>
                  <a:gd name="T61" fmla="*/ 24 h 226"/>
                  <a:gd name="T62" fmla="*/ 29 w 144"/>
                  <a:gd name="T63" fmla="*/ 22 h 226"/>
                  <a:gd name="T64" fmla="*/ 25 w 144"/>
                  <a:gd name="T65" fmla="*/ 17 h 226"/>
                  <a:gd name="T66" fmla="*/ 25 w 144"/>
                  <a:gd name="T67" fmla="*/ 13 h 226"/>
                  <a:gd name="T68" fmla="*/ 25 w 144"/>
                  <a:gd name="T69" fmla="*/ 9 h 226"/>
                  <a:gd name="T70" fmla="*/ 32 w 144"/>
                  <a:gd name="T71" fmla="*/ 2 h 226"/>
                  <a:gd name="T72" fmla="*/ 34 w 144"/>
                  <a:gd name="T73" fmla="*/ 0 h 226"/>
                  <a:gd name="T74" fmla="*/ 25 w 144"/>
                  <a:gd name="T75" fmla="*/ 6 h 226"/>
                  <a:gd name="T76" fmla="*/ 22 w 144"/>
                  <a:gd name="T77" fmla="*/ 6 h 226"/>
                  <a:gd name="T78" fmla="*/ 21 w 144"/>
                  <a:gd name="T79" fmla="*/ 8 h 226"/>
                  <a:gd name="T80" fmla="*/ 18 w 144"/>
                  <a:gd name="T81" fmla="*/ 7 h 226"/>
                  <a:gd name="T82" fmla="*/ 16 w 144"/>
                  <a:gd name="T83" fmla="*/ 13 h 226"/>
                  <a:gd name="T84" fmla="*/ 13 w 144"/>
                  <a:gd name="T85" fmla="*/ 16 h 226"/>
                  <a:gd name="T86" fmla="*/ 12 w 144"/>
                  <a:gd name="T87" fmla="*/ 21 h 226"/>
                  <a:gd name="T88" fmla="*/ 8 w 144"/>
                  <a:gd name="T89" fmla="*/ 21 h 226"/>
                  <a:gd name="T90" fmla="*/ 10 w 144"/>
                  <a:gd name="T91" fmla="*/ 24 h 226"/>
                  <a:gd name="T92" fmla="*/ 8 w 144"/>
                  <a:gd name="T93" fmla="*/ 30 h 226"/>
                  <a:gd name="T94" fmla="*/ 8 w 144"/>
                  <a:gd name="T95" fmla="*/ 38 h 226"/>
                  <a:gd name="T96" fmla="*/ 8 w 144"/>
                  <a:gd name="T97" fmla="*/ 45 h 226"/>
                  <a:gd name="T98" fmla="*/ 2 w 144"/>
                  <a:gd name="T99" fmla="*/ 51 h 226"/>
                  <a:gd name="T100" fmla="*/ 2 w 144"/>
                  <a:gd name="T101" fmla="*/ 54 h 226"/>
                  <a:gd name="T102" fmla="*/ 2 w 144"/>
                  <a:gd name="T103" fmla="*/ 5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4" h="226">
                    <a:moveTo>
                      <a:pt x="2" y="148"/>
                    </a:moveTo>
                    <a:lnTo>
                      <a:pt x="2" y="148"/>
                    </a:lnTo>
                    <a:lnTo>
                      <a:pt x="2" y="150"/>
                    </a:lnTo>
                    <a:lnTo>
                      <a:pt x="4" y="152"/>
                    </a:lnTo>
                    <a:lnTo>
                      <a:pt x="12" y="156"/>
                    </a:lnTo>
                    <a:lnTo>
                      <a:pt x="14" y="160"/>
                    </a:lnTo>
                    <a:lnTo>
                      <a:pt x="16" y="164"/>
                    </a:lnTo>
                    <a:lnTo>
                      <a:pt x="18" y="164"/>
                    </a:lnTo>
                    <a:lnTo>
                      <a:pt x="28" y="166"/>
                    </a:lnTo>
                    <a:lnTo>
                      <a:pt x="30" y="164"/>
                    </a:lnTo>
                    <a:lnTo>
                      <a:pt x="32" y="166"/>
                    </a:lnTo>
                    <a:lnTo>
                      <a:pt x="36" y="170"/>
                    </a:lnTo>
                    <a:lnTo>
                      <a:pt x="40" y="170"/>
                    </a:lnTo>
                    <a:lnTo>
                      <a:pt x="46" y="170"/>
                    </a:lnTo>
                    <a:lnTo>
                      <a:pt x="46" y="174"/>
                    </a:lnTo>
                    <a:lnTo>
                      <a:pt x="48" y="176"/>
                    </a:lnTo>
                    <a:lnTo>
                      <a:pt x="52" y="180"/>
                    </a:lnTo>
                    <a:lnTo>
                      <a:pt x="54" y="184"/>
                    </a:lnTo>
                    <a:lnTo>
                      <a:pt x="56" y="186"/>
                    </a:lnTo>
                    <a:lnTo>
                      <a:pt x="58" y="188"/>
                    </a:lnTo>
                    <a:lnTo>
                      <a:pt x="66" y="188"/>
                    </a:lnTo>
                    <a:lnTo>
                      <a:pt x="66" y="192"/>
                    </a:lnTo>
                    <a:lnTo>
                      <a:pt x="66" y="194"/>
                    </a:lnTo>
                    <a:lnTo>
                      <a:pt x="70" y="196"/>
                    </a:lnTo>
                    <a:lnTo>
                      <a:pt x="76" y="198"/>
                    </a:lnTo>
                    <a:lnTo>
                      <a:pt x="76" y="196"/>
                    </a:lnTo>
                    <a:lnTo>
                      <a:pt x="80" y="196"/>
                    </a:lnTo>
                    <a:lnTo>
                      <a:pt x="84" y="196"/>
                    </a:lnTo>
                    <a:lnTo>
                      <a:pt x="88" y="198"/>
                    </a:lnTo>
                    <a:lnTo>
                      <a:pt x="94" y="200"/>
                    </a:lnTo>
                    <a:lnTo>
                      <a:pt x="98" y="200"/>
                    </a:lnTo>
                    <a:lnTo>
                      <a:pt x="98" y="202"/>
                    </a:lnTo>
                    <a:lnTo>
                      <a:pt x="88" y="224"/>
                    </a:lnTo>
                    <a:lnTo>
                      <a:pt x="92" y="224"/>
                    </a:lnTo>
                    <a:lnTo>
                      <a:pt x="96" y="226"/>
                    </a:lnTo>
                    <a:lnTo>
                      <a:pt x="108" y="194"/>
                    </a:lnTo>
                    <a:lnTo>
                      <a:pt x="110" y="190"/>
                    </a:lnTo>
                    <a:lnTo>
                      <a:pt x="108" y="186"/>
                    </a:lnTo>
                    <a:lnTo>
                      <a:pt x="104" y="182"/>
                    </a:lnTo>
                    <a:lnTo>
                      <a:pt x="102" y="182"/>
                    </a:lnTo>
                    <a:lnTo>
                      <a:pt x="102" y="178"/>
                    </a:lnTo>
                    <a:lnTo>
                      <a:pt x="110" y="176"/>
                    </a:lnTo>
                    <a:lnTo>
                      <a:pt x="110" y="172"/>
                    </a:lnTo>
                    <a:lnTo>
                      <a:pt x="108" y="170"/>
                    </a:lnTo>
                    <a:lnTo>
                      <a:pt x="104" y="170"/>
                    </a:lnTo>
                    <a:lnTo>
                      <a:pt x="104" y="164"/>
                    </a:lnTo>
                    <a:lnTo>
                      <a:pt x="110" y="162"/>
                    </a:lnTo>
                    <a:lnTo>
                      <a:pt x="126" y="160"/>
                    </a:lnTo>
                    <a:lnTo>
                      <a:pt x="126" y="156"/>
                    </a:lnTo>
                    <a:lnTo>
                      <a:pt x="128" y="158"/>
                    </a:lnTo>
                    <a:lnTo>
                      <a:pt x="132" y="156"/>
                    </a:lnTo>
                    <a:lnTo>
                      <a:pt x="134" y="152"/>
                    </a:lnTo>
                    <a:lnTo>
                      <a:pt x="138" y="152"/>
                    </a:lnTo>
                    <a:lnTo>
                      <a:pt x="140" y="158"/>
                    </a:lnTo>
                    <a:lnTo>
                      <a:pt x="142" y="158"/>
                    </a:lnTo>
                    <a:lnTo>
                      <a:pt x="144" y="152"/>
                    </a:lnTo>
                    <a:lnTo>
                      <a:pt x="142" y="146"/>
                    </a:lnTo>
                    <a:lnTo>
                      <a:pt x="140" y="142"/>
                    </a:lnTo>
                    <a:lnTo>
                      <a:pt x="138" y="144"/>
                    </a:lnTo>
                    <a:lnTo>
                      <a:pt x="136" y="144"/>
                    </a:lnTo>
                    <a:lnTo>
                      <a:pt x="136" y="142"/>
                    </a:lnTo>
                    <a:lnTo>
                      <a:pt x="136" y="138"/>
                    </a:lnTo>
                    <a:lnTo>
                      <a:pt x="138" y="136"/>
                    </a:lnTo>
                    <a:lnTo>
                      <a:pt x="142" y="132"/>
                    </a:lnTo>
                    <a:lnTo>
                      <a:pt x="144" y="124"/>
                    </a:lnTo>
                    <a:lnTo>
                      <a:pt x="140" y="122"/>
                    </a:lnTo>
                    <a:lnTo>
                      <a:pt x="134" y="118"/>
                    </a:lnTo>
                    <a:lnTo>
                      <a:pt x="130" y="114"/>
                    </a:lnTo>
                    <a:lnTo>
                      <a:pt x="128" y="110"/>
                    </a:lnTo>
                    <a:lnTo>
                      <a:pt x="124" y="106"/>
                    </a:lnTo>
                    <a:lnTo>
                      <a:pt x="122" y="104"/>
                    </a:lnTo>
                    <a:lnTo>
                      <a:pt x="122" y="102"/>
                    </a:lnTo>
                    <a:lnTo>
                      <a:pt x="122" y="98"/>
                    </a:lnTo>
                    <a:lnTo>
                      <a:pt x="122" y="96"/>
                    </a:lnTo>
                    <a:lnTo>
                      <a:pt x="124" y="96"/>
                    </a:lnTo>
                    <a:lnTo>
                      <a:pt x="124" y="88"/>
                    </a:lnTo>
                    <a:lnTo>
                      <a:pt x="116" y="86"/>
                    </a:lnTo>
                    <a:lnTo>
                      <a:pt x="108" y="88"/>
                    </a:lnTo>
                    <a:lnTo>
                      <a:pt x="102" y="78"/>
                    </a:lnTo>
                    <a:lnTo>
                      <a:pt x="100" y="76"/>
                    </a:lnTo>
                    <a:lnTo>
                      <a:pt x="96" y="76"/>
                    </a:lnTo>
                    <a:lnTo>
                      <a:pt x="90" y="76"/>
                    </a:lnTo>
                    <a:lnTo>
                      <a:pt x="86" y="76"/>
                    </a:lnTo>
                    <a:lnTo>
                      <a:pt x="78" y="74"/>
                    </a:lnTo>
                    <a:lnTo>
                      <a:pt x="78" y="72"/>
                    </a:lnTo>
                    <a:lnTo>
                      <a:pt x="76" y="68"/>
                    </a:lnTo>
                    <a:lnTo>
                      <a:pt x="74" y="64"/>
                    </a:lnTo>
                    <a:lnTo>
                      <a:pt x="72" y="60"/>
                    </a:lnTo>
                    <a:lnTo>
                      <a:pt x="72" y="56"/>
                    </a:lnTo>
                    <a:lnTo>
                      <a:pt x="74" y="56"/>
                    </a:lnTo>
                    <a:lnTo>
                      <a:pt x="68" y="46"/>
                    </a:lnTo>
                    <a:lnTo>
                      <a:pt x="64" y="46"/>
                    </a:lnTo>
                    <a:lnTo>
                      <a:pt x="62" y="46"/>
                    </a:lnTo>
                    <a:lnTo>
                      <a:pt x="62" y="42"/>
                    </a:lnTo>
                    <a:lnTo>
                      <a:pt x="64" y="36"/>
                    </a:lnTo>
                    <a:lnTo>
                      <a:pt x="64" y="32"/>
                    </a:lnTo>
                    <a:lnTo>
                      <a:pt x="66" y="28"/>
                    </a:lnTo>
                    <a:lnTo>
                      <a:pt x="64" y="24"/>
                    </a:lnTo>
                    <a:lnTo>
                      <a:pt x="70" y="22"/>
                    </a:lnTo>
                    <a:lnTo>
                      <a:pt x="74" y="12"/>
                    </a:lnTo>
                    <a:lnTo>
                      <a:pt x="80" y="6"/>
                    </a:lnTo>
                    <a:lnTo>
                      <a:pt x="86" y="2"/>
                    </a:lnTo>
                    <a:lnTo>
                      <a:pt x="86" y="0"/>
                    </a:lnTo>
                    <a:lnTo>
                      <a:pt x="78" y="0"/>
                    </a:lnTo>
                    <a:lnTo>
                      <a:pt x="78" y="4"/>
                    </a:lnTo>
                    <a:lnTo>
                      <a:pt x="64" y="14"/>
                    </a:lnTo>
                    <a:lnTo>
                      <a:pt x="60" y="14"/>
                    </a:lnTo>
                    <a:lnTo>
                      <a:pt x="58" y="12"/>
                    </a:lnTo>
                    <a:lnTo>
                      <a:pt x="56" y="14"/>
                    </a:lnTo>
                    <a:lnTo>
                      <a:pt x="54" y="16"/>
                    </a:lnTo>
                    <a:lnTo>
                      <a:pt x="54" y="20"/>
                    </a:lnTo>
                    <a:lnTo>
                      <a:pt x="52" y="20"/>
                    </a:lnTo>
                    <a:lnTo>
                      <a:pt x="52" y="18"/>
                    </a:lnTo>
                    <a:lnTo>
                      <a:pt x="46" y="18"/>
                    </a:lnTo>
                    <a:lnTo>
                      <a:pt x="44" y="32"/>
                    </a:lnTo>
                    <a:lnTo>
                      <a:pt x="40" y="32"/>
                    </a:lnTo>
                    <a:lnTo>
                      <a:pt x="40" y="36"/>
                    </a:lnTo>
                    <a:lnTo>
                      <a:pt x="40" y="40"/>
                    </a:lnTo>
                    <a:lnTo>
                      <a:pt x="34" y="40"/>
                    </a:lnTo>
                    <a:lnTo>
                      <a:pt x="30" y="48"/>
                    </a:lnTo>
                    <a:lnTo>
                      <a:pt x="30" y="54"/>
                    </a:lnTo>
                    <a:lnTo>
                      <a:pt x="24" y="50"/>
                    </a:lnTo>
                    <a:lnTo>
                      <a:pt x="22" y="54"/>
                    </a:lnTo>
                    <a:lnTo>
                      <a:pt x="24" y="56"/>
                    </a:lnTo>
                    <a:lnTo>
                      <a:pt x="24" y="60"/>
                    </a:lnTo>
                    <a:lnTo>
                      <a:pt x="24" y="64"/>
                    </a:lnTo>
                    <a:lnTo>
                      <a:pt x="22" y="66"/>
                    </a:lnTo>
                    <a:lnTo>
                      <a:pt x="20" y="68"/>
                    </a:lnTo>
                    <a:lnTo>
                      <a:pt x="20" y="78"/>
                    </a:lnTo>
                    <a:lnTo>
                      <a:pt x="22" y="82"/>
                    </a:lnTo>
                    <a:lnTo>
                      <a:pt x="22" y="84"/>
                    </a:lnTo>
                    <a:lnTo>
                      <a:pt x="20" y="98"/>
                    </a:lnTo>
                    <a:lnTo>
                      <a:pt x="16" y="114"/>
                    </a:lnTo>
                    <a:lnTo>
                      <a:pt x="22" y="118"/>
                    </a:lnTo>
                    <a:lnTo>
                      <a:pt x="14" y="126"/>
                    </a:lnTo>
                    <a:lnTo>
                      <a:pt x="4" y="132"/>
                    </a:lnTo>
                    <a:lnTo>
                      <a:pt x="6" y="134"/>
                    </a:lnTo>
                    <a:lnTo>
                      <a:pt x="4" y="136"/>
                    </a:lnTo>
                    <a:lnTo>
                      <a:pt x="4" y="140"/>
                    </a:lnTo>
                    <a:lnTo>
                      <a:pt x="6" y="142"/>
                    </a:lnTo>
                    <a:lnTo>
                      <a:pt x="0" y="142"/>
                    </a:lnTo>
                    <a:lnTo>
                      <a:pt x="2" y="148"/>
                    </a:lnTo>
                    <a:close/>
                  </a:path>
                </a:pathLst>
              </a:custGeom>
              <a:grpFill/>
              <a:ln w="3175">
                <a:noFill/>
                <a:round/>
                <a:headEnd/>
                <a:tailEnd/>
              </a:ln>
            </p:spPr>
            <p:txBody>
              <a:bodyPr/>
              <a:lstStyle/>
              <a:p>
                <a:pPr>
                  <a:defRPr/>
                </a:pPr>
                <a:endParaRPr lang="en-GB" dirty="0">
                  <a:latin typeface="Calibri" pitchFamily="34" charset="0"/>
                </a:endParaRPr>
              </a:p>
            </p:txBody>
          </p:sp>
          <p:sp>
            <p:nvSpPr>
              <p:cNvPr id="766" name="Freeform 171"/>
              <p:cNvSpPr>
                <a:spLocks noEditPoints="1"/>
              </p:cNvSpPr>
              <p:nvPr/>
            </p:nvSpPr>
            <p:spPr bwMode="auto">
              <a:xfrm>
                <a:off x="6615310" y="2546166"/>
                <a:ext cx="1588397" cy="1266458"/>
              </a:xfrm>
              <a:custGeom>
                <a:avLst/>
                <a:gdLst>
                  <a:gd name="T0" fmla="*/ 265 w 698"/>
                  <a:gd name="T1" fmla="*/ 39 h 556"/>
                  <a:gd name="T2" fmla="*/ 254 w 698"/>
                  <a:gd name="T3" fmla="*/ 39 h 556"/>
                  <a:gd name="T4" fmla="*/ 239 w 698"/>
                  <a:gd name="T5" fmla="*/ 23 h 556"/>
                  <a:gd name="T6" fmla="*/ 222 w 698"/>
                  <a:gd name="T7" fmla="*/ 5 h 556"/>
                  <a:gd name="T8" fmla="*/ 203 w 698"/>
                  <a:gd name="T9" fmla="*/ 7 h 556"/>
                  <a:gd name="T10" fmla="*/ 199 w 698"/>
                  <a:gd name="T11" fmla="*/ 22 h 556"/>
                  <a:gd name="T12" fmla="*/ 185 w 698"/>
                  <a:gd name="T13" fmla="*/ 30 h 556"/>
                  <a:gd name="T14" fmla="*/ 197 w 698"/>
                  <a:gd name="T15" fmla="*/ 39 h 556"/>
                  <a:gd name="T16" fmla="*/ 192 w 698"/>
                  <a:gd name="T17" fmla="*/ 46 h 556"/>
                  <a:gd name="T18" fmla="*/ 166 w 698"/>
                  <a:gd name="T19" fmla="*/ 54 h 556"/>
                  <a:gd name="T20" fmla="*/ 148 w 698"/>
                  <a:gd name="T21" fmla="*/ 71 h 556"/>
                  <a:gd name="T22" fmla="*/ 114 w 698"/>
                  <a:gd name="T23" fmla="*/ 71 h 556"/>
                  <a:gd name="T24" fmla="*/ 90 w 698"/>
                  <a:gd name="T25" fmla="*/ 57 h 556"/>
                  <a:gd name="T26" fmla="*/ 73 w 698"/>
                  <a:gd name="T27" fmla="*/ 39 h 556"/>
                  <a:gd name="T28" fmla="*/ 53 w 698"/>
                  <a:gd name="T29" fmla="*/ 35 h 556"/>
                  <a:gd name="T30" fmla="*/ 42 w 698"/>
                  <a:gd name="T31" fmla="*/ 54 h 556"/>
                  <a:gd name="T32" fmla="*/ 27 w 698"/>
                  <a:gd name="T33" fmla="*/ 72 h 556"/>
                  <a:gd name="T34" fmla="*/ 17 w 698"/>
                  <a:gd name="T35" fmla="*/ 78 h 556"/>
                  <a:gd name="T36" fmla="*/ 8 w 698"/>
                  <a:gd name="T37" fmla="*/ 85 h 556"/>
                  <a:gd name="T38" fmla="*/ 3 w 698"/>
                  <a:gd name="T39" fmla="*/ 86 h 556"/>
                  <a:gd name="T40" fmla="*/ 5 w 698"/>
                  <a:gd name="T41" fmla="*/ 99 h 556"/>
                  <a:gd name="T42" fmla="*/ 19 w 698"/>
                  <a:gd name="T43" fmla="*/ 109 h 556"/>
                  <a:gd name="T44" fmla="*/ 23 w 698"/>
                  <a:gd name="T45" fmla="*/ 123 h 556"/>
                  <a:gd name="T46" fmla="*/ 25 w 698"/>
                  <a:gd name="T47" fmla="*/ 137 h 556"/>
                  <a:gd name="T48" fmla="*/ 44 w 698"/>
                  <a:gd name="T49" fmla="*/ 149 h 556"/>
                  <a:gd name="T50" fmla="*/ 65 w 698"/>
                  <a:gd name="T51" fmla="*/ 157 h 556"/>
                  <a:gd name="T52" fmla="*/ 87 w 698"/>
                  <a:gd name="T53" fmla="*/ 155 h 556"/>
                  <a:gd name="T54" fmla="*/ 104 w 698"/>
                  <a:gd name="T55" fmla="*/ 157 h 556"/>
                  <a:gd name="T56" fmla="*/ 109 w 698"/>
                  <a:gd name="T57" fmla="*/ 172 h 556"/>
                  <a:gd name="T58" fmla="*/ 113 w 698"/>
                  <a:gd name="T59" fmla="*/ 181 h 556"/>
                  <a:gd name="T60" fmla="*/ 121 w 698"/>
                  <a:gd name="T61" fmla="*/ 195 h 556"/>
                  <a:gd name="T62" fmla="*/ 137 w 698"/>
                  <a:gd name="T63" fmla="*/ 185 h 556"/>
                  <a:gd name="T64" fmla="*/ 151 w 698"/>
                  <a:gd name="T65" fmla="*/ 193 h 556"/>
                  <a:gd name="T66" fmla="*/ 161 w 698"/>
                  <a:gd name="T67" fmla="*/ 198 h 556"/>
                  <a:gd name="T68" fmla="*/ 169 w 698"/>
                  <a:gd name="T69" fmla="*/ 192 h 556"/>
                  <a:gd name="T70" fmla="*/ 181 w 698"/>
                  <a:gd name="T71" fmla="*/ 187 h 556"/>
                  <a:gd name="T72" fmla="*/ 194 w 698"/>
                  <a:gd name="T73" fmla="*/ 176 h 556"/>
                  <a:gd name="T74" fmla="*/ 199 w 698"/>
                  <a:gd name="T75" fmla="*/ 172 h 556"/>
                  <a:gd name="T76" fmla="*/ 199 w 698"/>
                  <a:gd name="T77" fmla="*/ 163 h 556"/>
                  <a:gd name="T78" fmla="*/ 206 w 698"/>
                  <a:gd name="T79" fmla="*/ 155 h 556"/>
                  <a:gd name="T80" fmla="*/ 210 w 698"/>
                  <a:gd name="T81" fmla="*/ 146 h 556"/>
                  <a:gd name="T82" fmla="*/ 205 w 698"/>
                  <a:gd name="T83" fmla="*/ 144 h 556"/>
                  <a:gd name="T84" fmla="*/ 208 w 698"/>
                  <a:gd name="T85" fmla="*/ 133 h 556"/>
                  <a:gd name="T86" fmla="*/ 202 w 698"/>
                  <a:gd name="T87" fmla="*/ 123 h 556"/>
                  <a:gd name="T88" fmla="*/ 203 w 698"/>
                  <a:gd name="T89" fmla="*/ 112 h 556"/>
                  <a:gd name="T90" fmla="*/ 214 w 698"/>
                  <a:gd name="T91" fmla="*/ 102 h 556"/>
                  <a:gd name="T92" fmla="*/ 199 w 698"/>
                  <a:gd name="T93" fmla="*/ 103 h 556"/>
                  <a:gd name="T94" fmla="*/ 197 w 698"/>
                  <a:gd name="T95" fmla="*/ 92 h 556"/>
                  <a:gd name="T96" fmla="*/ 211 w 698"/>
                  <a:gd name="T97" fmla="*/ 81 h 556"/>
                  <a:gd name="T98" fmla="*/ 208 w 698"/>
                  <a:gd name="T99" fmla="*/ 94 h 556"/>
                  <a:gd name="T100" fmla="*/ 222 w 698"/>
                  <a:gd name="T101" fmla="*/ 87 h 556"/>
                  <a:gd name="T102" fmla="*/ 239 w 698"/>
                  <a:gd name="T103" fmla="*/ 72 h 556"/>
                  <a:gd name="T104" fmla="*/ 250 w 698"/>
                  <a:gd name="T105" fmla="*/ 64 h 556"/>
                  <a:gd name="T106" fmla="*/ 252 w 698"/>
                  <a:gd name="T107" fmla="*/ 52 h 556"/>
                  <a:gd name="T108" fmla="*/ 174 w 698"/>
                  <a:gd name="T109" fmla="*/ 185 h 556"/>
                  <a:gd name="T110" fmla="*/ 159 w 698"/>
                  <a:gd name="T111" fmla="*/ 212 h 556"/>
                  <a:gd name="T112" fmla="*/ 168 w 698"/>
                  <a:gd name="T113" fmla="*/ 151 h 556"/>
                  <a:gd name="T114" fmla="*/ 167 w 698"/>
                  <a:gd name="T115" fmla="*/ 151 h 556"/>
                  <a:gd name="T116" fmla="*/ 186 w 698"/>
                  <a:gd name="T117" fmla="*/ 149 h 556"/>
                  <a:gd name="T118" fmla="*/ 203 w 698"/>
                  <a:gd name="T119" fmla="*/ 137 h 556"/>
                  <a:gd name="T120" fmla="*/ 204 w 698"/>
                  <a:gd name="T121" fmla="*/ 134 h 556"/>
                  <a:gd name="T122" fmla="*/ 118 w 698"/>
                  <a:gd name="T123" fmla="*/ 103 h 5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8" h="556">
                    <a:moveTo>
                      <a:pt x="670" y="140"/>
                    </a:moveTo>
                    <a:lnTo>
                      <a:pt x="672" y="142"/>
                    </a:lnTo>
                    <a:lnTo>
                      <a:pt x="674" y="138"/>
                    </a:lnTo>
                    <a:lnTo>
                      <a:pt x="680" y="136"/>
                    </a:lnTo>
                    <a:lnTo>
                      <a:pt x="682" y="132"/>
                    </a:lnTo>
                    <a:lnTo>
                      <a:pt x="684" y="130"/>
                    </a:lnTo>
                    <a:lnTo>
                      <a:pt x="690" y="126"/>
                    </a:lnTo>
                    <a:lnTo>
                      <a:pt x="692" y="120"/>
                    </a:lnTo>
                    <a:lnTo>
                      <a:pt x="694" y="112"/>
                    </a:lnTo>
                    <a:lnTo>
                      <a:pt x="692" y="108"/>
                    </a:lnTo>
                    <a:lnTo>
                      <a:pt x="696" y="104"/>
                    </a:lnTo>
                    <a:lnTo>
                      <a:pt x="696" y="98"/>
                    </a:lnTo>
                    <a:lnTo>
                      <a:pt x="694" y="96"/>
                    </a:lnTo>
                    <a:lnTo>
                      <a:pt x="694" y="90"/>
                    </a:lnTo>
                    <a:lnTo>
                      <a:pt x="698" y="84"/>
                    </a:lnTo>
                    <a:lnTo>
                      <a:pt x="690" y="86"/>
                    </a:lnTo>
                    <a:lnTo>
                      <a:pt x="688" y="90"/>
                    </a:lnTo>
                    <a:lnTo>
                      <a:pt x="684" y="92"/>
                    </a:lnTo>
                    <a:lnTo>
                      <a:pt x="680" y="92"/>
                    </a:lnTo>
                    <a:lnTo>
                      <a:pt x="676" y="94"/>
                    </a:lnTo>
                    <a:lnTo>
                      <a:pt x="672" y="98"/>
                    </a:lnTo>
                    <a:lnTo>
                      <a:pt x="668" y="100"/>
                    </a:lnTo>
                    <a:lnTo>
                      <a:pt x="664" y="102"/>
                    </a:lnTo>
                    <a:lnTo>
                      <a:pt x="658" y="98"/>
                    </a:lnTo>
                    <a:lnTo>
                      <a:pt x="654" y="96"/>
                    </a:lnTo>
                    <a:lnTo>
                      <a:pt x="650" y="92"/>
                    </a:lnTo>
                    <a:lnTo>
                      <a:pt x="652" y="86"/>
                    </a:lnTo>
                    <a:lnTo>
                      <a:pt x="650" y="82"/>
                    </a:lnTo>
                    <a:lnTo>
                      <a:pt x="644" y="76"/>
                    </a:lnTo>
                    <a:lnTo>
                      <a:pt x="642" y="70"/>
                    </a:lnTo>
                    <a:lnTo>
                      <a:pt x="640" y="66"/>
                    </a:lnTo>
                    <a:lnTo>
                      <a:pt x="638" y="62"/>
                    </a:lnTo>
                    <a:lnTo>
                      <a:pt x="630" y="60"/>
                    </a:lnTo>
                    <a:lnTo>
                      <a:pt x="626" y="60"/>
                    </a:lnTo>
                    <a:lnTo>
                      <a:pt x="622" y="60"/>
                    </a:lnTo>
                    <a:lnTo>
                      <a:pt x="618" y="56"/>
                    </a:lnTo>
                    <a:lnTo>
                      <a:pt x="614" y="48"/>
                    </a:lnTo>
                    <a:lnTo>
                      <a:pt x="608" y="40"/>
                    </a:lnTo>
                    <a:lnTo>
                      <a:pt x="608" y="34"/>
                    </a:lnTo>
                    <a:lnTo>
                      <a:pt x="608" y="28"/>
                    </a:lnTo>
                    <a:lnTo>
                      <a:pt x="602" y="22"/>
                    </a:lnTo>
                    <a:lnTo>
                      <a:pt x="600" y="18"/>
                    </a:lnTo>
                    <a:lnTo>
                      <a:pt x="594" y="14"/>
                    </a:lnTo>
                    <a:lnTo>
                      <a:pt x="586" y="12"/>
                    </a:lnTo>
                    <a:lnTo>
                      <a:pt x="582" y="8"/>
                    </a:lnTo>
                    <a:lnTo>
                      <a:pt x="578" y="4"/>
                    </a:lnTo>
                    <a:lnTo>
                      <a:pt x="572" y="0"/>
                    </a:lnTo>
                    <a:lnTo>
                      <a:pt x="566" y="0"/>
                    </a:lnTo>
                    <a:lnTo>
                      <a:pt x="562" y="2"/>
                    </a:lnTo>
                    <a:lnTo>
                      <a:pt x="556" y="4"/>
                    </a:lnTo>
                    <a:lnTo>
                      <a:pt x="550" y="4"/>
                    </a:lnTo>
                    <a:lnTo>
                      <a:pt x="546" y="8"/>
                    </a:lnTo>
                    <a:lnTo>
                      <a:pt x="540" y="12"/>
                    </a:lnTo>
                    <a:lnTo>
                      <a:pt x="536" y="16"/>
                    </a:lnTo>
                    <a:lnTo>
                      <a:pt x="534" y="18"/>
                    </a:lnTo>
                    <a:lnTo>
                      <a:pt x="534" y="22"/>
                    </a:lnTo>
                    <a:lnTo>
                      <a:pt x="538" y="20"/>
                    </a:lnTo>
                    <a:lnTo>
                      <a:pt x="538" y="26"/>
                    </a:lnTo>
                    <a:lnTo>
                      <a:pt x="538" y="32"/>
                    </a:lnTo>
                    <a:lnTo>
                      <a:pt x="534" y="34"/>
                    </a:lnTo>
                    <a:lnTo>
                      <a:pt x="536" y="40"/>
                    </a:lnTo>
                    <a:lnTo>
                      <a:pt x="532" y="46"/>
                    </a:lnTo>
                    <a:lnTo>
                      <a:pt x="528" y="52"/>
                    </a:lnTo>
                    <a:lnTo>
                      <a:pt x="524" y="56"/>
                    </a:lnTo>
                    <a:lnTo>
                      <a:pt x="522" y="58"/>
                    </a:lnTo>
                    <a:lnTo>
                      <a:pt x="524" y="60"/>
                    </a:lnTo>
                    <a:lnTo>
                      <a:pt x="522" y="62"/>
                    </a:lnTo>
                    <a:lnTo>
                      <a:pt x="520" y="64"/>
                    </a:lnTo>
                    <a:lnTo>
                      <a:pt x="516" y="64"/>
                    </a:lnTo>
                    <a:lnTo>
                      <a:pt x="508" y="72"/>
                    </a:lnTo>
                    <a:lnTo>
                      <a:pt x="504" y="68"/>
                    </a:lnTo>
                    <a:lnTo>
                      <a:pt x="496" y="64"/>
                    </a:lnTo>
                    <a:lnTo>
                      <a:pt x="490" y="66"/>
                    </a:lnTo>
                    <a:lnTo>
                      <a:pt x="486" y="78"/>
                    </a:lnTo>
                    <a:lnTo>
                      <a:pt x="488" y="84"/>
                    </a:lnTo>
                    <a:lnTo>
                      <a:pt x="486" y="90"/>
                    </a:lnTo>
                    <a:lnTo>
                      <a:pt x="484" y="92"/>
                    </a:lnTo>
                    <a:lnTo>
                      <a:pt x="484" y="98"/>
                    </a:lnTo>
                    <a:lnTo>
                      <a:pt x="492" y="102"/>
                    </a:lnTo>
                    <a:lnTo>
                      <a:pt x="500" y="100"/>
                    </a:lnTo>
                    <a:lnTo>
                      <a:pt x="506" y="94"/>
                    </a:lnTo>
                    <a:lnTo>
                      <a:pt x="510" y="94"/>
                    </a:lnTo>
                    <a:lnTo>
                      <a:pt x="512" y="98"/>
                    </a:lnTo>
                    <a:lnTo>
                      <a:pt x="518" y="104"/>
                    </a:lnTo>
                    <a:lnTo>
                      <a:pt x="526" y="106"/>
                    </a:lnTo>
                    <a:lnTo>
                      <a:pt x="530" y="110"/>
                    </a:lnTo>
                    <a:lnTo>
                      <a:pt x="528" y="116"/>
                    </a:lnTo>
                    <a:lnTo>
                      <a:pt x="524" y="116"/>
                    </a:lnTo>
                    <a:lnTo>
                      <a:pt x="518" y="116"/>
                    </a:lnTo>
                    <a:lnTo>
                      <a:pt x="516" y="118"/>
                    </a:lnTo>
                    <a:lnTo>
                      <a:pt x="514" y="120"/>
                    </a:lnTo>
                    <a:lnTo>
                      <a:pt x="510" y="122"/>
                    </a:lnTo>
                    <a:lnTo>
                      <a:pt x="504" y="122"/>
                    </a:lnTo>
                    <a:lnTo>
                      <a:pt x="494" y="128"/>
                    </a:lnTo>
                    <a:lnTo>
                      <a:pt x="492" y="124"/>
                    </a:lnTo>
                    <a:lnTo>
                      <a:pt x="488" y="126"/>
                    </a:lnTo>
                    <a:lnTo>
                      <a:pt x="486" y="132"/>
                    </a:lnTo>
                    <a:lnTo>
                      <a:pt x="482" y="134"/>
                    </a:lnTo>
                    <a:lnTo>
                      <a:pt x="466" y="138"/>
                    </a:lnTo>
                    <a:lnTo>
                      <a:pt x="464" y="146"/>
                    </a:lnTo>
                    <a:lnTo>
                      <a:pt x="456" y="152"/>
                    </a:lnTo>
                    <a:lnTo>
                      <a:pt x="448" y="150"/>
                    </a:lnTo>
                    <a:lnTo>
                      <a:pt x="444" y="142"/>
                    </a:lnTo>
                    <a:lnTo>
                      <a:pt x="438" y="142"/>
                    </a:lnTo>
                    <a:lnTo>
                      <a:pt x="434" y="146"/>
                    </a:lnTo>
                    <a:lnTo>
                      <a:pt x="430" y="152"/>
                    </a:lnTo>
                    <a:lnTo>
                      <a:pt x="430" y="158"/>
                    </a:lnTo>
                    <a:lnTo>
                      <a:pt x="432" y="164"/>
                    </a:lnTo>
                    <a:lnTo>
                      <a:pt x="434" y="170"/>
                    </a:lnTo>
                    <a:lnTo>
                      <a:pt x="430" y="176"/>
                    </a:lnTo>
                    <a:lnTo>
                      <a:pt x="424" y="178"/>
                    </a:lnTo>
                    <a:lnTo>
                      <a:pt x="416" y="182"/>
                    </a:lnTo>
                    <a:lnTo>
                      <a:pt x="404" y="184"/>
                    </a:lnTo>
                    <a:lnTo>
                      <a:pt x="394" y="184"/>
                    </a:lnTo>
                    <a:lnTo>
                      <a:pt x="388" y="186"/>
                    </a:lnTo>
                    <a:lnTo>
                      <a:pt x="384" y="186"/>
                    </a:lnTo>
                    <a:lnTo>
                      <a:pt x="378" y="192"/>
                    </a:lnTo>
                    <a:lnTo>
                      <a:pt x="370" y="196"/>
                    </a:lnTo>
                    <a:lnTo>
                      <a:pt x="362" y="196"/>
                    </a:lnTo>
                    <a:lnTo>
                      <a:pt x="354" y="198"/>
                    </a:lnTo>
                    <a:lnTo>
                      <a:pt x="342" y="198"/>
                    </a:lnTo>
                    <a:lnTo>
                      <a:pt x="336" y="194"/>
                    </a:lnTo>
                    <a:lnTo>
                      <a:pt x="330" y="188"/>
                    </a:lnTo>
                    <a:lnTo>
                      <a:pt x="328" y="186"/>
                    </a:lnTo>
                    <a:lnTo>
                      <a:pt x="310" y="186"/>
                    </a:lnTo>
                    <a:lnTo>
                      <a:pt x="300" y="184"/>
                    </a:lnTo>
                    <a:lnTo>
                      <a:pt x="292" y="184"/>
                    </a:lnTo>
                    <a:lnTo>
                      <a:pt x="282" y="184"/>
                    </a:lnTo>
                    <a:lnTo>
                      <a:pt x="276" y="184"/>
                    </a:lnTo>
                    <a:lnTo>
                      <a:pt x="270" y="180"/>
                    </a:lnTo>
                    <a:lnTo>
                      <a:pt x="264" y="174"/>
                    </a:lnTo>
                    <a:lnTo>
                      <a:pt x="258" y="168"/>
                    </a:lnTo>
                    <a:lnTo>
                      <a:pt x="254" y="166"/>
                    </a:lnTo>
                    <a:lnTo>
                      <a:pt x="250" y="158"/>
                    </a:lnTo>
                    <a:lnTo>
                      <a:pt x="246" y="154"/>
                    </a:lnTo>
                    <a:lnTo>
                      <a:pt x="240" y="152"/>
                    </a:lnTo>
                    <a:lnTo>
                      <a:pt x="236" y="148"/>
                    </a:lnTo>
                    <a:lnTo>
                      <a:pt x="230" y="144"/>
                    </a:lnTo>
                    <a:lnTo>
                      <a:pt x="222" y="144"/>
                    </a:lnTo>
                    <a:lnTo>
                      <a:pt x="216" y="142"/>
                    </a:lnTo>
                    <a:lnTo>
                      <a:pt x="214" y="138"/>
                    </a:lnTo>
                    <a:lnTo>
                      <a:pt x="216" y="130"/>
                    </a:lnTo>
                    <a:lnTo>
                      <a:pt x="218" y="126"/>
                    </a:lnTo>
                    <a:lnTo>
                      <a:pt x="214" y="118"/>
                    </a:lnTo>
                    <a:lnTo>
                      <a:pt x="208" y="116"/>
                    </a:lnTo>
                    <a:lnTo>
                      <a:pt x="208" y="112"/>
                    </a:lnTo>
                    <a:lnTo>
                      <a:pt x="200" y="104"/>
                    </a:lnTo>
                    <a:lnTo>
                      <a:pt x="194" y="100"/>
                    </a:lnTo>
                    <a:lnTo>
                      <a:pt x="186" y="102"/>
                    </a:lnTo>
                    <a:lnTo>
                      <a:pt x="180" y="100"/>
                    </a:lnTo>
                    <a:lnTo>
                      <a:pt x="176" y="96"/>
                    </a:lnTo>
                    <a:lnTo>
                      <a:pt x="176" y="92"/>
                    </a:lnTo>
                    <a:lnTo>
                      <a:pt x="174" y="84"/>
                    </a:lnTo>
                    <a:lnTo>
                      <a:pt x="176" y="72"/>
                    </a:lnTo>
                    <a:lnTo>
                      <a:pt x="170" y="76"/>
                    </a:lnTo>
                    <a:lnTo>
                      <a:pt x="154" y="80"/>
                    </a:lnTo>
                    <a:lnTo>
                      <a:pt x="148" y="84"/>
                    </a:lnTo>
                    <a:lnTo>
                      <a:pt x="146" y="88"/>
                    </a:lnTo>
                    <a:lnTo>
                      <a:pt x="138" y="92"/>
                    </a:lnTo>
                    <a:lnTo>
                      <a:pt x="136" y="96"/>
                    </a:lnTo>
                    <a:lnTo>
                      <a:pt x="136" y="100"/>
                    </a:lnTo>
                    <a:lnTo>
                      <a:pt x="126" y="104"/>
                    </a:lnTo>
                    <a:lnTo>
                      <a:pt x="120" y="104"/>
                    </a:lnTo>
                    <a:lnTo>
                      <a:pt x="116" y="108"/>
                    </a:lnTo>
                    <a:lnTo>
                      <a:pt x="112" y="114"/>
                    </a:lnTo>
                    <a:lnTo>
                      <a:pt x="106" y="118"/>
                    </a:lnTo>
                    <a:lnTo>
                      <a:pt x="104" y="128"/>
                    </a:lnTo>
                    <a:lnTo>
                      <a:pt x="106" y="134"/>
                    </a:lnTo>
                    <a:lnTo>
                      <a:pt x="110" y="138"/>
                    </a:lnTo>
                    <a:lnTo>
                      <a:pt x="108" y="142"/>
                    </a:lnTo>
                    <a:lnTo>
                      <a:pt x="96" y="142"/>
                    </a:lnTo>
                    <a:lnTo>
                      <a:pt x="88" y="146"/>
                    </a:lnTo>
                    <a:lnTo>
                      <a:pt x="78" y="148"/>
                    </a:lnTo>
                    <a:lnTo>
                      <a:pt x="76" y="150"/>
                    </a:lnTo>
                    <a:lnTo>
                      <a:pt x="78" y="154"/>
                    </a:lnTo>
                    <a:lnTo>
                      <a:pt x="84" y="160"/>
                    </a:lnTo>
                    <a:lnTo>
                      <a:pt x="86" y="166"/>
                    </a:lnTo>
                    <a:lnTo>
                      <a:pt x="82" y="176"/>
                    </a:lnTo>
                    <a:lnTo>
                      <a:pt x="80" y="184"/>
                    </a:lnTo>
                    <a:lnTo>
                      <a:pt x="72" y="188"/>
                    </a:lnTo>
                    <a:lnTo>
                      <a:pt x="66" y="194"/>
                    </a:lnTo>
                    <a:lnTo>
                      <a:pt x="64" y="194"/>
                    </a:lnTo>
                    <a:lnTo>
                      <a:pt x="60" y="196"/>
                    </a:lnTo>
                    <a:lnTo>
                      <a:pt x="60" y="202"/>
                    </a:lnTo>
                    <a:lnTo>
                      <a:pt x="56" y="202"/>
                    </a:lnTo>
                    <a:lnTo>
                      <a:pt x="52" y="204"/>
                    </a:lnTo>
                    <a:lnTo>
                      <a:pt x="46" y="204"/>
                    </a:lnTo>
                    <a:lnTo>
                      <a:pt x="40" y="208"/>
                    </a:lnTo>
                    <a:lnTo>
                      <a:pt x="40" y="214"/>
                    </a:lnTo>
                    <a:lnTo>
                      <a:pt x="40" y="216"/>
                    </a:lnTo>
                    <a:lnTo>
                      <a:pt x="38" y="218"/>
                    </a:lnTo>
                    <a:lnTo>
                      <a:pt x="34" y="220"/>
                    </a:lnTo>
                    <a:lnTo>
                      <a:pt x="28" y="220"/>
                    </a:lnTo>
                    <a:lnTo>
                      <a:pt x="26" y="222"/>
                    </a:lnTo>
                    <a:lnTo>
                      <a:pt x="22" y="224"/>
                    </a:lnTo>
                    <a:lnTo>
                      <a:pt x="22" y="222"/>
                    </a:lnTo>
                    <a:lnTo>
                      <a:pt x="20" y="220"/>
                    </a:lnTo>
                    <a:lnTo>
                      <a:pt x="18" y="218"/>
                    </a:lnTo>
                    <a:lnTo>
                      <a:pt x="14" y="218"/>
                    </a:lnTo>
                    <a:lnTo>
                      <a:pt x="12" y="222"/>
                    </a:lnTo>
                    <a:lnTo>
                      <a:pt x="8" y="226"/>
                    </a:lnTo>
                    <a:lnTo>
                      <a:pt x="4" y="228"/>
                    </a:lnTo>
                    <a:lnTo>
                      <a:pt x="0" y="232"/>
                    </a:lnTo>
                    <a:lnTo>
                      <a:pt x="2" y="238"/>
                    </a:lnTo>
                    <a:lnTo>
                      <a:pt x="0" y="242"/>
                    </a:lnTo>
                    <a:lnTo>
                      <a:pt x="4" y="246"/>
                    </a:lnTo>
                    <a:lnTo>
                      <a:pt x="12" y="242"/>
                    </a:lnTo>
                    <a:lnTo>
                      <a:pt x="14" y="244"/>
                    </a:lnTo>
                    <a:lnTo>
                      <a:pt x="12" y="248"/>
                    </a:lnTo>
                    <a:lnTo>
                      <a:pt x="12" y="252"/>
                    </a:lnTo>
                    <a:lnTo>
                      <a:pt x="14" y="258"/>
                    </a:lnTo>
                    <a:lnTo>
                      <a:pt x="14" y="264"/>
                    </a:lnTo>
                    <a:lnTo>
                      <a:pt x="16" y="266"/>
                    </a:lnTo>
                    <a:lnTo>
                      <a:pt x="18" y="270"/>
                    </a:lnTo>
                    <a:lnTo>
                      <a:pt x="14" y="272"/>
                    </a:lnTo>
                    <a:lnTo>
                      <a:pt x="14" y="276"/>
                    </a:lnTo>
                    <a:lnTo>
                      <a:pt x="22" y="276"/>
                    </a:lnTo>
                    <a:lnTo>
                      <a:pt x="34" y="284"/>
                    </a:lnTo>
                    <a:lnTo>
                      <a:pt x="36" y="288"/>
                    </a:lnTo>
                    <a:lnTo>
                      <a:pt x="42" y="292"/>
                    </a:lnTo>
                    <a:lnTo>
                      <a:pt x="46" y="288"/>
                    </a:lnTo>
                    <a:lnTo>
                      <a:pt x="50" y="286"/>
                    </a:lnTo>
                    <a:lnTo>
                      <a:pt x="54" y="286"/>
                    </a:lnTo>
                    <a:lnTo>
                      <a:pt x="58" y="288"/>
                    </a:lnTo>
                    <a:lnTo>
                      <a:pt x="64" y="288"/>
                    </a:lnTo>
                    <a:lnTo>
                      <a:pt x="66" y="292"/>
                    </a:lnTo>
                    <a:lnTo>
                      <a:pt x="70" y="296"/>
                    </a:lnTo>
                    <a:lnTo>
                      <a:pt x="72" y="302"/>
                    </a:lnTo>
                    <a:lnTo>
                      <a:pt x="68" y="304"/>
                    </a:lnTo>
                    <a:lnTo>
                      <a:pt x="68" y="308"/>
                    </a:lnTo>
                    <a:lnTo>
                      <a:pt x="66" y="312"/>
                    </a:lnTo>
                    <a:lnTo>
                      <a:pt x="62" y="314"/>
                    </a:lnTo>
                    <a:lnTo>
                      <a:pt x="60" y="320"/>
                    </a:lnTo>
                    <a:lnTo>
                      <a:pt x="58" y="322"/>
                    </a:lnTo>
                    <a:lnTo>
                      <a:pt x="56" y="328"/>
                    </a:lnTo>
                    <a:lnTo>
                      <a:pt x="60" y="330"/>
                    </a:lnTo>
                    <a:lnTo>
                      <a:pt x="62" y="334"/>
                    </a:lnTo>
                    <a:lnTo>
                      <a:pt x="62" y="342"/>
                    </a:lnTo>
                    <a:lnTo>
                      <a:pt x="66" y="344"/>
                    </a:lnTo>
                    <a:lnTo>
                      <a:pt x="68" y="344"/>
                    </a:lnTo>
                    <a:lnTo>
                      <a:pt x="68" y="348"/>
                    </a:lnTo>
                    <a:lnTo>
                      <a:pt x="66" y="354"/>
                    </a:lnTo>
                    <a:lnTo>
                      <a:pt x="68" y="358"/>
                    </a:lnTo>
                    <a:lnTo>
                      <a:pt x="66" y="360"/>
                    </a:lnTo>
                    <a:lnTo>
                      <a:pt x="68" y="366"/>
                    </a:lnTo>
                    <a:lnTo>
                      <a:pt x="72" y="368"/>
                    </a:lnTo>
                    <a:lnTo>
                      <a:pt x="78" y="372"/>
                    </a:lnTo>
                    <a:lnTo>
                      <a:pt x="84" y="372"/>
                    </a:lnTo>
                    <a:lnTo>
                      <a:pt x="88" y="376"/>
                    </a:lnTo>
                    <a:lnTo>
                      <a:pt x="92" y="380"/>
                    </a:lnTo>
                    <a:lnTo>
                      <a:pt x="94" y="378"/>
                    </a:lnTo>
                    <a:lnTo>
                      <a:pt x="98" y="380"/>
                    </a:lnTo>
                    <a:lnTo>
                      <a:pt x="106" y="380"/>
                    </a:lnTo>
                    <a:lnTo>
                      <a:pt x="110" y="380"/>
                    </a:lnTo>
                    <a:lnTo>
                      <a:pt x="114" y="388"/>
                    </a:lnTo>
                    <a:lnTo>
                      <a:pt x="120" y="388"/>
                    </a:lnTo>
                    <a:lnTo>
                      <a:pt x="126" y="388"/>
                    </a:lnTo>
                    <a:lnTo>
                      <a:pt x="130" y="390"/>
                    </a:lnTo>
                    <a:lnTo>
                      <a:pt x="130" y="396"/>
                    </a:lnTo>
                    <a:lnTo>
                      <a:pt x="136" y="398"/>
                    </a:lnTo>
                    <a:lnTo>
                      <a:pt x="140" y="404"/>
                    </a:lnTo>
                    <a:lnTo>
                      <a:pt x="144" y="408"/>
                    </a:lnTo>
                    <a:lnTo>
                      <a:pt x="148" y="408"/>
                    </a:lnTo>
                    <a:lnTo>
                      <a:pt x="154" y="412"/>
                    </a:lnTo>
                    <a:lnTo>
                      <a:pt x="164" y="412"/>
                    </a:lnTo>
                    <a:lnTo>
                      <a:pt x="172" y="414"/>
                    </a:lnTo>
                    <a:lnTo>
                      <a:pt x="176" y="412"/>
                    </a:lnTo>
                    <a:lnTo>
                      <a:pt x="180" y="412"/>
                    </a:lnTo>
                    <a:lnTo>
                      <a:pt x="184" y="418"/>
                    </a:lnTo>
                    <a:lnTo>
                      <a:pt x="190" y="410"/>
                    </a:lnTo>
                    <a:lnTo>
                      <a:pt x="192" y="408"/>
                    </a:lnTo>
                    <a:lnTo>
                      <a:pt x="198" y="406"/>
                    </a:lnTo>
                    <a:lnTo>
                      <a:pt x="204" y="408"/>
                    </a:lnTo>
                    <a:lnTo>
                      <a:pt x="210" y="408"/>
                    </a:lnTo>
                    <a:lnTo>
                      <a:pt x="216" y="410"/>
                    </a:lnTo>
                    <a:lnTo>
                      <a:pt x="224" y="408"/>
                    </a:lnTo>
                    <a:lnTo>
                      <a:pt x="230" y="406"/>
                    </a:lnTo>
                    <a:lnTo>
                      <a:pt x="234" y="402"/>
                    </a:lnTo>
                    <a:lnTo>
                      <a:pt x="240" y="402"/>
                    </a:lnTo>
                    <a:lnTo>
                      <a:pt x="244" y="402"/>
                    </a:lnTo>
                    <a:lnTo>
                      <a:pt x="248" y="400"/>
                    </a:lnTo>
                    <a:lnTo>
                      <a:pt x="252" y="400"/>
                    </a:lnTo>
                    <a:lnTo>
                      <a:pt x="258" y="402"/>
                    </a:lnTo>
                    <a:lnTo>
                      <a:pt x="258" y="408"/>
                    </a:lnTo>
                    <a:lnTo>
                      <a:pt x="260" y="412"/>
                    </a:lnTo>
                    <a:lnTo>
                      <a:pt x="264" y="410"/>
                    </a:lnTo>
                    <a:lnTo>
                      <a:pt x="268" y="412"/>
                    </a:lnTo>
                    <a:lnTo>
                      <a:pt x="272" y="412"/>
                    </a:lnTo>
                    <a:lnTo>
                      <a:pt x="276" y="414"/>
                    </a:lnTo>
                    <a:lnTo>
                      <a:pt x="278" y="418"/>
                    </a:lnTo>
                    <a:lnTo>
                      <a:pt x="278" y="422"/>
                    </a:lnTo>
                    <a:lnTo>
                      <a:pt x="282" y="420"/>
                    </a:lnTo>
                    <a:lnTo>
                      <a:pt x="286" y="420"/>
                    </a:lnTo>
                    <a:lnTo>
                      <a:pt x="286" y="426"/>
                    </a:lnTo>
                    <a:lnTo>
                      <a:pt x="290" y="430"/>
                    </a:lnTo>
                    <a:lnTo>
                      <a:pt x="288" y="436"/>
                    </a:lnTo>
                    <a:lnTo>
                      <a:pt x="290" y="440"/>
                    </a:lnTo>
                    <a:lnTo>
                      <a:pt x="288" y="444"/>
                    </a:lnTo>
                    <a:lnTo>
                      <a:pt x="288" y="452"/>
                    </a:lnTo>
                    <a:lnTo>
                      <a:pt x="284" y="456"/>
                    </a:lnTo>
                    <a:lnTo>
                      <a:pt x="280" y="462"/>
                    </a:lnTo>
                    <a:lnTo>
                      <a:pt x="280" y="466"/>
                    </a:lnTo>
                    <a:lnTo>
                      <a:pt x="282" y="470"/>
                    </a:lnTo>
                    <a:lnTo>
                      <a:pt x="282" y="474"/>
                    </a:lnTo>
                    <a:lnTo>
                      <a:pt x="284" y="476"/>
                    </a:lnTo>
                    <a:lnTo>
                      <a:pt x="286" y="474"/>
                    </a:lnTo>
                    <a:lnTo>
                      <a:pt x="288" y="472"/>
                    </a:lnTo>
                    <a:lnTo>
                      <a:pt x="292" y="470"/>
                    </a:lnTo>
                    <a:lnTo>
                      <a:pt x="296" y="470"/>
                    </a:lnTo>
                    <a:lnTo>
                      <a:pt x="298" y="474"/>
                    </a:lnTo>
                    <a:lnTo>
                      <a:pt x="296" y="478"/>
                    </a:lnTo>
                    <a:lnTo>
                      <a:pt x="298" y="482"/>
                    </a:lnTo>
                    <a:lnTo>
                      <a:pt x="302" y="482"/>
                    </a:lnTo>
                    <a:lnTo>
                      <a:pt x="304" y="484"/>
                    </a:lnTo>
                    <a:lnTo>
                      <a:pt x="300" y="492"/>
                    </a:lnTo>
                    <a:lnTo>
                      <a:pt x="300" y="494"/>
                    </a:lnTo>
                    <a:lnTo>
                      <a:pt x="304" y="496"/>
                    </a:lnTo>
                    <a:lnTo>
                      <a:pt x="308" y="496"/>
                    </a:lnTo>
                    <a:lnTo>
                      <a:pt x="310" y="502"/>
                    </a:lnTo>
                    <a:lnTo>
                      <a:pt x="310" y="508"/>
                    </a:lnTo>
                    <a:lnTo>
                      <a:pt x="318" y="510"/>
                    </a:lnTo>
                    <a:lnTo>
                      <a:pt x="322" y="510"/>
                    </a:lnTo>
                    <a:lnTo>
                      <a:pt x="326" y="508"/>
                    </a:lnTo>
                    <a:lnTo>
                      <a:pt x="328" y="500"/>
                    </a:lnTo>
                    <a:lnTo>
                      <a:pt x="324" y="488"/>
                    </a:lnTo>
                    <a:lnTo>
                      <a:pt x="324" y="484"/>
                    </a:lnTo>
                    <a:lnTo>
                      <a:pt x="330" y="484"/>
                    </a:lnTo>
                    <a:lnTo>
                      <a:pt x="338" y="488"/>
                    </a:lnTo>
                    <a:lnTo>
                      <a:pt x="342" y="486"/>
                    </a:lnTo>
                    <a:lnTo>
                      <a:pt x="348" y="492"/>
                    </a:lnTo>
                    <a:lnTo>
                      <a:pt x="352" y="488"/>
                    </a:lnTo>
                    <a:lnTo>
                      <a:pt x="360" y="486"/>
                    </a:lnTo>
                    <a:lnTo>
                      <a:pt x="364" y="484"/>
                    </a:lnTo>
                    <a:lnTo>
                      <a:pt x="368" y="486"/>
                    </a:lnTo>
                    <a:lnTo>
                      <a:pt x="374" y="490"/>
                    </a:lnTo>
                    <a:lnTo>
                      <a:pt x="378" y="492"/>
                    </a:lnTo>
                    <a:lnTo>
                      <a:pt x="378" y="494"/>
                    </a:lnTo>
                    <a:lnTo>
                      <a:pt x="374" y="500"/>
                    </a:lnTo>
                    <a:lnTo>
                      <a:pt x="380" y="506"/>
                    </a:lnTo>
                    <a:lnTo>
                      <a:pt x="386" y="504"/>
                    </a:lnTo>
                    <a:lnTo>
                      <a:pt x="392" y="504"/>
                    </a:lnTo>
                    <a:lnTo>
                      <a:pt x="398" y="506"/>
                    </a:lnTo>
                    <a:lnTo>
                      <a:pt x="406" y="504"/>
                    </a:lnTo>
                    <a:lnTo>
                      <a:pt x="416" y="504"/>
                    </a:lnTo>
                    <a:lnTo>
                      <a:pt x="414" y="510"/>
                    </a:lnTo>
                    <a:lnTo>
                      <a:pt x="414" y="514"/>
                    </a:lnTo>
                    <a:lnTo>
                      <a:pt x="418" y="524"/>
                    </a:lnTo>
                    <a:lnTo>
                      <a:pt x="422" y="522"/>
                    </a:lnTo>
                    <a:lnTo>
                      <a:pt x="424" y="522"/>
                    </a:lnTo>
                    <a:lnTo>
                      <a:pt x="424" y="518"/>
                    </a:lnTo>
                    <a:lnTo>
                      <a:pt x="422" y="518"/>
                    </a:lnTo>
                    <a:lnTo>
                      <a:pt x="422" y="516"/>
                    </a:lnTo>
                    <a:lnTo>
                      <a:pt x="420" y="514"/>
                    </a:lnTo>
                    <a:lnTo>
                      <a:pt x="432" y="508"/>
                    </a:lnTo>
                    <a:lnTo>
                      <a:pt x="434" y="504"/>
                    </a:lnTo>
                    <a:lnTo>
                      <a:pt x="440" y="502"/>
                    </a:lnTo>
                    <a:lnTo>
                      <a:pt x="444" y="502"/>
                    </a:lnTo>
                    <a:lnTo>
                      <a:pt x="448" y="502"/>
                    </a:lnTo>
                    <a:lnTo>
                      <a:pt x="454" y="500"/>
                    </a:lnTo>
                    <a:lnTo>
                      <a:pt x="458" y="494"/>
                    </a:lnTo>
                    <a:lnTo>
                      <a:pt x="460" y="490"/>
                    </a:lnTo>
                    <a:lnTo>
                      <a:pt x="466" y="494"/>
                    </a:lnTo>
                    <a:lnTo>
                      <a:pt x="472" y="490"/>
                    </a:lnTo>
                    <a:lnTo>
                      <a:pt x="478" y="490"/>
                    </a:lnTo>
                    <a:lnTo>
                      <a:pt x="486" y="490"/>
                    </a:lnTo>
                    <a:lnTo>
                      <a:pt x="488" y="488"/>
                    </a:lnTo>
                    <a:lnTo>
                      <a:pt x="488" y="484"/>
                    </a:lnTo>
                    <a:lnTo>
                      <a:pt x="488" y="478"/>
                    </a:lnTo>
                    <a:lnTo>
                      <a:pt x="506" y="470"/>
                    </a:lnTo>
                    <a:lnTo>
                      <a:pt x="506" y="462"/>
                    </a:lnTo>
                    <a:lnTo>
                      <a:pt x="510" y="462"/>
                    </a:lnTo>
                    <a:lnTo>
                      <a:pt x="512" y="462"/>
                    </a:lnTo>
                    <a:lnTo>
                      <a:pt x="516" y="462"/>
                    </a:lnTo>
                    <a:lnTo>
                      <a:pt x="518" y="462"/>
                    </a:lnTo>
                    <a:lnTo>
                      <a:pt x="516" y="456"/>
                    </a:lnTo>
                    <a:lnTo>
                      <a:pt x="520" y="454"/>
                    </a:lnTo>
                    <a:lnTo>
                      <a:pt x="518" y="454"/>
                    </a:lnTo>
                    <a:lnTo>
                      <a:pt x="518" y="450"/>
                    </a:lnTo>
                    <a:lnTo>
                      <a:pt x="526" y="450"/>
                    </a:lnTo>
                    <a:lnTo>
                      <a:pt x="526" y="438"/>
                    </a:lnTo>
                    <a:lnTo>
                      <a:pt x="524" y="438"/>
                    </a:lnTo>
                    <a:lnTo>
                      <a:pt x="522" y="436"/>
                    </a:lnTo>
                    <a:lnTo>
                      <a:pt x="524" y="436"/>
                    </a:lnTo>
                    <a:lnTo>
                      <a:pt x="524" y="430"/>
                    </a:lnTo>
                    <a:lnTo>
                      <a:pt x="526" y="426"/>
                    </a:lnTo>
                    <a:lnTo>
                      <a:pt x="530" y="426"/>
                    </a:lnTo>
                    <a:lnTo>
                      <a:pt x="532" y="422"/>
                    </a:lnTo>
                    <a:lnTo>
                      <a:pt x="536" y="420"/>
                    </a:lnTo>
                    <a:lnTo>
                      <a:pt x="538" y="420"/>
                    </a:lnTo>
                    <a:lnTo>
                      <a:pt x="538" y="416"/>
                    </a:lnTo>
                    <a:lnTo>
                      <a:pt x="538" y="412"/>
                    </a:lnTo>
                    <a:lnTo>
                      <a:pt x="542" y="406"/>
                    </a:lnTo>
                    <a:lnTo>
                      <a:pt x="546" y="406"/>
                    </a:lnTo>
                    <a:lnTo>
                      <a:pt x="548" y="406"/>
                    </a:lnTo>
                    <a:lnTo>
                      <a:pt x="546" y="398"/>
                    </a:lnTo>
                    <a:lnTo>
                      <a:pt x="546" y="392"/>
                    </a:lnTo>
                    <a:lnTo>
                      <a:pt x="552" y="392"/>
                    </a:lnTo>
                    <a:lnTo>
                      <a:pt x="552" y="386"/>
                    </a:lnTo>
                    <a:lnTo>
                      <a:pt x="552" y="384"/>
                    </a:lnTo>
                    <a:lnTo>
                      <a:pt x="550" y="386"/>
                    </a:lnTo>
                    <a:lnTo>
                      <a:pt x="554" y="380"/>
                    </a:lnTo>
                    <a:lnTo>
                      <a:pt x="550" y="376"/>
                    </a:lnTo>
                    <a:lnTo>
                      <a:pt x="544" y="376"/>
                    </a:lnTo>
                    <a:lnTo>
                      <a:pt x="542" y="378"/>
                    </a:lnTo>
                    <a:lnTo>
                      <a:pt x="540" y="376"/>
                    </a:lnTo>
                    <a:lnTo>
                      <a:pt x="540" y="374"/>
                    </a:lnTo>
                    <a:lnTo>
                      <a:pt x="546" y="370"/>
                    </a:lnTo>
                    <a:lnTo>
                      <a:pt x="550" y="364"/>
                    </a:lnTo>
                    <a:lnTo>
                      <a:pt x="550" y="362"/>
                    </a:lnTo>
                    <a:lnTo>
                      <a:pt x="550" y="360"/>
                    </a:lnTo>
                    <a:lnTo>
                      <a:pt x="542" y="354"/>
                    </a:lnTo>
                    <a:lnTo>
                      <a:pt x="546" y="354"/>
                    </a:lnTo>
                    <a:lnTo>
                      <a:pt x="546" y="348"/>
                    </a:lnTo>
                    <a:lnTo>
                      <a:pt x="540" y="342"/>
                    </a:lnTo>
                    <a:lnTo>
                      <a:pt x="534" y="334"/>
                    </a:lnTo>
                    <a:lnTo>
                      <a:pt x="534" y="330"/>
                    </a:lnTo>
                    <a:lnTo>
                      <a:pt x="534" y="326"/>
                    </a:lnTo>
                    <a:lnTo>
                      <a:pt x="532" y="326"/>
                    </a:lnTo>
                    <a:lnTo>
                      <a:pt x="528" y="326"/>
                    </a:lnTo>
                    <a:lnTo>
                      <a:pt x="528" y="324"/>
                    </a:lnTo>
                    <a:lnTo>
                      <a:pt x="530" y="324"/>
                    </a:lnTo>
                    <a:lnTo>
                      <a:pt x="530" y="322"/>
                    </a:lnTo>
                    <a:lnTo>
                      <a:pt x="528" y="318"/>
                    </a:lnTo>
                    <a:lnTo>
                      <a:pt x="524" y="314"/>
                    </a:lnTo>
                    <a:lnTo>
                      <a:pt x="522" y="308"/>
                    </a:lnTo>
                    <a:lnTo>
                      <a:pt x="524" y="300"/>
                    </a:lnTo>
                    <a:lnTo>
                      <a:pt x="526" y="298"/>
                    </a:lnTo>
                    <a:lnTo>
                      <a:pt x="528" y="296"/>
                    </a:lnTo>
                    <a:lnTo>
                      <a:pt x="532" y="294"/>
                    </a:lnTo>
                    <a:lnTo>
                      <a:pt x="532" y="292"/>
                    </a:lnTo>
                    <a:lnTo>
                      <a:pt x="530" y="290"/>
                    </a:lnTo>
                    <a:lnTo>
                      <a:pt x="538" y="282"/>
                    </a:lnTo>
                    <a:lnTo>
                      <a:pt x="546" y="276"/>
                    </a:lnTo>
                    <a:lnTo>
                      <a:pt x="554" y="274"/>
                    </a:lnTo>
                    <a:lnTo>
                      <a:pt x="560" y="272"/>
                    </a:lnTo>
                    <a:lnTo>
                      <a:pt x="562" y="268"/>
                    </a:lnTo>
                    <a:lnTo>
                      <a:pt x="562" y="264"/>
                    </a:lnTo>
                    <a:lnTo>
                      <a:pt x="546" y="264"/>
                    </a:lnTo>
                    <a:lnTo>
                      <a:pt x="542" y="262"/>
                    </a:lnTo>
                    <a:lnTo>
                      <a:pt x="538" y="260"/>
                    </a:lnTo>
                    <a:lnTo>
                      <a:pt x="534" y="260"/>
                    </a:lnTo>
                    <a:lnTo>
                      <a:pt x="530" y="264"/>
                    </a:lnTo>
                    <a:lnTo>
                      <a:pt x="526" y="270"/>
                    </a:lnTo>
                    <a:lnTo>
                      <a:pt x="516" y="272"/>
                    </a:lnTo>
                    <a:lnTo>
                      <a:pt x="510" y="258"/>
                    </a:lnTo>
                    <a:lnTo>
                      <a:pt x="502" y="244"/>
                    </a:lnTo>
                    <a:lnTo>
                      <a:pt x="504" y="244"/>
                    </a:lnTo>
                    <a:lnTo>
                      <a:pt x="504" y="242"/>
                    </a:lnTo>
                    <a:lnTo>
                      <a:pt x="506" y="240"/>
                    </a:lnTo>
                    <a:lnTo>
                      <a:pt x="512" y="240"/>
                    </a:lnTo>
                    <a:lnTo>
                      <a:pt x="518" y="240"/>
                    </a:lnTo>
                    <a:lnTo>
                      <a:pt x="520" y="236"/>
                    </a:lnTo>
                    <a:lnTo>
                      <a:pt x="522" y="230"/>
                    </a:lnTo>
                    <a:lnTo>
                      <a:pt x="528" y="228"/>
                    </a:lnTo>
                    <a:lnTo>
                      <a:pt x="534" y="226"/>
                    </a:lnTo>
                    <a:lnTo>
                      <a:pt x="540" y="218"/>
                    </a:lnTo>
                    <a:lnTo>
                      <a:pt x="544" y="208"/>
                    </a:lnTo>
                    <a:lnTo>
                      <a:pt x="554" y="212"/>
                    </a:lnTo>
                    <a:lnTo>
                      <a:pt x="558" y="214"/>
                    </a:lnTo>
                    <a:lnTo>
                      <a:pt x="556" y="218"/>
                    </a:lnTo>
                    <a:lnTo>
                      <a:pt x="552" y="226"/>
                    </a:lnTo>
                    <a:lnTo>
                      <a:pt x="548" y="234"/>
                    </a:lnTo>
                    <a:lnTo>
                      <a:pt x="548" y="238"/>
                    </a:lnTo>
                    <a:lnTo>
                      <a:pt x="552" y="236"/>
                    </a:lnTo>
                    <a:lnTo>
                      <a:pt x="548" y="242"/>
                    </a:lnTo>
                    <a:lnTo>
                      <a:pt x="548" y="244"/>
                    </a:lnTo>
                    <a:lnTo>
                      <a:pt x="550" y="244"/>
                    </a:lnTo>
                    <a:lnTo>
                      <a:pt x="556" y="240"/>
                    </a:lnTo>
                    <a:lnTo>
                      <a:pt x="562" y="234"/>
                    </a:lnTo>
                    <a:lnTo>
                      <a:pt x="570" y="228"/>
                    </a:lnTo>
                    <a:lnTo>
                      <a:pt x="574" y="226"/>
                    </a:lnTo>
                    <a:lnTo>
                      <a:pt x="578" y="226"/>
                    </a:lnTo>
                    <a:lnTo>
                      <a:pt x="580" y="228"/>
                    </a:lnTo>
                    <a:lnTo>
                      <a:pt x="582" y="228"/>
                    </a:lnTo>
                    <a:lnTo>
                      <a:pt x="586" y="228"/>
                    </a:lnTo>
                    <a:lnTo>
                      <a:pt x="590" y="220"/>
                    </a:lnTo>
                    <a:lnTo>
                      <a:pt x="594" y="216"/>
                    </a:lnTo>
                    <a:lnTo>
                      <a:pt x="598" y="208"/>
                    </a:lnTo>
                    <a:lnTo>
                      <a:pt x="602" y="202"/>
                    </a:lnTo>
                    <a:lnTo>
                      <a:pt x="610" y="196"/>
                    </a:lnTo>
                    <a:lnTo>
                      <a:pt x="608" y="190"/>
                    </a:lnTo>
                    <a:lnTo>
                      <a:pt x="614" y="188"/>
                    </a:lnTo>
                    <a:lnTo>
                      <a:pt x="616" y="192"/>
                    </a:lnTo>
                    <a:lnTo>
                      <a:pt x="622" y="194"/>
                    </a:lnTo>
                    <a:lnTo>
                      <a:pt x="628" y="196"/>
                    </a:lnTo>
                    <a:lnTo>
                      <a:pt x="628" y="190"/>
                    </a:lnTo>
                    <a:lnTo>
                      <a:pt x="628" y="188"/>
                    </a:lnTo>
                    <a:lnTo>
                      <a:pt x="632" y="184"/>
                    </a:lnTo>
                    <a:lnTo>
                      <a:pt x="636" y="184"/>
                    </a:lnTo>
                    <a:lnTo>
                      <a:pt x="640" y="182"/>
                    </a:lnTo>
                    <a:lnTo>
                      <a:pt x="638" y="180"/>
                    </a:lnTo>
                    <a:lnTo>
                      <a:pt x="644" y="178"/>
                    </a:lnTo>
                    <a:lnTo>
                      <a:pt x="646" y="168"/>
                    </a:lnTo>
                    <a:lnTo>
                      <a:pt x="652" y="180"/>
                    </a:lnTo>
                    <a:lnTo>
                      <a:pt x="654" y="176"/>
                    </a:lnTo>
                    <a:lnTo>
                      <a:pt x="654" y="172"/>
                    </a:lnTo>
                    <a:lnTo>
                      <a:pt x="658" y="168"/>
                    </a:lnTo>
                    <a:lnTo>
                      <a:pt x="658" y="164"/>
                    </a:lnTo>
                    <a:lnTo>
                      <a:pt x="656" y="156"/>
                    </a:lnTo>
                    <a:lnTo>
                      <a:pt x="658" y="150"/>
                    </a:lnTo>
                    <a:lnTo>
                      <a:pt x="658" y="144"/>
                    </a:lnTo>
                    <a:lnTo>
                      <a:pt x="662" y="142"/>
                    </a:lnTo>
                    <a:lnTo>
                      <a:pt x="666" y="140"/>
                    </a:lnTo>
                    <a:lnTo>
                      <a:pt x="664" y="138"/>
                    </a:lnTo>
                    <a:lnTo>
                      <a:pt x="664" y="136"/>
                    </a:lnTo>
                    <a:lnTo>
                      <a:pt x="668" y="138"/>
                    </a:lnTo>
                    <a:lnTo>
                      <a:pt x="670" y="140"/>
                    </a:lnTo>
                    <a:close/>
                    <a:moveTo>
                      <a:pt x="460" y="486"/>
                    </a:moveTo>
                    <a:lnTo>
                      <a:pt x="460" y="486"/>
                    </a:lnTo>
                    <a:lnTo>
                      <a:pt x="462" y="486"/>
                    </a:lnTo>
                    <a:lnTo>
                      <a:pt x="460" y="488"/>
                    </a:lnTo>
                    <a:lnTo>
                      <a:pt x="460" y="490"/>
                    </a:lnTo>
                    <a:lnTo>
                      <a:pt x="458" y="486"/>
                    </a:lnTo>
                    <a:lnTo>
                      <a:pt x="460" y="486"/>
                    </a:lnTo>
                    <a:close/>
                    <a:moveTo>
                      <a:pt x="422" y="528"/>
                    </a:moveTo>
                    <a:lnTo>
                      <a:pt x="422" y="528"/>
                    </a:lnTo>
                    <a:lnTo>
                      <a:pt x="418" y="530"/>
                    </a:lnTo>
                    <a:lnTo>
                      <a:pt x="412" y="532"/>
                    </a:lnTo>
                    <a:lnTo>
                      <a:pt x="402" y="540"/>
                    </a:lnTo>
                    <a:lnTo>
                      <a:pt x="406" y="552"/>
                    </a:lnTo>
                    <a:lnTo>
                      <a:pt x="410" y="556"/>
                    </a:lnTo>
                    <a:lnTo>
                      <a:pt x="418" y="556"/>
                    </a:lnTo>
                    <a:lnTo>
                      <a:pt x="422" y="552"/>
                    </a:lnTo>
                    <a:lnTo>
                      <a:pt x="426" y="548"/>
                    </a:lnTo>
                    <a:lnTo>
                      <a:pt x="430" y="534"/>
                    </a:lnTo>
                    <a:lnTo>
                      <a:pt x="432" y="534"/>
                    </a:lnTo>
                    <a:lnTo>
                      <a:pt x="432" y="532"/>
                    </a:lnTo>
                    <a:lnTo>
                      <a:pt x="430" y="528"/>
                    </a:lnTo>
                    <a:lnTo>
                      <a:pt x="422" y="528"/>
                    </a:lnTo>
                    <a:close/>
                    <a:moveTo>
                      <a:pt x="442" y="394"/>
                    </a:moveTo>
                    <a:lnTo>
                      <a:pt x="442" y="394"/>
                    </a:lnTo>
                    <a:lnTo>
                      <a:pt x="446" y="394"/>
                    </a:lnTo>
                    <a:lnTo>
                      <a:pt x="450" y="394"/>
                    </a:lnTo>
                    <a:lnTo>
                      <a:pt x="450" y="396"/>
                    </a:lnTo>
                    <a:lnTo>
                      <a:pt x="448" y="396"/>
                    </a:lnTo>
                    <a:lnTo>
                      <a:pt x="448" y="400"/>
                    </a:lnTo>
                    <a:lnTo>
                      <a:pt x="446" y="400"/>
                    </a:lnTo>
                    <a:lnTo>
                      <a:pt x="442" y="400"/>
                    </a:lnTo>
                    <a:lnTo>
                      <a:pt x="440" y="396"/>
                    </a:lnTo>
                    <a:lnTo>
                      <a:pt x="440" y="394"/>
                    </a:lnTo>
                    <a:lnTo>
                      <a:pt x="442" y="394"/>
                    </a:lnTo>
                    <a:close/>
                    <a:moveTo>
                      <a:pt x="492" y="388"/>
                    </a:moveTo>
                    <a:lnTo>
                      <a:pt x="492" y="388"/>
                    </a:lnTo>
                    <a:lnTo>
                      <a:pt x="496" y="388"/>
                    </a:lnTo>
                    <a:lnTo>
                      <a:pt x="496" y="390"/>
                    </a:lnTo>
                    <a:lnTo>
                      <a:pt x="496" y="392"/>
                    </a:lnTo>
                    <a:lnTo>
                      <a:pt x="492" y="390"/>
                    </a:lnTo>
                    <a:lnTo>
                      <a:pt x="490" y="388"/>
                    </a:lnTo>
                    <a:lnTo>
                      <a:pt x="492" y="388"/>
                    </a:lnTo>
                    <a:close/>
                    <a:moveTo>
                      <a:pt x="534" y="356"/>
                    </a:moveTo>
                    <a:lnTo>
                      <a:pt x="534" y="356"/>
                    </a:lnTo>
                    <a:lnTo>
                      <a:pt x="536" y="358"/>
                    </a:lnTo>
                    <a:lnTo>
                      <a:pt x="538" y="360"/>
                    </a:lnTo>
                    <a:lnTo>
                      <a:pt x="536" y="362"/>
                    </a:lnTo>
                    <a:lnTo>
                      <a:pt x="532" y="364"/>
                    </a:lnTo>
                    <a:lnTo>
                      <a:pt x="532" y="360"/>
                    </a:lnTo>
                    <a:lnTo>
                      <a:pt x="532" y="358"/>
                    </a:lnTo>
                    <a:lnTo>
                      <a:pt x="534" y="356"/>
                    </a:lnTo>
                    <a:close/>
                    <a:moveTo>
                      <a:pt x="540" y="350"/>
                    </a:moveTo>
                    <a:lnTo>
                      <a:pt x="540" y="350"/>
                    </a:lnTo>
                    <a:lnTo>
                      <a:pt x="540" y="352"/>
                    </a:lnTo>
                    <a:lnTo>
                      <a:pt x="542" y="354"/>
                    </a:lnTo>
                    <a:lnTo>
                      <a:pt x="540" y="354"/>
                    </a:lnTo>
                    <a:lnTo>
                      <a:pt x="536" y="354"/>
                    </a:lnTo>
                    <a:lnTo>
                      <a:pt x="534" y="352"/>
                    </a:lnTo>
                    <a:lnTo>
                      <a:pt x="536" y="350"/>
                    </a:lnTo>
                    <a:lnTo>
                      <a:pt x="540" y="350"/>
                    </a:lnTo>
                    <a:close/>
                    <a:moveTo>
                      <a:pt x="310" y="270"/>
                    </a:moveTo>
                    <a:lnTo>
                      <a:pt x="310" y="270"/>
                    </a:lnTo>
                    <a:lnTo>
                      <a:pt x="312" y="274"/>
                    </a:lnTo>
                    <a:lnTo>
                      <a:pt x="312" y="276"/>
                    </a:lnTo>
                    <a:lnTo>
                      <a:pt x="310" y="274"/>
                    </a:lnTo>
                    <a:lnTo>
                      <a:pt x="308" y="272"/>
                    </a:lnTo>
                    <a:lnTo>
                      <a:pt x="308" y="270"/>
                    </a:lnTo>
                    <a:lnTo>
                      <a:pt x="310" y="270"/>
                    </a:lnTo>
                    <a:close/>
                  </a:path>
                </a:pathLst>
              </a:custGeom>
              <a:grpFill/>
              <a:ln w="3175">
                <a:noFill/>
                <a:round/>
                <a:headEnd/>
                <a:tailEnd/>
              </a:ln>
            </p:spPr>
            <p:txBody>
              <a:bodyPr/>
              <a:lstStyle/>
              <a:p>
                <a:pPr>
                  <a:defRPr/>
                </a:pPr>
                <a:endParaRPr lang="en-GB" dirty="0">
                  <a:latin typeface="Calibri" pitchFamily="34" charset="0"/>
                </a:endParaRPr>
              </a:p>
            </p:txBody>
          </p:sp>
          <p:sp>
            <p:nvSpPr>
              <p:cNvPr id="767" name="Freeform 172"/>
              <p:cNvSpPr>
                <a:spLocks noEditPoints="1"/>
              </p:cNvSpPr>
              <p:nvPr/>
            </p:nvSpPr>
            <p:spPr bwMode="auto">
              <a:xfrm>
                <a:off x="7667478" y="3667720"/>
                <a:ext cx="11594" cy="8694"/>
              </a:xfrm>
              <a:custGeom>
                <a:avLst/>
                <a:gdLst>
                  <a:gd name="T0" fmla="*/ 1 w 6"/>
                  <a:gd name="T1" fmla="*/ 0 h 4"/>
                  <a:gd name="T2" fmla="*/ 1 w 6"/>
                  <a:gd name="T3" fmla="*/ 0 h 4"/>
                  <a:gd name="T4" fmla="*/ 1 w 6"/>
                  <a:gd name="T5" fmla="*/ 0 h 4"/>
                  <a:gd name="T6" fmla="*/ 1 w 6"/>
                  <a:gd name="T7" fmla="*/ 0 h 4"/>
                  <a:gd name="T8" fmla="*/ 1 w 6"/>
                  <a:gd name="T9" fmla="*/ 0 h 4"/>
                  <a:gd name="T10" fmla="*/ 1 w 6"/>
                  <a:gd name="T11" fmla="*/ 0 h 4"/>
                  <a:gd name="T12" fmla="*/ 1 w 6"/>
                  <a:gd name="T13" fmla="*/ 2 h 4"/>
                  <a:gd name="T14" fmla="*/ 1 w 6"/>
                  <a:gd name="T15" fmla="*/ 2 h 4"/>
                  <a:gd name="T16" fmla="*/ 1 w 6"/>
                  <a:gd name="T17" fmla="*/ 2 h 4"/>
                  <a:gd name="T18" fmla="*/ 1 w 6"/>
                  <a:gd name="T19" fmla="*/ 2 h 4"/>
                  <a:gd name="T20" fmla="*/ 1 w 6"/>
                  <a:gd name="T21" fmla="*/ 2 h 4"/>
                  <a:gd name="T22" fmla="*/ 1 w 6"/>
                  <a:gd name="T23" fmla="*/ 2 h 4"/>
                  <a:gd name="T24" fmla="*/ 1 w 6"/>
                  <a:gd name="T25" fmla="*/ 2 h 4"/>
                  <a:gd name="T26" fmla="*/ 1 w 6"/>
                  <a:gd name="T27" fmla="*/ 0 h 4"/>
                  <a:gd name="T28" fmla="*/ 1 w 6"/>
                  <a:gd name="T29" fmla="*/ 0 h 4"/>
                  <a:gd name="T30" fmla="*/ 1 w 6"/>
                  <a:gd name="T31" fmla="*/ 0 h 4"/>
                  <a:gd name="T32" fmla="*/ 1 w 6"/>
                  <a:gd name="T33" fmla="*/ 0 h 4"/>
                  <a:gd name="T34" fmla="*/ 1 w 6"/>
                  <a:gd name="T35" fmla="*/ 0 h 4"/>
                  <a:gd name="T36" fmla="*/ 1 w 6"/>
                  <a:gd name="T37" fmla="*/ 0 h 4"/>
                  <a:gd name="T38" fmla="*/ 1 w 6"/>
                  <a:gd name="T39" fmla="*/ 2 h 4"/>
                  <a:gd name="T40" fmla="*/ 1 w 6"/>
                  <a:gd name="T41" fmla="*/ 2 h 4"/>
                  <a:gd name="T42" fmla="*/ 1 w 6"/>
                  <a:gd name="T43" fmla="*/ 2 h 4"/>
                  <a:gd name="T44" fmla="*/ 1 w 6"/>
                  <a:gd name="T45" fmla="*/ 2 h 4"/>
                  <a:gd name="T46" fmla="*/ 1 w 6"/>
                  <a:gd name="T47" fmla="*/ 2 h 4"/>
                  <a:gd name="T48" fmla="*/ 1 w 6"/>
                  <a:gd name="T49" fmla="*/ 2 h 4"/>
                  <a:gd name="T50" fmla="*/ 1 w 6"/>
                  <a:gd name="T51" fmla="*/ 2 h 4"/>
                  <a:gd name="T52" fmla="*/ 1 w 6"/>
                  <a:gd name="T53" fmla="*/ 2 h 4"/>
                  <a:gd name="T54" fmla="*/ 1 w 6"/>
                  <a:gd name="T55" fmla="*/ 2 h 4"/>
                  <a:gd name="T56" fmla="*/ 1 w 6"/>
                  <a:gd name="T57" fmla="*/ 2 h 4"/>
                  <a:gd name="T58" fmla="*/ 1 w 6"/>
                  <a:gd name="T59" fmla="*/ 2 h 4"/>
                  <a:gd name="T60" fmla="*/ 1 w 6"/>
                  <a:gd name="T61" fmla="*/ 2 h 4"/>
                  <a:gd name="T62" fmla="*/ 0 w 6"/>
                  <a:gd name="T63" fmla="*/ 2 h 4"/>
                  <a:gd name="T64" fmla="*/ 0 w 6"/>
                  <a:gd name="T65" fmla="*/ 2 h 4"/>
                  <a:gd name="T66" fmla="*/ 0 w 6"/>
                  <a:gd name="T67" fmla="*/ 2 h 4"/>
                  <a:gd name="T68" fmla="*/ 0 w 6"/>
                  <a:gd name="T69" fmla="*/ 2 h 4"/>
                  <a:gd name="T70" fmla="*/ 1 w 6"/>
                  <a:gd name="T71" fmla="*/ 2 h 4"/>
                  <a:gd name="T72" fmla="*/ 1 w 6"/>
                  <a:gd name="T73" fmla="*/ 2 h 4"/>
                  <a:gd name="T74" fmla="*/ 1 w 6"/>
                  <a:gd name="T75" fmla="*/ 2 h 4"/>
                  <a:gd name="T76" fmla="*/ 1 w 6"/>
                  <a:gd name="T77" fmla="*/ 2 h 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 h="4">
                    <a:moveTo>
                      <a:pt x="6" y="0"/>
                    </a:moveTo>
                    <a:lnTo>
                      <a:pt x="6" y="0"/>
                    </a:lnTo>
                    <a:lnTo>
                      <a:pt x="4" y="0"/>
                    </a:lnTo>
                    <a:lnTo>
                      <a:pt x="2" y="0"/>
                    </a:lnTo>
                    <a:lnTo>
                      <a:pt x="4" y="2"/>
                    </a:lnTo>
                    <a:lnTo>
                      <a:pt x="6" y="2"/>
                    </a:lnTo>
                    <a:lnTo>
                      <a:pt x="6" y="0"/>
                    </a:lnTo>
                    <a:close/>
                    <a:moveTo>
                      <a:pt x="6" y="4"/>
                    </a:moveTo>
                    <a:lnTo>
                      <a:pt x="6" y="4"/>
                    </a:lnTo>
                    <a:lnTo>
                      <a:pt x="4" y="4"/>
                    </a:lnTo>
                    <a:lnTo>
                      <a:pt x="6" y="4"/>
                    </a:lnTo>
                    <a:close/>
                    <a:moveTo>
                      <a:pt x="2" y="2"/>
                    </a:moveTo>
                    <a:lnTo>
                      <a:pt x="2" y="2"/>
                    </a:lnTo>
                    <a:lnTo>
                      <a:pt x="2" y="4"/>
                    </a:lnTo>
                    <a:lnTo>
                      <a:pt x="0" y="4"/>
                    </a:lnTo>
                    <a:lnTo>
                      <a:pt x="2" y="4"/>
                    </a:lnTo>
                    <a:lnTo>
                      <a:pt x="2" y="2"/>
                    </a:lnTo>
                    <a:close/>
                  </a:path>
                </a:pathLst>
              </a:custGeom>
              <a:grpFill/>
              <a:ln w="3175">
                <a:noFill/>
                <a:round/>
                <a:headEnd/>
                <a:tailEnd/>
              </a:ln>
            </p:spPr>
            <p:txBody>
              <a:bodyPr/>
              <a:lstStyle/>
              <a:p>
                <a:pPr>
                  <a:defRPr/>
                </a:pPr>
                <a:endParaRPr lang="en-GB" dirty="0">
                  <a:latin typeface="Calibri" pitchFamily="34" charset="0"/>
                </a:endParaRPr>
              </a:p>
            </p:txBody>
          </p:sp>
          <p:sp>
            <p:nvSpPr>
              <p:cNvPr id="768" name="Freeform 173"/>
              <p:cNvSpPr>
                <a:spLocks noEditPoints="1"/>
              </p:cNvSpPr>
              <p:nvPr/>
            </p:nvSpPr>
            <p:spPr bwMode="auto">
              <a:xfrm>
                <a:off x="2780548" y="4939975"/>
                <a:ext cx="255071" cy="1385279"/>
              </a:xfrm>
              <a:custGeom>
                <a:avLst/>
                <a:gdLst>
                  <a:gd name="T0" fmla="*/ 22 w 112"/>
                  <a:gd name="T1" fmla="*/ 33 h 608"/>
                  <a:gd name="T2" fmla="*/ 20 w 112"/>
                  <a:gd name="T3" fmla="*/ 49 h 608"/>
                  <a:gd name="T4" fmla="*/ 17 w 112"/>
                  <a:gd name="T5" fmla="*/ 78 h 608"/>
                  <a:gd name="T6" fmla="*/ 15 w 112"/>
                  <a:gd name="T7" fmla="*/ 97 h 608"/>
                  <a:gd name="T8" fmla="*/ 8 w 112"/>
                  <a:gd name="T9" fmla="*/ 117 h 608"/>
                  <a:gd name="T10" fmla="*/ 8 w 112"/>
                  <a:gd name="T11" fmla="*/ 140 h 608"/>
                  <a:gd name="T12" fmla="*/ 12 w 112"/>
                  <a:gd name="T13" fmla="*/ 156 h 608"/>
                  <a:gd name="T14" fmla="*/ 9 w 112"/>
                  <a:gd name="T15" fmla="*/ 172 h 608"/>
                  <a:gd name="T16" fmla="*/ 3 w 112"/>
                  <a:gd name="T17" fmla="*/ 169 h 608"/>
                  <a:gd name="T18" fmla="*/ 5 w 112"/>
                  <a:gd name="T19" fmla="*/ 176 h 608"/>
                  <a:gd name="T20" fmla="*/ 6 w 112"/>
                  <a:gd name="T21" fmla="*/ 186 h 608"/>
                  <a:gd name="T22" fmla="*/ 5 w 112"/>
                  <a:gd name="T23" fmla="*/ 195 h 608"/>
                  <a:gd name="T24" fmla="*/ 2 w 112"/>
                  <a:gd name="T25" fmla="*/ 183 h 608"/>
                  <a:gd name="T26" fmla="*/ 5 w 112"/>
                  <a:gd name="T27" fmla="*/ 195 h 608"/>
                  <a:gd name="T28" fmla="*/ 5 w 112"/>
                  <a:gd name="T29" fmla="*/ 198 h 608"/>
                  <a:gd name="T30" fmla="*/ 4 w 112"/>
                  <a:gd name="T31" fmla="*/ 204 h 608"/>
                  <a:gd name="T32" fmla="*/ 8 w 112"/>
                  <a:gd name="T33" fmla="*/ 199 h 608"/>
                  <a:gd name="T34" fmla="*/ 7 w 112"/>
                  <a:gd name="T35" fmla="*/ 207 h 608"/>
                  <a:gd name="T36" fmla="*/ 2 w 112"/>
                  <a:gd name="T37" fmla="*/ 207 h 608"/>
                  <a:gd name="T38" fmla="*/ 7 w 112"/>
                  <a:gd name="T39" fmla="*/ 212 h 608"/>
                  <a:gd name="T40" fmla="*/ 10 w 112"/>
                  <a:gd name="T41" fmla="*/ 208 h 608"/>
                  <a:gd name="T42" fmla="*/ 12 w 112"/>
                  <a:gd name="T43" fmla="*/ 207 h 608"/>
                  <a:gd name="T44" fmla="*/ 10 w 112"/>
                  <a:gd name="T45" fmla="*/ 215 h 608"/>
                  <a:gd name="T46" fmla="*/ 13 w 112"/>
                  <a:gd name="T47" fmla="*/ 222 h 608"/>
                  <a:gd name="T48" fmla="*/ 13 w 112"/>
                  <a:gd name="T49" fmla="*/ 216 h 608"/>
                  <a:gd name="T50" fmla="*/ 19 w 112"/>
                  <a:gd name="T51" fmla="*/ 221 h 608"/>
                  <a:gd name="T52" fmla="*/ 15 w 112"/>
                  <a:gd name="T53" fmla="*/ 226 h 608"/>
                  <a:gd name="T54" fmla="*/ 24 w 112"/>
                  <a:gd name="T55" fmla="*/ 227 h 608"/>
                  <a:gd name="T56" fmla="*/ 27 w 112"/>
                  <a:gd name="T57" fmla="*/ 230 h 608"/>
                  <a:gd name="T58" fmla="*/ 33 w 112"/>
                  <a:gd name="T59" fmla="*/ 230 h 608"/>
                  <a:gd name="T60" fmla="*/ 42 w 112"/>
                  <a:gd name="T61" fmla="*/ 226 h 608"/>
                  <a:gd name="T62" fmla="*/ 28 w 112"/>
                  <a:gd name="T63" fmla="*/ 208 h 608"/>
                  <a:gd name="T64" fmla="*/ 15 w 112"/>
                  <a:gd name="T65" fmla="*/ 206 h 608"/>
                  <a:gd name="T66" fmla="*/ 10 w 112"/>
                  <a:gd name="T67" fmla="*/ 197 h 608"/>
                  <a:gd name="T68" fmla="*/ 10 w 112"/>
                  <a:gd name="T69" fmla="*/ 186 h 608"/>
                  <a:gd name="T70" fmla="*/ 15 w 112"/>
                  <a:gd name="T71" fmla="*/ 175 h 608"/>
                  <a:gd name="T72" fmla="*/ 16 w 112"/>
                  <a:gd name="T73" fmla="*/ 164 h 608"/>
                  <a:gd name="T74" fmla="*/ 17 w 112"/>
                  <a:gd name="T75" fmla="*/ 155 h 608"/>
                  <a:gd name="T76" fmla="*/ 16 w 112"/>
                  <a:gd name="T77" fmla="*/ 144 h 608"/>
                  <a:gd name="T78" fmla="*/ 15 w 112"/>
                  <a:gd name="T79" fmla="*/ 131 h 608"/>
                  <a:gd name="T80" fmla="*/ 19 w 112"/>
                  <a:gd name="T81" fmla="*/ 117 h 608"/>
                  <a:gd name="T82" fmla="*/ 22 w 112"/>
                  <a:gd name="T83" fmla="*/ 108 h 608"/>
                  <a:gd name="T84" fmla="*/ 23 w 112"/>
                  <a:gd name="T85" fmla="*/ 91 h 608"/>
                  <a:gd name="T86" fmla="*/ 25 w 112"/>
                  <a:gd name="T87" fmla="*/ 75 h 608"/>
                  <a:gd name="T88" fmla="*/ 31 w 112"/>
                  <a:gd name="T89" fmla="*/ 54 h 608"/>
                  <a:gd name="T90" fmla="*/ 31 w 112"/>
                  <a:gd name="T91" fmla="*/ 42 h 608"/>
                  <a:gd name="T92" fmla="*/ 36 w 112"/>
                  <a:gd name="T93" fmla="*/ 32 h 608"/>
                  <a:gd name="T94" fmla="*/ 31 w 112"/>
                  <a:gd name="T95" fmla="*/ 16 h 608"/>
                  <a:gd name="T96" fmla="*/ 23 w 112"/>
                  <a:gd name="T97" fmla="*/ 2 h 608"/>
                  <a:gd name="T98" fmla="*/ 19 w 112"/>
                  <a:gd name="T99" fmla="*/ 227 h 608"/>
                  <a:gd name="T100" fmla="*/ 2 w 112"/>
                  <a:gd name="T101" fmla="*/ 200 h 608"/>
                  <a:gd name="T102" fmla="*/ 2 w 112"/>
                  <a:gd name="T103" fmla="*/ 196 h 608"/>
                  <a:gd name="T104" fmla="*/ 17 w 112"/>
                  <a:gd name="T105" fmla="*/ 212 h 608"/>
                  <a:gd name="T106" fmla="*/ 25 w 112"/>
                  <a:gd name="T107" fmla="*/ 211 h 608"/>
                  <a:gd name="T108" fmla="*/ 24 w 112"/>
                  <a:gd name="T109" fmla="*/ 216 h 608"/>
                  <a:gd name="T110" fmla="*/ 24 w 112"/>
                  <a:gd name="T111" fmla="*/ 222 h 608"/>
                  <a:gd name="T112" fmla="*/ 20 w 112"/>
                  <a:gd name="T113" fmla="*/ 212 h 608"/>
                  <a:gd name="T114" fmla="*/ 6 w 112"/>
                  <a:gd name="T115" fmla="*/ 169 h 608"/>
                  <a:gd name="T116" fmla="*/ 7 w 112"/>
                  <a:gd name="T117" fmla="*/ 162 h 608"/>
                  <a:gd name="T118" fmla="*/ 8 w 112"/>
                  <a:gd name="T119" fmla="*/ 153 h 608"/>
                  <a:gd name="T120" fmla="*/ 7 w 112"/>
                  <a:gd name="T121" fmla="*/ 143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 h="608">
                    <a:moveTo>
                      <a:pt x="56" y="6"/>
                    </a:moveTo>
                    <a:lnTo>
                      <a:pt x="56" y="6"/>
                    </a:lnTo>
                    <a:lnTo>
                      <a:pt x="54" y="10"/>
                    </a:lnTo>
                    <a:lnTo>
                      <a:pt x="54" y="12"/>
                    </a:lnTo>
                    <a:lnTo>
                      <a:pt x="56" y="16"/>
                    </a:lnTo>
                    <a:lnTo>
                      <a:pt x="58" y="24"/>
                    </a:lnTo>
                    <a:lnTo>
                      <a:pt x="60" y="38"/>
                    </a:lnTo>
                    <a:lnTo>
                      <a:pt x="60" y="52"/>
                    </a:lnTo>
                    <a:lnTo>
                      <a:pt x="58" y="86"/>
                    </a:lnTo>
                    <a:lnTo>
                      <a:pt x="56" y="86"/>
                    </a:lnTo>
                    <a:lnTo>
                      <a:pt x="56" y="90"/>
                    </a:lnTo>
                    <a:lnTo>
                      <a:pt x="56" y="92"/>
                    </a:lnTo>
                    <a:lnTo>
                      <a:pt x="58" y="94"/>
                    </a:lnTo>
                    <a:lnTo>
                      <a:pt x="56" y="102"/>
                    </a:lnTo>
                    <a:lnTo>
                      <a:pt x="56" y="108"/>
                    </a:lnTo>
                    <a:lnTo>
                      <a:pt x="56" y="114"/>
                    </a:lnTo>
                    <a:lnTo>
                      <a:pt x="58" y="122"/>
                    </a:lnTo>
                    <a:lnTo>
                      <a:pt x="54" y="128"/>
                    </a:lnTo>
                    <a:lnTo>
                      <a:pt x="52" y="152"/>
                    </a:lnTo>
                    <a:lnTo>
                      <a:pt x="50" y="166"/>
                    </a:lnTo>
                    <a:lnTo>
                      <a:pt x="48" y="170"/>
                    </a:lnTo>
                    <a:lnTo>
                      <a:pt x="44" y="174"/>
                    </a:lnTo>
                    <a:lnTo>
                      <a:pt x="48" y="184"/>
                    </a:lnTo>
                    <a:lnTo>
                      <a:pt x="50" y="184"/>
                    </a:lnTo>
                    <a:lnTo>
                      <a:pt x="50" y="188"/>
                    </a:lnTo>
                    <a:lnTo>
                      <a:pt x="48" y="196"/>
                    </a:lnTo>
                    <a:lnTo>
                      <a:pt x="46" y="200"/>
                    </a:lnTo>
                    <a:lnTo>
                      <a:pt x="44" y="204"/>
                    </a:lnTo>
                    <a:lnTo>
                      <a:pt x="48" y="216"/>
                    </a:lnTo>
                    <a:lnTo>
                      <a:pt x="50" y="224"/>
                    </a:lnTo>
                    <a:lnTo>
                      <a:pt x="48" y="232"/>
                    </a:lnTo>
                    <a:lnTo>
                      <a:pt x="44" y="234"/>
                    </a:lnTo>
                    <a:lnTo>
                      <a:pt x="42" y="236"/>
                    </a:lnTo>
                    <a:lnTo>
                      <a:pt x="40" y="244"/>
                    </a:lnTo>
                    <a:lnTo>
                      <a:pt x="42" y="250"/>
                    </a:lnTo>
                    <a:lnTo>
                      <a:pt x="38" y="252"/>
                    </a:lnTo>
                    <a:lnTo>
                      <a:pt x="32" y="274"/>
                    </a:lnTo>
                    <a:lnTo>
                      <a:pt x="34" y="276"/>
                    </a:lnTo>
                    <a:lnTo>
                      <a:pt x="32" y="278"/>
                    </a:lnTo>
                    <a:lnTo>
                      <a:pt x="28" y="294"/>
                    </a:lnTo>
                    <a:lnTo>
                      <a:pt x="24" y="302"/>
                    </a:lnTo>
                    <a:lnTo>
                      <a:pt x="22" y="306"/>
                    </a:lnTo>
                    <a:lnTo>
                      <a:pt x="20" y="306"/>
                    </a:lnTo>
                    <a:lnTo>
                      <a:pt x="26" y="308"/>
                    </a:lnTo>
                    <a:lnTo>
                      <a:pt x="26" y="314"/>
                    </a:lnTo>
                    <a:lnTo>
                      <a:pt x="28" y="320"/>
                    </a:lnTo>
                    <a:lnTo>
                      <a:pt x="28" y="328"/>
                    </a:lnTo>
                    <a:lnTo>
                      <a:pt x="30" y="342"/>
                    </a:lnTo>
                    <a:lnTo>
                      <a:pt x="26" y="342"/>
                    </a:lnTo>
                    <a:lnTo>
                      <a:pt x="24" y="354"/>
                    </a:lnTo>
                    <a:lnTo>
                      <a:pt x="22" y="364"/>
                    </a:lnTo>
                    <a:lnTo>
                      <a:pt x="22" y="368"/>
                    </a:lnTo>
                    <a:lnTo>
                      <a:pt x="24" y="370"/>
                    </a:lnTo>
                    <a:lnTo>
                      <a:pt x="28" y="372"/>
                    </a:lnTo>
                    <a:lnTo>
                      <a:pt x="34" y="370"/>
                    </a:lnTo>
                    <a:lnTo>
                      <a:pt x="32" y="394"/>
                    </a:lnTo>
                    <a:lnTo>
                      <a:pt x="30" y="394"/>
                    </a:lnTo>
                    <a:lnTo>
                      <a:pt x="30" y="398"/>
                    </a:lnTo>
                    <a:lnTo>
                      <a:pt x="30" y="402"/>
                    </a:lnTo>
                    <a:lnTo>
                      <a:pt x="32" y="404"/>
                    </a:lnTo>
                    <a:lnTo>
                      <a:pt x="32" y="408"/>
                    </a:lnTo>
                    <a:lnTo>
                      <a:pt x="30" y="408"/>
                    </a:lnTo>
                    <a:lnTo>
                      <a:pt x="28" y="412"/>
                    </a:lnTo>
                    <a:lnTo>
                      <a:pt x="30" y="412"/>
                    </a:lnTo>
                    <a:lnTo>
                      <a:pt x="30" y="416"/>
                    </a:lnTo>
                    <a:lnTo>
                      <a:pt x="26" y="414"/>
                    </a:lnTo>
                    <a:lnTo>
                      <a:pt x="24" y="424"/>
                    </a:lnTo>
                    <a:lnTo>
                      <a:pt x="24" y="430"/>
                    </a:lnTo>
                    <a:lnTo>
                      <a:pt x="24" y="438"/>
                    </a:lnTo>
                    <a:lnTo>
                      <a:pt x="24" y="450"/>
                    </a:lnTo>
                    <a:lnTo>
                      <a:pt x="20" y="446"/>
                    </a:lnTo>
                    <a:lnTo>
                      <a:pt x="18" y="446"/>
                    </a:lnTo>
                    <a:lnTo>
                      <a:pt x="16" y="448"/>
                    </a:lnTo>
                    <a:lnTo>
                      <a:pt x="14" y="450"/>
                    </a:lnTo>
                    <a:lnTo>
                      <a:pt x="14" y="448"/>
                    </a:lnTo>
                    <a:lnTo>
                      <a:pt x="16" y="446"/>
                    </a:lnTo>
                    <a:lnTo>
                      <a:pt x="8" y="442"/>
                    </a:lnTo>
                    <a:lnTo>
                      <a:pt x="8" y="444"/>
                    </a:lnTo>
                    <a:lnTo>
                      <a:pt x="4" y="444"/>
                    </a:lnTo>
                    <a:lnTo>
                      <a:pt x="4" y="448"/>
                    </a:lnTo>
                    <a:lnTo>
                      <a:pt x="2" y="458"/>
                    </a:lnTo>
                    <a:lnTo>
                      <a:pt x="6" y="454"/>
                    </a:lnTo>
                    <a:lnTo>
                      <a:pt x="6" y="460"/>
                    </a:lnTo>
                    <a:lnTo>
                      <a:pt x="12" y="460"/>
                    </a:lnTo>
                    <a:lnTo>
                      <a:pt x="14" y="456"/>
                    </a:lnTo>
                    <a:lnTo>
                      <a:pt x="16" y="456"/>
                    </a:lnTo>
                    <a:lnTo>
                      <a:pt x="18" y="460"/>
                    </a:lnTo>
                    <a:lnTo>
                      <a:pt x="18" y="464"/>
                    </a:lnTo>
                    <a:lnTo>
                      <a:pt x="18" y="466"/>
                    </a:lnTo>
                    <a:lnTo>
                      <a:pt x="20" y="470"/>
                    </a:lnTo>
                    <a:lnTo>
                      <a:pt x="20" y="472"/>
                    </a:lnTo>
                    <a:lnTo>
                      <a:pt x="16" y="472"/>
                    </a:lnTo>
                    <a:lnTo>
                      <a:pt x="16" y="486"/>
                    </a:lnTo>
                    <a:lnTo>
                      <a:pt x="16" y="500"/>
                    </a:lnTo>
                    <a:lnTo>
                      <a:pt x="18" y="496"/>
                    </a:lnTo>
                    <a:lnTo>
                      <a:pt x="20" y="498"/>
                    </a:lnTo>
                    <a:lnTo>
                      <a:pt x="18" y="500"/>
                    </a:lnTo>
                    <a:lnTo>
                      <a:pt x="16" y="504"/>
                    </a:lnTo>
                    <a:lnTo>
                      <a:pt x="14" y="506"/>
                    </a:lnTo>
                    <a:lnTo>
                      <a:pt x="14" y="510"/>
                    </a:lnTo>
                    <a:lnTo>
                      <a:pt x="12" y="510"/>
                    </a:lnTo>
                    <a:lnTo>
                      <a:pt x="12" y="508"/>
                    </a:lnTo>
                    <a:lnTo>
                      <a:pt x="12" y="492"/>
                    </a:lnTo>
                    <a:lnTo>
                      <a:pt x="10" y="476"/>
                    </a:lnTo>
                    <a:lnTo>
                      <a:pt x="4" y="476"/>
                    </a:lnTo>
                    <a:lnTo>
                      <a:pt x="4" y="480"/>
                    </a:lnTo>
                    <a:lnTo>
                      <a:pt x="6" y="480"/>
                    </a:lnTo>
                    <a:lnTo>
                      <a:pt x="4" y="480"/>
                    </a:lnTo>
                    <a:lnTo>
                      <a:pt x="0" y="484"/>
                    </a:lnTo>
                    <a:lnTo>
                      <a:pt x="0" y="488"/>
                    </a:lnTo>
                    <a:lnTo>
                      <a:pt x="2" y="492"/>
                    </a:lnTo>
                    <a:lnTo>
                      <a:pt x="4" y="496"/>
                    </a:lnTo>
                    <a:lnTo>
                      <a:pt x="2" y="500"/>
                    </a:lnTo>
                    <a:lnTo>
                      <a:pt x="0" y="502"/>
                    </a:lnTo>
                    <a:lnTo>
                      <a:pt x="0" y="504"/>
                    </a:lnTo>
                    <a:lnTo>
                      <a:pt x="2" y="508"/>
                    </a:lnTo>
                    <a:lnTo>
                      <a:pt x="12" y="510"/>
                    </a:lnTo>
                    <a:lnTo>
                      <a:pt x="12" y="516"/>
                    </a:lnTo>
                    <a:lnTo>
                      <a:pt x="14" y="516"/>
                    </a:lnTo>
                    <a:lnTo>
                      <a:pt x="18" y="516"/>
                    </a:lnTo>
                    <a:lnTo>
                      <a:pt x="18" y="518"/>
                    </a:lnTo>
                    <a:lnTo>
                      <a:pt x="18" y="520"/>
                    </a:lnTo>
                    <a:lnTo>
                      <a:pt x="12" y="518"/>
                    </a:lnTo>
                    <a:lnTo>
                      <a:pt x="12" y="522"/>
                    </a:lnTo>
                    <a:lnTo>
                      <a:pt x="12" y="524"/>
                    </a:lnTo>
                    <a:lnTo>
                      <a:pt x="12" y="522"/>
                    </a:lnTo>
                    <a:lnTo>
                      <a:pt x="6" y="520"/>
                    </a:lnTo>
                    <a:lnTo>
                      <a:pt x="6" y="526"/>
                    </a:lnTo>
                    <a:lnTo>
                      <a:pt x="4" y="526"/>
                    </a:lnTo>
                    <a:lnTo>
                      <a:pt x="4" y="536"/>
                    </a:lnTo>
                    <a:lnTo>
                      <a:pt x="10" y="536"/>
                    </a:lnTo>
                    <a:lnTo>
                      <a:pt x="12" y="532"/>
                    </a:lnTo>
                    <a:lnTo>
                      <a:pt x="14" y="530"/>
                    </a:lnTo>
                    <a:lnTo>
                      <a:pt x="16" y="532"/>
                    </a:lnTo>
                    <a:lnTo>
                      <a:pt x="16" y="528"/>
                    </a:lnTo>
                    <a:lnTo>
                      <a:pt x="14" y="526"/>
                    </a:lnTo>
                    <a:lnTo>
                      <a:pt x="18" y="524"/>
                    </a:lnTo>
                    <a:lnTo>
                      <a:pt x="18" y="520"/>
                    </a:lnTo>
                    <a:lnTo>
                      <a:pt x="20" y="522"/>
                    </a:lnTo>
                    <a:lnTo>
                      <a:pt x="22" y="522"/>
                    </a:lnTo>
                    <a:lnTo>
                      <a:pt x="18" y="526"/>
                    </a:lnTo>
                    <a:lnTo>
                      <a:pt x="18" y="530"/>
                    </a:lnTo>
                    <a:lnTo>
                      <a:pt x="18" y="532"/>
                    </a:lnTo>
                    <a:lnTo>
                      <a:pt x="20" y="532"/>
                    </a:lnTo>
                    <a:lnTo>
                      <a:pt x="20" y="534"/>
                    </a:lnTo>
                    <a:lnTo>
                      <a:pt x="20" y="536"/>
                    </a:lnTo>
                    <a:lnTo>
                      <a:pt x="18" y="536"/>
                    </a:lnTo>
                    <a:lnTo>
                      <a:pt x="18" y="540"/>
                    </a:lnTo>
                    <a:lnTo>
                      <a:pt x="16" y="538"/>
                    </a:lnTo>
                    <a:lnTo>
                      <a:pt x="14" y="538"/>
                    </a:lnTo>
                    <a:lnTo>
                      <a:pt x="14" y="542"/>
                    </a:lnTo>
                    <a:lnTo>
                      <a:pt x="10" y="542"/>
                    </a:lnTo>
                    <a:lnTo>
                      <a:pt x="10" y="540"/>
                    </a:lnTo>
                    <a:lnTo>
                      <a:pt x="12" y="540"/>
                    </a:lnTo>
                    <a:lnTo>
                      <a:pt x="8" y="540"/>
                    </a:lnTo>
                    <a:lnTo>
                      <a:pt x="4" y="540"/>
                    </a:lnTo>
                    <a:lnTo>
                      <a:pt x="8" y="554"/>
                    </a:lnTo>
                    <a:lnTo>
                      <a:pt x="12" y="558"/>
                    </a:lnTo>
                    <a:lnTo>
                      <a:pt x="18" y="562"/>
                    </a:lnTo>
                    <a:lnTo>
                      <a:pt x="20" y="562"/>
                    </a:lnTo>
                    <a:lnTo>
                      <a:pt x="22" y="562"/>
                    </a:lnTo>
                    <a:lnTo>
                      <a:pt x="14" y="558"/>
                    </a:lnTo>
                    <a:lnTo>
                      <a:pt x="14" y="556"/>
                    </a:lnTo>
                    <a:lnTo>
                      <a:pt x="18" y="556"/>
                    </a:lnTo>
                    <a:lnTo>
                      <a:pt x="18" y="550"/>
                    </a:lnTo>
                    <a:lnTo>
                      <a:pt x="18" y="544"/>
                    </a:lnTo>
                    <a:lnTo>
                      <a:pt x="16" y="542"/>
                    </a:lnTo>
                    <a:lnTo>
                      <a:pt x="20" y="540"/>
                    </a:lnTo>
                    <a:lnTo>
                      <a:pt x="22" y="540"/>
                    </a:lnTo>
                    <a:lnTo>
                      <a:pt x="22" y="542"/>
                    </a:lnTo>
                    <a:lnTo>
                      <a:pt x="26" y="544"/>
                    </a:lnTo>
                    <a:lnTo>
                      <a:pt x="30" y="538"/>
                    </a:lnTo>
                    <a:lnTo>
                      <a:pt x="32" y="538"/>
                    </a:lnTo>
                    <a:lnTo>
                      <a:pt x="34" y="540"/>
                    </a:lnTo>
                    <a:lnTo>
                      <a:pt x="32" y="542"/>
                    </a:lnTo>
                    <a:lnTo>
                      <a:pt x="32" y="544"/>
                    </a:lnTo>
                    <a:lnTo>
                      <a:pt x="32" y="542"/>
                    </a:lnTo>
                    <a:lnTo>
                      <a:pt x="30" y="542"/>
                    </a:lnTo>
                    <a:lnTo>
                      <a:pt x="30" y="548"/>
                    </a:lnTo>
                    <a:lnTo>
                      <a:pt x="26" y="544"/>
                    </a:lnTo>
                    <a:lnTo>
                      <a:pt x="22" y="548"/>
                    </a:lnTo>
                    <a:lnTo>
                      <a:pt x="24" y="560"/>
                    </a:lnTo>
                    <a:lnTo>
                      <a:pt x="28" y="562"/>
                    </a:lnTo>
                    <a:lnTo>
                      <a:pt x="24" y="562"/>
                    </a:lnTo>
                    <a:lnTo>
                      <a:pt x="24" y="568"/>
                    </a:lnTo>
                    <a:lnTo>
                      <a:pt x="22" y="572"/>
                    </a:lnTo>
                    <a:lnTo>
                      <a:pt x="28" y="572"/>
                    </a:lnTo>
                    <a:lnTo>
                      <a:pt x="30" y="572"/>
                    </a:lnTo>
                    <a:lnTo>
                      <a:pt x="30" y="576"/>
                    </a:lnTo>
                    <a:lnTo>
                      <a:pt x="28" y="576"/>
                    </a:lnTo>
                    <a:lnTo>
                      <a:pt x="30" y="578"/>
                    </a:lnTo>
                    <a:lnTo>
                      <a:pt x="34" y="580"/>
                    </a:lnTo>
                    <a:lnTo>
                      <a:pt x="36" y="578"/>
                    </a:lnTo>
                    <a:lnTo>
                      <a:pt x="36" y="576"/>
                    </a:lnTo>
                    <a:lnTo>
                      <a:pt x="34" y="574"/>
                    </a:lnTo>
                    <a:lnTo>
                      <a:pt x="36" y="570"/>
                    </a:lnTo>
                    <a:lnTo>
                      <a:pt x="32" y="568"/>
                    </a:lnTo>
                    <a:lnTo>
                      <a:pt x="34" y="566"/>
                    </a:lnTo>
                    <a:lnTo>
                      <a:pt x="36" y="564"/>
                    </a:lnTo>
                    <a:lnTo>
                      <a:pt x="38" y="564"/>
                    </a:lnTo>
                    <a:lnTo>
                      <a:pt x="38" y="568"/>
                    </a:lnTo>
                    <a:lnTo>
                      <a:pt x="40" y="572"/>
                    </a:lnTo>
                    <a:lnTo>
                      <a:pt x="44" y="572"/>
                    </a:lnTo>
                    <a:lnTo>
                      <a:pt x="48" y="572"/>
                    </a:lnTo>
                    <a:lnTo>
                      <a:pt x="48" y="578"/>
                    </a:lnTo>
                    <a:lnTo>
                      <a:pt x="38" y="574"/>
                    </a:lnTo>
                    <a:lnTo>
                      <a:pt x="42" y="582"/>
                    </a:lnTo>
                    <a:lnTo>
                      <a:pt x="48" y="580"/>
                    </a:lnTo>
                    <a:lnTo>
                      <a:pt x="54" y="580"/>
                    </a:lnTo>
                    <a:lnTo>
                      <a:pt x="50" y="582"/>
                    </a:lnTo>
                    <a:lnTo>
                      <a:pt x="38" y="586"/>
                    </a:lnTo>
                    <a:lnTo>
                      <a:pt x="38" y="590"/>
                    </a:lnTo>
                    <a:lnTo>
                      <a:pt x="40" y="590"/>
                    </a:lnTo>
                    <a:lnTo>
                      <a:pt x="40" y="586"/>
                    </a:lnTo>
                    <a:lnTo>
                      <a:pt x="50" y="588"/>
                    </a:lnTo>
                    <a:lnTo>
                      <a:pt x="50" y="592"/>
                    </a:lnTo>
                    <a:lnTo>
                      <a:pt x="54" y="592"/>
                    </a:lnTo>
                    <a:lnTo>
                      <a:pt x="58" y="592"/>
                    </a:lnTo>
                    <a:lnTo>
                      <a:pt x="60" y="594"/>
                    </a:lnTo>
                    <a:lnTo>
                      <a:pt x="60" y="596"/>
                    </a:lnTo>
                    <a:lnTo>
                      <a:pt x="64" y="594"/>
                    </a:lnTo>
                    <a:lnTo>
                      <a:pt x="64" y="596"/>
                    </a:lnTo>
                    <a:lnTo>
                      <a:pt x="62" y="596"/>
                    </a:lnTo>
                    <a:lnTo>
                      <a:pt x="58" y="598"/>
                    </a:lnTo>
                    <a:lnTo>
                      <a:pt x="62" y="602"/>
                    </a:lnTo>
                    <a:lnTo>
                      <a:pt x="68" y="604"/>
                    </a:lnTo>
                    <a:lnTo>
                      <a:pt x="70" y="604"/>
                    </a:lnTo>
                    <a:lnTo>
                      <a:pt x="70" y="602"/>
                    </a:lnTo>
                    <a:lnTo>
                      <a:pt x="70" y="600"/>
                    </a:lnTo>
                    <a:lnTo>
                      <a:pt x="72" y="600"/>
                    </a:lnTo>
                    <a:lnTo>
                      <a:pt x="78" y="600"/>
                    </a:lnTo>
                    <a:lnTo>
                      <a:pt x="80" y="600"/>
                    </a:lnTo>
                    <a:lnTo>
                      <a:pt x="78" y="598"/>
                    </a:lnTo>
                    <a:lnTo>
                      <a:pt x="78" y="594"/>
                    </a:lnTo>
                    <a:lnTo>
                      <a:pt x="72" y="592"/>
                    </a:lnTo>
                    <a:lnTo>
                      <a:pt x="76" y="592"/>
                    </a:lnTo>
                    <a:lnTo>
                      <a:pt x="80" y="592"/>
                    </a:lnTo>
                    <a:lnTo>
                      <a:pt x="86" y="600"/>
                    </a:lnTo>
                    <a:lnTo>
                      <a:pt x="88" y="600"/>
                    </a:lnTo>
                    <a:lnTo>
                      <a:pt x="90" y="598"/>
                    </a:lnTo>
                    <a:lnTo>
                      <a:pt x="92" y="598"/>
                    </a:lnTo>
                    <a:lnTo>
                      <a:pt x="92" y="594"/>
                    </a:lnTo>
                    <a:lnTo>
                      <a:pt x="94" y="592"/>
                    </a:lnTo>
                    <a:lnTo>
                      <a:pt x="98" y="590"/>
                    </a:lnTo>
                    <a:lnTo>
                      <a:pt x="104" y="590"/>
                    </a:lnTo>
                    <a:lnTo>
                      <a:pt x="112" y="592"/>
                    </a:lnTo>
                    <a:lnTo>
                      <a:pt x="86" y="590"/>
                    </a:lnTo>
                    <a:lnTo>
                      <a:pt x="78" y="588"/>
                    </a:lnTo>
                    <a:lnTo>
                      <a:pt x="76" y="590"/>
                    </a:lnTo>
                    <a:lnTo>
                      <a:pt x="76" y="556"/>
                    </a:lnTo>
                    <a:lnTo>
                      <a:pt x="66" y="552"/>
                    </a:lnTo>
                    <a:lnTo>
                      <a:pt x="68" y="548"/>
                    </a:lnTo>
                    <a:lnTo>
                      <a:pt x="70" y="544"/>
                    </a:lnTo>
                    <a:lnTo>
                      <a:pt x="72" y="546"/>
                    </a:lnTo>
                    <a:lnTo>
                      <a:pt x="74" y="546"/>
                    </a:lnTo>
                    <a:lnTo>
                      <a:pt x="72" y="546"/>
                    </a:lnTo>
                    <a:lnTo>
                      <a:pt x="78" y="546"/>
                    </a:lnTo>
                    <a:lnTo>
                      <a:pt x="76" y="544"/>
                    </a:lnTo>
                    <a:lnTo>
                      <a:pt x="58" y="542"/>
                    </a:lnTo>
                    <a:lnTo>
                      <a:pt x="42" y="544"/>
                    </a:lnTo>
                    <a:lnTo>
                      <a:pt x="38" y="538"/>
                    </a:lnTo>
                    <a:lnTo>
                      <a:pt x="34" y="532"/>
                    </a:lnTo>
                    <a:lnTo>
                      <a:pt x="30" y="526"/>
                    </a:lnTo>
                    <a:lnTo>
                      <a:pt x="30" y="524"/>
                    </a:lnTo>
                    <a:lnTo>
                      <a:pt x="32" y="522"/>
                    </a:lnTo>
                    <a:lnTo>
                      <a:pt x="34" y="520"/>
                    </a:lnTo>
                    <a:lnTo>
                      <a:pt x="32" y="516"/>
                    </a:lnTo>
                    <a:lnTo>
                      <a:pt x="30" y="514"/>
                    </a:lnTo>
                    <a:lnTo>
                      <a:pt x="26" y="516"/>
                    </a:lnTo>
                    <a:lnTo>
                      <a:pt x="24" y="516"/>
                    </a:lnTo>
                    <a:lnTo>
                      <a:pt x="24" y="514"/>
                    </a:lnTo>
                    <a:lnTo>
                      <a:pt x="24" y="508"/>
                    </a:lnTo>
                    <a:lnTo>
                      <a:pt x="24" y="504"/>
                    </a:lnTo>
                    <a:lnTo>
                      <a:pt x="26" y="500"/>
                    </a:lnTo>
                    <a:lnTo>
                      <a:pt x="26" y="496"/>
                    </a:lnTo>
                    <a:lnTo>
                      <a:pt x="24" y="490"/>
                    </a:lnTo>
                    <a:lnTo>
                      <a:pt x="26" y="486"/>
                    </a:lnTo>
                    <a:lnTo>
                      <a:pt x="28" y="486"/>
                    </a:lnTo>
                    <a:lnTo>
                      <a:pt x="34" y="482"/>
                    </a:lnTo>
                    <a:lnTo>
                      <a:pt x="36" y="478"/>
                    </a:lnTo>
                    <a:lnTo>
                      <a:pt x="34" y="474"/>
                    </a:lnTo>
                    <a:lnTo>
                      <a:pt x="34" y="470"/>
                    </a:lnTo>
                    <a:lnTo>
                      <a:pt x="36" y="466"/>
                    </a:lnTo>
                    <a:lnTo>
                      <a:pt x="40" y="462"/>
                    </a:lnTo>
                    <a:lnTo>
                      <a:pt x="40" y="458"/>
                    </a:lnTo>
                    <a:lnTo>
                      <a:pt x="40" y="452"/>
                    </a:lnTo>
                    <a:lnTo>
                      <a:pt x="40" y="446"/>
                    </a:lnTo>
                    <a:lnTo>
                      <a:pt x="42" y="442"/>
                    </a:lnTo>
                    <a:lnTo>
                      <a:pt x="40" y="438"/>
                    </a:lnTo>
                    <a:lnTo>
                      <a:pt x="38" y="434"/>
                    </a:lnTo>
                    <a:lnTo>
                      <a:pt x="40" y="432"/>
                    </a:lnTo>
                    <a:lnTo>
                      <a:pt x="40" y="428"/>
                    </a:lnTo>
                    <a:lnTo>
                      <a:pt x="42" y="428"/>
                    </a:lnTo>
                    <a:lnTo>
                      <a:pt x="44" y="426"/>
                    </a:lnTo>
                    <a:lnTo>
                      <a:pt x="44" y="424"/>
                    </a:lnTo>
                    <a:lnTo>
                      <a:pt x="42" y="422"/>
                    </a:lnTo>
                    <a:lnTo>
                      <a:pt x="42" y="418"/>
                    </a:lnTo>
                    <a:lnTo>
                      <a:pt x="44" y="414"/>
                    </a:lnTo>
                    <a:lnTo>
                      <a:pt x="46" y="412"/>
                    </a:lnTo>
                    <a:lnTo>
                      <a:pt x="44" y="410"/>
                    </a:lnTo>
                    <a:lnTo>
                      <a:pt x="44" y="406"/>
                    </a:lnTo>
                    <a:lnTo>
                      <a:pt x="42" y="402"/>
                    </a:lnTo>
                    <a:lnTo>
                      <a:pt x="42" y="398"/>
                    </a:lnTo>
                    <a:lnTo>
                      <a:pt x="42" y="396"/>
                    </a:lnTo>
                    <a:lnTo>
                      <a:pt x="42" y="394"/>
                    </a:lnTo>
                    <a:lnTo>
                      <a:pt x="38" y="390"/>
                    </a:lnTo>
                    <a:lnTo>
                      <a:pt x="38" y="388"/>
                    </a:lnTo>
                    <a:lnTo>
                      <a:pt x="40" y="384"/>
                    </a:lnTo>
                    <a:lnTo>
                      <a:pt x="42" y="378"/>
                    </a:lnTo>
                    <a:lnTo>
                      <a:pt x="42" y="368"/>
                    </a:lnTo>
                    <a:lnTo>
                      <a:pt x="42" y="364"/>
                    </a:lnTo>
                    <a:lnTo>
                      <a:pt x="40" y="364"/>
                    </a:lnTo>
                    <a:lnTo>
                      <a:pt x="38" y="362"/>
                    </a:lnTo>
                    <a:lnTo>
                      <a:pt x="38" y="360"/>
                    </a:lnTo>
                    <a:lnTo>
                      <a:pt x="40" y="354"/>
                    </a:lnTo>
                    <a:lnTo>
                      <a:pt x="38" y="348"/>
                    </a:lnTo>
                    <a:lnTo>
                      <a:pt x="36" y="344"/>
                    </a:lnTo>
                    <a:lnTo>
                      <a:pt x="38" y="342"/>
                    </a:lnTo>
                    <a:lnTo>
                      <a:pt x="40" y="338"/>
                    </a:lnTo>
                    <a:lnTo>
                      <a:pt x="42" y="334"/>
                    </a:lnTo>
                    <a:lnTo>
                      <a:pt x="42" y="326"/>
                    </a:lnTo>
                    <a:lnTo>
                      <a:pt x="46" y="316"/>
                    </a:lnTo>
                    <a:lnTo>
                      <a:pt x="48" y="314"/>
                    </a:lnTo>
                    <a:lnTo>
                      <a:pt x="48" y="308"/>
                    </a:lnTo>
                    <a:lnTo>
                      <a:pt x="46" y="304"/>
                    </a:lnTo>
                    <a:lnTo>
                      <a:pt x="46" y="294"/>
                    </a:lnTo>
                    <a:lnTo>
                      <a:pt x="48" y="290"/>
                    </a:lnTo>
                    <a:lnTo>
                      <a:pt x="48" y="288"/>
                    </a:lnTo>
                    <a:lnTo>
                      <a:pt x="52" y="284"/>
                    </a:lnTo>
                    <a:lnTo>
                      <a:pt x="54" y="284"/>
                    </a:lnTo>
                    <a:lnTo>
                      <a:pt x="56" y="282"/>
                    </a:lnTo>
                    <a:lnTo>
                      <a:pt x="56" y="278"/>
                    </a:lnTo>
                    <a:lnTo>
                      <a:pt x="56" y="274"/>
                    </a:lnTo>
                    <a:lnTo>
                      <a:pt x="56" y="270"/>
                    </a:lnTo>
                    <a:lnTo>
                      <a:pt x="56" y="266"/>
                    </a:lnTo>
                    <a:lnTo>
                      <a:pt x="60" y="258"/>
                    </a:lnTo>
                    <a:lnTo>
                      <a:pt x="62" y="248"/>
                    </a:lnTo>
                    <a:lnTo>
                      <a:pt x="62" y="244"/>
                    </a:lnTo>
                    <a:lnTo>
                      <a:pt x="60" y="238"/>
                    </a:lnTo>
                    <a:lnTo>
                      <a:pt x="60" y="234"/>
                    </a:lnTo>
                    <a:lnTo>
                      <a:pt x="62" y="228"/>
                    </a:lnTo>
                    <a:lnTo>
                      <a:pt x="64" y="224"/>
                    </a:lnTo>
                    <a:lnTo>
                      <a:pt x="62" y="218"/>
                    </a:lnTo>
                    <a:lnTo>
                      <a:pt x="62" y="212"/>
                    </a:lnTo>
                    <a:lnTo>
                      <a:pt x="64" y="206"/>
                    </a:lnTo>
                    <a:lnTo>
                      <a:pt x="64" y="200"/>
                    </a:lnTo>
                    <a:lnTo>
                      <a:pt x="66" y="196"/>
                    </a:lnTo>
                    <a:lnTo>
                      <a:pt x="68" y="190"/>
                    </a:lnTo>
                    <a:lnTo>
                      <a:pt x="66" y="184"/>
                    </a:lnTo>
                    <a:lnTo>
                      <a:pt x="68" y="168"/>
                    </a:lnTo>
                    <a:lnTo>
                      <a:pt x="70" y="164"/>
                    </a:lnTo>
                    <a:lnTo>
                      <a:pt x="70" y="162"/>
                    </a:lnTo>
                    <a:lnTo>
                      <a:pt x="74" y="158"/>
                    </a:lnTo>
                    <a:lnTo>
                      <a:pt x="80" y="148"/>
                    </a:lnTo>
                    <a:lnTo>
                      <a:pt x="82" y="142"/>
                    </a:lnTo>
                    <a:lnTo>
                      <a:pt x="80" y="138"/>
                    </a:lnTo>
                    <a:lnTo>
                      <a:pt x="80" y="132"/>
                    </a:lnTo>
                    <a:lnTo>
                      <a:pt x="82" y="130"/>
                    </a:lnTo>
                    <a:lnTo>
                      <a:pt x="82" y="128"/>
                    </a:lnTo>
                    <a:lnTo>
                      <a:pt x="82" y="126"/>
                    </a:lnTo>
                    <a:lnTo>
                      <a:pt x="80" y="120"/>
                    </a:lnTo>
                    <a:lnTo>
                      <a:pt x="80" y="108"/>
                    </a:lnTo>
                    <a:lnTo>
                      <a:pt x="82" y="106"/>
                    </a:lnTo>
                    <a:lnTo>
                      <a:pt x="84" y="104"/>
                    </a:lnTo>
                    <a:lnTo>
                      <a:pt x="86" y="102"/>
                    </a:lnTo>
                    <a:lnTo>
                      <a:pt x="88" y="100"/>
                    </a:lnTo>
                    <a:lnTo>
                      <a:pt x="90" y="98"/>
                    </a:lnTo>
                    <a:lnTo>
                      <a:pt x="92" y="96"/>
                    </a:lnTo>
                    <a:lnTo>
                      <a:pt x="94" y="96"/>
                    </a:lnTo>
                    <a:lnTo>
                      <a:pt x="96" y="94"/>
                    </a:lnTo>
                    <a:lnTo>
                      <a:pt x="96" y="86"/>
                    </a:lnTo>
                    <a:lnTo>
                      <a:pt x="96" y="84"/>
                    </a:lnTo>
                    <a:lnTo>
                      <a:pt x="94" y="82"/>
                    </a:lnTo>
                    <a:lnTo>
                      <a:pt x="92" y="80"/>
                    </a:lnTo>
                    <a:lnTo>
                      <a:pt x="92" y="76"/>
                    </a:lnTo>
                    <a:lnTo>
                      <a:pt x="92" y="72"/>
                    </a:lnTo>
                    <a:lnTo>
                      <a:pt x="84" y="70"/>
                    </a:lnTo>
                    <a:lnTo>
                      <a:pt x="84" y="60"/>
                    </a:lnTo>
                    <a:lnTo>
                      <a:pt x="84" y="54"/>
                    </a:lnTo>
                    <a:lnTo>
                      <a:pt x="82" y="48"/>
                    </a:lnTo>
                    <a:lnTo>
                      <a:pt x="80" y="42"/>
                    </a:lnTo>
                    <a:lnTo>
                      <a:pt x="80" y="36"/>
                    </a:lnTo>
                    <a:lnTo>
                      <a:pt x="76" y="26"/>
                    </a:lnTo>
                    <a:lnTo>
                      <a:pt x="74" y="24"/>
                    </a:lnTo>
                    <a:lnTo>
                      <a:pt x="70" y="20"/>
                    </a:lnTo>
                    <a:lnTo>
                      <a:pt x="68" y="12"/>
                    </a:lnTo>
                    <a:lnTo>
                      <a:pt x="66" y="6"/>
                    </a:lnTo>
                    <a:lnTo>
                      <a:pt x="64" y="0"/>
                    </a:lnTo>
                    <a:lnTo>
                      <a:pt x="60" y="2"/>
                    </a:lnTo>
                    <a:lnTo>
                      <a:pt x="56" y="6"/>
                    </a:lnTo>
                    <a:close/>
                    <a:moveTo>
                      <a:pt x="76" y="602"/>
                    </a:moveTo>
                    <a:lnTo>
                      <a:pt x="76" y="602"/>
                    </a:lnTo>
                    <a:lnTo>
                      <a:pt x="78" y="608"/>
                    </a:lnTo>
                    <a:lnTo>
                      <a:pt x="82" y="608"/>
                    </a:lnTo>
                    <a:lnTo>
                      <a:pt x="82" y="606"/>
                    </a:lnTo>
                    <a:lnTo>
                      <a:pt x="80" y="604"/>
                    </a:lnTo>
                    <a:lnTo>
                      <a:pt x="76" y="602"/>
                    </a:lnTo>
                    <a:close/>
                    <a:moveTo>
                      <a:pt x="48" y="594"/>
                    </a:moveTo>
                    <a:lnTo>
                      <a:pt x="48" y="594"/>
                    </a:lnTo>
                    <a:lnTo>
                      <a:pt x="50" y="596"/>
                    </a:lnTo>
                    <a:lnTo>
                      <a:pt x="54" y="598"/>
                    </a:lnTo>
                    <a:lnTo>
                      <a:pt x="54" y="596"/>
                    </a:lnTo>
                    <a:lnTo>
                      <a:pt x="52" y="594"/>
                    </a:lnTo>
                    <a:lnTo>
                      <a:pt x="48" y="594"/>
                    </a:lnTo>
                    <a:close/>
                    <a:moveTo>
                      <a:pt x="0" y="520"/>
                    </a:moveTo>
                    <a:lnTo>
                      <a:pt x="2" y="524"/>
                    </a:lnTo>
                    <a:lnTo>
                      <a:pt x="4" y="524"/>
                    </a:lnTo>
                    <a:lnTo>
                      <a:pt x="2" y="522"/>
                    </a:lnTo>
                    <a:lnTo>
                      <a:pt x="0" y="520"/>
                    </a:lnTo>
                    <a:close/>
                    <a:moveTo>
                      <a:pt x="4" y="512"/>
                    </a:moveTo>
                    <a:lnTo>
                      <a:pt x="4" y="518"/>
                    </a:lnTo>
                    <a:lnTo>
                      <a:pt x="6" y="518"/>
                    </a:lnTo>
                    <a:lnTo>
                      <a:pt x="8" y="516"/>
                    </a:lnTo>
                    <a:lnTo>
                      <a:pt x="6" y="512"/>
                    </a:lnTo>
                    <a:lnTo>
                      <a:pt x="4" y="512"/>
                    </a:lnTo>
                    <a:close/>
                    <a:moveTo>
                      <a:pt x="44" y="556"/>
                    </a:moveTo>
                    <a:lnTo>
                      <a:pt x="44" y="556"/>
                    </a:lnTo>
                    <a:lnTo>
                      <a:pt x="46" y="554"/>
                    </a:lnTo>
                    <a:lnTo>
                      <a:pt x="46" y="556"/>
                    </a:lnTo>
                    <a:lnTo>
                      <a:pt x="46" y="558"/>
                    </a:lnTo>
                    <a:lnTo>
                      <a:pt x="46" y="560"/>
                    </a:lnTo>
                    <a:lnTo>
                      <a:pt x="44" y="564"/>
                    </a:lnTo>
                    <a:lnTo>
                      <a:pt x="42" y="564"/>
                    </a:lnTo>
                    <a:lnTo>
                      <a:pt x="42" y="560"/>
                    </a:lnTo>
                    <a:lnTo>
                      <a:pt x="44" y="556"/>
                    </a:lnTo>
                    <a:close/>
                    <a:moveTo>
                      <a:pt x="34" y="556"/>
                    </a:moveTo>
                    <a:lnTo>
                      <a:pt x="36" y="560"/>
                    </a:lnTo>
                    <a:lnTo>
                      <a:pt x="32" y="560"/>
                    </a:lnTo>
                    <a:lnTo>
                      <a:pt x="32" y="558"/>
                    </a:lnTo>
                    <a:lnTo>
                      <a:pt x="32" y="556"/>
                    </a:lnTo>
                    <a:lnTo>
                      <a:pt x="34" y="556"/>
                    </a:lnTo>
                    <a:close/>
                    <a:moveTo>
                      <a:pt x="56" y="552"/>
                    </a:moveTo>
                    <a:lnTo>
                      <a:pt x="56" y="552"/>
                    </a:lnTo>
                    <a:lnTo>
                      <a:pt x="66" y="552"/>
                    </a:lnTo>
                    <a:lnTo>
                      <a:pt x="64" y="556"/>
                    </a:lnTo>
                    <a:lnTo>
                      <a:pt x="60" y="556"/>
                    </a:lnTo>
                    <a:lnTo>
                      <a:pt x="58" y="554"/>
                    </a:lnTo>
                    <a:lnTo>
                      <a:pt x="56" y="554"/>
                    </a:lnTo>
                    <a:lnTo>
                      <a:pt x="54" y="556"/>
                    </a:lnTo>
                    <a:lnTo>
                      <a:pt x="56" y="568"/>
                    </a:lnTo>
                    <a:lnTo>
                      <a:pt x="58" y="566"/>
                    </a:lnTo>
                    <a:lnTo>
                      <a:pt x="62" y="566"/>
                    </a:lnTo>
                    <a:lnTo>
                      <a:pt x="62" y="570"/>
                    </a:lnTo>
                    <a:lnTo>
                      <a:pt x="56" y="572"/>
                    </a:lnTo>
                    <a:lnTo>
                      <a:pt x="56" y="574"/>
                    </a:lnTo>
                    <a:lnTo>
                      <a:pt x="58" y="578"/>
                    </a:lnTo>
                    <a:lnTo>
                      <a:pt x="62" y="578"/>
                    </a:lnTo>
                    <a:lnTo>
                      <a:pt x="56" y="582"/>
                    </a:lnTo>
                    <a:lnTo>
                      <a:pt x="60" y="582"/>
                    </a:lnTo>
                    <a:lnTo>
                      <a:pt x="64" y="582"/>
                    </a:lnTo>
                    <a:lnTo>
                      <a:pt x="58" y="586"/>
                    </a:lnTo>
                    <a:lnTo>
                      <a:pt x="54" y="584"/>
                    </a:lnTo>
                    <a:lnTo>
                      <a:pt x="52" y="584"/>
                    </a:lnTo>
                    <a:lnTo>
                      <a:pt x="54" y="584"/>
                    </a:lnTo>
                    <a:lnTo>
                      <a:pt x="54" y="572"/>
                    </a:lnTo>
                    <a:lnTo>
                      <a:pt x="48" y="572"/>
                    </a:lnTo>
                    <a:lnTo>
                      <a:pt x="50" y="564"/>
                    </a:lnTo>
                    <a:lnTo>
                      <a:pt x="52" y="554"/>
                    </a:lnTo>
                    <a:lnTo>
                      <a:pt x="56" y="552"/>
                    </a:lnTo>
                    <a:close/>
                    <a:moveTo>
                      <a:pt x="18" y="424"/>
                    </a:moveTo>
                    <a:lnTo>
                      <a:pt x="18" y="424"/>
                    </a:lnTo>
                    <a:lnTo>
                      <a:pt x="16" y="426"/>
                    </a:lnTo>
                    <a:lnTo>
                      <a:pt x="14" y="430"/>
                    </a:lnTo>
                    <a:lnTo>
                      <a:pt x="12" y="434"/>
                    </a:lnTo>
                    <a:lnTo>
                      <a:pt x="18" y="436"/>
                    </a:lnTo>
                    <a:lnTo>
                      <a:pt x="14" y="440"/>
                    </a:lnTo>
                    <a:lnTo>
                      <a:pt x="12" y="442"/>
                    </a:lnTo>
                    <a:lnTo>
                      <a:pt x="14" y="442"/>
                    </a:lnTo>
                    <a:lnTo>
                      <a:pt x="20" y="436"/>
                    </a:lnTo>
                    <a:lnTo>
                      <a:pt x="22" y="434"/>
                    </a:lnTo>
                    <a:lnTo>
                      <a:pt x="18" y="436"/>
                    </a:lnTo>
                    <a:lnTo>
                      <a:pt x="18" y="432"/>
                    </a:lnTo>
                    <a:lnTo>
                      <a:pt x="20" y="432"/>
                    </a:lnTo>
                    <a:lnTo>
                      <a:pt x="22" y="428"/>
                    </a:lnTo>
                    <a:lnTo>
                      <a:pt x="20" y="426"/>
                    </a:lnTo>
                    <a:lnTo>
                      <a:pt x="18" y="424"/>
                    </a:lnTo>
                    <a:close/>
                    <a:moveTo>
                      <a:pt x="16" y="412"/>
                    </a:moveTo>
                    <a:lnTo>
                      <a:pt x="18" y="416"/>
                    </a:lnTo>
                    <a:lnTo>
                      <a:pt x="18" y="414"/>
                    </a:lnTo>
                    <a:lnTo>
                      <a:pt x="16" y="412"/>
                    </a:lnTo>
                    <a:close/>
                    <a:moveTo>
                      <a:pt x="18" y="374"/>
                    </a:moveTo>
                    <a:lnTo>
                      <a:pt x="18" y="374"/>
                    </a:lnTo>
                    <a:lnTo>
                      <a:pt x="18" y="398"/>
                    </a:lnTo>
                    <a:lnTo>
                      <a:pt x="22" y="400"/>
                    </a:lnTo>
                    <a:lnTo>
                      <a:pt x="28" y="394"/>
                    </a:lnTo>
                    <a:lnTo>
                      <a:pt x="28" y="390"/>
                    </a:lnTo>
                    <a:lnTo>
                      <a:pt x="26" y="388"/>
                    </a:lnTo>
                    <a:lnTo>
                      <a:pt x="24" y="386"/>
                    </a:lnTo>
                    <a:lnTo>
                      <a:pt x="28" y="374"/>
                    </a:lnTo>
                    <a:lnTo>
                      <a:pt x="22" y="374"/>
                    </a:lnTo>
                    <a:lnTo>
                      <a:pt x="18" y="374"/>
                    </a:lnTo>
                    <a:close/>
                  </a:path>
                </a:pathLst>
              </a:custGeom>
              <a:grpFill/>
              <a:ln w="3175">
                <a:noFill/>
                <a:round/>
                <a:headEnd/>
                <a:tailEnd/>
              </a:ln>
            </p:spPr>
            <p:txBody>
              <a:bodyPr/>
              <a:lstStyle/>
              <a:p>
                <a:pPr>
                  <a:defRPr/>
                </a:pPr>
                <a:endParaRPr lang="en-GB" dirty="0">
                  <a:latin typeface="Calibri" pitchFamily="34" charset="0"/>
                </a:endParaRPr>
              </a:p>
            </p:txBody>
          </p:sp>
          <p:sp>
            <p:nvSpPr>
              <p:cNvPr id="769" name="Freeform 174"/>
              <p:cNvSpPr>
                <a:spLocks/>
              </p:cNvSpPr>
              <p:nvPr/>
            </p:nvSpPr>
            <p:spPr bwMode="auto">
              <a:xfrm>
                <a:off x="5087782" y="3618453"/>
                <a:ext cx="269564" cy="524551"/>
              </a:xfrm>
              <a:custGeom>
                <a:avLst/>
                <a:gdLst>
                  <a:gd name="T0" fmla="*/ 0 w 118"/>
                  <a:gd name="T1" fmla="*/ 51 h 230"/>
                  <a:gd name="T2" fmla="*/ 2 w 118"/>
                  <a:gd name="T3" fmla="*/ 54 h 230"/>
                  <a:gd name="T4" fmla="*/ 6 w 118"/>
                  <a:gd name="T5" fmla="*/ 54 h 230"/>
                  <a:gd name="T6" fmla="*/ 6 w 118"/>
                  <a:gd name="T7" fmla="*/ 55 h 230"/>
                  <a:gd name="T8" fmla="*/ 2 w 118"/>
                  <a:gd name="T9" fmla="*/ 55 h 230"/>
                  <a:gd name="T10" fmla="*/ 6 w 118"/>
                  <a:gd name="T11" fmla="*/ 59 h 230"/>
                  <a:gd name="T12" fmla="*/ 6 w 118"/>
                  <a:gd name="T13" fmla="*/ 61 h 230"/>
                  <a:gd name="T14" fmla="*/ 6 w 118"/>
                  <a:gd name="T15" fmla="*/ 64 h 230"/>
                  <a:gd name="T16" fmla="*/ 6 w 118"/>
                  <a:gd name="T17" fmla="*/ 65 h 230"/>
                  <a:gd name="T18" fmla="*/ 6 w 118"/>
                  <a:gd name="T19" fmla="*/ 69 h 230"/>
                  <a:gd name="T20" fmla="*/ 7 w 118"/>
                  <a:gd name="T21" fmla="*/ 72 h 230"/>
                  <a:gd name="T22" fmla="*/ 8 w 118"/>
                  <a:gd name="T23" fmla="*/ 75 h 230"/>
                  <a:gd name="T24" fmla="*/ 2 w 118"/>
                  <a:gd name="T25" fmla="*/ 75 h 230"/>
                  <a:gd name="T26" fmla="*/ 2 w 118"/>
                  <a:gd name="T27" fmla="*/ 79 h 230"/>
                  <a:gd name="T28" fmla="*/ 5 w 118"/>
                  <a:gd name="T29" fmla="*/ 82 h 230"/>
                  <a:gd name="T30" fmla="*/ 5 w 118"/>
                  <a:gd name="T31" fmla="*/ 88 h 230"/>
                  <a:gd name="T32" fmla="*/ 10 w 118"/>
                  <a:gd name="T33" fmla="*/ 87 h 230"/>
                  <a:gd name="T34" fmla="*/ 12 w 118"/>
                  <a:gd name="T35" fmla="*/ 87 h 230"/>
                  <a:gd name="T36" fmla="*/ 17 w 118"/>
                  <a:gd name="T37" fmla="*/ 87 h 230"/>
                  <a:gd name="T38" fmla="*/ 21 w 118"/>
                  <a:gd name="T39" fmla="*/ 84 h 230"/>
                  <a:gd name="T40" fmla="*/ 24 w 118"/>
                  <a:gd name="T41" fmla="*/ 82 h 230"/>
                  <a:gd name="T42" fmla="*/ 22 w 118"/>
                  <a:gd name="T43" fmla="*/ 80 h 230"/>
                  <a:gd name="T44" fmla="*/ 24 w 118"/>
                  <a:gd name="T45" fmla="*/ 79 h 230"/>
                  <a:gd name="T46" fmla="*/ 28 w 118"/>
                  <a:gd name="T47" fmla="*/ 77 h 230"/>
                  <a:gd name="T48" fmla="*/ 31 w 118"/>
                  <a:gd name="T49" fmla="*/ 77 h 230"/>
                  <a:gd name="T50" fmla="*/ 32 w 118"/>
                  <a:gd name="T51" fmla="*/ 75 h 230"/>
                  <a:gd name="T52" fmla="*/ 35 w 118"/>
                  <a:gd name="T53" fmla="*/ 73 h 230"/>
                  <a:gd name="T54" fmla="*/ 36 w 118"/>
                  <a:gd name="T55" fmla="*/ 72 h 230"/>
                  <a:gd name="T56" fmla="*/ 39 w 118"/>
                  <a:gd name="T57" fmla="*/ 69 h 230"/>
                  <a:gd name="T58" fmla="*/ 38 w 118"/>
                  <a:gd name="T59" fmla="*/ 68 h 230"/>
                  <a:gd name="T60" fmla="*/ 37 w 118"/>
                  <a:gd name="T61" fmla="*/ 65 h 230"/>
                  <a:gd name="T62" fmla="*/ 37 w 118"/>
                  <a:gd name="T63" fmla="*/ 64 h 230"/>
                  <a:gd name="T64" fmla="*/ 37 w 118"/>
                  <a:gd name="T65" fmla="*/ 63 h 230"/>
                  <a:gd name="T66" fmla="*/ 38 w 118"/>
                  <a:gd name="T67" fmla="*/ 60 h 230"/>
                  <a:gd name="T68" fmla="*/ 36 w 118"/>
                  <a:gd name="T69" fmla="*/ 59 h 230"/>
                  <a:gd name="T70" fmla="*/ 34 w 118"/>
                  <a:gd name="T71" fmla="*/ 59 h 230"/>
                  <a:gd name="T72" fmla="*/ 34 w 118"/>
                  <a:gd name="T73" fmla="*/ 57 h 230"/>
                  <a:gd name="T74" fmla="*/ 36 w 118"/>
                  <a:gd name="T75" fmla="*/ 57 h 230"/>
                  <a:gd name="T76" fmla="*/ 36 w 118"/>
                  <a:gd name="T77" fmla="*/ 54 h 230"/>
                  <a:gd name="T78" fmla="*/ 38 w 118"/>
                  <a:gd name="T79" fmla="*/ 51 h 230"/>
                  <a:gd name="T80" fmla="*/ 38 w 118"/>
                  <a:gd name="T81" fmla="*/ 49 h 230"/>
                  <a:gd name="T82" fmla="*/ 39 w 118"/>
                  <a:gd name="T83" fmla="*/ 47 h 230"/>
                  <a:gd name="T84" fmla="*/ 39 w 118"/>
                  <a:gd name="T85" fmla="*/ 45 h 230"/>
                  <a:gd name="T86" fmla="*/ 42 w 118"/>
                  <a:gd name="T87" fmla="*/ 42 h 230"/>
                  <a:gd name="T88" fmla="*/ 45 w 118"/>
                  <a:gd name="T89" fmla="*/ 42 h 230"/>
                  <a:gd name="T90" fmla="*/ 8 w 118"/>
                  <a:gd name="T91" fmla="*/ 0 h 230"/>
                  <a:gd name="T92" fmla="*/ 6 w 118"/>
                  <a:gd name="T93" fmla="*/ 13 h 230"/>
                  <a:gd name="T94" fmla="*/ 8 w 118"/>
                  <a:gd name="T95" fmla="*/ 19 h 230"/>
                  <a:gd name="T96" fmla="*/ 6 w 118"/>
                  <a:gd name="T97" fmla="*/ 23 h 230"/>
                  <a:gd name="T98" fmla="*/ 6 w 118"/>
                  <a:gd name="T99" fmla="*/ 40 h 2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8" h="230">
                    <a:moveTo>
                      <a:pt x="0" y="132"/>
                    </a:moveTo>
                    <a:lnTo>
                      <a:pt x="0" y="132"/>
                    </a:lnTo>
                    <a:lnTo>
                      <a:pt x="4" y="136"/>
                    </a:lnTo>
                    <a:lnTo>
                      <a:pt x="6" y="140"/>
                    </a:lnTo>
                    <a:lnTo>
                      <a:pt x="10" y="140"/>
                    </a:lnTo>
                    <a:lnTo>
                      <a:pt x="16" y="140"/>
                    </a:lnTo>
                    <a:lnTo>
                      <a:pt x="18" y="142"/>
                    </a:lnTo>
                    <a:lnTo>
                      <a:pt x="16" y="144"/>
                    </a:lnTo>
                    <a:lnTo>
                      <a:pt x="12" y="144"/>
                    </a:lnTo>
                    <a:lnTo>
                      <a:pt x="6" y="144"/>
                    </a:lnTo>
                    <a:lnTo>
                      <a:pt x="14" y="154"/>
                    </a:lnTo>
                    <a:lnTo>
                      <a:pt x="14" y="158"/>
                    </a:lnTo>
                    <a:lnTo>
                      <a:pt x="16" y="160"/>
                    </a:lnTo>
                    <a:lnTo>
                      <a:pt x="16" y="164"/>
                    </a:lnTo>
                    <a:lnTo>
                      <a:pt x="16" y="166"/>
                    </a:lnTo>
                    <a:lnTo>
                      <a:pt x="16" y="170"/>
                    </a:lnTo>
                    <a:lnTo>
                      <a:pt x="16" y="174"/>
                    </a:lnTo>
                    <a:lnTo>
                      <a:pt x="16" y="180"/>
                    </a:lnTo>
                    <a:lnTo>
                      <a:pt x="18" y="184"/>
                    </a:lnTo>
                    <a:lnTo>
                      <a:pt x="18" y="188"/>
                    </a:lnTo>
                    <a:lnTo>
                      <a:pt x="18" y="190"/>
                    </a:lnTo>
                    <a:lnTo>
                      <a:pt x="20" y="196"/>
                    </a:lnTo>
                    <a:lnTo>
                      <a:pt x="14" y="196"/>
                    </a:lnTo>
                    <a:lnTo>
                      <a:pt x="6" y="196"/>
                    </a:lnTo>
                    <a:lnTo>
                      <a:pt x="4" y="200"/>
                    </a:lnTo>
                    <a:lnTo>
                      <a:pt x="4" y="204"/>
                    </a:lnTo>
                    <a:lnTo>
                      <a:pt x="12" y="214"/>
                    </a:lnTo>
                    <a:lnTo>
                      <a:pt x="14" y="220"/>
                    </a:lnTo>
                    <a:lnTo>
                      <a:pt x="16" y="224"/>
                    </a:lnTo>
                    <a:lnTo>
                      <a:pt x="12" y="230"/>
                    </a:lnTo>
                    <a:lnTo>
                      <a:pt x="16" y="230"/>
                    </a:lnTo>
                    <a:lnTo>
                      <a:pt x="22" y="230"/>
                    </a:lnTo>
                    <a:lnTo>
                      <a:pt x="26" y="226"/>
                    </a:lnTo>
                    <a:lnTo>
                      <a:pt x="28" y="226"/>
                    </a:lnTo>
                    <a:lnTo>
                      <a:pt x="30" y="228"/>
                    </a:lnTo>
                    <a:lnTo>
                      <a:pt x="44" y="226"/>
                    </a:lnTo>
                    <a:lnTo>
                      <a:pt x="50" y="224"/>
                    </a:lnTo>
                    <a:lnTo>
                      <a:pt x="54" y="220"/>
                    </a:lnTo>
                    <a:lnTo>
                      <a:pt x="58" y="216"/>
                    </a:lnTo>
                    <a:lnTo>
                      <a:pt x="62" y="214"/>
                    </a:lnTo>
                    <a:lnTo>
                      <a:pt x="60" y="212"/>
                    </a:lnTo>
                    <a:lnTo>
                      <a:pt x="58" y="210"/>
                    </a:lnTo>
                    <a:lnTo>
                      <a:pt x="60" y="208"/>
                    </a:lnTo>
                    <a:lnTo>
                      <a:pt x="62" y="206"/>
                    </a:lnTo>
                    <a:lnTo>
                      <a:pt x="66" y="204"/>
                    </a:lnTo>
                    <a:lnTo>
                      <a:pt x="70" y="204"/>
                    </a:lnTo>
                    <a:lnTo>
                      <a:pt x="72" y="202"/>
                    </a:lnTo>
                    <a:lnTo>
                      <a:pt x="76" y="200"/>
                    </a:lnTo>
                    <a:lnTo>
                      <a:pt x="80" y="200"/>
                    </a:lnTo>
                    <a:lnTo>
                      <a:pt x="80" y="198"/>
                    </a:lnTo>
                    <a:lnTo>
                      <a:pt x="82" y="196"/>
                    </a:lnTo>
                    <a:lnTo>
                      <a:pt x="84" y="194"/>
                    </a:lnTo>
                    <a:lnTo>
                      <a:pt x="90" y="190"/>
                    </a:lnTo>
                    <a:lnTo>
                      <a:pt x="92" y="188"/>
                    </a:lnTo>
                    <a:lnTo>
                      <a:pt x="94" y="186"/>
                    </a:lnTo>
                    <a:lnTo>
                      <a:pt x="96" y="182"/>
                    </a:lnTo>
                    <a:lnTo>
                      <a:pt x="100" y="180"/>
                    </a:lnTo>
                    <a:lnTo>
                      <a:pt x="98" y="176"/>
                    </a:lnTo>
                    <a:lnTo>
                      <a:pt x="96" y="174"/>
                    </a:lnTo>
                    <a:lnTo>
                      <a:pt x="96" y="170"/>
                    </a:lnTo>
                    <a:lnTo>
                      <a:pt x="96" y="168"/>
                    </a:lnTo>
                    <a:lnTo>
                      <a:pt x="96" y="166"/>
                    </a:lnTo>
                    <a:lnTo>
                      <a:pt x="96" y="164"/>
                    </a:lnTo>
                    <a:lnTo>
                      <a:pt x="98" y="160"/>
                    </a:lnTo>
                    <a:lnTo>
                      <a:pt x="98" y="158"/>
                    </a:lnTo>
                    <a:lnTo>
                      <a:pt x="98" y="156"/>
                    </a:lnTo>
                    <a:lnTo>
                      <a:pt x="96" y="154"/>
                    </a:lnTo>
                    <a:lnTo>
                      <a:pt x="94" y="154"/>
                    </a:lnTo>
                    <a:lnTo>
                      <a:pt x="90" y="154"/>
                    </a:lnTo>
                    <a:lnTo>
                      <a:pt x="88" y="154"/>
                    </a:lnTo>
                    <a:lnTo>
                      <a:pt x="88" y="152"/>
                    </a:lnTo>
                    <a:lnTo>
                      <a:pt x="88" y="150"/>
                    </a:lnTo>
                    <a:lnTo>
                      <a:pt x="90" y="148"/>
                    </a:lnTo>
                    <a:lnTo>
                      <a:pt x="92" y="146"/>
                    </a:lnTo>
                    <a:lnTo>
                      <a:pt x="92" y="142"/>
                    </a:lnTo>
                    <a:lnTo>
                      <a:pt x="94" y="140"/>
                    </a:lnTo>
                    <a:lnTo>
                      <a:pt x="96" y="138"/>
                    </a:lnTo>
                    <a:lnTo>
                      <a:pt x="98" y="134"/>
                    </a:lnTo>
                    <a:lnTo>
                      <a:pt x="98" y="130"/>
                    </a:lnTo>
                    <a:lnTo>
                      <a:pt x="98" y="128"/>
                    </a:lnTo>
                    <a:lnTo>
                      <a:pt x="100" y="126"/>
                    </a:lnTo>
                    <a:lnTo>
                      <a:pt x="102" y="122"/>
                    </a:lnTo>
                    <a:lnTo>
                      <a:pt x="102" y="120"/>
                    </a:lnTo>
                    <a:lnTo>
                      <a:pt x="102" y="116"/>
                    </a:lnTo>
                    <a:lnTo>
                      <a:pt x="106" y="112"/>
                    </a:lnTo>
                    <a:lnTo>
                      <a:pt x="108" y="110"/>
                    </a:lnTo>
                    <a:lnTo>
                      <a:pt x="110" y="112"/>
                    </a:lnTo>
                    <a:lnTo>
                      <a:pt x="116" y="112"/>
                    </a:lnTo>
                    <a:lnTo>
                      <a:pt x="118" y="112"/>
                    </a:lnTo>
                    <a:lnTo>
                      <a:pt x="118" y="58"/>
                    </a:lnTo>
                    <a:lnTo>
                      <a:pt x="22" y="0"/>
                    </a:lnTo>
                    <a:lnTo>
                      <a:pt x="10" y="8"/>
                    </a:lnTo>
                    <a:lnTo>
                      <a:pt x="16" y="36"/>
                    </a:lnTo>
                    <a:lnTo>
                      <a:pt x="20" y="40"/>
                    </a:lnTo>
                    <a:lnTo>
                      <a:pt x="20" y="46"/>
                    </a:lnTo>
                    <a:lnTo>
                      <a:pt x="20" y="48"/>
                    </a:lnTo>
                    <a:lnTo>
                      <a:pt x="18" y="54"/>
                    </a:lnTo>
                    <a:lnTo>
                      <a:pt x="16" y="60"/>
                    </a:lnTo>
                    <a:lnTo>
                      <a:pt x="16" y="86"/>
                    </a:lnTo>
                    <a:lnTo>
                      <a:pt x="16" y="106"/>
                    </a:lnTo>
                    <a:lnTo>
                      <a:pt x="0" y="122"/>
                    </a:lnTo>
                    <a:lnTo>
                      <a:pt x="0" y="132"/>
                    </a:lnTo>
                    <a:close/>
                  </a:path>
                </a:pathLst>
              </a:custGeom>
              <a:grpFill/>
              <a:ln w="3175">
                <a:noFill/>
                <a:round/>
                <a:headEnd/>
                <a:tailEnd/>
              </a:ln>
            </p:spPr>
            <p:txBody>
              <a:bodyPr/>
              <a:lstStyle/>
              <a:p>
                <a:pPr>
                  <a:defRPr/>
                </a:pPr>
                <a:endParaRPr lang="en-GB" dirty="0">
                  <a:latin typeface="Calibri" pitchFamily="34" charset="0"/>
                </a:endParaRPr>
              </a:p>
            </p:txBody>
          </p:sp>
          <p:sp>
            <p:nvSpPr>
              <p:cNvPr id="770" name="Freeform 175"/>
              <p:cNvSpPr>
                <a:spLocks/>
              </p:cNvSpPr>
              <p:nvPr/>
            </p:nvSpPr>
            <p:spPr bwMode="auto">
              <a:xfrm>
                <a:off x="5087782" y="4027081"/>
                <a:ext cx="344926" cy="255031"/>
              </a:xfrm>
              <a:custGeom>
                <a:avLst/>
                <a:gdLst>
                  <a:gd name="T0" fmla="*/ 20 w 152"/>
                  <a:gd name="T1" fmla="*/ 35 h 112"/>
                  <a:gd name="T2" fmla="*/ 23 w 152"/>
                  <a:gd name="T3" fmla="*/ 33 h 112"/>
                  <a:gd name="T4" fmla="*/ 24 w 152"/>
                  <a:gd name="T5" fmla="*/ 30 h 112"/>
                  <a:gd name="T6" fmla="*/ 27 w 152"/>
                  <a:gd name="T7" fmla="*/ 31 h 112"/>
                  <a:gd name="T8" fmla="*/ 30 w 152"/>
                  <a:gd name="T9" fmla="*/ 33 h 112"/>
                  <a:gd name="T10" fmla="*/ 34 w 152"/>
                  <a:gd name="T11" fmla="*/ 33 h 112"/>
                  <a:gd name="T12" fmla="*/ 37 w 152"/>
                  <a:gd name="T13" fmla="*/ 33 h 112"/>
                  <a:gd name="T14" fmla="*/ 38 w 152"/>
                  <a:gd name="T15" fmla="*/ 33 h 112"/>
                  <a:gd name="T16" fmla="*/ 40 w 152"/>
                  <a:gd name="T17" fmla="*/ 31 h 112"/>
                  <a:gd name="T18" fmla="*/ 43 w 152"/>
                  <a:gd name="T19" fmla="*/ 33 h 112"/>
                  <a:gd name="T20" fmla="*/ 45 w 152"/>
                  <a:gd name="T21" fmla="*/ 32 h 112"/>
                  <a:gd name="T22" fmla="*/ 46 w 152"/>
                  <a:gd name="T23" fmla="*/ 31 h 112"/>
                  <a:gd name="T24" fmla="*/ 47 w 152"/>
                  <a:gd name="T25" fmla="*/ 31 h 112"/>
                  <a:gd name="T26" fmla="*/ 48 w 152"/>
                  <a:gd name="T27" fmla="*/ 31 h 112"/>
                  <a:gd name="T28" fmla="*/ 49 w 152"/>
                  <a:gd name="T29" fmla="*/ 29 h 112"/>
                  <a:gd name="T30" fmla="*/ 54 w 152"/>
                  <a:gd name="T31" fmla="*/ 30 h 112"/>
                  <a:gd name="T32" fmla="*/ 57 w 152"/>
                  <a:gd name="T33" fmla="*/ 30 h 112"/>
                  <a:gd name="T34" fmla="*/ 56 w 152"/>
                  <a:gd name="T35" fmla="*/ 28 h 112"/>
                  <a:gd name="T36" fmla="*/ 56 w 152"/>
                  <a:gd name="T37" fmla="*/ 25 h 112"/>
                  <a:gd name="T38" fmla="*/ 52 w 152"/>
                  <a:gd name="T39" fmla="*/ 23 h 112"/>
                  <a:gd name="T40" fmla="*/ 51 w 152"/>
                  <a:gd name="T41" fmla="*/ 22 h 112"/>
                  <a:gd name="T42" fmla="*/ 50 w 152"/>
                  <a:gd name="T43" fmla="*/ 19 h 112"/>
                  <a:gd name="T44" fmla="*/ 48 w 152"/>
                  <a:gd name="T45" fmla="*/ 19 h 112"/>
                  <a:gd name="T46" fmla="*/ 47 w 152"/>
                  <a:gd name="T47" fmla="*/ 17 h 112"/>
                  <a:gd name="T48" fmla="*/ 44 w 152"/>
                  <a:gd name="T49" fmla="*/ 17 h 112"/>
                  <a:gd name="T50" fmla="*/ 44 w 152"/>
                  <a:gd name="T51" fmla="*/ 15 h 112"/>
                  <a:gd name="T52" fmla="*/ 41 w 152"/>
                  <a:gd name="T53" fmla="*/ 10 h 112"/>
                  <a:gd name="T54" fmla="*/ 41 w 152"/>
                  <a:gd name="T55" fmla="*/ 8 h 112"/>
                  <a:gd name="T56" fmla="*/ 40 w 152"/>
                  <a:gd name="T57" fmla="*/ 6 h 112"/>
                  <a:gd name="T58" fmla="*/ 38 w 152"/>
                  <a:gd name="T59" fmla="*/ 0 h 112"/>
                  <a:gd name="T60" fmla="*/ 35 w 152"/>
                  <a:gd name="T61" fmla="*/ 2 h 112"/>
                  <a:gd name="T62" fmla="*/ 34 w 152"/>
                  <a:gd name="T63" fmla="*/ 4 h 112"/>
                  <a:gd name="T64" fmla="*/ 32 w 152"/>
                  <a:gd name="T65" fmla="*/ 6 h 112"/>
                  <a:gd name="T66" fmla="*/ 30 w 152"/>
                  <a:gd name="T67" fmla="*/ 8 h 112"/>
                  <a:gd name="T68" fmla="*/ 27 w 152"/>
                  <a:gd name="T69" fmla="*/ 8 h 112"/>
                  <a:gd name="T70" fmla="*/ 25 w 152"/>
                  <a:gd name="T71" fmla="*/ 9 h 112"/>
                  <a:gd name="T72" fmla="*/ 23 w 152"/>
                  <a:gd name="T73" fmla="*/ 10 h 112"/>
                  <a:gd name="T74" fmla="*/ 23 w 152"/>
                  <a:gd name="T75" fmla="*/ 13 h 112"/>
                  <a:gd name="T76" fmla="*/ 21 w 152"/>
                  <a:gd name="T77" fmla="*/ 13 h 112"/>
                  <a:gd name="T78" fmla="*/ 19 w 152"/>
                  <a:gd name="T79" fmla="*/ 17 h 112"/>
                  <a:gd name="T80" fmla="*/ 11 w 152"/>
                  <a:gd name="T81" fmla="*/ 19 h 112"/>
                  <a:gd name="T82" fmla="*/ 10 w 152"/>
                  <a:gd name="T83" fmla="*/ 17 h 112"/>
                  <a:gd name="T84" fmla="*/ 4 w 152"/>
                  <a:gd name="T85" fmla="*/ 19 h 112"/>
                  <a:gd name="T86" fmla="*/ 3 w 152"/>
                  <a:gd name="T87" fmla="*/ 24 h 112"/>
                  <a:gd name="T88" fmla="*/ 2 w 152"/>
                  <a:gd name="T89" fmla="*/ 26 h 112"/>
                  <a:gd name="T90" fmla="*/ 2 w 152"/>
                  <a:gd name="T91" fmla="*/ 27 h 112"/>
                  <a:gd name="T92" fmla="*/ 2 w 152"/>
                  <a:gd name="T93" fmla="*/ 29 h 112"/>
                  <a:gd name="T94" fmla="*/ 5 w 152"/>
                  <a:gd name="T95" fmla="*/ 35 h 112"/>
                  <a:gd name="T96" fmla="*/ 8 w 152"/>
                  <a:gd name="T97" fmla="*/ 39 h 112"/>
                  <a:gd name="T98" fmla="*/ 10 w 152"/>
                  <a:gd name="T99" fmla="*/ 42 h 112"/>
                  <a:gd name="T100" fmla="*/ 13 w 152"/>
                  <a:gd name="T101" fmla="*/ 42 h 112"/>
                  <a:gd name="T102" fmla="*/ 13 w 152"/>
                  <a:gd name="T103" fmla="*/ 42 h 112"/>
                  <a:gd name="T104" fmla="*/ 15 w 152"/>
                  <a:gd name="T105" fmla="*/ 39 h 112"/>
                  <a:gd name="T106" fmla="*/ 17 w 152"/>
                  <a:gd name="T107" fmla="*/ 39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 h="112">
                    <a:moveTo>
                      <a:pt x="54" y="102"/>
                    </a:moveTo>
                    <a:lnTo>
                      <a:pt x="54" y="90"/>
                    </a:lnTo>
                    <a:lnTo>
                      <a:pt x="58" y="90"/>
                    </a:lnTo>
                    <a:lnTo>
                      <a:pt x="60" y="88"/>
                    </a:lnTo>
                    <a:lnTo>
                      <a:pt x="60" y="86"/>
                    </a:lnTo>
                    <a:lnTo>
                      <a:pt x="62" y="80"/>
                    </a:lnTo>
                    <a:lnTo>
                      <a:pt x="64" y="78"/>
                    </a:lnTo>
                    <a:lnTo>
                      <a:pt x="68" y="78"/>
                    </a:lnTo>
                    <a:lnTo>
                      <a:pt x="74" y="80"/>
                    </a:lnTo>
                    <a:lnTo>
                      <a:pt x="78" y="82"/>
                    </a:lnTo>
                    <a:lnTo>
                      <a:pt x="80" y="86"/>
                    </a:lnTo>
                    <a:lnTo>
                      <a:pt x="86" y="86"/>
                    </a:lnTo>
                    <a:lnTo>
                      <a:pt x="90" y="86"/>
                    </a:lnTo>
                    <a:lnTo>
                      <a:pt x="98" y="88"/>
                    </a:lnTo>
                    <a:lnTo>
                      <a:pt x="104" y="90"/>
                    </a:lnTo>
                    <a:lnTo>
                      <a:pt x="104" y="86"/>
                    </a:lnTo>
                    <a:lnTo>
                      <a:pt x="106" y="84"/>
                    </a:lnTo>
                    <a:lnTo>
                      <a:pt x="106" y="82"/>
                    </a:lnTo>
                    <a:lnTo>
                      <a:pt x="110" y="84"/>
                    </a:lnTo>
                    <a:lnTo>
                      <a:pt x="112" y="86"/>
                    </a:lnTo>
                    <a:lnTo>
                      <a:pt x="114" y="86"/>
                    </a:lnTo>
                    <a:lnTo>
                      <a:pt x="120" y="84"/>
                    </a:lnTo>
                    <a:lnTo>
                      <a:pt x="120" y="82"/>
                    </a:lnTo>
                    <a:lnTo>
                      <a:pt x="122" y="80"/>
                    </a:lnTo>
                    <a:lnTo>
                      <a:pt x="124" y="80"/>
                    </a:lnTo>
                    <a:lnTo>
                      <a:pt x="124" y="82"/>
                    </a:lnTo>
                    <a:lnTo>
                      <a:pt x="126" y="82"/>
                    </a:lnTo>
                    <a:lnTo>
                      <a:pt x="128" y="80"/>
                    </a:lnTo>
                    <a:lnTo>
                      <a:pt x="130" y="78"/>
                    </a:lnTo>
                    <a:lnTo>
                      <a:pt x="132" y="76"/>
                    </a:lnTo>
                    <a:lnTo>
                      <a:pt x="142" y="76"/>
                    </a:lnTo>
                    <a:lnTo>
                      <a:pt x="144" y="78"/>
                    </a:lnTo>
                    <a:lnTo>
                      <a:pt x="146" y="78"/>
                    </a:lnTo>
                    <a:lnTo>
                      <a:pt x="152" y="78"/>
                    </a:lnTo>
                    <a:lnTo>
                      <a:pt x="152" y="76"/>
                    </a:lnTo>
                    <a:lnTo>
                      <a:pt x="150" y="74"/>
                    </a:lnTo>
                    <a:lnTo>
                      <a:pt x="148" y="70"/>
                    </a:lnTo>
                    <a:lnTo>
                      <a:pt x="148" y="66"/>
                    </a:lnTo>
                    <a:lnTo>
                      <a:pt x="146" y="62"/>
                    </a:lnTo>
                    <a:lnTo>
                      <a:pt x="140" y="60"/>
                    </a:lnTo>
                    <a:lnTo>
                      <a:pt x="138" y="58"/>
                    </a:lnTo>
                    <a:lnTo>
                      <a:pt x="136" y="56"/>
                    </a:lnTo>
                    <a:lnTo>
                      <a:pt x="136" y="52"/>
                    </a:lnTo>
                    <a:lnTo>
                      <a:pt x="134" y="50"/>
                    </a:lnTo>
                    <a:lnTo>
                      <a:pt x="130" y="50"/>
                    </a:lnTo>
                    <a:lnTo>
                      <a:pt x="128" y="48"/>
                    </a:lnTo>
                    <a:lnTo>
                      <a:pt x="126" y="46"/>
                    </a:lnTo>
                    <a:lnTo>
                      <a:pt x="124" y="44"/>
                    </a:lnTo>
                    <a:lnTo>
                      <a:pt x="120" y="44"/>
                    </a:lnTo>
                    <a:lnTo>
                      <a:pt x="118" y="44"/>
                    </a:lnTo>
                    <a:lnTo>
                      <a:pt x="118" y="42"/>
                    </a:lnTo>
                    <a:lnTo>
                      <a:pt x="116" y="38"/>
                    </a:lnTo>
                    <a:lnTo>
                      <a:pt x="112" y="34"/>
                    </a:lnTo>
                    <a:lnTo>
                      <a:pt x="110" y="32"/>
                    </a:lnTo>
                    <a:lnTo>
                      <a:pt x="110" y="28"/>
                    </a:lnTo>
                    <a:lnTo>
                      <a:pt x="110" y="24"/>
                    </a:lnTo>
                    <a:lnTo>
                      <a:pt x="108" y="20"/>
                    </a:lnTo>
                    <a:lnTo>
                      <a:pt x="104" y="18"/>
                    </a:lnTo>
                    <a:lnTo>
                      <a:pt x="106" y="16"/>
                    </a:lnTo>
                    <a:lnTo>
                      <a:pt x="106" y="8"/>
                    </a:lnTo>
                    <a:lnTo>
                      <a:pt x="100" y="0"/>
                    </a:lnTo>
                    <a:lnTo>
                      <a:pt x="96" y="2"/>
                    </a:lnTo>
                    <a:lnTo>
                      <a:pt x="94" y="6"/>
                    </a:lnTo>
                    <a:lnTo>
                      <a:pt x="92" y="8"/>
                    </a:lnTo>
                    <a:lnTo>
                      <a:pt x="90" y="10"/>
                    </a:lnTo>
                    <a:lnTo>
                      <a:pt x="84" y="14"/>
                    </a:lnTo>
                    <a:lnTo>
                      <a:pt x="82" y="16"/>
                    </a:lnTo>
                    <a:lnTo>
                      <a:pt x="80" y="18"/>
                    </a:lnTo>
                    <a:lnTo>
                      <a:pt x="80" y="20"/>
                    </a:lnTo>
                    <a:lnTo>
                      <a:pt x="76" y="20"/>
                    </a:lnTo>
                    <a:lnTo>
                      <a:pt x="72" y="22"/>
                    </a:lnTo>
                    <a:lnTo>
                      <a:pt x="70" y="24"/>
                    </a:lnTo>
                    <a:lnTo>
                      <a:pt x="66" y="24"/>
                    </a:lnTo>
                    <a:lnTo>
                      <a:pt x="62" y="26"/>
                    </a:lnTo>
                    <a:lnTo>
                      <a:pt x="60" y="28"/>
                    </a:lnTo>
                    <a:lnTo>
                      <a:pt x="58" y="30"/>
                    </a:lnTo>
                    <a:lnTo>
                      <a:pt x="60" y="32"/>
                    </a:lnTo>
                    <a:lnTo>
                      <a:pt x="62" y="34"/>
                    </a:lnTo>
                    <a:lnTo>
                      <a:pt x="58" y="36"/>
                    </a:lnTo>
                    <a:lnTo>
                      <a:pt x="54" y="40"/>
                    </a:lnTo>
                    <a:lnTo>
                      <a:pt x="50" y="44"/>
                    </a:lnTo>
                    <a:lnTo>
                      <a:pt x="44" y="46"/>
                    </a:lnTo>
                    <a:lnTo>
                      <a:pt x="30" y="48"/>
                    </a:lnTo>
                    <a:lnTo>
                      <a:pt x="28" y="46"/>
                    </a:lnTo>
                    <a:lnTo>
                      <a:pt x="26" y="46"/>
                    </a:lnTo>
                    <a:lnTo>
                      <a:pt x="22" y="50"/>
                    </a:lnTo>
                    <a:lnTo>
                      <a:pt x="16" y="50"/>
                    </a:lnTo>
                    <a:lnTo>
                      <a:pt x="12" y="50"/>
                    </a:lnTo>
                    <a:lnTo>
                      <a:pt x="10" y="58"/>
                    </a:lnTo>
                    <a:lnTo>
                      <a:pt x="8" y="62"/>
                    </a:lnTo>
                    <a:lnTo>
                      <a:pt x="4" y="66"/>
                    </a:lnTo>
                    <a:lnTo>
                      <a:pt x="2" y="68"/>
                    </a:lnTo>
                    <a:lnTo>
                      <a:pt x="0" y="70"/>
                    </a:lnTo>
                    <a:lnTo>
                      <a:pt x="2" y="70"/>
                    </a:lnTo>
                    <a:lnTo>
                      <a:pt x="4" y="72"/>
                    </a:lnTo>
                    <a:lnTo>
                      <a:pt x="6" y="76"/>
                    </a:lnTo>
                    <a:lnTo>
                      <a:pt x="12" y="88"/>
                    </a:lnTo>
                    <a:lnTo>
                      <a:pt x="14" y="92"/>
                    </a:lnTo>
                    <a:lnTo>
                      <a:pt x="16" y="96"/>
                    </a:lnTo>
                    <a:lnTo>
                      <a:pt x="20" y="100"/>
                    </a:lnTo>
                    <a:lnTo>
                      <a:pt x="24" y="104"/>
                    </a:lnTo>
                    <a:lnTo>
                      <a:pt x="28" y="110"/>
                    </a:lnTo>
                    <a:lnTo>
                      <a:pt x="30" y="112"/>
                    </a:lnTo>
                    <a:lnTo>
                      <a:pt x="32" y="112"/>
                    </a:lnTo>
                    <a:lnTo>
                      <a:pt x="34" y="110"/>
                    </a:lnTo>
                    <a:lnTo>
                      <a:pt x="36" y="108"/>
                    </a:lnTo>
                    <a:lnTo>
                      <a:pt x="36" y="106"/>
                    </a:lnTo>
                    <a:lnTo>
                      <a:pt x="40" y="104"/>
                    </a:lnTo>
                    <a:lnTo>
                      <a:pt x="42" y="104"/>
                    </a:lnTo>
                    <a:lnTo>
                      <a:pt x="46" y="104"/>
                    </a:lnTo>
                    <a:lnTo>
                      <a:pt x="54" y="102"/>
                    </a:lnTo>
                    <a:close/>
                  </a:path>
                </a:pathLst>
              </a:custGeom>
              <a:grpFill/>
              <a:ln w="3175">
                <a:noFill/>
                <a:round/>
                <a:headEnd/>
                <a:tailEnd/>
              </a:ln>
            </p:spPr>
            <p:txBody>
              <a:bodyPr/>
              <a:lstStyle/>
              <a:p>
                <a:pPr>
                  <a:defRPr/>
                </a:pPr>
                <a:endParaRPr lang="en-GB" dirty="0">
                  <a:latin typeface="Calibri" pitchFamily="34" charset="0"/>
                </a:endParaRPr>
              </a:p>
            </p:txBody>
          </p:sp>
          <p:sp>
            <p:nvSpPr>
              <p:cNvPr id="771" name="Freeform 176"/>
              <p:cNvSpPr>
                <a:spLocks noEditPoints="1"/>
              </p:cNvSpPr>
              <p:nvPr/>
            </p:nvSpPr>
            <p:spPr bwMode="auto">
              <a:xfrm>
                <a:off x="1076210" y="1592699"/>
                <a:ext cx="2321726" cy="1382381"/>
              </a:xfrm>
              <a:custGeom>
                <a:avLst/>
                <a:gdLst>
                  <a:gd name="T0" fmla="*/ 330 w 1018"/>
                  <a:gd name="T1" fmla="*/ 211 h 606"/>
                  <a:gd name="T2" fmla="*/ 352 w 1018"/>
                  <a:gd name="T3" fmla="*/ 212 h 606"/>
                  <a:gd name="T4" fmla="*/ 341 w 1018"/>
                  <a:gd name="T5" fmla="*/ 205 h 606"/>
                  <a:gd name="T6" fmla="*/ 347 w 1018"/>
                  <a:gd name="T7" fmla="*/ 198 h 606"/>
                  <a:gd name="T8" fmla="*/ 68 w 1018"/>
                  <a:gd name="T9" fmla="*/ 176 h 606"/>
                  <a:gd name="T10" fmla="*/ 364 w 1018"/>
                  <a:gd name="T11" fmla="*/ 189 h 606"/>
                  <a:gd name="T12" fmla="*/ 376 w 1018"/>
                  <a:gd name="T13" fmla="*/ 201 h 606"/>
                  <a:gd name="T14" fmla="*/ 388 w 1018"/>
                  <a:gd name="T15" fmla="*/ 198 h 606"/>
                  <a:gd name="T16" fmla="*/ 371 w 1018"/>
                  <a:gd name="T17" fmla="*/ 182 h 606"/>
                  <a:gd name="T18" fmla="*/ 338 w 1018"/>
                  <a:gd name="T19" fmla="*/ 159 h 606"/>
                  <a:gd name="T20" fmla="*/ 58 w 1018"/>
                  <a:gd name="T21" fmla="*/ 170 h 606"/>
                  <a:gd name="T22" fmla="*/ 260 w 1018"/>
                  <a:gd name="T23" fmla="*/ 161 h 606"/>
                  <a:gd name="T24" fmla="*/ 42 w 1018"/>
                  <a:gd name="T25" fmla="*/ 167 h 606"/>
                  <a:gd name="T26" fmla="*/ 196 w 1018"/>
                  <a:gd name="T27" fmla="*/ 173 h 606"/>
                  <a:gd name="T28" fmla="*/ 186 w 1018"/>
                  <a:gd name="T29" fmla="*/ 154 h 606"/>
                  <a:gd name="T30" fmla="*/ 166 w 1018"/>
                  <a:gd name="T31" fmla="*/ 138 h 606"/>
                  <a:gd name="T32" fmla="*/ 168 w 1018"/>
                  <a:gd name="T33" fmla="*/ 124 h 606"/>
                  <a:gd name="T34" fmla="*/ 268 w 1018"/>
                  <a:gd name="T35" fmla="*/ 97 h 606"/>
                  <a:gd name="T36" fmla="*/ 113 w 1018"/>
                  <a:gd name="T37" fmla="*/ 87 h 606"/>
                  <a:gd name="T38" fmla="*/ 109 w 1018"/>
                  <a:gd name="T39" fmla="*/ 102 h 606"/>
                  <a:gd name="T40" fmla="*/ 179 w 1018"/>
                  <a:gd name="T41" fmla="*/ 82 h 606"/>
                  <a:gd name="T42" fmla="*/ 250 w 1018"/>
                  <a:gd name="T43" fmla="*/ 81 h 606"/>
                  <a:gd name="T44" fmla="*/ 247 w 1018"/>
                  <a:gd name="T45" fmla="*/ 63 h 606"/>
                  <a:gd name="T46" fmla="*/ 102 w 1018"/>
                  <a:gd name="T47" fmla="*/ 72 h 606"/>
                  <a:gd name="T48" fmla="*/ 84 w 1018"/>
                  <a:gd name="T49" fmla="*/ 70 h 606"/>
                  <a:gd name="T50" fmla="*/ 232 w 1018"/>
                  <a:gd name="T51" fmla="*/ 191 h 606"/>
                  <a:gd name="T52" fmla="*/ 268 w 1018"/>
                  <a:gd name="T53" fmla="*/ 216 h 606"/>
                  <a:gd name="T54" fmla="*/ 272 w 1018"/>
                  <a:gd name="T55" fmla="*/ 222 h 606"/>
                  <a:gd name="T56" fmla="*/ 316 w 1018"/>
                  <a:gd name="T57" fmla="*/ 201 h 606"/>
                  <a:gd name="T58" fmla="*/ 334 w 1018"/>
                  <a:gd name="T59" fmla="*/ 209 h 606"/>
                  <a:gd name="T60" fmla="*/ 341 w 1018"/>
                  <a:gd name="T61" fmla="*/ 217 h 606"/>
                  <a:gd name="T62" fmla="*/ 334 w 1018"/>
                  <a:gd name="T63" fmla="*/ 199 h 606"/>
                  <a:gd name="T64" fmla="*/ 312 w 1018"/>
                  <a:gd name="T65" fmla="*/ 198 h 606"/>
                  <a:gd name="T66" fmla="*/ 346 w 1018"/>
                  <a:gd name="T67" fmla="*/ 179 h 606"/>
                  <a:gd name="T68" fmla="*/ 367 w 1018"/>
                  <a:gd name="T69" fmla="*/ 155 h 606"/>
                  <a:gd name="T70" fmla="*/ 353 w 1018"/>
                  <a:gd name="T71" fmla="*/ 148 h 606"/>
                  <a:gd name="T72" fmla="*/ 338 w 1018"/>
                  <a:gd name="T73" fmla="*/ 118 h 606"/>
                  <a:gd name="T74" fmla="*/ 312 w 1018"/>
                  <a:gd name="T75" fmla="*/ 113 h 606"/>
                  <a:gd name="T76" fmla="*/ 289 w 1018"/>
                  <a:gd name="T77" fmla="*/ 97 h 606"/>
                  <a:gd name="T78" fmla="*/ 273 w 1018"/>
                  <a:gd name="T79" fmla="*/ 118 h 606"/>
                  <a:gd name="T80" fmla="*/ 260 w 1018"/>
                  <a:gd name="T81" fmla="*/ 168 h 606"/>
                  <a:gd name="T82" fmla="*/ 231 w 1018"/>
                  <a:gd name="T83" fmla="*/ 136 h 606"/>
                  <a:gd name="T84" fmla="*/ 211 w 1018"/>
                  <a:gd name="T85" fmla="*/ 99 h 606"/>
                  <a:gd name="T86" fmla="*/ 231 w 1018"/>
                  <a:gd name="T87" fmla="*/ 82 h 606"/>
                  <a:gd name="T88" fmla="*/ 250 w 1018"/>
                  <a:gd name="T89" fmla="*/ 69 h 606"/>
                  <a:gd name="T90" fmla="*/ 262 w 1018"/>
                  <a:gd name="T91" fmla="*/ 44 h 606"/>
                  <a:gd name="T92" fmla="*/ 231 w 1018"/>
                  <a:gd name="T93" fmla="*/ 52 h 606"/>
                  <a:gd name="T94" fmla="*/ 216 w 1018"/>
                  <a:gd name="T95" fmla="*/ 35 h 606"/>
                  <a:gd name="T96" fmla="*/ 220 w 1018"/>
                  <a:gd name="T97" fmla="*/ 9 h 606"/>
                  <a:gd name="T98" fmla="*/ 197 w 1018"/>
                  <a:gd name="T99" fmla="*/ 30 h 606"/>
                  <a:gd name="T100" fmla="*/ 209 w 1018"/>
                  <a:gd name="T101" fmla="*/ 47 h 606"/>
                  <a:gd name="T102" fmla="*/ 177 w 1018"/>
                  <a:gd name="T103" fmla="*/ 54 h 606"/>
                  <a:gd name="T104" fmla="*/ 147 w 1018"/>
                  <a:gd name="T105" fmla="*/ 51 h 606"/>
                  <a:gd name="T106" fmla="*/ 131 w 1018"/>
                  <a:gd name="T107" fmla="*/ 55 h 606"/>
                  <a:gd name="T108" fmla="*/ 83 w 1018"/>
                  <a:gd name="T109" fmla="*/ 39 h 606"/>
                  <a:gd name="T110" fmla="*/ 48 w 1018"/>
                  <a:gd name="T111" fmla="*/ 40 h 606"/>
                  <a:gd name="T112" fmla="*/ 31 w 1018"/>
                  <a:gd name="T113" fmla="*/ 40 h 606"/>
                  <a:gd name="T114" fmla="*/ 0 w 1018"/>
                  <a:gd name="T115" fmla="*/ 36 h 606"/>
                  <a:gd name="T116" fmla="*/ 31 w 1018"/>
                  <a:gd name="T117" fmla="*/ 116 h 606"/>
                  <a:gd name="T118" fmla="*/ 54 w 1018"/>
                  <a:gd name="T119" fmla="*/ 149 h 606"/>
                  <a:gd name="T120" fmla="*/ 58 w 1018"/>
                  <a:gd name="T121" fmla="*/ 168 h 606"/>
                  <a:gd name="T122" fmla="*/ 72 w 1018"/>
                  <a:gd name="T123" fmla="*/ 182 h 606"/>
                  <a:gd name="T124" fmla="*/ 210 w 1018"/>
                  <a:gd name="T125" fmla="*/ 192 h 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8" h="606">
                    <a:moveTo>
                      <a:pt x="398" y="122"/>
                    </a:moveTo>
                    <a:lnTo>
                      <a:pt x="398" y="122"/>
                    </a:lnTo>
                    <a:lnTo>
                      <a:pt x="400" y="126"/>
                    </a:lnTo>
                    <a:lnTo>
                      <a:pt x="400" y="128"/>
                    </a:lnTo>
                    <a:lnTo>
                      <a:pt x="398" y="128"/>
                    </a:lnTo>
                    <a:lnTo>
                      <a:pt x="396" y="124"/>
                    </a:lnTo>
                    <a:lnTo>
                      <a:pt x="396" y="122"/>
                    </a:lnTo>
                    <a:lnTo>
                      <a:pt x="398" y="122"/>
                    </a:lnTo>
                    <a:close/>
                    <a:moveTo>
                      <a:pt x="532" y="34"/>
                    </a:moveTo>
                    <a:lnTo>
                      <a:pt x="532" y="34"/>
                    </a:lnTo>
                    <a:lnTo>
                      <a:pt x="534" y="34"/>
                    </a:lnTo>
                    <a:lnTo>
                      <a:pt x="534" y="36"/>
                    </a:lnTo>
                    <a:lnTo>
                      <a:pt x="530" y="36"/>
                    </a:lnTo>
                    <a:lnTo>
                      <a:pt x="530" y="34"/>
                    </a:lnTo>
                    <a:lnTo>
                      <a:pt x="532" y="34"/>
                    </a:lnTo>
                    <a:close/>
                    <a:moveTo>
                      <a:pt x="994" y="510"/>
                    </a:moveTo>
                    <a:lnTo>
                      <a:pt x="994" y="510"/>
                    </a:lnTo>
                    <a:lnTo>
                      <a:pt x="992" y="514"/>
                    </a:lnTo>
                    <a:lnTo>
                      <a:pt x="990" y="514"/>
                    </a:lnTo>
                    <a:lnTo>
                      <a:pt x="990" y="512"/>
                    </a:lnTo>
                    <a:lnTo>
                      <a:pt x="994" y="510"/>
                    </a:lnTo>
                    <a:close/>
                    <a:moveTo>
                      <a:pt x="708" y="566"/>
                    </a:moveTo>
                    <a:lnTo>
                      <a:pt x="708" y="566"/>
                    </a:lnTo>
                    <a:lnTo>
                      <a:pt x="708" y="570"/>
                    </a:lnTo>
                    <a:lnTo>
                      <a:pt x="704" y="570"/>
                    </a:lnTo>
                    <a:lnTo>
                      <a:pt x="704" y="568"/>
                    </a:lnTo>
                    <a:lnTo>
                      <a:pt x="706" y="566"/>
                    </a:lnTo>
                    <a:lnTo>
                      <a:pt x="708" y="566"/>
                    </a:lnTo>
                    <a:close/>
                    <a:moveTo>
                      <a:pt x="682" y="554"/>
                    </a:moveTo>
                    <a:lnTo>
                      <a:pt x="684" y="558"/>
                    </a:lnTo>
                    <a:lnTo>
                      <a:pt x="684" y="556"/>
                    </a:lnTo>
                    <a:lnTo>
                      <a:pt x="682" y="554"/>
                    </a:lnTo>
                    <a:close/>
                    <a:moveTo>
                      <a:pt x="860" y="550"/>
                    </a:moveTo>
                    <a:lnTo>
                      <a:pt x="860" y="550"/>
                    </a:lnTo>
                    <a:lnTo>
                      <a:pt x="860" y="552"/>
                    </a:lnTo>
                    <a:lnTo>
                      <a:pt x="858" y="554"/>
                    </a:lnTo>
                    <a:lnTo>
                      <a:pt x="858" y="550"/>
                    </a:lnTo>
                    <a:lnTo>
                      <a:pt x="860" y="550"/>
                    </a:lnTo>
                    <a:close/>
                    <a:moveTo>
                      <a:pt x="766" y="550"/>
                    </a:moveTo>
                    <a:lnTo>
                      <a:pt x="766" y="550"/>
                    </a:lnTo>
                    <a:lnTo>
                      <a:pt x="768" y="550"/>
                    </a:lnTo>
                    <a:lnTo>
                      <a:pt x="770" y="552"/>
                    </a:lnTo>
                    <a:lnTo>
                      <a:pt x="768" y="554"/>
                    </a:lnTo>
                    <a:lnTo>
                      <a:pt x="766" y="554"/>
                    </a:lnTo>
                    <a:lnTo>
                      <a:pt x="764" y="552"/>
                    </a:lnTo>
                    <a:lnTo>
                      <a:pt x="764" y="550"/>
                    </a:lnTo>
                    <a:lnTo>
                      <a:pt x="766" y="550"/>
                    </a:lnTo>
                    <a:close/>
                    <a:moveTo>
                      <a:pt x="664" y="544"/>
                    </a:moveTo>
                    <a:lnTo>
                      <a:pt x="664" y="544"/>
                    </a:lnTo>
                    <a:lnTo>
                      <a:pt x="672" y="550"/>
                    </a:lnTo>
                    <a:lnTo>
                      <a:pt x="678" y="550"/>
                    </a:lnTo>
                    <a:lnTo>
                      <a:pt x="678" y="548"/>
                    </a:lnTo>
                    <a:lnTo>
                      <a:pt x="672" y="544"/>
                    </a:lnTo>
                    <a:lnTo>
                      <a:pt x="668" y="544"/>
                    </a:lnTo>
                    <a:lnTo>
                      <a:pt x="664" y="544"/>
                    </a:lnTo>
                    <a:close/>
                    <a:moveTo>
                      <a:pt x="928" y="538"/>
                    </a:moveTo>
                    <a:lnTo>
                      <a:pt x="928" y="538"/>
                    </a:lnTo>
                    <a:lnTo>
                      <a:pt x="932" y="540"/>
                    </a:lnTo>
                    <a:lnTo>
                      <a:pt x="932" y="542"/>
                    </a:lnTo>
                    <a:lnTo>
                      <a:pt x="928" y="542"/>
                    </a:lnTo>
                    <a:lnTo>
                      <a:pt x="930" y="542"/>
                    </a:lnTo>
                    <a:lnTo>
                      <a:pt x="932" y="542"/>
                    </a:lnTo>
                    <a:lnTo>
                      <a:pt x="932" y="544"/>
                    </a:lnTo>
                    <a:lnTo>
                      <a:pt x="928" y="544"/>
                    </a:lnTo>
                    <a:lnTo>
                      <a:pt x="928" y="550"/>
                    </a:lnTo>
                    <a:lnTo>
                      <a:pt x="918" y="552"/>
                    </a:lnTo>
                    <a:lnTo>
                      <a:pt x="914" y="552"/>
                    </a:lnTo>
                    <a:lnTo>
                      <a:pt x="920" y="548"/>
                    </a:lnTo>
                    <a:lnTo>
                      <a:pt x="922" y="546"/>
                    </a:lnTo>
                    <a:lnTo>
                      <a:pt x="922" y="540"/>
                    </a:lnTo>
                    <a:lnTo>
                      <a:pt x="928" y="538"/>
                    </a:lnTo>
                    <a:close/>
                    <a:moveTo>
                      <a:pt x="698" y="532"/>
                    </a:moveTo>
                    <a:lnTo>
                      <a:pt x="698" y="532"/>
                    </a:lnTo>
                    <a:lnTo>
                      <a:pt x="702" y="532"/>
                    </a:lnTo>
                    <a:lnTo>
                      <a:pt x="702" y="534"/>
                    </a:lnTo>
                    <a:lnTo>
                      <a:pt x="700" y="538"/>
                    </a:lnTo>
                    <a:lnTo>
                      <a:pt x="694" y="536"/>
                    </a:lnTo>
                    <a:lnTo>
                      <a:pt x="692" y="536"/>
                    </a:lnTo>
                    <a:lnTo>
                      <a:pt x="696" y="534"/>
                    </a:lnTo>
                    <a:lnTo>
                      <a:pt x="696" y="532"/>
                    </a:lnTo>
                    <a:lnTo>
                      <a:pt x="698" y="532"/>
                    </a:lnTo>
                    <a:close/>
                    <a:moveTo>
                      <a:pt x="880" y="526"/>
                    </a:moveTo>
                    <a:lnTo>
                      <a:pt x="880" y="528"/>
                    </a:lnTo>
                    <a:lnTo>
                      <a:pt x="878" y="528"/>
                    </a:lnTo>
                    <a:lnTo>
                      <a:pt x="878" y="530"/>
                    </a:lnTo>
                    <a:lnTo>
                      <a:pt x="876" y="530"/>
                    </a:lnTo>
                    <a:lnTo>
                      <a:pt x="878" y="532"/>
                    </a:lnTo>
                    <a:lnTo>
                      <a:pt x="882" y="538"/>
                    </a:lnTo>
                    <a:lnTo>
                      <a:pt x="886" y="538"/>
                    </a:lnTo>
                    <a:lnTo>
                      <a:pt x="890" y="538"/>
                    </a:lnTo>
                    <a:lnTo>
                      <a:pt x="896" y="538"/>
                    </a:lnTo>
                    <a:lnTo>
                      <a:pt x="896" y="542"/>
                    </a:lnTo>
                    <a:lnTo>
                      <a:pt x="902" y="542"/>
                    </a:lnTo>
                    <a:lnTo>
                      <a:pt x="900" y="536"/>
                    </a:lnTo>
                    <a:lnTo>
                      <a:pt x="890" y="536"/>
                    </a:lnTo>
                    <a:lnTo>
                      <a:pt x="884" y="534"/>
                    </a:lnTo>
                    <a:lnTo>
                      <a:pt x="882" y="532"/>
                    </a:lnTo>
                    <a:lnTo>
                      <a:pt x="880" y="526"/>
                    </a:lnTo>
                    <a:close/>
                    <a:moveTo>
                      <a:pt x="928" y="524"/>
                    </a:moveTo>
                    <a:lnTo>
                      <a:pt x="926" y="526"/>
                    </a:lnTo>
                    <a:lnTo>
                      <a:pt x="922" y="526"/>
                    </a:lnTo>
                    <a:lnTo>
                      <a:pt x="918" y="526"/>
                    </a:lnTo>
                    <a:lnTo>
                      <a:pt x="914" y="536"/>
                    </a:lnTo>
                    <a:lnTo>
                      <a:pt x="910" y="550"/>
                    </a:lnTo>
                    <a:lnTo>
                      <a:pt x="916" y="552"/>
                    </a:lnTo>
                    <a:lnTo>
                      <a:pt x="916" y="548"/>
                    </a:lnTo>
                    <a:lnTo>
                      <a:pt x="914" y="546"/>
                    </a:lnTo>
                    <a:lnTo>
                      <a:pt x="914" y="542"/>
                    </a:lnTo>
                    <a:lnTo>
                      <a:pt x="920" y="540"/>
                    </a:lnTo>
                    <a:lnTo>
                      <a:pt x="920" y="536"/>
                    </a:lnTo>
                    <a:lnTo>
                      <a:pt x="920" y="532"/>
                    </a:lnTo>
                    <a:lnTo>
                      <a:pt x="920" y="530"/>
                    </a:lnTo>
                    <a:lnTo>
                      <a:pt x="926" y="526"/>
                    </a:lnTo>
                    <a:lnTo>
                      <a:pt x="930" y="524"/>
                    </a:lnTo>
                    <a:lnTo>
                      <a:pt x="928" y="524"/>
                    </a:lnTo>
                    <a:close/>
                    <a:moveTo>
                      <a:pt x="976" y="522"/>
                    </a:moveTo>
                    <a:lnTo>
                      <a:pt x="976" y="522"/>
                    </a:lnTo>
                    <a:lnTo>
                      <a:pt x="978" y="528"/>
                    </a:lnTo>
                    <a:lnTo>
                      <a:pt x="980" y="528"/>
                    </a:lnTo>
                    <a:lnTo>
                      <a:pt x="980" y="526"/>
                    </a:lnTo>
                    <a:lnTo>
                      <a:pt x="978" y="524"/>
                    </a:lnTo>
                    <a:lnTo>
                      <a:pt x="976" y="522"/>
                    </a:lnTo>
                    <a:close/>
                    <a:moveTo>
                      <a:pt x="908" y="512"/>
                    </a:moveTo>
                    <a:lnTo>
                      <a:pt x="908" y="512"/>
                    </a:lnTo>
                    <a:lnTo>
                      <a:pt x="906" y="514"/>
                    </a:lnTo>
                    <a:lnTo>
                      <a:pt x="906" y="516"/>
                    </a:lnTo>
                    <a:lnTo>
                      <a:pt x="908" y="512"/>
                    </a:lnTo>
                    <a:lnTo>
                      <a:pt x="910" y="512"/>
                    </a:lnTo>
                    <a:lnTo>
                      <a:pt x="908" y="512"/>
                    </a:lnTo>
                    <a:close/>
                    <a:moveTo>
                      <a:pt x="874" y="474"/>
                    </a:moveTo>
                    <a:lnTo>
                      <a:pt x="874" y="478"/>
                    </a:lnTo>
                    <a:lnTo>
                      <a:pt x="886" y="486"/>
                    </a:lnTo>
                    <a:lnTo>
                      <a:pt x="892" y="488"/>
                    </a:lnTo>
                    <a:lnTo>
                      <a:pt x="900" y="490"/>
                    </a:lnTo>
                    <a:lnTo>
                      <a:pt x="904" y="492"/>
                    </a:lnTo>
                    <a:lnTo>
                      <a:pt x="904" y="490"/>
                    </a:lnTo>
                    <a:lnTo>
                      <a:pt x="902" y="488"/>
                    </a:lnTo>
                    <a:lnTo>
                      <a:pt x="890" y="480"/>
                    </a:lnTo>
                    <a:lnTo>
                      <a:pt x="874" y="474"/>
                    </a:lnTo>
                    <a:close/>
                    <a:moveTo>
                      <a:pt x="200" y="474"/>
                    </a:moveTo>
                    <a:lnTo>
                      <a:pt x="200" y="474"/>
                    </a:lnTo>
                    <a:lnTo>
                      <a:pt x="202" y="480"/>
                    </a:lnTo>
                    <a:lnTo>
                      <a:pt x="206" y="482"/>
                    </a:lnTo>
                    <a:lnTo>
                      <a:pt x="204" y="480"/>
                    </a:lnTo>
                    <a:lnTo>
                      <a:pt x="200" y="474"/>
                    </a:lnTo>
                    <a:close/>
                    <a:moveTo>
                      <a:pt x="602" y="466"/>
                    </a:moveTo>
                    <a:lnTo>
                      <a:pt x="602" y="466"/>
                    </a:lnTo>
                    <a:lnTo>
                      <a:pt x="610" y="474"/>
                    </a:lnTo>
                    <a:lnTo>
                      <a:pt x="612" y="478"/>
                    </a:lnTo>
                    <a:lnTo>
                      <a:pt x="612" y="480"/>
                    </a:lnTo>
                    <a:lnTo>
                      <a:pt x="608" y="480"/>
                    </a:lnTo>
                    <a:lnTo>
                      <a:pt x="604" y="480"/>
                    </a:lnTo>
                    <a:lnTo>
                      <a:pt x="602" y="478"/>
                    </a:lnTo>
                    <a:lnTo>
                      <a:pt x="602" y="476"/>
                    </a:lnTo>
                    <a:lnTo>
                      <a:pt x="600" y="476"/>
                    </a:lnTo>
                    <a:lnTo>
                      <a:pt x="598" y="476"/>
                    </a:lnTo>
                    <a:lnTo>
                      <a:pt x="600" y="468"/>
                    </a:lnTo>
                    <a:lnTo>
                      <a:pt x="602" y="466"/>
                    </a:lnTo>
                    <a:close/>
                    <a:moveTo>
                      <a:pt x="170" y="460"/>
                    </a:moveTo>
                    <a:lnTo>
                      <a:pt x="178" y="460"/>
                    </a:lnTo>
                    <a:lnTo>
                      <a:pt x="176" y="466"/>
                    </a:lnTo>
                    <a:lnTo>
                      <a:pt x="166" y="466"/>
                    </a:lnTo>
                    <a:lnTo>
                      <a:pt x="164" y="462"/>
                    </a:lnTo>
                    <a:lnTo>
                      <a:pt x="170" y="460"/>
                    </a:lnTo>
                    <a:close/>
                    <a:moveTo>
                      <a:pt x="784" y="450"/>
                    </a:moveTo>
                    <a:lnTo>
                      <a:pt x="784" y="450"/>
                    </a:lnTo>
                    <a:lnTo>
                      <a:pt x="786" y="450"/>
                    </a:lnTo>
                    <a:lnTo>
                      <a:pt x="786" y="452"/>
                    </a:lnTo>
                    <a:lnTo>
                      <a:pt x="782" y="458"/>
                    </a:lnTo>
                    <a:lnTo>
                      <a:pt x="778" y="462"/>
                    </a:lnTo>
                    <a:lnTo>
                      <a:pt x="776" y="464"/>
                    </a:lnTo>
                    <a:lnTo>
                      <a:pt x="772" y="464"/>
                    </a:lnTo>
                    <a:lnTo>
                      <a:pt x="774" y="460"/>
                    </a:lnTo>
                    <a:lnTo>
                      <a:pt x="784" y="450"/>
                    </a:lnTo>
                    <a:close/>
                    <a:moveTo>
                      <a:pt x="970" y="444"/>
                    </a:moveTo>
                    <a:lnTo>
                      <a:pt x="970" y="444"/>
                    </a:lnTo>
                    <a:lnTo>
                      <a:pt x="966" y="446"/>
                    </a:lnTo>
                    <a:lnTo>
                      <a:pt x="964" y="450"/>
                    </a:lnTo>
                    <a:lnTo>
                      <a:pt x="962" y="454"/>
                    </a:lnTo>
                    <a:lnTo>
                      <a:pt x="956" y="454"/>
                    </a:lnTo>
                    <a:lnTo>
                      <a:pt x="956" y="458"/>
                    </a:lnTo>
                    <a:lnTo>
                      <a:pt x="956" y="462"/>
                    </a:lnTo>
                    <a:lnTo>
                      <a:pt x="952" y="474"/>
                    </a:lnTo>
                    <a:lnTo>
                      <a:pt x="948" y="484"/>
                    </a:lnTo>
                    <a:lnTo>
                      <a:pt x="954" y="484"/>
                    </a:lnTo>
                    <a:lnTo>
                      <a:pt x="954" y="488"/>
                    </a:lnTo>
                    <a:lnTo>
                      <a:pt x="952" y="488"/>
                    </a:lnTo>
                    <a:lnTo>
                      <a:pt x="952" y="492"/>
                    </a:lnTo>
                    <a:lnTo>
                      <a:pt x="950" y="492"/>
                    </a:lnTo>
                    <a:lnTo>
                      <a:pt x="948" y="490"/>
                    </a:lnTo>
                    <a:lnTo>
                      <a:pt x="948" y="488"/>
                    </a:lnTo>
                    <a:lnTo>
                      <a:pt x="944" y="488"/>
                    </a:lnTo>
                    <a:lnTo>
                      <a:pt x="944" y="490"/>
                    </a:lnTo>
                    <a:lnTo>
                      <a:pt x="944" y="494"/>
                    </a:lnTo>
                    <a:lnTo>
                      <a:pt x="942" y="494"/>
                    </a:lnTo>
                    <a:lnTo>
                      <a:pt x="940" y="496"/>
                    </a:lnTo>
                    <a:lnTo>
                      <a:pt x="942" y="498"/>
                    </a:lnTo>
                    <a:lnTo>
                      <a:pt x="936" y="508"/>
                    </a:lnTo>
                    <a:lnTo>
                      <a:pt x="934" y="512"/>
                    </a:lnTo>
                    <a:lnTo>
                      <a:pt x="936" y="514"/>
                    </a:lnTo>
                    <a:lnTo>
                      <a:pt x="938" y="514"/>
                    </a:lnTo>
                    <a:lnTo>
                      <a:pt x="940" y="512"/>
                    </a:lnTo>
                    <a:lnTo>
                      <a:pt x="942" y="512"/>
                    </a:lnTo>
                    <a:lnTo>
                      <a:pt x="948" y="510"/>
                    </a:lnTo>
                    <a:lnTo>
                      <a:pt x="954" y="512"/>
                    </a:lnTo>
                    <a:lnTo>
                      <a:pt x="962" y="512"/>
                    </a:lnTo>
                    <a:lnTo>
                      <a:pt x="964" y="512"/>
                    </a:lnTo>
                    <a:lnTo>
                      <a:pt x="966" y="512"/>
                    </a:lnTo>
                    <a:lnTo>
                      <a:pt x="970" y="510"/>
                    </a:lnTo>
                    <a:lnTo>
                      <a:pt x="968" y="512"/>
                    </a:lnTo>
                    <a:lnTo>
                      <a:pt x="970" y="512"/>
                    </a:lnTo>
                    <a:lnTo>
                      <a:pt x="982" y="510"/>
                    </a:lnTo>
                    <a:lnTo>
                      <a:pt x="986" y="510"/>
                    </a:lnTo>
                    <a:lnTo>
                      <a:pt x="984" y="512"/>
                    </a:lnTo>
                    <a:lnTo>
                      <a:pt x="984" y="514"/>
                    </a:lnTo>
                    <a:lnTo>
                      <a:pt x="988" y="516"/>
                    </a:lnTo>
                    <a:lnTo>
                      <a:pt x="988" y="518"/>
                    </a:lnTo>
                    <a:lnTo>
                      <a:pt x="986" y="520"/>
                    </a:lnTo>
                    <a:lnTo>
                      <a:pt x="982" y="522"/>
                    </a:lnTo>
                    <a:lnTo>
                      <a:pt x="984" y="522"/>
                    </a:lnTo>
                    <a:lnTo>
                      <a:pt x="984" y="524"/>
                    </a:lnTo>
                    <a:lnTo>
                      <a:pt x="986" y="524"/>
                    </a:lnTo>
                    <a:lnTo>
                      <a:pt x="988" y="524"/>
                    </a:lnTo>
                    <a:lnTo>
                      <a:pt x="994" y="516"/>
                    </a:lnTo>
                    <a:lnTo>
                      <a:pt x="998" y="510"/>
                    </a:lnTo>
                    <a:lnTo>
                      <a:pt x="1002" y="512"/>
                    </a:lnTo>
                    <a:lnTo>
                      <a:pt x="1004" y="512"/>
                    </a:lnTo>
                    <a:lnTo>
                      <a:pt x="1004" y="516"/>
                    </a:lnTo>
                    <a:lnTo>
                      <a:pt x="1002" y="518"/>
                    </a:lnTo>
                    <a:lnTo>
                      <a:pt x="1002" y="520"/>
                    </a:lnTo>
                    <a:lnTo>
                      <a:pt x="1002" y="522"/>
                    </a:lnTo>
                    <a:lnTo>
                      <a:pt x="1004" y="526"/>
                    </a:lnTo>
                    <a:lnTo>
                      <a:pt x="1006" y="524"/>
                    </a:lnTo>
                    <a:lnTo>
                      <a:pt x="1006" y="520"/>
                    </a:lnTo>
                    <a:lnTo>
                      <a:pt x="1010" y="520"/>
                    </a:lnTo>
                    <a:lnTo>
                      <a:pt x="1010" y="526"/>
                    </a:lnTo>
                    <a:lnTo>
                      <a:pt x="1014" y="526"/>
                    </a:lnTo>
                    <a:lnTo>
                      <a:pt x="1016" y="520"/>
                    </a:lnTo>
                    <a:lnTo>
                      <a:pt x="1018" y="510"/>
                    </a:lnTo>
                    <a:lnTo>
                      <a:pt x="1016" y="512"/>
                    </a:lnTo>
                    <a:lnTo>
                      <a:pt x="1016" y="516"/>
                    </a:lnTo>
                    <a:lnTo>
                      <a:pt x="1014" y="516"/>
                    </a:lnTo>
                    <a:lnTo>
                      <a:pt x="1014" y="514"/>
                    </a:lnTo>
                    <a:lnTo>
                      <a:pt x="1016" y="510"/>
                    </a:lnTo>
                    <a:lnTo>
                      <a:pt x="1018" y="506"/>
                    </a:lnTo>
                    <a:lnTo>
                      <a:pt x="1014" y="506"/>
                    </a:lnTo>
                    <a:lnTo>
                      <a:pt x="1010" y="510"/>
                    </a:lnTo>
                    <a:lnTo>
                      <a:pt x="1010" y="512"/>
                    </a:lnTo>
                    <a:lnTo>
                      <a:pt x="1010" y="514"/>
                    </a:lnTo>
                    <a:lnTo>
                      <a:pt x="1004" y="512"/>
                    </a:lnTo>
                    <a:lnTo>
                      <a:pt x="1010" y="510"/>
                    </a:lnTo>
                    <a:lnTo>
                      <a:pt x="1006" y="504"/>
                    </a:lnTo>
                    <a:lnTo>
                      <a:pt x="1010" y="498"/>
                    </a:lnTo>
                    <a:lnTo>
                      <a:pt x="1004" y="498"/>
                    </a:lnTo>
                    <a:lnTo>
                      <a:pt x="998" y="500"/>
                    </a:lnTo>
                    <a:lnTo>
                      <a:pt x="1000" y="496"/>
                    </a:lnTo>
                    <a:lnTo>
                      <a:pt x="998" y="496"/>
                    </a:lnTo>
                    <a:lnTo>
                      <a:pt x="996" y="498"/>
                    </a:lnTo>
                    <a:lnTo>
                      <a:pt x="998" y="496"/>
                    </a:lnTo>
                    <a:lnTo>
                      <a:pt x="996" y="494"/>
                    </a:lnTo>
                    <a:lnTo>
                      <a:pt x="994" y="492"/>
                    </a:lnTo>
                    <a:lnTo>
                      <a:pt x="996" y="492"/>
                    </a:lnTo>
                    <a:lnTo>
                      <a:pt x="998" y="486"/>
                    </a:lnTo>
                    <a:lnTo>
                      <a:pt x="998" y="484"/>
                    </a:lnTo>
                    <a:lnTo>
                      <a:pt x="996" y="482"/>
                    </a:lnTo>
                    <a:lnTo>
                      <a:pt x="994" y="482"/>
                    </a:lnTo>
                    <a:lnTo>
                      <a:pt x="994" y="484"/>
                    </a:lnTo>
                    <a:lnTo>
                      <a:pt x="990" y="484"/>
                    </a:lnTo>
                    <a:lnTo>
                      <a:pt x="986" y="482"/>
                    </a:lnTo>
                    <a:lnTo>
                      <a:pt x="984" y="482"/>
                    </a:lnTo>
                    <a:lnTo>
                      <a:pt x="984" y="484"/>
                    </a:lnTo>
                    <a:lnTo>
                      <a:pt x="984" y="486"/>
                    </a:lnTo>
                    <a:lnTo>
                      <a:pt x="982" y="486"/>
                    </a:lnTo>
                    <a:lnTo>
                      <a:pt x="976" y="486"/>
                    </a:lnTo>
                    <a:lnTo>
                      <a:pt x="970" y="484"/>
                    </a:lnTo>
                    <a:lnTo>
                      <a:pt x="974" y="478"/>
                    </a:lnTo>
                    <a:lnTo>
                      <a:pt x="974" y="476"/>
                    </a:lnTo>
                    <a:lnTo>
                      <a:pt x="970" y="474"/>
                    </a:lnTo>
                    <a:lnTo>
                      <a:pt x="970" y="472"/>
                    </a:lnTo>
                    <a:lnTo>
                      <a:pt x="962" y="480"/>
                    </a:lnTo>
                    <a:lnTo>
                      <a:pt x="962" y="472"/>
                    </a:lnTo>
                    <a:lnTo>
                      <a:pt x="962" y="470"/>
                    </a:lnTo>
                    <a:lnTo>
                      <a:pt x="964" y="466"/>
                    </a:lnTo>
                    <a:lnTo>
                      <a:pt x="970" y="462"/>
                    </a:lnTo>
                    <a:lnTo>
                      <a:pt x="968" y="458"/>
                    </a:lnTo>
                    <a:lnTo>
                      <a:pt x="968" y="456"/>
                    </a:lnTo>
                    <a:lnTo>
                      <a:pt x="970" y="454"/>
                    </a:lnTo>
                    <a:lnTo>
                      <a:pt x="974" y="454"/>
                    </a:lnTo>
                    <a:lnTo>
                      <a:pt x="970" y="448"/>
                    </a:lnTo>
                    <a:lnTo>
                      <a:pt x="974" y="448"/>
                    </a:lnTo>
                    <a:lnTo>
                      <a:pt x="976" y="444"/>
                    </a:lnTo>
                    <a:lnTo>
                      <a:pt x="972" y="444"/>
                    </a:lnTo>
                    <a:lnTo>
                      <a:pt x="970" y="444"/>
                    </a:lnTo>
                    <a:lnTo>
                      <a:pt x="970" y="442"/>
                    </a:lnTo>
                    <a:lnTo>
                      <a:pt x="970" y="444"/>
                    </a:lnTo>
                    <a:close/>
                    <a:moveTo>
                      <a:pt x="820" y="416"/>
                    </a:moveTo>
                    <a:lnTo>
                      <a:pt x="820" y="416"/>
                    </a:lnTo>
                    <a:lnTo>
                      <a:pt x="822" y="416"/>
                    </a:lnTo>
                    <a:lnTo>
                      <a:pt x="822" y="418"/>
                    </a:lnTo>
                    <a:lnTo>
                      <a:pt x="822" y="422"/>
                    </a:lnTo>
                    <a:lnTo>
                      <a:pt x="818" y="426"/>
                    </a:lnTo>
                    <a:lnTo>
                      <a:pt x="816" y="426"/>
                    </a:lnTo>
                    <a:lnTo>
                      <a:pt x="816" y="424"/>
                    </a:lnTo>
                    <a:lnTo>
                      <a:pt x="816" y="420"/>
                    </a:lnTo>
                    <a:lnTo>
                      <a:pt x="818" y="418"/>
                    </a:lnTo>
                    <a:lnTo>
                      <a:pt x="820" y="416"/>
                    </a:lnTo>
                    <a:close/>
                    <a:moveTo>
                      <a:pt x="878" y="410"/>
                    </a:moveTo>
                    <a:lnTo>
                      <a:pt x="878" y="410"/>
                    </a:lnTo>
                    <a:lnTo>
                      <a:pt x="880" y="412"/>
                    </a:lnTo>
                    <a:lnTo>
                      <a:pt x="882" y="416"/>
                    </a:lnTo>
                    <a:lnTo>
                      <a:pt x="884" y="418"/>
                    </a:lnTo>
                    <a:lnTo>
                      <a:pt x="882" y="416"/>
                    </a:lnTo>
                    <a:lnTo>
                      <a:pt x="882" y="418"/>
                    </a:lnTo>
                    <a:lnTo>
                      <a:pt x="880" y="418"/>
                    </a:lnTo>
                    <a:lnTo>
                      <a:pt x="878" y="414"/>
                    </a:lnTo>
                    <a:lnTo>
                      <a:pt x="878" y="410"/>
                    </a:lnTo>
                    <a:close/>
                    <a:moveTo>
                      <a:pt x="832" y="396"/>
                    </a:moveTo>
                    <a:lnTo>
                      <a:pt x="832" y="396"/>
                    </a:lnTo>
                    <a:lnTo>
                      <a:pt x="832" y="398"/>
                    </a:lnTo>
                    <a:lnTo>
                      <a:pt x="832" y="402"/>
                    </a:lnTo>
                    <a:lnTo>
                      <a:pt x="826" y="402"/>
                    </a:lnTo>
                    <a:lnTo>
                      <a:pt x="826" y="400"/>
                    </a:lnTo>
                    <a:lnTo>
                      <a:pt x="828" y="398"/>
                    </a:lnTo>
                    <a:lnTo>
                      <a:pt x="832" y="396"/>
                    </a:lnTo>
                    <a:close/>
                    <a:moveTo>
                      <a:pt x="830" y="280"/>
                    </a:moveTo>
                    <a:lnTo>
                      <a:pt x="832" y="282"/>
                    </a:lnTo>
                    <a:lnTo>
                      <a:pt x="834" y="282"/>
                    </a:lnTo>
                    <a:lnTo>
                      <a:pt x="832" y="282"/>
                    </a:lnTo>
                    <a:lnTo>
                      <a:pt x="830" y="280"/>
                    </a:lnTo>
                    <a:close/>
                    <a:moveTo>
                      <a:pt x="864" y="266"/>
                    </a:moveTo>
                    <a:lnTo>
                      <a:pt x="864" y="268"/>
                    </a:lnTo>
                    <a:lnTo>
                      <a:pt x="868" y="268"/>
                    </a:lnTo>
                    <a:lnTo>
                      <a:pt x="870" y="266"/>
                    </a:lnTo>
                    <a:lnTo>
                      <a:pt x="868" y="266"/>
                    </a:lnTo>
                    <a:lnTo>
                      <a:pt x="864" y="266"/>
                    </a:lnTo>
                    <a:close/>
                    <a:moveTo>
                      <a:pt x="706" y="120"/>
                    </a:moveTo>
                    <a:lnTo>
                      <a:pt x="706" y="126"/>
                    </a:lnTo>
                    <a:lnTo>
                      <a:pt x="712" y="124"/>
                    </a:lnTo>
                    <a:lnTo>
                      <a:pt x="706" y="120"/>
                    </a:lnTo>
                    <a:close/>
                    <a:moveTo>
                      <a:pt x="152" y="442"/>
                    </a:moveTo>
                    <a:lnTo>
                      <a:pt x="152" y="442"/>
                    </a:lnTo>
                    <a:lnTo>
                      <a:pt x="152" y="444"/>
                    </a:lnTo>
                    <a:lnTo>
                      <a:pt x="154" y="444"/>
                    </a:lnTo>
                    <a:lnTo>
                      <a:pt x="156" y="442"/>
                    </a:lnTo>
                    <a:lnTo>
                      <a:pt x="152" y="442"/>
                    </a:lnTo>
                    <a:close/>
                    <a:moveTo>
                      <a:pt x="478" y="438"/>
                    </a:moveTo>
                    <a:lnTo>
                      <a:pt x="478" y="438"/>
                    </a:lnTo>
                    <a:lnTo>
                      <a:pt x="482" y="442"/>
                    </a:lnTo>
                    <a:lnTo>
                      <a:pt x="486" y="450"/>
                    </a:lnTo>
                    <a:lnTo>
                      <a:pt x="492" y="464"/>
                    </a:lnTo>
                    <a:lnTo>
                      <a:pt x="488" y="468"/>
                    </a:lnTo>
                    <a:lnTo>
                      <a:pt x="486" y="460"/>
                    </a:lnTo>
                    <a:lnTo>
                      <a:pt x="484" y="454"/>
                    </a:lnTo>
                    <a:lnTo>
                      <a:pt x="478" y="448"/>
                    </a:lnTo>
                    <a:lnTo>
                      <a:pt x="476" y="442"/>
                    </a:lnTo>
                    <a:lnTo>
                      <a:pt x="476" y="440"/>
                    </a:lnTo>
                    <a:lnTo>
                      <a:pt x="476" y="438"/>
                    </a:lnTo>
                    <a:lnTo>
                      <a:pt x="478" y="438"/>
                    </a:lnTo>
                    <a:close/>
                    <a:moveTo>
                      <a:pt x="680" y="420"/>
                    </a:moveTo>
                    <a:lnTo>
                      <a:pt x="680" y="426"/>
                    </a:lnTo>
                    <a:lnTo>
                      <a:pt x="690" y="428"/>
                    </a:lnTo>
                    <a:lnTo>
                      <a:pt x="690" y="426"/>
                    </a:lnTo>
                    <a:lnTo>
                      <a:pt x="688" y="424"/>
                    </a:lnTo>
                    <a:lnTo>
                      <a:pt x="686" y="424"/>
                    </a:lnTo>
                    <a:lnTo>
                      <a:pt x="684" y="420"/>
                    </a:lnTo>
                    <a:lnTo>
                      <a:pt x="682" y="420"/>
                    </a:lnTo>
                    <a:lnTo>
                      <a:pt x="680" y="420"/>
                    </a:lnTo>
                    <a:close/>
                    <a:moveTo>
                      <a:pt x="468" y="412"/>
                    </a:moveTo>
                    <a:lnTo>
                      <a:pt x="468" y="412"/>
                    </a:lnTo>
                    <a:lnTo>
                      <a:pt x="470" y="416"/>
                    </a:lnTo>
                    <a:lnTo>
                      <a:pt x="474" y="420"/>
                    </a:lnTo>
                    <a:lnTo>
                      <a:pt x="474" y="424"/>
                    </a:lnTo>
                    <a:lnTo>
                      <a:pt x="472" y="426"/>
                    </a:lnTo>
                    <a:lnTo>
                      <a:pt x="472" y="440"/>
                    </a:lnTo>
                    <a:lnTo>
                      <a:pt x="470" y="438"/>
                    </a:lnTo>
                    <a:lnTo>
                      <a:pt x="466" y="438"/>
                    </a:lnTo>
                    <a:lnTo>
                      <a:pt x="468" y="430"/>
                    </a:lnTo>
                    <a:lnTo>
                      <a:pt x="466" y="422"/>
                    </a:lnTo>
                    <a:lnTo>
                      <a:pt x="460" y="416"/>
                    </a:lnTo>
                    <a:lnTo>
                      <a:pt x="464" y="416"/>
                    </a:lnTo>
                    <a:lnTo>
                      <a:pt x="466" y="416"/>
                    </a:lnTo>
                    <a:lnTo>
                      <a:pt x="468" y="414"/>
                    </a:lnTo>
                    <a:lnTo>
                      <a:pt x="468" y="412"/>
                    </a:lnTo>
                    <a:close/>
                    <a:moveTo>
                      <a:pt x="132" y="410"/>
                    </a:moveTo>
                    <a:lnTo>
                      <a:pt x="132" y="410"/>
                    </a:lnTo>
                    <a:lnTo>
                      <a:pt x="130" y="412"/>
                    </a:lnTo>
                    <a:lnTo>
                      <a:pt x="134" y="414"/>
                    </a:lnTo>
                    <a:lnTo>
                      <a:pt x="134" y="410"/>
                    </a:lnTo>
                    <a:lnTo>
                      <a:pt x="132" y="410"/>
                    </a:lnTo>
                    <a:close/>
                    <a:moveTo>
                      <a:pt x="102" y="408"/>
                    </a:moveTo>
                    <a:lnTo>
                      <a:pt x="102" y="408"/>
                    </a:lnTo>
                    <a:lnTo>
                      <a:pt x="104" y="418"/>
                    </a:lnTo>
                    <a:lnTo>
                      <a:pt x="106" y="426"/>
                    </a:lnTo>
                    <a:lnTo>
                      <a:pt x="110" y="424"/>
                    </a:lnTo>
                    <a:lnTo>
                      <a:pt x="114" y="422"/>
                    </a:lnTo>
                    <a:lnTo>
                      <a:pt x="110" y="428"/>
                    </a:lnTo>
                    <a:lnTo>
                      <a:pt x="110" y="430"/>
                    </a:lnTo>
                    <a:lnTo>
                      <a:pt x="112" y="434"/>
                    </a:lnTo>
                    <a:lnTo>
                      <a:pt x="116" y="438"/>
                    </a:lnTo>
                    <a:lnTo>
                      <a:pt x="120" y="440"/>
                    </a:lnTo>
                    <a:lnTo>
                      <a:pt x="122" y="442"/>
                    </a:lnTo>
                    <a:lnTo>
                      <a:pt x="120" y="432"/>
                    </a:lnTo>
                    <a:lnTo>
                      <a:pt x="118" y="424"/>
                    </a:lnTo>
                    <a:lnTo>
                      <a:pt x="114" y="422"/>
                    </a:lnTo>
                    <a:lnTo>
                      <a:pt x="114" y="414"/>
                    </a:lnTo>
                    <a:lnTo>
                      <a:pt x="116" y="408"/>
                    </a:lnTo>
                    <a:lnTo>
                      <a:pt x="110" y="410"/>
                    </a:lnTo>
                    <a:lnTo>
                      <a:pt x="106" y="412"/>
                    </a:lnTo>
                    <a:lnTo>
                      <a:pt x="106" y="410"/>
                    </a:lnTo>
                    <a:lnTo>
                      <a:pt x="104" y="408"/>
                    </a:lnTo>
                    <a:lnTo>
                      <a:pt x="102" y="408"/>
                    </a:lnTo>
                    <a:close/>
                    <a:moveTo>
                      <a:pt x="490" y="394"/>
                    </a:moveTo>
                    <a:lnTo>
                      <a:pt x="490" y="394"/>
                    </a:lnTo>
                    <a:lnTo>
                      <a:pt x="490" y="398"/>
                    </a:lnTo>
                    <a:lnTo>
                      <a:pt x="492" y="396"/>
                    </a:lnTo>
                    <a:lnTo>
                      <a:pt x="492" y="398"/>
                    </a:lnTo>
                    <a:lnTo>
                      <a:pt x="492" y="408"/>
                    </a:lnTo>
                    <a:lnTo>
                      <a:pt x="492" y="412"/>
                    </a:lnTo>
                    <a:lnTo>
                      <a:pt x="496" y="418"/>
                    </a:lnTo>
                    <a:lnTo>
                      <a:pt x="502" y="426"/>
                    </a:lnTo>
                    <a:lnTo>
                      <a:pt x="502" y="430"/>
                    </a:lnTo>
                    <a:lnTo>
                      <a:pt x="502" y="432"/>
                    </a:lnTo>
                    <a:lnTo>
                      <a:pt x="506" y="440"/>
                    </a:lnTo>
                    <a:lnTo>
                      <a:pt x="510" y="444"/>
                    </a:lnTo>
                    <a:lnTo>
                      <a:pt x="514" y="444"/>
                    </a:lnTo>
                    <a:lnTo>
                      <a:pt x="516" y="444"/>
                    </a:lnTo>
                    <a:lnTo>
                      <a:pt x="514" y="446"/>
                    </a:lnTo>
                    <a:lnTo>
                      <a:pt x="512" y="448"/>
                    </a:lnTo>
                    <a:lnTo>
                      <a:pt x="512" y="452"/>
                    </a:lnTo>
                    <a:lnTo>
                      <a:pt x="512" y="454"/>
                    </a:lnTo>
                    <a:lnTo>
                      <a:pt x="514" y="460"/>
                    </a:lnTo>
                    <a:lnTo>
                      <a:pt x="512" y="460"/>
                    </a:lnTo>
                    <a:lnTo>
                      <a:pt x="510" y="458"/>
                    </a:lnTo>
                    <a:lnTo>
                      <a:pt x="510" y="462"/>
                    </a:lnTo>
                    <a:lnTo>
                      <a:pt x="508" y="462"/>
                    </a:lnTo>
                    <a:lnTo>
                      <a:pt x="506" y="462"/>
                    </a:lnTo>
                    <a:lnTo>
                      <a:pt x="504" y="454"/>
                    </a:lnTo>
                    <a:lnTo>
                      <a:pt x="506" y="444"/>
                    </a:lnTo>
                    <a:lnTo>
                      <a:pt x="502" y="442"/>
                    </a:lnTo>
                    <a:lnTo>
                      <a:pt x="502" y="440"/>
                    </a:lnTo>
                    <a:lnTo>
                      <a:pt x="498" y="440"/>
                    </a:lnTo>
                    <a:lnTo>
                      <a:pt x="494" y="440"/>
                    </a:lnTo>
                    <a:lnTo>
                      <a:pt x="496" y="430"/>
                    </a:lnTo>
                    <a:lnTo>
                      <a:pt x="494" y="430"/>
                    </a:lnTo>
                    <a:lnTo>
                      <a:pt x="492" y="432"/>
                    </a:lnTo>
                    <a:lnTo>
                      <a:pt x="492" y="430"/>
                    </a:lnTo>
                    <a:lnTo>
                      <a:pt x="490" y="428"/>
                    </a:lnTo>
                    <a:lnTo>
                      <a:pt x="486" y="426"/>
                    </a:lnTo>
                    <a:lnTo>
                      <a:pt x="480" y="422"/>
                    </a:lnTo>
                    <a:lnTo>
                      <a:pt x="482" y="416"/>
                    </a:lnTo>
                    <a:lnTo>
                      <a:pt x="478" y="416"/>
                    </a:lnTo>
                    <a:lnTo>
                      <a:pt x="478" y="414"/>
                    </a:lnTo>
                    <a:lnTo>
                      <a:pt x="476" y="414"/>
                    </a:lnTo>
                    <a:lnTo>
                      <a:pt x="476" y="412"/>
                    </a:lnTo>
                    <a:lnTo>
                      <a:pt x="476" y="410"/>
                    </a:lnTo>
                    <a:lnTo>
                      <a:pt x="482" y="400"/>
                    </a:lnTo>
                    <a:lnTo>
                      <a:pt x="484" y="402"/>
                    </a:lnTo>
                    <a:lnTo>
                      <a:pt x="486" y="402"/>
                    </a:lnTo>
                    <a:lnTo>
                      <a:pt x="488" y="402"/>
                    </a:lnTo>
                    <a:lnTo>
                      <a:pt x="488" y="398"/>
                    </a:lnTo>
                    <a:lnTo>
                      <a:pt x="488" y="396"/>
                    </a:lnTo>
                    <a:lnTo>
                      <a:pt x="490" y="394"/>
                    </a:lnTo>
                    <a:close/>
                    <a:moveTo>
                      <a:pt x="776" y="366"/>
                    </a:moveTo>
                    <a:lnTo>
                      <a:pt x="776" y="366"/>
                    </a:lnTo>
                    <a:lnTo>
                      <a:pt x="774" y="372"/>
                    </a:lnTo>
                    <a:lnTo>
                      <a:pt x="772" y="372"/>
                    </a:lnTo>
                    <a:lnTo>
                      <a:pt x="772" y="370"/>
                    </a:lnTo>
                    <a:lnTo>
                      <a:pt x="776" y="366"/>
                    </a:lnTo>
                    <a:close/>
                    <a:moveTo>
                      <a:pt x="700" y="360"/>
                    </a:moveTo>
                    <a:lnTo>
                      <a:pt x="700" y="360"/>
                    </a:lnTo>
                    <a:lnTo>
                      <a:pt x="700" y="362"/>
                    </a:lnTo>
                    <a:lnTo>
                      <a:pt x="698" y="364"/>
                    </a:lnTo>
                    <a:lnTo>
                      <a:pt x="700" y="362"/>
                    </a:lnTo>
                    <a:lnTo>
                      <a:pt x="702" y="360"/>
                    </a:lnTo>
                    <a:lnTo>
                      <a:pt x="700" y="360"/>
                    </a:lnTo>
                    <a:close/>
                    <a:moveTo>
                      <a:pt x="760" y="358"/>
                    </a:moveTo>
                    <a:lnTo>
                      <a:pt x="760" y="358"/>
                    </a:lnTo>
                    <a:lnTo>
                      <a:pt x="762" y="358"/>
                    </a:lnTo>
                    <a:lnTo>
                      <a:pt x="764" y="360"/>
                    </a:lnTo>
                    <a:lnTo>
                      <a:pt x="762" y="362"/>
                    </a:lnTo>
                    <a:lnTo>
                      <a:pt x="758" y="362"/>
                    </a:lnTo>
                    <a:lnTo>
                      <a:pt x="758" y="360"/>
                    </a:lnTo>
                    <a:lnTo>
                      <a:pt x="758" y="358"/>
                    </a:lnTo>
                    <a:lnTo>
                      <a:pt x="760" y="358"/>
                    </a:lnTo>
                    <a:close/>
                    <a:moveTo>
                      <a:pt x="432" y="358"/>
                    </a:moveTo>
                    <a:lnTo>
                      <a:pt x="432" y="358"/>
                    </a:lnTo>
                    <a:lnTo>
                      <a:pt x="434" y="358"/>
                    </a:lnTo>
                    <a:lnTo>
                      <a:pt x="434" y="360"/>
                    </a:lnTo>
                    <a:lnTo>
                      <a:pt x="430" y="362"/>
                    </a:lnTo>
                    <a:lnTo>
                      <a:pt x="430" y="358"/>
                    </a:lnTo>
                    <a:lnTo>
                      <a:pt x="432" y="358"/>
                    </a:lnTo>
                    <a:close/>
                    <a:moveTo>
                      <a:pt x="706" y="356"/>
                    </a:moveTo>
                    <a:lnTo>
                      <a:pt x="706" y="356"/>
                    </a:lnTo>
                    <a:lnTo>
                      <a:pt x="706" y="366"/>
                    </a:lnTo>
                    <a:lnTo>
                      <a:pt x="704" y="366"/>
                    </a:lnTo>
                    <a:lnTo>
                      <a:pt x="708" y="368"/>
                    </a:lnTo>
                    <a:lnTo>
                      <a:pt x="708" y="364"/>
                    </a:lnTo>
                    <a:lnTo>
                      <a:pt x="710" y="362"/>
                    </a:lnTo>
                    <a:lnTo>
                      <a:pt x="708" y="358"/>
                    </a:lnTo>
                    <a:lnTo>
                      <a:pt x="706" y="354"/>
                    </a:lnTo>
                    <a:lnTo>
                      <a:pt x="706" y="356"/>
                    </a:lnTo>
                    <a:close/>
                    <a:moveTo>
                      <a:pt x="702" y="352"/>
                    </a:moveTo>
                    <a:lnTo>
                      <a:pt x="702" y="352"/>
                    </a:lnTo>
                    <a:lnTo>
                      <a:pt x="700" y="356"/>
                    </a:lnTo>
                    <a:lnTo>
                      <a:pt x="700" y="358"/>
                    </a:lnTo>
                    <a:lnTo>
                      <a:pt x="702" y="358"/>
                    </a:lnTo>
                    <a:lnTo>
                      <a:pt x="704" y="354"/>
                    </a:lnTo>
                    <a:lnTo>
                      <a:pt x="704" y="352"/>
                    </a:lnTo>
                    <a:lnTo>
                      <a:pt x="702" y="352"/>
                    </a:lnTo>
                    <a:close/>
                    <a:moveTo>
                      <a:pt x="446" y="328"/>
                    </a:moveTo>
                    <a:lnTo>
                      <a:pt x="446" y="328"/>
                    </a:lnTo>
                    <a:lnTo>
                      <a:pt x="452" y="330"/>
                    </a:lnTo>
                    <a:lnTo>
                      <a:pt x="448" y="342"/>
                    </a:lnTo>
                    <a:lnTo>
                      <a:pt x="444" y="354"/>
                    </a:lnTo>
                    <a:lnTo>
                      <a:pt x="438" y="354"/>
                    </a:lnTo>
                    <a:lnTo>
                      <a:pt x="438" y="348"/>
                    </a:lnTo>
                    <a:lnTo>
                      <a:pt x="438" y="344"/>
                    </a:lnTo>
                    <a:lnTo>
                      <a:pt x="438" y="336"/>
                    </a:lnTo>
                    <a:lnTo>
                      <a:pt x="446" y="328"/>
                    </a:lnTo>
                    <a:close/>
                    <a:moveTo>
                      <a:pt x="438" y="318"/>
                    </a:moveTo>
                    <a:lnTo>
                      <a:pt x="438" y="318"/>
                    </a:lnTo>
                    <a:lnTo>
                      <a:pt x="438" y="322"/>
                    </a:lnTo>
                    <a:lnTo>
                      <a:pt x="438" y="324"/>
                    </a:lnTo>
                    <a:lnTo>
                      <a:pt x="438" y="326"/>
                    </a:lnTo>
                    <a:lnTo>
                      <a:pt x="432" y="326"/>
                    </a:lnTo>
                    <a:lnTo>
                      <a:pt x="432" y="322"/>
                    </a:lnTo>
                    <a:lnTo>
                      <a:pt x="438" y="318"/>
                    </a:lnTo>
                    <a:close/>
                    <a:moveTo>
                      <a:pt x="364" y="296"/>
                    </a:moveTo>
                    <a:lnTo>
                      <a:pt x="364" y="296"/>
                    </a:lnTo>
                    <a:lnTo>
                      <a:pt x="366" y="298"/>
                    </a:lnTo>
                    <a:lnTo>
                      <a:pt x="368" y="300"/>
                    </a:lnTo>
                    <a:lnTo>
                      <a:pt x="370" y="300"/>
                    </a:lnTo>
                    <a:lnTo>
                      <a:pt x="374" y="300"/>
                    </a:lnTo>
                    <a:lnTo>
                      <a:pt x="376" y="296"/>
                    </a:lnTo>
                    <a:lnTo>
                      <a:pt x="390" y="298"/>
                    </a:lnTo>
                    <a:lnTo>
                      <a:pt x="378" y="302"/>
                    </a:lnTo>
                    <a:lnTo>
                      <a:pt x="368" y="306"/>
                    </a:lnTo>
                    <a:lnTo>
                      <a:pt x="352" y="320"/>
                    </a:lnTo>
                    <a:lnTo>
                      <a:pt x="350" y="322"/>
                    </a:lnTo>
                    <a:lnTo>
                      <a:pt x="350" y="324"/>
                    </a:lnTo>
                    <a:lnTo>
                      <a:pt x="344" y="324"/>
                    </a:lnTo>
                    <a:lnTo>
                      <a:pt x="340" y="320"/>
                    </a:lnTo>
                    <a:lnTo>
                      <a:pt x="344" y="320"/>
                    </a:lnTo>
                    <a:lnTo>
                      <a:pt x="364" y="296"/>
                    </a:lnTo>
                    <a:close/>
                    <a:moveTo>
                      <a:pt x="700" y="252"/>
                    </a:moveTo>
                    <a:lnTo>
                      <a:pt x="700" y="252"/>
                    </a:lnTo>
                    <a:lnTo>
                      <a:pt x="698" y="254"/>
                    </a:lnTo>
                    <a:lnTo>
                      <a:pt x="698" y="256"/>
                    </a:lnTo>
                    <a:lnTo>
                      <a:pt x="696" y="262"/>
                    </a:lnTo>
                    <a:lnTo>
                      <a:pt x="698" y="262"/>
                    </a:lnTo>
                    <a:lnTo>
                      <a:pt x="702" y="258"/>
                    </a:lnTo>
                    <a:lnTo>
                      <a:pt x="704" y="252"/>
                    </a:lnTo>
                    <a:lnTo>
                      <a:pt x="700" y="252"/>
                    </a:lnTo>
                    <a:close/>
                    <a:moveTo>
                      <a:pt x="722" y="240"/>
                    </a:moveTo>
                    <a:lnTo>
                      <a:pt x="724" y="244"/>
                    </a:lnTo>
                    <a:lnTo>
                      <a:pt x="726" y="244"/>
                    </a:lnTo>
                    <a:lnTo>
                      <a:pt x="724" y="244"/>
                    </a:lnTo>
                    <a:lnTo>
                      <a:pt x="722" y="240"/>
                    </a:lnTo>
                    <a:close/>
                    <a:moveTo>
                      <a:pt x="732" y="240"/>
                    </a:moveTo>
                    <a:lnTo>
                      <a:pt x="732" y="240"/>
                    </a:lnTo>
                    <a:lnTo>
                      <a:pt x="734" y="244"/>
                    </a:lnTo>
                    <a:lnTo>
                      <a:pt x="736" y="244"/>
                    </a:lnTo>
                    <a:lnTo>
                      <a:pt x="736" y="242"/>
                    </a:lnTo>
                    <a:lnTo>
                      <a:pt x="734" y="240"/>
                    </a:lnTo>
                    <a:lnTo>
                      <a:pt x="732" y="240"/>
                    </a:lnTo>
                    <a:close/>
                    <a:moveTo>
                      <a:pt x="666" y="236"/>
                    </a:moveTo>
                    <a:lnTo>
                      <a:pt x="666" y="236"/>
                    </a:lnTo>
                    <a:lnTo>
                      <a:pt x="662" y="240"/>
                    </a:lnTo>
                    <a:lnTo>
                      <a:pt x="656" y="244"/>
                    </a:lnTo>
                    <a:lnTo>
                      <a:pt x="648" y="246"/>
                    </a:lnTo>
                    <a:lnTo>
                      <a:pt x="644" y="252"/>
                    </a:lnTo>
                    <a:lnTo>
                      <a:pt x="648" y="252"/>
                    </a:lnTo>
                    <a:lnTo>
                      <a:pt x="652" y="252"/>
                    </a:lnTo>
                    <a:lnTo>
                      <a:pt x="654" y="248"/>
                    </a:lnTo>
                    <a:lnTo>
                      <a:pt x="658" y="248"/>
                    </a:lnTo>
                    <a:lnTo>
                      <a:pt x="662" y="248"/>
                    </a:lnTo>
                    <a:lnTo>
                      <a:pt x="664" y="240"/>
                    </a:lnTo>
                    <a:lnTo>
                      <a:pt x="666" y="240"/>
                    </a:lnTo>
                    <a:lnTo>
                      <a:pt x="670" y="240"/>
                    </a:lnTo>
                    <a:lnTo>
                      <a:pt x="668" y="238"/>
                    </a:lnTo>
                    <a:lnTo>
                      <a:pt x="668" y="236"/>
                    </a:lnTo>
                    <a:lnTo>
                      <a:pt x="666" y="236"/>
                    </a:lnTo>
                    <a:close/>
                    <a:moveTo>
                      <a:pt x="294" y="228"/>
                    </a:moveTo>
                    <a:lnTo>
                      <a:pt x="294" y="228"/>
                    </a:lnTo>
                    <a:lnTo>
                      <a:pt x="300" y="230"/>
                    </a:lnTo>
                    <a:lnTo>
                      <a:pt x="304" y="234"/>
                    </a:lnTo>
                    <a:lnTo>
                      <a:pt x="308" y="240"/>
                    </a:lnTo>
                    <a:lnTo>
                      <a:pt x="310" y="246"/>
                    </a:lnTo>
                    <a:lnTo>
                      <a:pt x="320" y="246"/>
                    </a:lnTo>
                    <a:lnTo>
                      <a:pt x="330" y="246"/>
                    </a:lnTo>
                    <a:lnTo>
                      <a:pt x="334" y="244"/>
                    </a:lnTo>
                    <a:lnTo>
                      <a:pt x="338" y="238"/>
                    </a:lnTo>
                    <a:lnTo>
                      <a:pt x="342" y="234"/>
                    </a:lnTo>
                    <a:lnTo>
                      <a:pt x="346" y="230"/>
                    </a:lnTo>
                    <a:lnTo>
                      <a:pt x="354" y="228"/>
                    </a:lnTo>
                    <a:lnTo>
                      <a:pt x="362" y="228"/>
                    </a:lnTo>
                    <a:lnTo>
                      <a:pt x="358" y="232"/>
                    </a:lnTo>
                    <a:lnTo>
                      <a:pt x="360" y="236"/>
                    </a:lnTo>
                    <a:lnTo>
                      <a:pt x="354" y="238"/>
                    </a:lnTo>
                    <a:lnTo>
                      <a:pt x="352" y="240"/>
                    </a:lnTo>
                    <a:lnTo>
                      <a:pt x="350" y="242"/>
                    </a:lnTo>
                    <a:lnTo>
                      <a:pt x="350" y="244"/>
                    </a:lnTo>
                    <a:lnTo>
                      <a:pt x="344" y="246"/>
                    </a:lnTo>
                    <a:lnTo>
                      <a:pt x="338" y="250"/>
                    </a:lnTo>
                    <a:lnTo>
                      <a:pt x="338" y="252"/>
                    </a:lnTo>
                    <a:lnTo>
                      <a:pt x="332" y="258"/>
                    </a:lnTo>
                    <a:lnTo>
                      <a:pt x="326" y="264"/>
                    </a:lnTo>
                    <a:lnTo>
                      <a:pt x="316" y="260"/>
                    </a:lnTo>
                    <a:lnTo>
                      <a:pt x="314" y="268"/>
                    </a:lnTo>
                    <a:lnTo>
                      <a:pt x="300" y="272"/>
                    </a:lnTo>
                    <a:lnTo>
                      <a:pt x="292" y="274"/>
                    </a:lnTo>
                    <a:lnTo>
                      <a:pt x="288" y="274"/>
                    </a:lnTo>
                    <a:lnTo>
                      <a:pt x="286" y="270"/>
                    </a:lnTo>
                    <a:lnTo>
                      <a:pt x="284" y="266"/>
                    </a:lnTo>
                    <a:lnTo>
                      <a:pt x="278" y="266"/>
                    </a:lnTo>
                    <a:lnTo>
                      <a:pt x="274" y="266"/>
                    </a:lnTo>
                    <a:lnTo>
                      <a:pt x="272" y="262"/>
                    </a:lnTo>
                    <a:lnTo>
                      <a:pt x="270" y="260"/>
                    </a:lnTo>
                    <a:lnTo>
                      <a:pt x="278" y="262"/>
                    </a:lnTo>
                    <a:lnTo>
                      <a:pt x="282" y="262"/>
                    </a:lnTo>
                    <a:lnTo>
                      <a:pt x="288" y="260"/>
                    </a:lnTo>
                    <a:lnTo>
                      <a:pt x="292" y="254"/>
                    </a:lnTo>
                    <a:lnTo>
                      <a:pt x="298" y="250"/>
                    </a:lnTo>
                    <a:lnTo>
                      <a:pt x="300" y="250"/>
                    </a:lnTo>
                    <a:lnTo>
                      <a:pt x="304" y="252"/>
                    </a:lnTo>
                    <a:lnTo>
                      <a:pt x="296" y="238"/>
                    </a:lnTo>
                    <a:lnTo>
                      <a:pt x="294" y="232"/>
                    </a:lnTo>
                    <a:lnTo>
                      <a:pt x="294" y="230"/>
                    </a:lnTo>
                    <a:lnTo>
                      <a:pt x="294" y="228"/>
                    </a:lnTo>
                    <a:close/>
                    <a:moveTo>
                      <a:pt x="248" y="222"/>
                    </a:moveTo>
                    <a:lnTo>
                      <a:pt x="248" y="222"/>
                    </a:lnTo>
                    <a:lnTo>
                      <a:pt x="256" y="226"/>
                    </a:lnTo>
                    <a:lnTo>
                      <a:pt x="266" y="228"/>
                    </a:lnTo>
                    <a:lnTo>
                      <a:pt x="266" y="230"/>
                    </a:lnTo>
                    <a:lnTo>
                      <a:pt x="264" y="228"/>
                    </a:lnTo>
                    <a:lnTo>
                      <a:pt x="252" y="230"/>
                    </a:lnTo>
                    <a:lnTo>
                      <a:pt x="236" y="230"/>
                    </a:lnTo>
                    <a:lnTo>
                      <a:pt x="236" y="226"/>
                    </a:lnTo>
                    <a:lnTo>
                      <a:pt x="240" y="226"/>
                    </a:lnTo>
                    <a:lnTo>
                      <a:pt x="244" y="226"/>
                    </a:lnTo>
                    <a:lnTo>
                      <a:pt x="244" y="224"/>
                    </a:lnTo>
                    <a:lnTo>
                      <a:pt x="248" y="222"/>
                    </a:lnTo>
                    <a:close/>
                    <a:moveTo>
                      <a:pt x="458" y="210"/>
                    </a:moveTo>
                    <a:lnTo>
                      <a:pt x="460" y="210"/>
                    </a:lnTo>
                    <a:lnTo>
                      <a:pt x="462" y="212"/>
                    </a:lnTo>
                    <a:lnTo>
                      <a:pt x="466" y="214"/>
                    </a:lnTo>
                    <a:lnTo>
                      <a:pt x="458" y="224"/>
                    </a:lnTo>
                    <a:lnTo>
                      <a:pt x="452" y="222"/>
                    </a:lnTo>
                    <a:lnTo>
                      <a:pt x="452" y="218"/>
                    </a:lnTo>
                    <a:lnTo>
                      <a:pt x="452" y="214"/>
                    </a:lnTo>
                    <a:lnTo>
                      <a:pt x="458" y="210"/>
                    </a:lnTo>
                    <a:close/>
                    <a:moveTo>
                      <a:pt x="262" y="196"/>
                    </a:moveTo>
                    <a:lnTo>
                      <a:pt x="262" y="196"/>
                    </a:lnTo>
                    <a:lnTo>
                      <a:pt x="262" y="198"/>
                    </a:lnTo>
                    <a:lnTo>
                      <a:pt x="260" y="196"/>
                    </a:lnTo>
                    <a:lnTo>
                      <a:pt x="258" y="196"/>
                    </a:lnTo>
                    <a:lnTo>
                      <a:pt x="262" y="196"/>
                    </a:lnTo>
                    <a:close/>
                    <a:moveTo>
                      <a:pt x="632" y="188"/>
                    </a:moveTo>
                    <a:lnTo>
                      <a:pt x="632" y="188"/>
                    </a:lnTo>
                    <a:lnTo>
                      <a:pt x="632" y="200"/>
                    </a:lnTo>
                    <a:lnTo>
                      <a:pt x="632" y="216"/>
                    </a:lnTo>
                    <a:lnTo>
                      <a:pt x="622" y="220"/>
                    </a:lnTo>
                    <a:lnTo>
                      <a:pt x="622" y="228"/>
                    </a:lnTo>
                    <a:lnTo>
                      <a:pt x="626" y="228"/>
                    </a:lnTo>
                    <a:lnTo>
                      <a:pt x="628" y="226"/>
                    </a:lnTo>
                    <a:lnTo>
                      <a:pt x="632" y="226"/>
                    </a:lnTo>
                    <a:lnTo>
                      <a:pt x="632" y="236"/>
                    </a:lnTo>
                    <a:lnTo>
                      <a:pt x="636" y="236"/>
                    </a:lnTo>
                    <a:lnTo>
                      <a:pt x="642" y="236"/>
                    </a:lnTo>
                    <a:lnTo>
                      <a:pt x="646" y="226"/>
                    </a:lnTo>
                    <a:lnTo>
                      <a:pt x="646" y="216"/>
                    </a:lnTo>
                    <a:lnTo>
                      <a:pt x="648" y="212"/>
                    </a:lnTo>
                    <a:lnTo>
                      <a:pt x="652" y="212"/>
                    </a:lnTo>
                    <a:lnTo>
                      <a:pt x="656" y="212"/>
                    </a:lnTo>
                    <a:lnTo>
                      <a:pt x="656" y="214"/>
                    </a:lnTo>
                    <a:lnTo>
                      <a:pt x="656" y="216"/>
                    </a:lnTo>
                    <a:lnTo>
                      <a:pt x="658" y="218"/>
                    </a:lnTo>
                    <a:lnTo>
                      <a:pt x="656" y="224"/>
                    </a:lnTo>
                    <a:lnTo>
                      <a:pt x="676" y="228"/>
                    </a:lnTo>
                    <a:lnTo>
                      <a:pt x="678" y="224"/>
                    </a:lnTo>
                    <a:lnTo>
                      <a:pt x="680" y="222"/>
                    </a:lnTo>
                    <a:lnTo>
                      <a:pt x="676" y="216"/>
                    </a:lnTo>
                    <a:lnTo>
                      <a:pt x="672" y="218"/>
                    </a:lnTo>
                    <a:lnTo>
                      <a:pt x="668" y="220"/>
                    </a:lnTo>
                    <a:lnTo>
                      <a:pt x="668" y="216"/>
                    </a:lnTo>
                    <a:lnTo>
                      <a:pt x="664" y="210"/>
                    </a:lnTo>
                    <a:lnTo>
                      <a:pt x="656" y="202"/>
                    </a:lnTo>
                    <a:lnTo>
                      <a:pt x="650" y="196"/>
                    </a:lnTo>
                    <a:lnTo>
                      <a:pt x="646" y="196"/>
                    </a:lnTo>
                    <a:lnTo>
                      <a:pt x="642" y="196"/>
                    </a:lnTo>
                    <a:lnTo>
                      <a:pt x="640" y="198"/>
                    </a:lnTo>
                    <a:lnTo>
                      <a:pt x="638" y="198"/>
                    </a:lnTo>
                    <a:lnTo>
                      <a:pt x="638" y="196"/>
                    </a:lnTo>
                    <a:lnTo>
                      <a:pt x="638" y="192"/>
                    </a:lnTo>
                    <a:lnTo>
                      <a:pt x="640" y="190"/>
                    </a:lnTo>
                    <a:lnTo>
                      <a:pt x="632" y="188"/>
                    </a:lnTo>
                    <a:close/>
                    <a:moveTo>
                      <a:pt x="636" y="184"/>
                    </a:moveTo>
                    <a:lnTo>
                      <a:pt x="640" y="188"/>
                    </a:lnTo>
                    <a:lnTo>
                      <a:pt x="642" y="188"/>
                    </a:lnTo>
                    <a:lnTo>
                      <a:pt x="642" y="186"/>
                    </a:lnTo>
                    <a:lnTo>
                      <a:pt x="642" y="184"/>
                    </a:lnTo>
                    <a:lnTo>
                      <a:pt x="636" y="184"/>
                    </a:lnTo>
                    <a:close/>
                    <a:moveTo>
                      <a:pt x="644" y="164"/>
                    </a:moveTo>
                    <a:lnTo>
                      <a:pt x="644" y="164"/>
                    </a:lnTo>
                    <a:lnTo>
                      <a:pt x="648" y="166"/>
                    </a:lnTo>
                    <a:lnTo>
                      <a:pt x="648" y="168"/>
                    </a:lnTo>
                    <a:lnTo>
                      <a:pt x="648" y="170"/>
                    </a:lnTo>
                    <a:lnTo>
                      <a:pt x="644" y="172"/>
                    </a:lnTo>
                    <a:lnTo>
                      <a:pt x="644" y="168"/>
                    </a:lnTo>
                    <a:lnTo>
                      <a:pt x="640" y="168"/>
                    </a:lnTo>
                    <a:lnTo>
                      <a:pt x="640" y="170"/>
                    </a:lnTo>
                    <a:lnTo>
                      <a:pt x="642" y="168"/>
                    </a:lnTo>
                    <a:lnTo>
                      <a:pt x="642" y="166"/>
                    </a:lnTo>
                    <a:lnTo>
                      <a:pt x="644" y="164"/>
                    </a:lnTo>
                    <a:close/>
                    <a:moveTo>
                      <a:pt x="244" y="158"/>
                    </a:moveTo>
                    <a:lnTo>
                      <a:pt x="244" y="158"/>
                    </a:lnTo>
                    <a:lnTo>
                      <a:pt x="252" y="158"/>
                    </a:lnTo>
                    <a:lnTo>
                      <a:pt x="262" y="160"/>
                    </a:lnTo>
                    <a:lnTo>
                      <a:pt x="258" y="164"/>
                    </a:lnTo>
                    <a:lnTo>
                      <a:pt x="254" y="164"/>
                    </a:lnTo>
                    <a:lnTo>
                      <a:pt x="252" y="162"/>
                    </a:lnTo>
                    <a:lnTo>
                      <a:pt x="246" y="166"/>
                    </a:lnTo>
                    <a:lnTo>
                      <a:pt x="250" y="170"/>
                    </a:lnTo>
                    <a:lnTo>
                      <a:pt x="260" y="172"/>
                    </a:lnTo>
                    <a:lnTo>
                      <a:pt x="266" y="174"/>
                    </a:lnTo>
                    <a:lnTo>
                      <a:pt x="270" y="172"/>
                    </a:lnTo>
                    <a:lnTo>
                      <a:pt x="272" y="170"/>
                    </a:lnTo>
                    <a:lnTo>
                      <a:pt x="274" y="170"/>
                    </a:lnTo>
                    <a:lnTo>
                      <a:pt x="274" y="172"/>
                    </a:lnTo>
                    <a:lnTo>
                      <a:pt x="274" y="176"/>
                    </a:lnTo>
                    <a:lnTo>
                      <a:pt x="272" y="180"/>
                    </a:lnTo>
                    <a:lnTo>
                      <a:pt x="270" y="182"/>
                    </a:lnTo>
                    <a:lnTo>
                      <a:pt x="272" y="184"/>
                    </a:lnTo>
                    <a:lnTo>
                      <a:pt x="274" y="186"/>
                    </a:lnTo>
                    <a:lnTo>
                      <a:pt x="264" y="188"/>
                    </a:lnTo>
                    <a:lnTo>
                      <a:pt x="252" y="186"/>
                    </a:lnTo>
                    <a:lnTo>
                      <a:pt x="252" y="192"/>
                    </a:lnTo>
                    <a:lnTo>
                      <a:pt x="260" y="196"/>
                    </a:lnTo>
                    <a:lnTo>
                      <a:pt x="248" y="196"/>
                    </a:lnTo>
                    <a:lnTo>
                      <a:pt x="244" y="198"/>
                    </a:lnTo>
                    <a:lnTo>
                      <a:pt x="240" y="198"/>
                    </a:lnTo>
                    <a:lnTo>
                      <a:pt x="238" y="202"/>
                    </a:lnTo>
                    <a:lnTo>
                      <a:pt x="234" y="206"/>
                    </a:lnTo>
                    <a:lnTo>
                      <a:pt x="232" y="206"/>
                    </a:lnTo>
                    <a:lnTo>
                      <a:pt x="232" y="204"/>
                    </a:lnTo>
                    <a:lnTo>
                      <a:pt x="236" y="198"/>
                    </a:lnTo>
                    <a:lnTo>
                      <a:pt x="242" y="194"/>
                    </a:lnTo>
                    <a:lnTo>
                      <a:pt x="246" y="194"/>
                    </a:lnTo>
                    <a:lnTo>
                      <a:pt x="248" y="194"/>
                    </a:lnTo>
                    <a:lnTo>
                      <a:pt x="246" y="192"/>
                    </a:lnTo>
                    <a:lnTo>
                      <a:pt x="246" y="190"/>
                    </a:lnTo>
                    <a:lnTo>
                      <a:pt x="240" y="190"/>
                    </a:lnTo>
                    <a:lnTo>
                      <a:pt x="236" y="190"/>
                    </a:lnTo>
                    <a:lnTo>
                      <a:pt x="234" y="194"/>
                    </a:lnTo>
                    <a:lnTo>
                      <a:pt x="230" y="200"/>
                    </a:lnTo>
                    <a:lnTo>
                      <a:pt x="228" y="202"/>
                    </a:lnTo>
                    <a:lnTo>
                      <a:pt x="224" y="202"/>
                    </a:lnTo>
                    <a:lnTo>
                      <a:pt x="216" y="200"/>
                    </a:lnTo>
                    <a:lnTo>
                      <a:pt x="212" y="196"/>
                    </a:lnTo>
                    <a:lnTo>
                      <a:pt x="216" y="196"/>
                    </a:lnTo>
                    <a:lnTo>
                      <a:pt x="216" y="194"/>
                    </a:lnTo>
                    <a:lnTo>
                      <a:pt x="216" y="192"/>
                    </a:lnTo>
                    <a:lnTo>
                      <a:pt x="214" y="192"/>
                    </a:lnTo>
                    <a:lnTo>
                      <a:pt x="214" y="190"/>
                    </a:lnTo>
                    <a:lnTo>
                      <a:pt x="220" y="182"/>
                    </a:lnTo>
                    <a:lnTo>
                      <a:pt x="218" y="180"/>
                    </a:lnTo>
                    <a:lnTo>
                      <a:pt x="218" y="178"/>
                    </a:lnTo>
                    <a:lnTo>
                      <a:pt x="216" y="176"/>
                    </a:lnTo>
                    <a:lnTo>
                      <a:pt x="220" y="176"/>
                    </a:lnTo>
                    <a:lnTo>
                      <a:pt x="226" y="178"/>
                    </a:lnTo>
                    <a:lnTo>
                      <a:pt x="232" y="178"/>
                    </a:lnTo>
                    <a:lnTo>
                      <a:pt x="228" y="174"/>
                    </a:lnTo>
                    <a:lnTo>
                      <a:pt x="224" y="170"/>
                    </a:lnTo>
                    <a:lnTo>
                      <a:pt x="216" y="168"/>
                    </a:lnTo>
                    <a:lnTo>
                      <a:pt x="208" y="168"/>
                    </a:lnTo>
                    <a:lnTo>
                      <a:pt x="206" y="168"/>
                    </a:lnTo>
                    <a:lnTo>
                      <a:pt x="202" y="170"/>
                    </a:lnTo>
                    <a:lnTo>
                      <a:pt x="202" y="164"/>
                    </a:lnTo>
                    <a:lnTo>
                      <a:pt x="210" y="164"/>
                    </a:lnTo>
                    <a:lnTo>
                      <a:pt x="220" y="164"/>
                    </a:lnTo>
                    <a:lnTo>
                      <a:pt x="232" y="160"/>
                    </a:lnTo>
                    <a:lnTo>
                      <a:pt x="244" y="158"/>
                    </a:lnTo>
                    <a:close/>
                    <a:moveTo>
                      <a:pt x="622" y="144"/>
                    </a:moveTo>
                    <a:lnTo>
                      <a:pt x="624" y="148"/>
                    </a:lnTo>
                    <a:lnTo>
                      <a:pt x="624" y="146"/>
                    </a:lnTo>
                    <a:lnTo>
                      <a:pt x="622" y="144"/>
                    </a:lnTo>
                    <a:close/>
                    <a:moveTo>
                      <a:pt x="592" y="506"/>
                    </a:moveTo>
                    <a:lnTo>
                      <a:pt x="592" y="506"/>
                    </a:lnTo>
                    <a:lnTo>
                      <a:pt x="592" y="502"/>
                    </a:lnTo>
                    <a:lnTo>
                      <a:pt x="594" y="498"/>
                    </a:lnTo>
                    <a:lnTo>
                      <a:pt x="598" y="498"/>
                    </a:lnTo>
                    <a:lnTo>
                      <a:pt x="602" y="498"/>
                    </a:lnTo>
                    <a:lnTo>
                      <a:pt x="602" y="496"/>
                    </a:lnTo>
                    <a:lnTo>
                      <a:pt x="602" y="492"/>
                    </a:lnTo>
                    <a:lnTo>
                      <a:pt x="604" y="494"/>
                    </a:lnTo>
                    <a:lnTo>
                      <a:pt x="606" y="498"/>
                    </a:lnTo>
                    <a:lnTo>
                      <a:pt x="606" y="492"/>
                    </a:lnTo>
                    <a:lnTo>
                      <a:pt x="608" y="490"/>
                    </a:lnTo>
                    <a:lnTo>
                      <a:pt x="614" y="490"/>
                    </a:lnTo>
                    <a:lnTo>
                      <a:pt x="624" y="492"/>
                    </a:lnTo>
                    <a:lnTo>
                      <a:pt x="626" y="502"/>
                    </a:lnTo>
                    <a:lnTo>
                      <a:pt x="630" y="506"/>
                    </a:lnTo>
                    <a:lnTo>
                      <a:pt x="632" y="508"/>
                    </a:lnTo>
                    <a:lnTo>
                      <a:pt x="636" y="508"/>
                    </a:lnTo>
                    <a:lnTo>
                      <a:pt x="642" y="508"/>
                    </a:lnTo>
                    <a:lnTo>
                      <a:pt x="642" y="514"/>
                    </a:lnTo>
                    <a:lnTo>
                      <a:pt x="646" y="516"/>
                    </a:lnTo>
                    <a:lnTo>
                      <a:pt x="646" y="520"/>
                    </a:lnTo>
                    <a:lnTo>
                      <a:pt x="646" y="524"/>
                    </a:lnTo>
                    <a:lnTo>
                      <a:pt x="646" y="528"/>
                    </a:lnTo>
                    <a:lnTo>
                      <a:pt x="648" y="532"/>
                    </a:lnTo>
                    <a:lnTo>
                      <a:pt x="650" y="532"/>
                    </a:lnTo>
                    <a:lnTo>
                      <a:pt x="654" y="532"/>
                    </a:lnTo>
                    <a:lnTo>
                      <a:pt x="654" y="536"/>
                    </a:lnTo>
                    <a:lnTo>
                      <a:pt x="670" y="538"/>
                    </a:lnTo>
                    <a:lnTo>
                      <a:pt x="684" y="542"/>
                    </a:lnTo>
                    <a:lnTo>
                      <a:pt x="686" y="542"/>
                    </a:lnTo>
                    <a:lnTo>
                      <a:pt x="690" y="540"/>
                    </a:lnTo>
                    <a:lnTo>
                      <a:pt x="694" y="546"/>
                    </a:lnTo>
                    <a:lnTo>
                      <a:pt x="698" y="548"/>
                    </a:lnTo>
                    <a:lnTo>
                      <a:pt x="698" y="552"/>
                    </a:lnTo>
                    <a:lnTo>
                      <a:pt x="698" y="556"/>
                    </a:lnTo>
                    <a:lnTo>
                      <a:pt x="700" y="558"/>
                    </a:lnTo>
                    <a:lnTo>
                      <a:pt x="704" y="562"/>
                    </a:lnTo>
                    <a:lnTo>
                      <a:pt x="698" y="562"/>
                    </a:lnTo>
                    <a:lnTo>
                      <a:pt x="698" y="568"/>
                    </a:lnTo>
                    <a:lnTo>
                      <a:pt x="696" y="568"/>
                    </a:lnTo>
                    <a:lnTo>
                      <a:pt x="694" y="566"/>
                    </a:lnTo>
                    <a:lnTo>
                      <a:pt x="684" y="562"/>
                    </a:lnTo>
                    <a:lnTo>
                      <a:pt x="680" y="566"/>
                    </a:lnTo>
                    <a:lnTo>
                      <a:pt x="678" y="572"/>
                    </a:lnTo>
                    <a:lnTo>
                      <a:pt x="678" y="586"/>
                    </a:lnTo>
                    <a:lnTo>
                      <a:pt x="674" y="588"/>
                    </a:lnTo>
                    <a:lnTo>
                      <a:pt x="670" y="590"/>
                    </a:lnTo>
                    <a:lnTo>
                      <a:pt x="670" y="596"/>
                    </a:lnTo>
                    <a:lnTo>
                      <a:pt x="668" y="598"/>
                    </a:lnTo>
                    <a:lnTo>
                      <a:pt x="666" y="600"/>
                    </a:lnTo>
                    <a:lnTo>
                      <a:pt x="666" y="602"/>
                    </a:lnTo>
                    <a:lnTo>
                      <a:pt x="666" y="604"/>
                    </a:lnTo>
                    <a:lnTo>
                      <a:pt x="668" y="606"/>
                    </a:lnTo>
                    <a:lnTo>
                      <a:pt x="670" y="606"/>
                    </a:lnTo>
                    <a:lnTo>
                      <a:pt x="674" y="604"/>
                    </a:lnTo>
                    <a:lnTo>
                      <a:pt x="674" y="602"/>
                    </a:lnTo>
                    <a:lnTo>
                      <a:pt x="686" y="594"/>
                    </a:lnTo>
                    <a:lnTo>
                      <a:pt x="694" y="594"/>
                    </a:lnTo>
                    <a:lnTo>
                      <a:pt x="696" y="590"/>
                    </a:lnTo>
                    <a:lnTo>
                      <a:pt x="700" y="590"/>
                    </a:lnTo>
                    <a:lnTo>
                      <a:pt x="706" y="590"/>
                    </a:lnTo>
                    <a:lnTo>
                      <a:pt x="706" y="586"/>
                    </a:lnTo>
                    <a:lnTo>
                      <a:pt x="700" y="584"/>
                    </a:lnTo>
                    <a:lnTo>
                      <a:pt x="704" y="582"/>
                    </a:lnTo>
                    <a:lnTo>
                      <a:pt x="706" y="580"/>
                    </a:lnTo>
                    <a:lnTo>
                      <a:pt x="710" y="578"/>
                    </a:lnTo>
                    <a:lnTo>
                      <a:pt x="714" y="576"/>
                    </a:lnTo>
                    <a:lnTo>
                      <a:pt x="720" y="578"/>
                    </a:lnTo>
                    <a:lnTo>
                      <a:pt x="730" y="580"/>
                    </a:lnTo>
                    <a:lnTo>
                      <a:pt x="732" y="578"/>
                    </a:lnTo>
                    <a:lnTo>
                      <a:pt x="734" y="576"/>
                    </a:lnTo>
                    <a:lnTo>
                      <a:pt x="730" y="574"/>
                    </a:lnTo>
                    <a:lnTo>
                      <a:pt x="724" y="574"/>
                    </a:lnTo>
                    <a:lnTo>
                      <a:pt x="724" y="570"/>
                    </a:lnTo>
                    <a:lnTo>
                      <a:pt x="732" y="572"/>
                    </a:lnTo>
                    <a:lnTo>
                      <a:pt x="738" y="572"/>
                    </a:lnTo>
                    <a:lnTo>
                      <a:pt x="740" y="570"/>
                    </a:lnTo>
                    <a:lnTo>
                      <a:pt x="744" y="568"/>
                    </a:lnTo>
                    <a:lnTo>
                      <a:pt x="744" y="566"/>
                    </a:lnTo>
                    <a:lnTo>
                      <a:pt x="754" y="560"/>
                    </a:lnTo>
                    <a:lnTo>
                      <a:pt x="762" y="556"/>
                    </a:lnTo>
                    <a:lnTo>
                      <a:pt x="766" y="556"/>
                    </a:lnTo>
                    <a:lnTo>
                      <a:pt x="784" y="554"/>
                    </a:lnTo>
                    <a:lnTo>
                      <a:pt x="798" y="552"/>
                    </a:lnTo>
                    <a:lnTo>
                      <a:pt x="800" y="550"/>
                    </a:lnTo>
                    <a:lnTo>
                      <a:pt x="802" y="548"/>
                    </a:lnTo>
                    <a:lnTo>
                      <a:pt x="808" y="544"/>
                    </a:lnTo>
                    <a:lnTo>
                      <a:pt x="810" y="540"/>
                    </a:lnTo>
                    <a:lnTo>
                      <a:pt x="812" y="538"/>
                    </a:lnTo>
                    <a:lnTo>
                      <a:pt x="814" y="532"/>
                    </a:lnTo>
                    <a:lnTo>
                      <a:pt x="816" y="530"/>
                    </a:lnTo>
                    <a:lnTo>
                      <a:pt x="818" y="522"/>
                    </a:lnTo>
                    <a:lnTo>
                      <a:pt x="820" y="520"/>
                    </a:lnTo>
                    <a:lnTo>
                      <a:pt x="822" y="522"/>
                    </a:lnTo>
                    <a:lnTo>
                      <a:pt x="822" y="524"/>
                    </a:lnTo>
                    <a:lnTo>
                      <a:pt x="824" y="526"/>
                    </a:lnTo>
                    <a:lnTo>
                      <a:pt x="824" y="524"/>
                    </a:lnTo>
                    <a:lnTo>
                      <a:pt x="826" y="522"/>
                    </a:lnTo>
                    <a:lnTo>
                      <a:pt x="828" y="520"/>
                    </a:lnTo>
                    <a:lnTo>
                      <a:pt x="834" y="524"/>
                    </a:lnTo>
                    <a:lnTo>
                      <a:pt x="836" y="526"/>
                    </a:lnTo>
                    <a:lnTo>
                      <a:pt x="836" y="530"/>
                    </a:lnTo>
                    <a:lnTo>
                      <a:pt x="836" y="540"/>
                    </a:lnTo>
                    <a:lnTo>
                      <a:pt x="836" y="546"/>
                    </a:lnTo>
                    <a:lnTo>
                      <a:pt x="838" y="546"/>
                    </a:lnTo>
                    <a:lnTo>
                      <a:pt x="840" y="546"/>
                    </a:lnTo>
                    <a:lnTo>
                      <a:pt x="840" y="548"/>
                    </a:lnTo>
                    <a:lnTo>
                      <a:pt x="840" y="552"/>
                    </a:lnTo>
                    <a:lnTo>
                      <a:pt x="840" y="554"/>
                    </a:lnTo>
                    <a:lnTo>
                      <a:pt x="842" y="554"/>
                    </a:lnTo>
                    <a:lnTo>
                      <a:pt x="842" y="556"/>
                    </a:lnTo>
                    <a:lnTo>
                      <a:pt x="846" y="560"/>
                    </a:lnTo>
                    <a:lnTo>
                      <a:pt x="854" y="560"/>
                    </a:lnTo>
                    <a:lnTo>
                      <a:pt x="858" y="558"/>
                    </a:lnTo>
                    <a:lnTo>
                      <a:pt x="856" y="556"/>
                    </a:lnTo>
                    <a:lnTo>
                      <a:pt x="856" y="554"/>
                    </a:lnTo>
                    <a:lnTo>
                      <a:pt x="858" y="554"/>
                    </a:lnTo>
                    <a:lnTo>
                      <a:pt x="860" y="556"/>
                    </a:lnTo>
                    <a:lnTo>
                      <a:pt x="866" y="550"/>
                    </a:lnTo>
                    <a:lnTo>
                      <a:pt x="872" y="542"/>
                    </a:lnTo>
                    <a:lnTo>
                      <a:pt x="872" y="544"/>
                    </a:lnTo>
                    <a:lnTo>
                      <a:pt x="874" y="544"/>
                    </a:lnTo>
                    <a:lnTo>
                      <a:pt x="874" y="546"/>
                    </a:lnTo>
                    <a:lnTo>
                      <a:pt x="872" y="546"/>
                    </a:lnTo>
                    <a:lnTo>
                      <a:pt x="870" y="550"/>
                    </a:lnTo>
                    <a:lnTo>
                      <a:pt x="870" y="554"/>
                    </a:lnTo>
                    <a:lnTo>
                      <a:pt x="884" y="552"/>
                    </a:lnTo>
                    <a:lnTo>
                      <a:pt x="886" y="552"/>
                    </a:lnTo>
                    <a:lnTo>
                      <a:pt x="886" y="554"/>
                    </a:lnTo>
                    <a:lnTo>
                      <a:pt x="882" y="556"/>
                    </a:lnTo>
                    <a:lnTo>
                      <a:pt x="882" y="560"/>
                    </a:lnTo>
                    <a:lnTo>
                      <a:pt x="872" y="558"/>
                    </a:lnTo>
                    <a:lnTo>
                      <a:pt x="864" y="562"/>
                    </a:lnTo>
                    <a:lnTo>
                      <a:pt x="864" y="566"/>
                    </a:lnTo>
                    <a:lnTo>
                      <a:pt x="860" y="566"/>
                    </a:lnTo>
                    <a:lnTo>
                      <a:pt x="854" y="574"/>
                    </a:lnTo>
                    <a:lnTo>
                      <a:pt x="854" y="578"/>
                    </a:lnTo>
                    <a:lnTo>
                      <a:pt x="860" y="580"/>
                    </a:lnTo>
                    <a:lnTo>
                      <a:pt x="862" y="584"/>
                    </a:lnTo>
                    <a:lnTo>
                      <a:pt x="864" y="584"/>
                    </a:lnTo>
                    <a:lnTo>
                      <a:pt x="866" y="584"/>
                    </a:lnTo>
                    <a:lnTo>
                      <a:pt x="866" y="582"/>
                    </a:lnTo>
                    <a:lnTo>
                      <a:pt x="868" y="582"/>
                    </a:lnTo>
                    <a:lnTo>
                      <a:pt x="868" y="584"/>
                    </a:lnTo>
                    <a:lnTo>
                      <a:pt x="870" y="586"/>
                    </a:lnTo>
                    <a:lnTo>
                      <a:pt x="876" y="580"/>
                    </a:lnTo>
                    <a:lnTo>
                      <a:pt x="878" y="576"/>
                    </a:lnTo>
                    <a:lnTo>
                      <a:pt x="878" y="574"/>
                    </a:lnTo>
                    <a:lnTo>
                      <a:pt x="878" y="572"/>
                    </a:lnTo>
                    <a:lnTo>
                      <a:pt x="882" y="570"/>
                    </a:lnTo>
                    <a:lnTo>
                      <a:pt x="882" y="572"/>
                    </a:lnTo>
                    <a:lnTo>
                      <a:pt x="886" y="572"/>
                    </a:lnTo>
                    <a:lnTo>
                      <a:pt x="888" y="566"/>
                    </a:lnTo>
                    <a:lnTo>
                      <a:pt x="892" y="566"/>
                    </a:lnTo>
                    <a:lnTo>
                      <a:pt x="896" y="566"/>
                    </a:lnTo>
                    <a:lnTo>
                      <a:pt x="902" y="562"/>
                    </a:lnTo>
                    <a:lnTo>
                      <a:pt x="906" y="558"/>
                    </a:lnTo>
                    <a:lnTo>
                      <a:pt x="906" y="554"/>
                    </a:lnTo>
                    <a:lnTo>
                      <a:pt x="910" y="554"/>
                    </a:lnTo>
                    <a:lnTo>
                      <a:pt x="906" y="544"/>
                    </a:lnTo>
                    <a:lnTo>
                      <a:pt x="900" y="550"/>
                    </a:lnTo>
                    <a:lnTo>
                      <a:pt x="896" y="550"/>
                    </a:lnTo>
                    <a:lnTo>
                      <a:pt x="890" y="550"/>
                    </a:lnTo>
                    <a:lnTo>
                      <a:pt x="888" y="546"/>
                    </a:lnTo>
                    <a:lnTo>
                      <a:pt x="884" y="546"/>
                    </a:lnTo>
                    <a:lnTo>
                      <a:pt x="884" y="548"/>
                    </a:lnTo>
                    <a:lnTo>
                      <a:pt x="882" y="548"/>
                    </a:lnTo>
                    <a:lnTo>
                      <a:pt x="882" y="546"/>
                    </a:lnTo>
                    <a:lnTo>
                      <a:pt x="880" y="544"/>
                    </a:lnTo>
                    <a:lnTo>
                      <a:pt x="884" y="544"/>
                    </a:lnTo>
                    <a:lnTo>
                      <a:pt x="884" y="542"/>
                    </a:lnTo>
                    <a:lnTo>
                      <a:pt x="886" y="540"/>
                    </a:lnTo>
                    <a:lnTo>
                      <a:pt x="874" y="538"/>
                    </a:lnTo>
                    <a:lnTo>
                      <a:pt x="874" y="532"/>
                    </a:lnTo>
                    <a:lnTo>
                      <a:pt x="874" y="530"/>
                    </a:lnTo>
                    <a:lnTo>
                      <a:pt x="874" y="528"/>
                    </a:lnTo>
                    <a:lnTo>
                      <a:pt x="876" y="528"/>
                    </a:lnTo>
                    <a:lnTo>
                      <a:pt x="874" y="526"/>
                    </a:lnTo>
                    <a:lnTo>
                      <a:pt x="872" y="526"/>
                    </a:lnTo>
                    <a:lnTo>
                      <a:pt x="870" y="526"/>
                    </a:lnTo>
                    <a:lnTo>
                      <a:pt x="872" y="526"/>
                    </a:lnTo>
                    <a:lnTo>
                      <a:pt x="870" y="526"/>
                    </a:lnTo>
                    <a:lnTo>
                      <a:pt x="872" y="522"/>
                    </a:lnTo>
                    <a:lnTo>
                      <a:pt x="872" y="520"/>
                    </a:lnTo>
                    <a:lnTo>
                      <a:pt x="874" y="516"/>
                    </a:lnTo>
                    <a:lnTo>
                      <a:pt x="874" y="514"/>
                    </a:lnTo>
                    <a:lnTo>
                      <a:pt x="874" y="512"/>
                    </a:lnTo>
                    <a:lnTo>
                      <a:pt x="860" y="512"/>
                    </a:lnTo>
                    <a:lnTo>
                      <a:pt x="856" y="506"/>
                    </a:lnTo>
                    <a:lnTo>
                      <a:pt x="858" y="506"/>
                    </a:lnTo>
                    <a:lnTo>
                      <a:pt x="860" y="504"/>
                    </a:lnTo>
                    <a:lnTo>
                      <a:pt x="864" y="510"/>
                    </a:lnTo>
                    <a:lnTo>
                      <a:pt x="866" y="508"/>
                    </a:lnTo>
                    <a:lnTo>
                      <a:pt x="870" y="508"/>
                    </a:lnTo>
                    <a:lnTo>
                      <a:pt x="870" y="504"/>
                    </a:lnTo>
                    <a:lnTo>
                      <a:pt x="872" y="500"/>
                    </a:lnTo>
                    <a:lnTo>
                      <a:pt x="876" y="500"/>
                    </a:lnTo>
                    <a:lnTo>
                      <a:pt x="876" y="496"/>
                    </a:lnTo>
                    <a:lnTo>
                      <a:pt x="876" y="492"/>
                    </a:lnTo>
                    <a:lnTo>
                      <a:pt x="878" y="492"/>
                    </a:lnTo>
                    <a:lnTo>
                      <a:pt x="880" y="490"/>
                    </a:lnTo>
                    <a:lnTo>
                      <a:pt x="876" y="488"/>
                    </a:lnTo>
                    <a:lnTo>
                      <a:pt x="874" y="484"/>
                    </a:lnTo>
                    <a:lnTo>
                      <a:pt x="868" y="482"/>
                    </a:lnTo>
                    <a:lnTo>
                      <a:pt x="862" y="482"/>
                    </a:lnTo>
                    <a:lnTo>
                      <a:pt x="852" y="484"/>
                    </a:lnTo>
                    <a:lnTo>
                      <a:pt x="846" y="488"/>
                    </a:lnTo>
                    <a:lnTo>
                      <a:pt x="834" y="496"/>
                    </a:lnTo>
                    <a:lnTo>
                      <a:pt x="824" y="504"/>
                    </a:lnTo>
                    <a:lnTo>
                      <a:pt x="814" y="514"/>
                    </a:lnTo>
                    <a:lnTo>
                      <a:pt x="806" y="524"/>
                    </a:lnTo>
                    <a:lnTo>
                      <a:pt x="812" y="514"/>
                    </a:lnTo>
                    <a:lnTo>
                      <a:pt x="816" y="506"/>
                    </a:lnTo>
                    <a:lnTo>
                      <a:pt x="812" y="506"/>
                    </a:lnTo>
                    <a:lnTo>
                      <a:pt x="812" y="504"/>
                    </a:lnTo>
                    <a:lnTo>
                      <a:pt x="814" y="504"/>
                    </a:lnTo>
                    <a:lnTo>
                      <a:pt x="818" y="502"/>
                    </a:lnTo>
                    <a:lnTo>
                      <a:pt x="820" y="498"/>
                    </a:lnTo>
                    <a:lnTo>
                      <a:pt x="824" y="492"/>
                    </a:lnTo>
                    <a:lnTo>
                      <a:pt x="826" y="492"/>
                    </a:lnTo>
                    <a:lnTo>
                      <a:pt x="830" y="492"/>
                    </a:lnTo>
                    <a:lnTo>
                      <a:pt x="830" y="490"/>
                    </a:lnTo>
                    <a:lnTo>
                      <a:pt x="830" y="486"/>
                    </a:lnTo>
                    <a:lnTo>
                      <a:pt x="832" y="486"/>
                    </a:lnTo>
                    <a:lnTo>
                      <a:pt x="834" y="486"/>
                    </a:lnTo>
                    <a:lnTo>
                      <a:pt x="844" y="476"/>
                    </a:lnTo>
                    <a:lnTo>
                      <a:pt x="846" y="472"/>
                    </a:lnTo>
                    <a:lnTo>
                      <a:pt x="850" y="470"/>
                    </a:lnTo>
                    <a:lnTo>
                      <a:pt x="852" y="468"/>
                    </a:lnTo>
                    <a:lnTo>
                      <a:pt x="864" y="466"/>
                    </a:lnTo>
                    <a:lnTo>
                      <a:pt x="874" y="466"/>
                    </a:lnTo>
                    <a:lnTo>
                      <a:pt x="884" y="468"/>
                    </a:lnTo>
                    <a:lnTo>
                      <a:pt x="890" y="468"/>
                    </a:lnTo>
                    <a:lnTo>
                      <a:pt x="892" y="466"/>
                    </a:lnTo>
                    <a:lnTo>
                      <a:pt x="894" y="464"/>
                    </a:lnTo>
                    <a:lnTo>
                      <a:pt x="898" y="464"/>
                    </a:lnTo>
                    <a:lnTo>
                      <a:pt x="900" y="466"/>
                    </a:lnTo>
                    <a:lnTo>
                      <a:pt x="900" y="468"/>
                    </a:lnTo>
                    <a:lnTo>
                      <a:pt x="902" y="468"/>
                    </a:lnTo>
                    <a:lnTo>
                      <a:pt x="904" y="466"/>
                    </a:lnTo>
                    <a:lnTo>
                      <a:pt x="904" y="464"/>
                    </a:lnTo>
                    <a:lnTo>
                      <a:pt x="906" y="464"/>
                    </a:lnTo>
                    <a:lnTo>
                      <a:pt x="910" y="470"/>
                    </a:lnTo>
                    <a:lnTo>
                      <a:pt x="914" y="470"/>
                    </a:lnTo>
                    <a:lnTo>
                      <a:pt x="914" y="466"/>
                    </a:lnTo>
                    <a:lnTo>
                      <a:pt x="918" y="466"/>
                    </a:lnTo>
                    <a:lnTo>
                      <a:pt x="920" y="466"/>
                    </a:lnTo>
                    <a:lnTo>
                      <a:pt x="920" y="468"/>
                    </a:lnTo>
                    <a:lnTo>
                      <a:pt x="924" y="468"/>
                    </a:lnTo>
                    <a:lnTo>
                      <a:pt x="924" y="464"/>
                    </a:lnTo>
                    <a:lnTo>
                      <a:pt x="928" y="464"/>
                    </a:lnTo>
                    <a:lnTo>
                      <a:pt x="930" y="464"/>
                    </a:lnTo>
                    <a:lnTo>
                      <a:pt x="932" y="462"/>
                    </a:lnTo>
                    <a:lnTo>
                      <a:pt x="932" y="458"/>
                    </a:lnTo>
                    <a:lnTo>
                      <a:pt x="938" y="458"/>
                    </a:lnTo>
                    <a:lnTo>
                      <a:pt x="942" y="456"/>
                    </a:lnTo>
                    <a:lnTo>
                      <a:pt x="940" y="450"/>
                    </a:lnTo>
                    <a:lnTo>
                      <a:pt x="942" y="448"/>
                    </a:lnTo>
                    <a:lnTo>
                      <a:pt x="942" y="444"/>
                    </a:lnTo>
                    <a:lnTo>
                      <a:pt x="950" y="442"/>
                    </a:lnTo>
                    <a:lnTo>
                      <a:pt x="958" y="440"/>
                    </a:lnTo>
                    <a:lnTo>
                      <a:pt x="960" y="442"/>
                    </a:lnTo>
                    <a:lnTo>
                      <a:pt x="962" y="442"/>
                    </a:lnTo>
                    <a:lnTo>
                      <a:pt x="976" y="430"/>
                    </a:lnTo>
                    <a:lnTo>
                      <a:pt x="974" y="412"/>
                    </a:lnTo>
                    <a:lnTo>
                      <a:pt x="972" y="412"/>
                    </a:lnTo>
                    <a:lnTo>
                      <a:pt x="970" y="414"/>
                    </a:lnTo>
                    <a:lnTo>
                      <a:pt x="966" y="412"/>
                    </a:lnTo>
                    <a:lnTo>
                      <a:pt x="962" y="408"/>
                    </a:lnTo>
                    <a:lnTo>
                      <a:pt x="958" y="404"/>
                    </a:lnTo>
                    <a:lnTo>
                      <a:pt x="950" y="404"/>
                    </a:lnTo>
                    <a:lnTo>
                      <a:pt x="952" y="408"/>
                    </a:lnTo>
                    <a:lnTo>
                      <a:pt x="942" y="410"/>
                    </a:lnTo>
                    <a:lnTo>
                      <a:pt x="928" y="416"/>
                    </a:lnTo>
                    <a:lnTo>
                      <a:pt x="928" y="420"/>
                    </a:lnTo>
                    <a:lnTo>
                      <a:pt x="924" y="420"/>
                    </a:lnTo>
                    <a:lnTo>
                      <a:pt x="922" y="418"/>
                    </a:lnTo>
                    <a:lnTo>
                      <a:pt x="922" y="416"/>
                    </a:lnTo>
                    <a:lnTo>
                      <a:pt x="922" y="414"/>
                    </a:lnTo>
                    <a:lnTo>
                      <a:pt x="928" y="414"/>
                    </a:lnTo>
                    <a:lnTo>
                      <a:pt x="932" y="414"/>
                    </a:lnTo>
                    <a:lnTo>
                      <a:pt x="938" y="410"/>
                    </a:lnTo>
                    <a:lnTo>
                      <a:pt x="942" y="404"/>
                    </a:lnTo>
                    <a:lnTo>
                      <a:pt x="948" y="404"/>
                    </a:lnTo>
                    <a:lnTo>
                      <a:pt x="954" y="402"/>
                    </a:lnTo>
                    <a:lnTo>
                      <a:pt x="956" y="400"/>
                    </a:lnTo>
                    <a:lnTo>
                      <a:pt x="958" y="396"/>
                    </a:lnTo>
                    <a:lnTo>
                      <a:pt x="954" y="398"/>
                    </a:lnTo>
                    <a:lnTo>
                      <a:pt x="952" y="394"/>
                    </a:lnTo>
                    <a:lnTo>
                      <a:pt x="954" y="394"/>
                    </a:lnTo>
                    <a:lnTo>
                      <a:pt x="952" y="392"/>
                    </a:lnTo>
                    <a:lnTo>
                      <a:pt x="950" y="390"/>
                    </a:lnTo>
                    <a:lnTo>
                      <a:pt x="950" y="392"/>
                    </a:lnTo>
                    <a:lnTo>
                      <a:pt x="948" y="394"/>
                    </a:lnTo>
                    <a:lnTo>
                      <a:pt x="946" y="394"/>
                    </a:lnTo>
                    <a:lnTo>
                      <a:pt x="944" y="392"/>
                    </a:lnTo>
                    <a:lnTo>
                      <a:pt x="942" y="392"/>
                    </a:lnTo>
                    <a:lnTo>
                      <a:pt x="942" y="388"/>
                    </a:lnTo>
                    <a:lnTo>
                      <a:pt x="942" y="386"/>
                    </a:lnTo>
                    <a:lnTo>
                      <a:pt x="932" y="388"/>
                    </a:lnTo>
                    <a:lnTo>
                      <a:pt x="922" y="386"/>
                    </a:lnTo>
                    <a:lnTo>
                      <a:pt x="922" y="382"/>
                    </a:lnTo>
                    <a:lnTo>
                      <a:pt x="922" y="380"/>
                    </a:lnTo>
                    <a:lnTo>
                      <a:pt x="922" y="376"/>
                    </a:lnTo>
                    <a:lnTo>
                      <a:pt x="920" y="376"/>
                    </a:lnTo>
                    <a:lnTo>
                      <a:pt x="918" y="374"/>
                    </a:lnTo>
                    <a:lnTo>
                      <a:pt x="914" y="372"/>
                    </a:lnTo>
                    <a:lnTo>
                      <a:pt x="910" y="372"/>
                    </a:lnTo>
                    <a:lnTo>
                      <a:pt x="906" y="362"/>
                    </a:lnTo>
                    <a:lnTo>
                      <a:pt x="902" y="364"/>
                    </a:lnTo>
                    <a:lnTo>
                      <a:pt x="904" y="358"/>
                    </a:lnTo>
                    <a:lnTo>
                      <a:pt x="902" y="358"/>
                    </a:lnTo>
                    <a:lnTo>
                      <a:pt x="902" y="356"/>
                    </a:lnTo>
                    <a:lnTo>
                      <a:pt x="914" y="356"/>
                    </a:lnTo>
                    <a:lnTo>
                      <a:pt x="914" y="350"/>
                    </a:lnTo>
                    <a:lnTo>
                      <a:pt x="904" y="348"/>
                    </a:lnTo>
                    <a:lnTo>
                      <a:pt x="904" y="344"/>
                    </a:lnTo>
                    <a:lnTo>
                      <a:pt x="904" y="338"/>
                    </a:lnTo>
                    <a:lnTo>
                      <a:pt x="902" y="338"/>
                    </a:lnTo>
                    <a:lnTo>
                      <a:pt x="900" y="338"/>
                    </a:lnTo>
                    <a:lnTo>
                      <a:pt x="898" y="336"/>
                    </a:lnTo>
                    <a:lnTo>
                      <a:pt x="896" y="332"/>
                    </a:lnTo>
                    <a:lnTo>
                      <a:pt x="898" y="326"/>
                    </a:lnTo>
                    <a:lnTo>
                      <a:pt x="886" y="326"/>
                    </a:lnTo>
                    <a:lnTo>
                      <a:pt x="894" y="322"/>
                    </a:lnTo>
                    <a:lnTo>
                      <a:pt x="888" y="310"/>
                    </a:lnTo>
                    <a:lnTo>
                      <a:pt x="882" y="310"/>
                    </a:lnTo>
                    <a:lnTo>
                      <a:pt x="882" y="308"/>
                    </a:lnTo>
                    <a:lnTo>
                      <a:pt x="880" y="308"/>
                    </a:lnTo>
                    <a:lnTo>
                      <a:pt x="880" y="302"/>
                    </a:lnTo>
                    <a:lnTo>
                      <a:pt x="880" y="294"/>
                    </a:lnTo>
                    <a:lnTo>
                      <a:pt x="876" y="292"/>
                    </a:lnTo>
                    <a:lnTo>
                      <a:pt x="878" y="288"/>
                    </a:lnTo>
                    <a:lnTo>
                      <a:pt x="878" y="284"/>
                    </a:lnTo>
                    <a:lnTo>
                      <a:pt x="874" y="284"/>
                    </a:lnTo>
                    <a:lnTo>
                      <a:pt x="868" y="296"/>
                    </a:lnTo>
                    <a:lnTo>
                      <a:pt x="864" y="308"/>
                    </a:lnTo>
                    <a:lnTo>
                      <a:pt x="862" y="306"/>
                    </a:lnTo>
                    <a:lnTo>
                      <a:pt x="862" y="302"/>
                    </a:lnTo>
                    <a:lnTo>
                      <a:pt x="858" y="306"/>
                    </a:lnTo>
                    <a:lnTo>
                      <a:pt x="858" y="310"/>
                    </a:lnTo>
                    <a:lnTo>
                      <a:pt x="856" y="310"/>
                    </a:lnTo>
                    <a:lnTo>
                      <a:pt x="854" y="308"/>
                    </a:lnTo>
                    <a:lnTo>
                      <a:pt x="854" y="312"/>
                    </a:lnTo>
                    <a:lnTo>
                      <a:pt x="852" y="316"/>
                    </a:lnTo>
                    <a:lnTo>
                      <a:pt x="844" y="322"/>
                    </a:lnTo>
                    <a:lnTo>
                      <a:pt x="836" y="314"/>
                    </a:lnTo>
                    <a:lnTo>
                      <a:pt x="834" y="316"/>
                    </a:lnTo>
                    <a:lnTo>
                      <a:pt x="834" y="318"/>
                    </a:lnTo>
                    <a:lnTo>
                      <a:pt x="832" y="318"/>
                    </a:lnTo>
                    <a:lnTo>
                      <a:pt x="830" y="308"/>
                    </a:lnTo>
                    <a:lnTo>
                      <a:pt x="822" y="308"/>
                    </a:lnTo>
                    <a:lnTo>
                      <a:pt x="814" y="306"/>
                    </a:lnTo>
                    <a:lnTo>
                      <a:pt x="814" y="296"/>
                    </a:lnTo>
                    <a:lnTo>
                      <a:pt x="812" y="286"/>
                    </a:lnTo>
                    <a:lnTo>
                      <a:pt x="816" y="286"/>
                    </a:lnTo>
                    <a:lnTo>
                      <a:pt x="818" y="284"/>
                    </a:lnTo>
                    <a:lnTo>
                      <a:pt x="818" y="282"/>
                    </a:lnTo>
                    <a:lnTo>
                      <a:pt x="816" y="282"/>
                    </a:lnTo>
                    <a:lnTo>
                      <a:pt x="814" y="282"/>
                    </a:lnTo>
                    <a:lnTo>
                      <a:pt x="820" y="270"/>
                    </a:lnTo>
                    <a:lnTo>
                      <a:pt x="818" y="272"/>
                    </a:lnTo>
                    <a:lnTo>
                      <a:pt x="816" y="274"/>
                    </a:lnTo>
                    <a:lnTo>
                      <a:pt x="812" y="274"/>
                    </a:lnTo>
                    <a:lnTo>
                      <a:pt x="806" y="272"/>
                    </a:lnTo>
                    <a:lnTo>
                      <a:pt x="806" y="270"/>
                    </a:lnTo>
                    <a:lnTo>
                      <a:pt x="808" y="268"/>
                    </a:lnTo>
                    <a:lnTo>
                      <a:pt x="810" y="266"/>
                    </a:lnTo>
                    <a:lnTo>
                      <a:pt x="806" y="264"/>
                    </a:lnTo>
                    <a:lnTo>
                      <a:pt x="802" y="266"/>
                    </a:lnTo>
                    <a:lnTo>
                      <a:pt x="796" y="266"/>
                    </a:lnTo>
                    <a:lnTo>
                      <a:pt x="792" y="266"/>
                    </a:lnTo>
                    <a:lnTo>
                      <a:pt x="792" y="260"/>
                    </a:lnTo>
                    <a:lnTo>
                      <a:pt x="790" y="260"/>
                    </a:lnTo>
                    <a:lnTo>
                      <a:pt x="790" y="256"/>
                    </a:lnTo>
                    <a:lnTo>
                      <a:pt x="786" y="252"/>
                    </a:lnTo>
                    <a:lnTo>
                      <a:pt x="782" y="248"/>
                    </a:lnTo>
                    <a:lnTo>
                      <a:pt x="772" y="242"/>
                    </a:lnTo>
                    <a:lnTo>
                      <a:pt x="766" y="244"/>
                    </a:lnTo>
                    <a:lnTo>
                      <a:pt x="762" y="250"/>
                    </a:lnTo>
                    <a:lnTo>
                      <a:pt x="758" y="250"/>
                    </a:lnTo>
                    <a:lnTo>
                      <a:pt x="752" y="250"/>
                    </a:lnTo>
                    <a:lnTo>
                      <a:pt x="752" y="252"/>
                    </a:lnTo>
                    <a:lnTo>
                      <a:pt x="748" y="254"/>
                    </a:lnTo>
                    <a:lnTo>
                      <a:pt x="744" y="252"/>
                    </a:lnTo>
                    <a:lnTo>
                      <a:pt x="734" y="250"/>
                    </a:lnTo>
                    <a:lnTo>
                      <a:pt x="726" y="250"/>
                    </a:lnTo>
                    <a:lnTo>
                      <a:pt x="722" y="252"/>
                    </a:lnTo>
                    <a:lnTo>
                      <a:pt x="720" y="256"/>
                    </a:lnTo>
                    <a:lnTo>
                      <a:pt x="726" y="258"/>
                    </a:lnTo>
                    <a:lnTo>
                      <a:pt x="726" y="262"/>
                    </a:lnTo>
                    <a:lnTo>
                      <a:pt x="724" y="262"/>
                    </a:lnTo>
                    <a:lnTo>
                      <a:pt x="724" y="264"/>
                    </a:lnTo>
                    <a:lnTo>
                      <a:pt x="724" y="266"/>
                    </a:lnTo>
                    <a:lnTo>
                      <a:pt x="720" y="274"/>
                    </a:lnTo>
                    <a:lnTo>
                      <a:pt x="718" y="274"/>
                    </a:lnTo>
                    <a:lnTo>
                      <a:pt x="720" y="278"/>
                    </a:lnTo>
                    <a:lnTo>
                      <a:pt x="724" y="278"/>
                    </a:lnTo>
                    <a:lnTo>
                      <a:pt x="724" y="286"/>
                    </a:lnTo>
                    <a:lnTo>
                      <a:pt x="724" y="288"/>
                    </a:lnTo>
                    <a:lnTo>
                      <a:pt x="728" y="292"/>
                    </a:lnTo>
                    <a:lnTo>
                      <a:pt x="728" y="294"/>
                    </a:lnTo>
                    <a:lnTo>
                      <a:pt x="728" y="296"/>
                    </a:lnTo>
                    <a:lnTo>
                      <a:pt x="726" y="294"/>
                    </a:lnTo>
                    <a:lnTo>
                      <a:pt x="724" y="298"/>
                    </a:lnTo>
                    <a:lnTo>
                      <a:pt x="720" y="296"/>
                    </a:lnTo>
                    <a:lnTo>
                      <a:pt x="722" y="300"/>
                    </a:lnTo>
                    <a:lnTo>
                      <a:pt x="724" y="302"/>
                    </a:lnTo>
                    <a:lnTo>
                      <a:pt x="724" y="306"/>
                    </a:lnTo>
                    <a:lnTo>
                      <a:pt x="718" y="306"/>
                    </a:lnTo>
                    <a:lnTo>
                      <a:pt x="712" y="308"/>
                    </a:lnTo>
                    <a:lnTo>
                      <a:pt x="712" y="318"/>
                    </a:lnTo>
                    <a:lnTo>
                      <a:pt x="718" y="320"/>
                    </a:lnTo>
                    <a:lnTo>
                      <a:pt x="724" y="322"/>
                    </a:lnTo>
                    <a:lnTo>
                      <a:pt x="726" y="324"/>
                    </a:lnTo>
                    <a:lnTo>
                      <a:pt x="728" y="330"/>
                    </a:lnTo>
                    <a:lnTo>
                      <a:pt x="728" y="336"/>
                    </a:lnTo>
                    <a:lnTo>
                      <a:pt x="730" y="340"/>
                    </a:lnTo>
                    <a:lnTo>
                      <a:pt x="734" y="342"/>
                    </a:lnTo>
                    <a:lnTo>
                      <a:pt x="738" y="346"/>
                    </a:lnTo>
                    <a:lnTo>
                      <a:pt x="736" y="352"/>
                    </a:lnTo>
                    <a:lnTo>
                      <a:pt x="734" y="362"/>
                    </a:lnTo>
                    <a:lnTo>
                      <a:pt x="734" y="360"/>
                    </a:lnTo>
                    <a:lnTo>
                      <a:pt x="738" y="360"/>
                    </a:lnTo>
                    <a:lnTo>
                      <a:pt x="738" y="362"/>
                    </a:lnTo>
                    <a:lnTo>
                      <a:pt x="738" y="366"/>
                    </a:lnTo>
                    <a:lnTo>
                      <a:pt x="736" y="366"/>
                    </a:lnTo>
                    <a:lnTo>
                      <a:pt x="734" y="366"/>
                    </a:lnTo>
                    <a:lnTo>
                      <a:pt x="728" y="376"/>
                    </a:lnTo>
                    <a:lnTo>
                      <a:pt x="718" y="386"/>
                    </a:lnTo>
                    <a:lnTo>
                      <a:pt x="706" y="392"/>
                    </a:lnTo>
                    <a:lnTo>
                      <a:pt x="712" y="420"/>
                    </a:lnTo>
                    <a:lnTo>
                      <a:pt x="712" y="434"/>
                    </a:lnTo>
                    <a:lnTo>
                      <a:pt x="710" y="446"/>
                    </a:lnTo>
                    <a:lnTo>
                      <a:pt x="704" y="446"/>
                    </a:lnTo>
                    <a:lnTo>
                      <a:pt x="702" y="450"/>
                    </a:lnTo>
                    <a:lnTo>
                      <a:pt x="700" y="452"/>
                    </a:lnTo>
                    <a:lnTo>
                      <a:pt x="698" y="452"/>
                    </a:lnTo>
                    <a:lnTo>
                      <a:pt x="692" y="450"/>
                    </a:lnTo>
                    <a:lnTo>
                      <a:pt x="680" y="438"/>
                    </a:lnTo>
                    <a:lnTo>
                      <a:pt x="680" y="434"/>
                    </a:lnTo>
                    <a:lnTo>
                      <a:pt x="680" y="432"/>
                    </a:lnTo>
                    <a:lnTo>
                      <a:pt x="680" y="430"/>
                    </a:lnTo>
                    <a:lnTo>
                      <a:pt x="672" y="426"/>
                    </a:lnTo>
                    <a:lnTo>
                      <a:pt x="672" y="422"/>
                    </a:lnTo>
                    <a:lnTo>
                      <a:pt x="672" y="416"/>
                    </a:lnTo>
                    <a:lnTo>
                      <a:pt x="670" y="416"/>
                    </a:lnTo>
                    <a:lnTo>
                      <a:pt x="670" y="414"/>
                    </a:lnTo>
                    <a:lnTo>
                      <a:pt x="672" y="412"/>
                    </a:lnTo>
                    <a:lnTo>
                      <a:pt x="670" y="408"/>
                    </a:lnTo>
                    <a:lnTo>
                      <a:pt x="672" y="408"/>
                    </a:lnTo>
                    <a:lnTo>
                      <a:pt x="672" y="406"/>
                    </a:lnTo>
                    <a:lnTo>
                      <a:pt x="674" y="396"/>
                    </a:lnTo>
                    <a:lnTo>
                      <a:pt x="672" y="394"/>
                    </a:lnTo>
                    <a:lnTo>
                      <a:pt x="672" y="392"/>
                    </a:lnTo>
                    <a:lnTo>
                      <a:pt x="672" y="390"/>
                    </a:lnTo>
                    <a:lnTo>
                      <a:pt x="674" y="390"/>
                    </a:lnTo>
                    <a:lnTo>
                      <a:pt x="672" y="386"/>
                    </a:lnTo>
                    <a:lnTo>
                      <a:pt x="666" y="384"/>
                    </a:lnTo>
                    <a:lnTo>
                      <a:pt x="658" y="384"/>
                    </a:lnTo>
                    <a:lnTo>
                      <a:pt x="652" y="384"/>
                    </a:lnTo>
                    <a:lnTo>
                      <a:pt x="644" y="384"/>
                    </a:lnTo>
                    <a:lnTo>
                      <a:pt x="638" y="380"/>
                    </a:lnTo>
                    <a:lnTo>
                      <a:pt x="632" y="376"/>
                    </a:lnTo>
                    <a:lnTo>
                      <a:pt x="614" y="370"/>
                    </a:lnTo>
                    <a:lnTo>
                      <a:pt x="612" y="368"/>
                    </a:lnTo>
                    <a:lnTo>
                      <a:pt x="612" y="364"/>
                    </a:lnTo>
                    <a:lnTo>
                      <a:pt x="612" y="360"/>
                    </a:lnTo>
                    <a:lnTo>
                      <a:pt x="610" y="358"/>
                    </a:lnTo>
                    <a:lnTo>
                      <a:pt x="606" y="356"/>
                    </a:lnTo>
                    <a:lnTo>
                      <a:pt x="602" y="356"/>
                    </a:lnTo>
                    <a:lnTo>
                      <a:pt x="592" y="348"/>
                    </a:lnTo>
                    <a:lnTo>
                      <a:pt x="586" y="348"/>
                    </a:lnTo>
                    <a:lnTo>
                      <a:pt x="582" y="346"/>
                    </a:lnTo>
                    <a:lnTo>
                      <a:pt x="578" y="344"/>
                    </a:lnTo>
                    <a:lnTo>
                      <a:pt x="574" y="342"/>
                    </a:lnTo>
                    <a:lnTo>
                      <a:pt x="568" y="344"/>
                    </a:lnTo>
                    <a:lnTo>
                      <a:pt x="560" y="348"/>
                    </a:lnTo>
                    <a:lnTo>
                      <a:pt x="554" y="332"/>
                    </a:lnTo>
                    <a:lnTo>
                      <a:pt x="548" y="314"/>
                    </a:lnTo>
                    <a:lnTo>
                      <a:pt x="540" y="314"/>
                    </a:lnTo>
                    <a:lnTo>
                      <a:pt x="536" y="316"/>
                    </a:lnTo>
                    <a:lnTo>
                      <a:pt x="532" y="314"/>
                    </a:lnTo>
                    <a:lnTo>
                      <a:pt x="530" y="308"/>
                    </a:lnTo>
                    <a:lnTo>
                      <a:pt x="526" y="304"/>
                    </a:lnTo>
                    <a:lnTo>
                      <a:pt x="528" y="290"/>
                    </a:lnTo>
                    <a:lnTo>
                      <a:pt x="534" y="286"/>
                    </a:lnTo>
                    <a:lnTo>
                      <a:pt x="532" y="284"/>
                    </a:lnTo>
                    <a:lnTo>
                      <a:pt x="532" y="282"/>
                    </a:lnTo>
                    <a:lnTo>
                      <a:pt x="530" y="280"/>
                    </a:lnTo>
                    <a:lnTo>
                      <a:pt x="532" y="280"/>
                    </a:lnTo>
                    <a:lnTo>
                      <a:pt x="536" y="280"/>
                    </a:lnTo>
                    <a:lnTo>
                      <a:pt x="536" y="274"/>
                    </a:lnTo>
                    <a:lnTo>
                      <a:pt x="536" y="270"/>
                    </a:lnTo>
                    <a:lnTo>
                      <a:pt x="540" y="268"/>
                    </a:lnTo>
                    <a:lnTo>
                      <a:pt x="542" y="266"/>
                    </a:lnTo>
                    <a:lnTo>
                      <a:pt x="544" y="264"/>
                    </a:lnTo>
                    <a:lnTo>
                      <a:pt x="544" y="262"/>
                    </a:lnTo>
                    <a:lnTo>
                      <a:pt x="548" y="262"/>
                    </a:lnTo>
                    <a:lnTo>
                      <a:pt x="550" y="262"/>
                    </a:lnTo>
                    <a:lnTo>
                      <a:pt x="550" y="258"/>
                    </a:lnTo>
                    <a:lnTo>
                      <a:pt x="550" y="252"/>
                    </a:lnTo>
                    <a:lnTo>
                      <a:pt x="554" y="252"/>
                    </a:lnTo>
                    <a:lnTo>
                      <a:pt x="554" y="250"/>
                    </a:lnTo>
                    <a:lnTo>
                      <a:pt x="556" y="252"/>
                    </a:lnTo>
                    <a:lnTo>
                      <a:pt x="558" y="252"/>
                    </a:lnTo>
                    <a:lnTo>
                      <a:pt x="560" y="252"/>
                    </a:lnTo>
                    <a:lnTo>
                      <a:pt x="560" y="250"/>
                    </a:lnTo>
                    <a:lnTo>
                      <a:pt x="558" y="248"/>
                    </a:lnTo>
                    <a:lnTo>
                      <a:pt x="564" y="244"/>
                    </a:lnTo>
                    <a:lnTo>
                      <a:pt x="562" y="244"/>
                    </a:lnTo>
                    <a:lnTo>
                      <a:pt x="560" y="244"/>
                    </a:lnTo>
                    <a:lnTo>
                      <a:pt x="560" y="242"/>
                    </a:lnTo>
                    <a:lnTo>
                      <a:pt x="564" y="242"/>
                    </a:lnTo>
                    <a:lnTo>
                      <a:pt x="566" y="244"/>
                    </a:lnTo>
                    <a:lnTo>
                      <a:pt x="568" y="244"/>
                    </a:lnTo>
                    <a:lnTo>
                      <a:pt x="572" y="244"/>
                    </a:lnTo>
                    <a:lnTo>
                      <a:pt x="578" y="240"/>
                    </a:lnTo>
                    <a:lnTo>
                      <a:pt x="578" y="236"/>
                    </a:lnTo>
                    <a:lnTo>
                      <a:pt x="580" y="234"/>
                    </a:lnTo>
                    <a:lnTo>
                      <a:pt x="574" y="230"/>
                    </a:lnTo>
                    <a:lnTo>
                      <a:pt x="574" y="226"/>
                    </a:lnTo>
                    <a:lnTo>
                      <a:pt x="578" y="228"/>
                    </a:lnTo>
                    <a:lnTo>
                      <a:pt x="582" y="228"/>
                    </a:lnTo>
                    <a:lnTo>
                      <a:pt x="584" y="214"/>
                    </a:lnTo>
                    <a:lnTo>
                      <a:pt x="590" y="214"/>
                    </a:lnTo>
                    <a:lnTo>
                      <a:pt x="590" y="212"/>
                    </a:lnTo>
                    <a:lnTo>
                      <a:pt x="592" y="212"/>
                    </a:lnTo>
                    <a:lnTo>
                      <a:pt x="598" y="212"/>
                    </a:lnTo>
                    <a:lnTo>
                      <a:pt x="600" y="214"/>
                    </a:lnTo>
                    <a:lnTo>
                      <a:pt x="602" y="214"/>
                    </a:lnTo>
                    <a:lnTo>
                      <a:pt x="610" y="212"/>
                    </a:lnTo>
                    <a:lnTo>
                      <a:pt x="612" y="210"/>
                    </a:lnTo>
                    <a:lnTo>
                      <a:pt x="616" y="210"/>
                    </a:lnTo>
                    <a:lnTo>
                      <a:pt x="614" y="206"/>
                    </a:lnTo>
                    <a:lnTo>
                      <a:pt x="614" y="202"/>
                    </a:lnTo>
                    <a:lnTo>
                      <a:pt x="616" y="202"/>
                    </a:lnTo>
                    <a:lnTo>
                      <a:pt x="616" y="198"/>
                    </a:lnTo>
                    <a:lnTo>
                      <a:pt x="618" y="200"/>
                    </a:lnTo>
                    <a:lnTo>
                      <a:pt x="618" y="198"/>
                    </a:lnTo>
                    <a:lnTo>
                      <a:pt x="616" y="196"/>
                    </a:lnTo>
                    <a:lnTo>
                      <a:pt x="580" y="194"/>
                    </a:lnTo>
                    <a:lnTo>
                      <a:pt x="588" y="190"/>
                    </a:lnTo>
                    <a:lnTo>
                      <a:pt x="590" y="184"/>
                    </a:lnTo>
                    <a:lnTo>
                      <a:pt x="592" y="184"/>
                    </a:lnTo>
                    <a:lnTo>
                      <a:pt x="592" y="186"/>
                    </a:lnTo>
                    <a:lnTo>
                      <a:pt x="602" y="186"/>
                    </a:lnTo>
                    <a:lnTo>
                      <a:pt x="610" y="188"/>
                    </a:lnTo>
                    <a:lnTo>
                      <a:pt x="614" y="190"/>
                    </a:lnTo>
                    <a:lnTo>
                      <a:pt x="622" y="196"/>
                    </a:lnTo>
                    <a:lnTo>
                      <a:pt x="622" y="192"/>
                    </a:lnTo>
                    <a:lnTo>
                      <a:pt x="622" y="190"/>
                    </a:lnTo>
                    <a:lnTo>
                      <a:pt x="628" y="186"/>
                    </a:lnTo>
                    <a:lnTo>
                      <a:pt x="624" y="174"/>
                    </a:lnTo>
                    <a:lnTo>
                      <a:pt x="634" y="172"/>
                    </a:lnTo>
                    <a:lnTo>
                      <a:pt x="636" y="174"/>
                    </a:lnTo>
                    <a:lnTo>
                      <a:pt x="638" y="178"/>
                    </a:lnTo>
                    <a:lnTo>
                      <a:pt x="642" y="180"/>
                    </a:lnTo>
                    <a:lnTo>
                      <a:pt x="646" y="182"/>
                    </a:lnTo>
                    <a:lnTo>
                      <a:pt x="652" y="180"/>
                    </a:lnTo>
                    <a:lnTo>
                      <a:pt x="652" y="176"/>
                    </a:lnTo>
                    <a:lnTo>
                      <a:pt x="646" y="174"/>
                    </a:lnTo>
                    <a:lnTo>
                      <a:pt x="646" y="172"/>
                    </a:lnTo>
                    <a:lnTo>
                      <a:pt x="648" y="172"/>
                    </a:lnTo>
                    <a:lnTo>
                      <a:pt x="650" y="170"/>
                    </a:lnTo>
                    <a:lnTo>
                      <a:pt x="652" y="170"/>
                    </a:lnTo>
                    <a:lnTo>
                      <a:pt x="652" y="172"/>
                    </a:lnTo>
                    <a:lnTo>
                      <a:pt x="658" y="176"/>
                    </a:lnTo>
                    <a:lnTo>
                      <a:pt x="662" y="172"/>
                    </a:lnTo>
                    <a:lnTo>
                      <a:pt x="666" y="168"/>
                    </a:lnTo>
                    <a:lnTo>
                      <a:pt x="668" y="168"/>
                    </a:lnTo>
                    <a:lnTo>
                      <a:pt x="670" y="168"/>
                    </a:lnTo>
                    <a:lnTo>
                      <a:pt x="672" y="164"/>
                    </a:lnTo>
                    <a:lnTo>
                      <a:pt x="682" y="160"/>
                    </a:lnTo>
                    <a:lnTo>
                      <a:pt x="692" y="158"/>
                    </a:lnTo>
                    <a:lnTo>
                      <a:pt x="692" y="152"/>
                    </a:lnTo>
                    <a:lnTo>
                      <a:pt x="692" y="148"/>
                    </a:lnTo>
                    <a:lnTo>
                      <a:pt x="686" y="146"/>
                    </a:lnTo>
                    <a:lnTo>
                      <a:pt x="680" y="142"/>
                    </a:lnTo>
                    <a:lnTo>
                      <a:pt x="676" y="138"/>
                    </a:lnTo>
                    <a:lnTo>
                      <a:pt x="676" y="134"/>
                    </a:lnTo>
                    <a:lnTo>
                      <a:pt x="676" y="130"/>
                    </a:lnTo>
                    <a:lnTo>
                      <a:pt x="678" y="130"/>
                    </a:lnTo>
                    <a:lnTo>
                      <a:pt x="678" y="128"/>
                    </a:lnTo>
                    <a:lnTo>
                      <a:pt x="680" y="128"/>
                    </a:lnTo>
                    <a:lnTo>
                      <a:pt x="682" y="126"/>
                    </a:lnTo>
                    <a:lnTo>
                      <a:pt x="684" y="124"/>
                    </a:lnTo>
                    <a:lnTo>
                      <a:pt x="680" y="124"/>
                    </a:lnTo>
                    <a:lnTo>
                      <a:pt x="678" y="124"/>
                    </a:lnTo>
                    <a:lnTo>
                      <a:pt x="680" y="120"/>
                    </a:lnTo>
                    <a:lnTo>
                      <a:pt x="684" y="114"/>
                    </a:lnTo>
                    <a:lnTo>
                      <a:pt x="684" y="112"/>
                    </a:lnTo>
                    <a:lnTo>
                      <a:pt x="684" y="110"/>
                    </a:lnTo>
                    <a:lnTo>
                      <a:pt x="684" y="108"/>
                    </a:lnTo>
                    <a:lnTo>
                      <a:pt x="680" y="110"/>
                    </a:lnTo>
                    <a:lnTo>
                      <a:pt x="678" y="112"/>
                    </a:lnTo>
                    <a:lnTo>
                      <a:pt x="676" y="110"/>
                    </a:lnTo>
                    <a:lnTo>
                      <a:pt x="672" y="110"/>
                    </a:lnTo>
                    <a:lnTo>
                      <a:pt x="670" y="98"/>
                    </a:lnTo>
                    <a:lnTo>
                      <a:pt x="654" y="98"/>
                    </a:lnTo>
                    <a:lnTo>
                      <a:pt x="640" y="96"/>
                    </a:lnTo>
                    <a:lnTo>
                      <a:pt x="644" y="108"/>
                    </a:lnTo>
                    <a:lnTo>
                      <a:pt x="648" y="118"/>
                    </a:lnTo>
                    <a:lnTo>
                      <a:pt x="646" y="120"/>
                    </a:lnTo>
                    <a:lnTo>
                      <a:pt x="646" y="122"/>
                    </a:lnTo>
                    <a:lnTo>
                      <a:pt x="640" y="122"/>
                    </a:lnTo>
                    <a:lnTo>
                      <a:pt x="638" y="136"/>
                    </a:lnTo>
                    <a:lnTo>
                      <a:pt x="634" y="136"/>
                    </a:lnTo>
                    <a:lnTo>
                      <a:pt x="628" y="148"/>
                    </a:lnTo>
                    <a:lnTo>
                      <a:pt x="626" y="152"/>
                    </a:lnTo>
                    <a:lnTo>
                      <a:pt x="622" y="158"/>
                    </a:lnTo>
                    <a:lnTo>
                      <a:pt x="624" y="158"/>
                    </a:lnTo>
                    <a:lnTo>
                      <a:pt x="622" y="158"/>
                    </a:lnTo>
                    <a:lnTo>
                      <a:pt x="616" y="158"/>
                    </a:lnTo>
                    <a:lnTo>
                      <a:pt x="614" y="154"/>
                    </a:lnTo>
                    <a:lnTo>
                      <a:pt x="612" y="148"/>
                    </a:lnTo>
                    <a:lnTo>
                      <a:pt x="610" y="146"/>
                    </a:lnTo>
                    <a:lnTo>
                      <a:pt x="606" y="144"/>
                    </a:lnTo>
                    <a:lnTo>
                      <a:pt x="604" y="140"/>
                    </a:lnTo>
                    <a:lnTo>
                      <a:pt x="602" y="136"/>
                    </a:lnTo>
                    <a:lnTo>
                      <a:pt x="604" y="132"/>
                    </a:lnTo>
                    <a:lnTo>
                      <a:pt x="606" y="128"/>
                    </a:lnTo>
                    <a:lnTo>
                      <a:pt x="610" y="118"/>
                    </a:lnTo>
                    <a:lnTo>
                      <a:pt x="612" y="118"/>
                    </a:lnTo>
                    <a:lnTo>
                      <a:pt x="612" y="116"/>
                    </a:lnTo>
                    <a:lnTo>
                      <a:pt x="610" y="116"/>
                    </a:lnTo>
                    <a:lnTo>
                      <a:pt x="608" y="112"/>
                    </a:lnTo>
                    <a:lnTo>
                      <a:pt x="606" y="106"/>
                    </a:lnTo>
                    <a:lnTo>
                      <a:pt x="596" y="110"/>
                    </a:lnTo>
                    <a:lnTo>
                      <a:pt x="594" y="128"/>
                    </a:lnTo>
                    <a:lnTo>
                      <a:pt x="590" y="128"/>
                    </a:lnTo>
                    <a:lnTo>
                      <a:pt x="588" y="130"/>
                    </a:lnTo>
                    <a:lnTo>
                      <a:pt x="588" y="132"/>
                    </a:lnTo>
                    <a:lnTo>
                      <a:pt x="588" y="134"/>
                    </a:lnTo>
                    <a:lnTo>
                      <a:pt x="584" y="134"/>
                    </a:lnTo>
                    <a:lnTo>
                      <a:pt x="584" y="132"/>
                    </a:lnTo>
                    <a:lnTo>
                      <a:pt x="586" y="130"/>
                    </a:lnTo>
                    <a:lnTo>
                      <a:pt x="582" y="124"/>
                    </a:lnTo>
                    <a:lnTo>
                      <a:pt x="582" y="118"/>
                    </a:lnTo>
                    <a:lnTo>
                      <a:pt x="580" y="114"/>
                    </a:lnTo>
                    <a:lnTo>
                      <a:pt x="578" y="110"/>
                    </a:lnTo>
                    <a:lnTo>
                      <a:pt x="576" y="108"/>
                    </a:lnTo>
                    <a:lnTo>
                      <a:pt x="572" y="108"/>
                    </a:lnTo>
                    <a:lnTo>
                      <a:pt x="564" y="106"/>
                    </a:lnTo>
                    <a:lnTo>
                      <a:pt x="560" y="100"/>
                    </a:lnTo>
                    <a:lnTo>
                      <a:pt x="568" y="90"/>
                    </a:lnTo>
                    <a:lnTo>
                      <a:pt x="570" y="90"/>
                    </a:lnTo>
                    <a:lnTo>
                      <a:pt x="568" y="88"/>
                    </a:lnTo>
                    <a:lnTo>
                      <a:pt x="564" y="88"/>
                    </a:lnTo>
                    <a:lnTo>
                      <a:pt x="562" y="90"/>
                    </a:lnTo>
                    <a:lnTo>
                      <a:pt x="560" y="90"/>
                    </a:lnTo>
                    <a:lnTo>
                      <a:pt x="562" y="86"/>
                    </a:lnTo>
                    <a:lnTo>
                      <a:pt x="562" y="82"/>
                    </a:lnTo>
                    <a:lnTo>
                      <a:pt x="574" y="86"/>
                    </a:lnTo>
                    <a:lnTo>
                      <a:pt x="574" y="82"/>
                    </a:lnTo>
                    <a:lnTo>
                      <a:pt x="574" y="80"/>
                    </a:lnTo>
                    <a:lnTo>
                      <a:pt x="572" y="80"/>
                    </a:lnTo>
                    <a:lnTo>
                      <a:pt x="570" y="80"/>
                    </a:lnTo>
                    <a:lnTo>
                      <a:pt x="570" y="76"/>
                    </a:lnTo>
                    <a:lnTo>
                      <a:pt x="562" y="76"/>
                    </a:lnTo>
                    <a:lnTo>
                      <a:pt x="558" y="68"/>
                    </a:lnTo>
                    <a:lnTo>
                      <a:pt x="552" y="66"/>
                    </a:lnTo>
                    <a:lnTo>
                      <a:pt x="546" y="64"/>
                    </a:lnTo>
                    <a:lnTo>
                      <a:pt x="546" y="62"/>
                    </a:lnTo>
                    <a:lnTo>
                      <a:pt x="536" y="58"/>
                    </a:lnTo>
                    <a:lnTo>
                      <a:pt x="536" y="54"/>
                    </a:lnTo>
                    <a:lnTo>
                      <a:pt x="534" y="56"/>
                    </a:lnTo>
                    <a:lnTo>
                      <a:pt x="536" y="46"/>
                    </a:lnTo>
                    <a:lnTo>
                      <a:pt x="540" y="46"/>
                    </a:lnTo>
                    <a:lnTo>
                      <a:pt x="540" y="42"/>
                    </a:lnTo>
                    <a:lnTo>
                      <a:pt x="540" y="40"/>
                    </a:lnTo>
                    <a:lnTo>
                      <a:pt x="538" y="40"/>
                    </a:lnTo>
                    <a:lnTo>
                      <a:pt x="536" y="36"/>
                    </a:lnTo>
                    <a:lnTo>
                      <a:pt x="540" y="34"/>
                    </a:lnTo>
                    <a:lnTo>
                      <a:pt x="552" y="32"/>
                    </a:lnTo>
                    <a:lnTo>
                      <a:pt x="560" y="30"/>
                    </a:lnTo>
                    <a:lnTo>
                      <a:pt x="566" y="30"/>
                    </a:lnTo>
                    <a:lnTo>
                      <a:pt x="572" y="28"/>
                    </a:lnTo>
                    <a:lnTo>
                      <a:pt x="574" y="24"/>
                    </a:lnTo>
                    <a:lnTo>
                      <a:pt x="578" y="18"/>
                    </a:lnTo>
                    <a:lnTo>
                      <a:pt x="582" y="8"/>
                    </a:lnTo>
                    <a:lnTo>
                      <a:pt x="574" y="6"/>
                    </a:lnTo>
                    <a:lnTo>
                      <a:pt x="566" y="6"/>
                    </a:lnTo>
                    <a:lnTo>
                      <a:pt x="560" y="8"/>
                    </a:lnTo>
                    <a:lnTo>
                      <a:pt x="560" y="4"/>
                    </a:lnTo>
                    <a:lnTo>
                      <a:pt x="552" y="0"/>
                    </a:lnTo>
                    <a:lnTo>
                      <a:pt x="546" y="0"/>
                    </a:lnTo>
                    <a:lnTo>
                      <a:pt x="540" y="0"/>
                    </a:lnTo>
                    <a:lnTo>
                      <a:pt x="538" y="4"/>
                    </a:lnTo>
                    <a:lnTo>
                      <a:pt x="524" y="4"/>
                    </a:lnTo>
                    <a:lnTo>
                      <a:pt x="524" y="8"/>
                    </a:lnTo>
                    <a:lnTo>
                      <a:pt x="520" y="10"/>
                    </a:lnTo>
                    <a:lnTo>
                      <a:pt x="522" y="26"/>
                    </a:lnTo>
                    <a:lnTo>
                      <a:pt x="528" y="34"/>
                    </a:lnTo>
                    <a:lnTo>
                      <a:pt x="526" y="34"/>
                    </a:lnTo>
                    <a:lnTo>
                      <a:pt x="524" y="36"/>
                    </a:lnTo>
                    <a:lnTo>
                      <a:pt x="530" y="40"/>
                    </a:lnTo>
                    <a:lnTo>
                      <a:pt x="530" y="50"/>
                    </a:lnTo>
                    <a:lnTo>
                      <a:pt x="528" y="52"/>
                    </a:lnTo>
                    <a:lnTo>
                      <a:pt x="526" y="54"/>
                    </a:lnTo>
                    <a:lnTo>
                      <a:pt x="522" y="56"/>
                    </a:lnTo>
                    <a:lnTo>
                      <a:pt x="522" y="58"/>
                    </a:lnTo>
                    <a:lnTo>
                      <a:pt x="522" y="62"/>
                    </a:lnTo>
                    <a:lnTo>
                      <a:pt x="526" y="62"/>
                    </a:lnTo>
                    <a:lnTo>
                      <a:pt x="526" y="64"/>
                    </a:lnTo>
                    <a:lnTo>
                      <a:pt x="522" y="64"/>
                    </a:lnTo>
                    <a:lnTo>
                      <a:pt x="520" y="62"/>
                    </a:lnTo>
                    <a:lnTo>
                      <a:pt x="516" y="72"/>
                    </a:lnTo>
                    <a:lnTo>
                      <a:pt x="514" y="78"/>
                    </a:lnTo>
                    <a:lnTo>
                      <a:pt x="518" y="82"/>
                    </a:lnTo>
                    <a:lnTo>
                      <a:pt x="512" y="82"/>
                    </a:lnTo>
                    <a:lnTo>
                      <a:pt x="512" y="84"/>
                    </a:lnTo>
                    <a:lnTo>
                      <a:pt x="510" y="86"/>
                    </a:lnTo>
                    <a:lnTo>
                      <a:pt x="520" y="94"/>
                    </a:lnTo>
                    <a:lnTo>
                      <a:pt x="518" y="96"/>
                    </a:lnTo>
                    <a:lnTo>
                      <a:pt x="516" y="98"/>
                    </a:lnTo>
                    <a:lnTo>
                      <a:pt x="518" y="100"/>
                    </a:lnTo>
                    <a:lnTo>
                      <a:pt x="522" y="100"/>
                    </a:lnTo>
                    <a:lnTo>
                      <a:pt x="522" y="102"/>
                    </a:lnTo>
                    <a:lnTo>
                      <a:pt x="524" y="102"/>
                    </a:lnTo>
                    <a:lnTo>
                      <a:pt x="524" y="98"/>
                    </a:lnTo>
                    <a:lnTo>
                      <a:pt x="524" y="94"/>
                    </a:lnTo>
                    <a:lnTo>
                      <a:pt x="528" y="94"/>
                    </a:lnTo>
                    <a:lnTo>
                      <a:pt x="530" y="94"/>
                    </a:lnTo>
                    <a:lnTo>
                      <a:pt x="536" y="102"/>
                    </a:lnTo>
                    <a:lnTo>
                      <a:pt x="540" y="104"/>
                    </a:lnTo>
                    <a:lnTo>
                      <a:pt x="546" y="102"/>
                    </a:lnTo>
                    <a:lnTo>
                      <a:pt x="554" y="98"/>
                    </a:lnTo>
                    <a:lnTo>
                      <a:pt x="554" y="102"/>
                    </a:lnTo>
                    <a:lnTo>
                      <a:pt x="548" y="102"/>
                    </a:lnTo>
                    <a:lnTo>
                      <a:pt x="546" y="108"/>
                    </a:lnTo>
                    <a:lnTo>
                      <a:pt x="548" y="112"/>
                    </a:lnTo>
                    <a:lnTo>
                      <a:pt x="542" y="110"/>
                    </a:lnTo>
                    <a:lnTo>
                      <a:pt x="536" y="110"/>
                    </a:lnTo>
                    <a:lnTo>
                      <a:pt x="534" y="124"/>
                    </a:lnTo>
                    <a:lnTo>
                      <a:pt x="540" y="122"/>
                    </a:lnTo>
                    <a:lnTo>
                      <a:pt x="544" y="122"/>
                    </a:lnTo>
                    <a:lnTo>
                      <a:pt x="544" y="124"/>
                    </a:lnTo>
                    <a:lnTo>
                      <a:pt x="544" y="126"/>
                    </a:lnTo>
                    <a:lnTo>
                      <a:pt x="546" y="128"/>
                    </a:lnTo>
                    <a:lnTo>
                      <a:pt x="540" y="128"/>
                    </a:lnTo>
                    <a:lnTo>
                      <a:pt x="536" y="130"/>
                    </a:lnTo>
                    <a:lnTo>
                      <a:pt x="528" y="136"/>
                    </a:lnTo>
                    <a:lnTo>
                      <a:pt x="522" y="144"/>
                    </a:lnTo>
                    <a:lnTo>
                      <a:pt x="520" y="148"/>
                    </a:lnTo>
                    <a:lnTo>
                      <a:pt x="518" y="152"/>
                    </a:lnTo>
                    <a:lnTo>
                      <a:pt x="520" y="156"/>
                    </a:lnTo>
                    <a:lnTo>
                      <a:pt x="524" y="158"/>
                    </a:lnTo>
                    <a:lnTo>
                      <a:pt x="524" y="160"/>
                    </a:lnTo>
                    <a:lnTo>
                      <a:pt x="522" y="162"/>
                    </a:lnTo>
                    <a:lnTo>
                      <a:pt x="514" y="158"/>
                    </a:lnTo>
                    <a:lnTo>
                      <a:pt x="510" y="152"/>
                    </a:lnTo>
                    <a:lnTo>
                      <a:pt x="508" y="148"/>
                    </a:lnTo>
                    <a:lnTo>
                      <a:pt x="506" y="132"/>
                    </a:lnTo>
                    <a:lnTo>
                      <a:pt x="504" y="134"/>
                    </a:lnTo>
                    <a:lnTo>
                      <a:pt x="504" y="136"/>
                    </a:lnTo>
                    <a:lnTo>
                      <a:pt x="502" y="136"/>
                    </a:lnTo>
                    <a:lnTo>
                      <a:pt x="492" y="126"/>
                    </a:lnTo>
                    <a:lnTo>
                      <a:pt x="488" y="132"/>
                    </a:lnTo>
                    <a:lnTo>
                      <a:pt x="488" y="138"/>
                    </a:lnTo>
                    <a:lnTo>
                      <a:pt x="490" y="142"/>
                    </a:lnTo>
                    <a:lnTo>
                      <a:pt x="480" y="144"/>
                    </a:lnTo>
                    <a:lnTo>
                      <a:pt x="474" y="144"/>
                    </a:lnTo>
                    <a:lnTo>
                      <a:pt x="468" y="144"/>
                    </a:lnTo>
                    <a:lnTo>
                      <a:pt x="466" y="140"/>
                    </a:lnTo>
                    <a:lnTo>
                      <a:pt x="462" y="140"/>
                    </a:lnTo>
                    <a:lnTo>
                      <a:pt x="458" y="142"/>
                    </a:lnTo>
                    <a:lnTo>
                      <a:pt x="456" y="146"/>
                    </a:lnTo>
                    <a:lnTo>
                      <a:pt x="452" y="146"/>
                    </a:lnTo>
                    <a:lnTo>
                      <a:pt x="450" y="144"/>
                    </a:lnTo>
                    <a:lnTo>
                      <a:pt x="444" y="142"/>
                    </a:lnTo>
                    <a:lnTo>
                      <a:pt x="442" y="142"/>
                    </a:lnTo>
                    <a:lnTo>
                      <a:pt x="438" y="142"/>
                    </a:lnTo>
                    <a:lnTo>
                      <a:pt x="434" y="138"/>
                    </a:lnTo>
                    <a:lnTo>
                      <a:pt x="430" y="134"/>
                    </a:lnTo>
                    <a:lnTo>
                      <a:pt x="428" y="136"/>
                    </a:lnTo>
                    <a:lnTo>
                      <a:pt x="424" y="138"/>
                    </a:lnTo>
                    <a:lnTo>
                      <a:pt x="424" y="136"/>
                    </a:lnTo>
                    <a:lnTo>
                      <a:pt x="424" y="138"/>
                    </a:lnTo>
                    <a:lnTo>
                      <a:pt x="420" y="138"/>
                    </a:lnTo>
                    <a:lnTo>
                      <a:pt x="420" y="136"/>
                    </a:lnTo>
                    <a:lnTo>
                      <a:pt x="422" y="134"/>
                    </a:lnTo>
                    <a:lnTo>
                      <a:pt x="422" y="132"/>
                    </a:lnTo>
                    <a:lnTo>
                      <a:pt x="416" y="130"/>
                    </a:lnTo>
                    <a:lnTo>
                      <a:pt x="414" y="132"/>
                    </a:lnTo>
                    <a:lnTo>
                      <a:pt x="412" y="134"/>
                    </a:lnTo>
                    <a:lnTo>
                      <a:pt x="406" y="118"/>
                    </a:lnTo>
                    <a:lnTo>
                      <a:pt x="374" y="120"/>
                    </a:lnTo>
                    <a:lnTo>
                      <a:pt x="370" y="136"/>
                    </a:lnTo>
                    <a:lnTo>
                      <a:pt x="374" y="134"/>
                    </a:lnTo>
                    <a:lnTo>
                      <a:pt x="374" y="136"/>
                    </a:lnTo>
                    <a:lnTo>
                      <a:pt x="378" y="136"/>
                    </a:lnTo>
                    <a:lnTo>
                      <a:pt x="376" y="130"/>
                    </a:lnTo>
                    <a:lnTo>
                      <a:pt x="378" y="130"/>
                    </a:lnTo>
                    <a:lnTo>
                      <a:pt x="380" y="132"/>
                    </a:lnTo>
                    <a:lnTo>
                      <a:pt x="384" y="132"/>
                    </a:lnTo>
                    <a:lnTo>
                      <a:pt x="386" y="128"/>
                    </a:lnTo>
                    <a:lnTo>
                      <a:pt x="390" y="128"/>
                    </a:lnTo>
                    <a:lnTo>
                      <a:pt x="396" y="130"/>
                    </a:lnTo>
                    <a:lnTo>
                      <a:pt x="372" y="144"/>
                    </a:lnTo>
                    <a:lnTo>
                      <a:pt x="376" y="152"/>
                    </a:lnTo>
                    <a:lnTo>
                      <a:pt x="376" y="154"/>
                    </a:lnTo>
                    <a:lnTo>
                      <a:pt x="374" y="156"/>
                    </a:lnTo>
                    <a:lnTo>
                      <a:pt x="374" y="158"/>
                    </a:lnTo>
                    <a:lnTo>
                      <a:pt x="376" y="158"/>
                    </a:lnTo>
                    <a:lnTo>
                      <a:pt x="378" y="160"/>
                    </a:lnTo>
                    <a:lnTo>
                      <a:pt x="380" y="160"/>
                    </a:lnTo>
                    <a:lnTo>
                      <a:pt x="380" y="162"/>
                    </a:lnTo>
                    <a:lnTo>
                      <a:pt x="378" y="162"/>
                    </a:lnTo>
                    <a:lnTo>
                      <a:pt x="376" y="162"/>
                    </a:lnTo>
                    <a:lnTo>
                      <a:pt x="374" y="168"/>
                    </a:lnTo>
                    <a:lnTo>
                      <a:pt x="370" y="164"/>
                    </a:lnTo>
                    <a:lnTo>
                      <a:pt x="368" y="154"/>
                    </a:lnTo>
                    <a:lnTo>
                      <a:pt x="366" y="150"/>
                    </a:lnTo>
                    <a:lnTo>
                      <a:pt x="366" y="152"/>
                    </a:lnTo>
                    <a:lnTo>
                      <a:pt x="364" y="158"/>
                    </a:lnTo>
                    <a:lnTo>
                      <a:pt x="360" y="144"/>
                    </a:lnTo>
                    <a:lnTo>
                      <a:pt x="354" y="144"/>
                    </a:lnTo>
                    <a:lnTo>
                      <a:pt x="352" y="140"/>
                    </a:lnTo>
                    <a:lnTo>
                      <a:pt x="350" y="136"/>
                    </a:lnTo>
                    <a:lnTo>
                      <a:pt x="342" y="144"/>
                    </a:lnTo>
                    <a:lnTo>
                      <a:pt x="340" y="144"/>
                    </a:lnTo>
                    <a:lnTo>
                      <a:pt x="340" y="142"/>
                    </a:lnTo>
                    <a:lnTo>
                      <a:pt x="332" y="142"/>
                    </a:lnTo>
                    <a:lnTo>
                      <a:pt x="324" y="144"/>
                    </a:lnTo>
                    <a:lnTo>
                      <a:pt x="314" y="148"/>
                    </a:lnTo>
                    <a:lnTo>
                      <a:pt x="304" y="146"/>
                    </a:lnTo>
                    <a:lnTo>
                      <a:pt x="302" y="144"/>
                    </a:lnTo>
                    <a:lnTo>
                      <a:pt x="302" y="140"/>
                    </a:lnTo>
                    <a:lnTo>
                      <a:pt x="302" y="138"/>
                    </a:lnTo>
                    <a:lnTo>
                      <a:pt x="304" y="136"/>
                    </a:lnTo>
                    <a:lnTo>
                      <a:pt x="304" y="134"/>
                    </a:lnTo>
                    <a:lnTo>
                      <a:pt x="302" y="132"/>
                    </a:lnTo>
                    <a:lnTo>
                      <a:pt x="314" y="132"/>
                    </a:lnTo>
                    <a:lnTo>
                      <a:pt x="306" y="124"/>
                    </a:lnTo>
                    <a:lnTo>
                      <a:pt x="300" y="118"/>
                    </a:lnTo>
                    <a:lnTo>
                      <a:pt x="294" y="118"/>
                    </a:lnTo>
                    <a:lnTo>
                      <a:pt x="292" y="120"/>
                    </a:lnTo>
                    <a:lnTo>
                      <a:pt x="290" y="124"/>
                    </a:lnTo>
                    <a:lnTo>
                      <a:pt x="284" y="124"/>
                    </a:lnTo>
                    <a:lnTo>
                      <a:pt x="274" y="118"/>
                    </a:lnTo>
                    <a:lnTo>
                      <a:pt x="268" y="118"/>
                    </a:lnTo>
                    <a:lnTo>
                      <a:pt x="262" y="116"/>
                    </a:lnTo>
                    <a:lnTo>
                      <a:pt x="262" y="114"/>
                    </a:lnTo>
                    <a:lnTo>
                      <a:pt x="262" y="112"/>
                    </a:lnTo>
                    <a:lnTo>
                      <a:pt x="258" y="112"/>
                    </a:lnTo>
                    <a:lnTo>
                      <a:pt x="258" y="114"/>
                    </a:lnTo>
                    <a:lnTo>
                      <a:pt x="256" y="114"/>
                    </a:lnTo>
                    <a:lnTo>
                      <a:pt x="252" y="110"/>
                    </a:lnTo>
                    <a:lnTo>
                      <a:pt x="236" y="102"/>
                    </a:lnTo>
                    <a:lnTo>
                      <a:pt x="226" y="100"/>
                    </a:lnTo>
                    <a:lnTo>
                      <a:pt x="220" y="98"/>
                    </a:lnTo>
                    <a:lnTo>
                      <a:pt x="216" y="100"/>
                    </a:lnTo>
                    <a:lnTo>
                      <a:pt x="216" y="102"/>
                    </a:lnTo>
                    <a:lnTo>
                      <a:pt x="206" y="108"/>
                    </a:lnTo>
                    <a:lnTo>
                      <a:pt x="202" y="90"/>
                    </a:lnTo>
                    <a:lnTo>
                      <a:pt x="200" y="92"/>
                    </a:lnTo>
                    <a:lnTo>
                      <a:pt x="198" y="94"/>
                    </a:lnTo>
                    <a:lnTo>
                      <a:pt x="200" y="96"/>
                    </a:lnTo>
                    <a:lnTo>
                      <a:pt x="198" y="100"/>
                    </a:lnTo>
                    <a:lnTo>
                      <a:pt x="196" y="110"/>
                    </a:lnTo>
                    <a:lnTo>
                      <a:pt x="194" y="110"/>
                    </a:lnTo>
                    <a:lnTo>
                      <a:pt x="182" y="102"/>
                    </a:lnTo>
                    <a:lnTo>
                      <a:pt x="174" y="92"/>
                    </a:lnTo>
                    <a:lnTo>
                      <a:pt x="174" y="90"/>
                    </a:lnTo>
                    <a:lnTo>
                      <a:pt x="170" y="90"/>
                    </a:lnTo>
                    <a:lnTo>
                      <a:pt x="170" y="88"/>
                    </a:lnTo>
                    <a:lnTo>
                      <a:pt x="160" y="80"/>
                    </a:lnTo>
                    <a:lnTo>
                      <a:pt x="152" y="72"/>
                    </a:lnTo>
                    <a:lnTo>
                      <a:pt x="150" y="80"/>
                    </a:lnTo>
                    <a:lnTo>
                      <a:pt x="152" y="80"/>
                    </a:lnTo>
                    <a:lnTo>
                      <a:pt x="152" y="82"/>
                    </a:lnTo>
                    <a:lnTo>
                      <a:pt x="150" y="84"/>
                    </a:lnTo>
                    <a:lnTo>
                      <a:pt x="144" y="96"/>
                    </a:lnTo>
                    <a:lnTo>
                      <a:pt x="142" y="96"/>
                    </a:lnTo>
                    <a:lnTo>
                      <a:pt x="138" y="94"/>
                    </a:lnTo>
                    <a:lnTo>
                      <a:pt x="132" y="96"/>
                    </a:lnTo>
                    <a:lnTo>
                      <a:pt x="130" y="100"/>
                    </a:lnTo>
                    <a:lnTo>
                      <a:pt x="126" y="110"/>
                    </a:lnTo>
                    <a:lnTo>
                      <a:pt x="124" y="108"/>
                    </a:lnTo>
                    <a:lnTo>
                      <a:pt x="124" y="106"/>
                    </a:lnTo>
                    <a:lnTo>
                      <a:pt x="118" y="110"/>
                    </a:lnTo>
                    <a:lnTo>
                      <a:pt x="118" y="106"/>
                    </a:lnTo>
                    <a:lnTo>
                      <a:pt x="112" y="110"/>
                    </a:lnTo>
                    <a:lnTo>
                      <a:pt x="108" y="112"/>
                    </a:lnTo>
                    <a:lnTo>
                      <a:pt x="104" y="122"/>
                    </a:lnTo>
                    <a:lnTo>
                      <a:pt x="100" y="124"/>
                    </a:lnTo>
                    <a:lnTo>
                      <a:pt x="98" y="124"/>
                    </a:lnTo>
                    <a:lnTo>
                      <a:pt x="96" y="122"/>
                    </a:lnTo>
                    <a:lnTo>
                      <a:pt x="98" y="122"/>
                    </a:lnTo>
                    <a:lnTo>
                      <a:pt x="96" y="122"/>
                    </a:lnTo>
                    <a:lnTo>
                      <a:pt x="108" y="102"/>
                    </a:lnTo>
                    <a:lnTo>
                      <a:pt x="112" y="100"/>
                    </a:lnTo>
                    <a:lnTo>
                      <a:pt x="116" y="98"/>
                    </a:lnTo>
                    <a:lnTo>
                      <a:pt x="122" y="98"/>
                    </a:lnTo>
                    <a:lnTo>
                      <a:pt x="126" y="96"/>
                    </a:lnTo>
                    <a:lnTo>
                      <a:pt x="134" y="90"/>
                    </a:lnTo>
                    <a:lnTo>
                      <a:pt x="136" y="88"/>
                    </a:lnTo>
                    <a:lnTo>
                      <a:pt x="130" y="86"/>
                    </a:lnTo>
                    <a:lnTo>
                      <a:pt x="122" y="86"/>
                    </a:lnTo>
                    <a:lnTo>
                      <a:pt x="118" y="96"/>
                    </a:lnTo>
                    <a:lnTo>
                      <a:pt x="112" y="92"/>
                    </a:lnTo>
                    <a:lnTo>
                      <a:pt x="98" y="98"/>
                    </a:lnTo>
                    <a:lnTo>
                      <a:pt x="96" y="102"/>
                    </a:lnTo>
                    <a:lnTo>
                      <a:pt x="96" y="104"/>
                    </a:lnTo>
                    <a:lnTo>
                      <a:pt x="88" y="106"/>
                    </a:lnTo>
                    <a:lnTo>
                      <a:pt x="88" y="102"/>
                    </a:lnTo>
                    <a:lnTo>
                      <a:pt x="84" y="100"/>
                    </a:lnTo>
                    <a:lnTo>
                      <a:pt x="82" y="98"/>
                    </a:lnTo>
                    <a:lnTo>
                      <a:pt x="80" y="104"/>
                    </a:lnTo>
                    <a:lnTo>
                      <a:pt x="80" y="108"/>
                    </a:lnTo>
                    <a:lnTo>
                      <a:pt x="78" y="108"/>
                    </a:lnTo>
                    <a:lnTo>
                      <a:pt x="78" y="106"/>
                    </a:lnTo>
                    <a:lnTo>
                      <a:pt x="74" y="106"/>
                    </a:lnTo>
                    <a:lnTo>
                      <a:pt x="74" y="108"/>
                    </a:lnTo>
                    <a:lnTo>
                      <a:pt x="74" y="110"/>
                    </a:lnTo>
                    <a:lnTo>
                      <a:pt x="74" y="112"/>
                    </a:lnTo>
                    <a:lnTo>
                      <a:pt x="70" y="112"/>
                    </a:lnTo>
                    <a:lnTo>
                      <a:pt x="64" y="110"/>
                    </a:lnTo>
                    <a:lnTo>
                      <a:pt x="64" y="112"/>
                    </a:lnTo>
                    <a:lnTo>
                      <a:pt x="66" y="114"/>
                    </a:lnTo>
                    <a:lnTo>
                      <a:pt x="66" y="116"/>
                    </a:lnTo>
                    <a:lnTo>
                      <a:pt x="70" y="116"/>
                    </a:lnTo>
                    <a:lnTo>
                      <a:pt x="70" y="118"/>
                    </a:lnTo>
                    <a:lnTo>
                      <a:pt x="70" y="120"/>
                    </a:lnTo>
                    <a:lnTo>
                      <a:pt x="68" y="120"/>
                    </a:lnTo>
                    <a:lnTo>
                      <a:pt x="66" y="120"/>
                    </a:lnTo>
                    <a:lnTo>
                      <a:pt x="64" y="116"/>
                    </a:lnTo>
                    <a:lnTo>
                      <a:pt x="60" y="114"/>
                    </a:lnTo>
                    <a:lnTo>
                      <a:pt x="56" y="114"/>
                    </a:lnTo>
                    <a:lnTo>
                      <a:pt x="54" y="110"/>
                    </a:lnTo>
                    <a:lnTo>
                      <a:pt x="40" y="106"/>
                    </a:lnTo>
                    <a:lnTo>
                      <a:pt x="34" y="102"/>
                    </a:lnTo>
                    <a:lnTo>
                      <a:pt x="30" y="100"/>
                    </a:lnTo>
                    <a:lnTo>
                      <a:pt x="28" y="96"/>
                    </a:lnTo>
                    <a:lnTo>
                      <a:pt x="22" y="96"/>
                    </a:lnTo>
                    <a:lnTo>
                      <a:pt x="20" y="96"/>
                    </a:lnTo>
                    <a:lnTo>
                      <a:pt x="16" y="98"/>
                    </a:lnTo>
                    <a:lnTo>
                      <a:pt x="12" y="98"/>
                    </a:lnTo>
                    <a:lnTo>
                      <a:pt x="6" y="96"/>
                    </a:lnTo>
                    <a:lnTo>
                      <a:pt x="0" y="94"/>
                    </a:lnTo>
                    <a:lnTo>
                      <a:pt x="6" y="278"/>
                    </a:lnTo>
                    <a:lnTo>
                      <a:pt x="10" y="276"/>
                    </a:lnTo>
                    <a:lnTo>
                      <a:pt x="12" y="276"/>
                    </a:lnTo>
                    <a:lnTo>
                      <a:pt x="16" y="276"/>
                    </a:lnTo>
                    <a:lnTo>
                      <a:pt x="20" y="278"/>
                    </a:lnTo>
                    <a:lnTo>
                      <a:pt x="22" y="280"/>
                    </a:lnTo>
                    <a:lnTo>
                      <a:pt x="24" y="278"/>
                    </a:lnTo>
                    <a:lnTo>
                      <a:pt x="28" y="276"/>
                    </a:lnTo>
                    <a:lnTo>
                      <a:pt x="28" y="282"/>
                    </a:lnTo>
                    <a:lnTo>
                      <a:pt x="32" y="290"/>
                    </a:lnTo>
                    <a:lnTo>
                      <a:pt x="36" y="294"/>
                    </a:lnTo>
                    <a:lnTo>
                      <a:pt x="40" y="296"/>
                    </a:lnTo>
                    <a:lnTo>
                      <a:pt x="44" y="300"/>
                    </a:lnTo>
                    <a:lnTo>
                      <a:pt x="46" y="302"/>
                    </a:lnTo>
                    <a:lnTo>
                      <a:pt x="48" y="306"/>
                    </a:lnTo>
                    <a:lnTo>
                      <a:pt x="48" y="308"/>
                    </a:lnTo>
                    <a:lnTo>
                      <a:pt x="52" y="306"/>
                    </a:lnTo>
                    <a:lnTo>
                      <a:pt x="58" y="304"/>
                    </a:lnTo>
                    <a:lnTo>
                      <a:pt x="60" y="302"/>
                    </a:lnTo>
                    <a:lnTo>
                      <a:pt x="62" y="300"/>
                    </a:lnTo>
                    <a:lnTo>
                      <a:pt x="62" y="298"/>
                    </a:lnTo>
                    <a:lnTo>
                      <a:pt x="62" y="296"/>
                    </a:lnTo>
                    <a:lnTo>
                      <a:pt x="62" y="294"/>
                    </a:lnTo>
                    <a:lnTo>
                      <a:pt x="68" y="292"/>
                    </a:lnTo>
                    <a:lnTo>
                      <a:pt x="70" y="292"/>
                    </a:lnTo>
                    <a:lnTo>
                      <a:pt x="72" y="294"/>
                    </a:lnTo>
                    <a:lnTo>
                      <a:pt x="76" y="296"/>
                    </a:lnTo>
                    <a:lnTo>
                      <a:pt x="78" y="296"/>
                    </a:lnTo>
                    <a:lnTo>
                      <a:pt x="80" y="298"/>
                    </a:lnTo>
                    <a:lnTo>
                      <a:pt x="82" y="300"/>
                    </a:lnTo>
                    <a:lnTo>
                      <a:pt x="82" y="304"/>
                    </a:lnTo>
                    <a:lnTo>
                      <a:pt x="84" y="306"/>
                    </a:lnTo>
                    <a:lnTo>
                      <a:pt x="86" y="306"/>
                    </a:lnTo>
                    <a:lnTo>
                      <a:pt x="90" y="308"/>
                    </a:lnTo>
                    <a:lnTo>
                      <a:pt x="92" y="310"/>
                    </a:lnTo>
                    <a:lnTo>
                      <a:pt x="96" y="316"/>
                    </a:lnTo>
                    <a:lnTo>
                      <a:pt x="112" y="332"/>
                    </a:lnTo>
                    <a:lnTo>
                      <a:pt x="114" y="338"/>
                    </a:lnTo>
                    <a:lnTo>
                      <a:pt x="116" y="342"/>
                    </a:lnTo>
                    <a:lnTo>
                      <a:pt x="118" y="344"/>
                    </a:lnTo>
                    <a:lnTo>
                      <a:pt x="122" y="346"/>
                    </a:lnTo>
                    <a:lnTo>
                      <a:pt x="122" y="350"/>
                    </a:lnTo>
                    <a:lnTo>
                      <a:pt x="122" y="354"/>
                    </a:lnTo>
                    <a:lnTo>
                      <a:pt x="126" y="356"/>
                    </a:lnTo>
                    <a:lnTo>
                      <a:pt x="134" y="360"/>
                    </a:lnTo>
                    <a:lnTo>
                      <a:pt x="138" y="362"/>
                    </a:lnTo>
                    <a:lnTo>
                      <a:pt x="138" y="364"/>
                    </a:lnTo>
                    <a:lnTo>
                      <a:pt x="140" y="366"/>
                    </a:lnTo>
                    <a:lnTo>
                      <a:pt x="140" y="368"/>
                    </a:lnTo>
                    <a:lnTo>
                      <a:pt x="142" y="368"/>
                    </a:lnTo>
                    <a:lnTo>
                      <a:pt x="142" y="366"/>
                    </a:lnTo>
                    <a:lnTo>
                      <a:pt x="144" y="366"/>
                    </a:lnTo>
                    <a:lnTo>
                      <a:pt x="146" y="368"/>
                    </a:lnTo>
                    <a:lnTo>
                      <a:pt x="146" y="372"/>
                    </a:lnTo>
                    <a:lnTo>
                      <a:pt x="146" y="374"/>
                    </a:lnTo>
                    <a:lnTo>
                      <a:pt x="148" y="374"/>
                    </a:lnTo>
                    <a:lnTo>
                      <a:pt x="146" y="376"/>
                    </a:lnTo>
                    <a:lnTo>
                      <a:pt x="146" y="378"/>
                    </a:lnTo>
                    <a:lnTo>
                      <a:pt x="146" y="380"/>
                    </a:lnTo>
                    <a:lnTo>
                      <a:pt x="146" y="382"/>
                    </a:lnTo>
                    <a:lnTo>
                      <a:pt x="146" y="384"/>
                    </a:lnTo>
                    <a:lnTo>
                      <a:pt x="142" y="388"/>
                    </a:lnTo>
                    <a:lnTo>
                      <a:pt x="142" y="390"/>
                    </a:lnTo>
                    <a:lnTo>
                      <a:pt x="138" y="396"/>
                    </a:lnTo>
                    <a:lnTo>
                      <a:pt x="136" y="396"/>
                    </a:lnTo>
                    <a:lnTo>
                      <a:pt x="136" y="398"/>
                    </a:lnTo>
                    <a:lnTo>
                      <a:pt x="136" y="400"/>
                    </a:lnTo>
                    <a:lnTo>
                      <a:pt x="134" y="400"/>
                    </a:lnTo>
                    <a:lnTo>
                      <a:pt x="134" y="402"/>
                    </a:lnTo>
                    <a:lnTo>
                      <a:pt x="132" y="404"/>
                    </a:lnTo>
                    <a:lnTo>
                      <a:pt x="138" y="406"/>
                    </a:lnTo>
                    <a:lnTo>
                      <a:pt x="138" y="420"/>
                    </a:lnTo>
                    <a:lnTo>
                      <a:pt x="142" y="424"/>
                    </a:lnTo>
                    <a:lnTo>
                      <a:pt x="140" y="426"/>
                    </a:lnTo>
                    <a:lnTo>
                      <a:pt x="144" y="426"/>
                    </a:lnTo>
                    <a:lnTo>
                      <a:pt x="146" y="424"/>
                    </a:lnTo>
                    <a:lnTo>
                      <a:pt x="146" y="422"/>
                    </a:lnTo>
                    <a:lnTo>
                      <a:pt x="144" y="422"/>
                    </a:lnTo>
                    <a:lnTo>
                      <a:pt x="144" y="420"/>
                    </a:lnTo>
                    <a:lnTo>
                      <a:pt x="148" y="420"/>
                    </a:lnTo>
                    <a:lnTo>
                      <a:pt x="152" y="418"/>
                    </a:lnTo>
                    <a:lnTo>
                      <a:pt x="150" y="428"/>
                    </a:lnTo>
                    <a:lnTo>
                      <a:pt x="146" y="428"/>
                    </a:lnTo>
                    <a:lnTo>
                      <a:pt x="146" y="430"/>
                    </a:lnTo>
                    <a:lnTo>
                      <a:pt x="148" y="432"/>
                    </a:lnTo>
                    <a:lnTo>
                      <a:pt x="150" y="434"/>
                    </a:lnTo>
                    <a:lnTo>
                      <a:pt x="150" y="438"/>
                    </a:lnTo>
                    <a:lnTo>
                      <a:pt x="152" y="438"/>
                    </a:lnTo>
                    <a:lnTo>
                      <a:pt x="152" y="434"/>
                    </a:lnTo>
                    <a:lnTo>
                      <a:pt x="164" y="442"/>
                    </a:lnTo>
                    <a:lnTo>
                      <a:pt x="164" y="462"/>
                    </a:lnTo>
                    <a:lnTo>
                      <a:pt x="156" y="462"/>
                    </a:lnTo>
                    <a:lnTo>
                      <a:pt x="158" y="470"/>
                    </a:lnTo>
                    <a:lnTo>
                      <a:pt x="160" y="476"/>
                    </a:lnTo>
                    <a:lnTo>
                      <a:pt x="168" y="476"/>
                    </a:lnTo>
                    <a:lnTo>
                      <a:pt x="172" y="474"/>
                    </a:lnTo>
                    <a:lnTo>
                      <a:pt x="178" y="476"/>
                    </a:lnTo>
                    <a:lnTo>
                      <a:pt x="178" y="482"/>
                    </a:lnTo>
                    <a:lnTo>
                      <a:pt x="176" y="484"/>
                    </a:lnTo>
                    <a:lnTo>
                      <a:pt x="180" y="482"/>
                    </a:lnTo>
                    <a:lnTo>
                      <a:pt x="182" y="482"/>
                    </a:lnTo>
                    <a:lnTo>
                      <a:pt x="188" y="486"/>
                    </a:lnTo>
                    <a:lnTo>
                      <a:pt x="194" y="490"/>
                    </a:lnTo>
                    <a:lnTo>
                      <a:pt x="194" y="488"/>
                    </a:lnTo>
                    <a:lnTo>
                      <a:pt x="196" y="492"/>
                    </a:lnTo>
                    <a:lnTo>
                      <a:pt x="196" y="494"/>
                    </a:lnTo>
                    <a:lnTo>
                      <a:pt x="196" y="496"/>
                    </a:lnTo>
                    <a:lnTo>
                      <a:pt x="198" y="498"/>
                    </a:lnTo>
                    <a:lnTo>
                      <a:pt x="204" y="500"/>
                    </a:lnTo>
                    <a:lnTo>
                      <a:pt x="208" y="502"/>
                    </a:lnTo>
                    <a:lnTo>
                      <a:pt x="218" y="500"/>
                    </a:lnTo>
                    <a:lnTo>
                      <a:pt x="220" y="500"/>
                    </a:lnTo>
                    <a:lnTo>
                      <a:pt x="208" y="484"/>
                    </a:lnTo>
                    <a:lnTo>
                      <a:pt x="202" y="482"/>
                    </a:lnTo>
                    <a:lnTo>
                      <a:pt x="194" y="480"/>
                    </a:lnTo>
                    <a:lnTo>
                      <a:pt x="190" y="472"/>
                    </a:lnTo>
                    <a:lnTo>
                      <a:pt x="192" y="470"/>
                    </a:lnTo>
                    <a:lnTo>
                      <a:pt x="180" y="468"/>
                    </a:lnTo>
                    <a:lnTo>
                      <a:pt x="192" y="466"/>
                    </a:lnTo>
                    <a:lnTo>
                      <a:pt x="190" y="466"/>
                    </a:lnTo>
                    <a:lnTo>
                      <a:pt x="192" y="464"/>
                    </a:lnTo>
                    <a:lnTo>
                      <a:pt x="194" y="462"/>
                    </a:lnTo>
                    <a:lnTo>
                      <a:pt x="198" y="470"/>
                    </a:lnTo>
                    <a:lnTo>
                      <a:pt x="206" y="472"/>
                    </a:lnTo>
                    <a:lnTo>
                      <a:pt x="208" y="476"/>
                    </a:lnTo>
                    <a:lnTo>
                      <a:pt x="206" y="478"/>
                    </a:lnTo>
                    <a:lnTo>
                      <a:pt x="206" y="480"/>
                    </a:lnTo>
                    <a:lnTo>
                      <a:pt x="210" y="480"/>
                    </a:lnTo>
                    <a:lnTo>
                      <a:pt x="210" y="478"/>
                    </a:lnTo>
                    <a:lnTo>
                      <a:pt x="214" y="476"/>
                    </a:lnTo>
                    <a:lnTo>
                      <a:pt x="214" y="478"/>
                    </a:lnTo>
                    <a:lnTo>
                      <a:pt x="214" y="480"/>
                    </a:lnTo>
                    <a:lnTo>
                      <a:pt x="212" y="482"/>
                    </a:lnTo>
                    <a:lnTo>
                      <a:pt x="218" y="486"/>
                    </a:lnTo>
                    <a:lnTo>
                      <a:pt x="220" y="488"/>
                    </a:lnTo>
                    <a:lnTo>
                      <a:pt x="222" y="490"/>
                    </a:lnTo>
                    <a:lnTo>
                      <a:pt x="530" y="492"/>
                    </a:lnTo>
                    <a:lnTo>
                      <a:pt x="530" y="488"/>
                    </a:lnTo>
                    <a:lnTo>
                      <a:pt x="530" y="486"/>
                    </a:lnTo>
                    <a:lnTo>
                      <a:pt x="532" y="486"/>
                    </a:lnTo>
                    <a:lnTo>
                      <a:pt x="534" y="488"/>
                    </a:lnTo>
                    <a:lnTo>
                      <a:pt x="536" y="492"/>
                    </a:lnTo>
                    <a:lnTo>
                      <a:pt x="536" y="496"/>
                    </a:lnTo>
                    <a:lnTo>
                      <a:pt x="538" y="498"/>
                    </a:lnTo>
                    <a:lnTo>
                      <a:pt x="542" y="498"/>
                    </a:lnTo>
                    <a:lnTo>
                      <a:pt x="548" y="500"/>
                    </a:lnTo>
                    <a:lnTo>
                      <a:pt x="550" y="500"/>
                    </a:lnTo>
                    <a:lnTo>
                      <a:pt x="552" y="496"/>
                    </a:lnTo>
                    <a:lnTo>
                      <a:pt x="556" y="496"/>
                    </a:lnTo>
                    <a:lnTo>
                      <a:pt x="560" y="500"/>
                    </a:lnTo>
                    <a:lnTo>
                      <a:pt x="564" y="502"/>
                    </a:lnTo>
                    <a:lnTo>
                      <a:pt x="572" y="502"/>
                    </a:lnTo>
                    <a:lnTo>
                      <a:pt x="578" y="502"/>
                    </a:lnTo>
                    <a:lnTo>
                      <a:pt x="582" y="502"/>
                    </a:lnTo>
                    <a:lnTo>
                      <a:pt x="584" y="504"/>
                    </a:lnTo>
                    <a:lnTo>
                      <a:pt x="586" y="506"/>
                    </a:lnTo>
                    <a:lnTo>
                      <a:pt x="590" y="506"/>
                    </a:lnTo>
                    <a:lnTo>
                      <a:pt x="592" y="506"/>
                    </a:lnTo>
                    <a:close/>
                  </a:path>
                </a:pathLst>
              </a:custGeom>
              <a:grpFill/>
              <a:ln w="3175">
                <a:noFill/>
                <a:round/>
                <a:headEnd/>
                <a:tailEnd/>
              </a:ln>
            </p:spPr>
            <p:txBody>
              <a:bodyPr/>
              <a:lstStyle/>
              <a:p>
                <a:pPr>
                  <a:defRPr/>
                </a:pPr>
                <a:endParaRPr lang="en-GB" dirty="0">
                  <a:latin typeface="Calibri" pitchFamily="34" charset="0"/>
                </a:endParaRPr>
              </a:p>
            </p:txBody>
          </p:sp>
          <p:sp>
            <p:nvSpPr>
              <p:cNvPr id="772" name="Freeform 177"/>
              <p:cNvSpPr>
                <a:spLocks noEditPoints="1"/>
              </p:cNvSpPr>
              <p:nvPr/>
            </p:nvSpPr>
            <p:spPr bwMode="auto">
              <a:xfrm>
                <a:off x="1519686" y="1111619"/>
                <a:ext cx="1640571" cy="1066491"/>
              </a:xfrm>
              <a:custGeom>
                <a:avLst/>
                <a:gdLst>
                  <a:gd name="T0" fmla="*/ 197 w 720"/>
                  <a:gd name="T1" fmla="*/ 103 h 468"/>
                  <a:gd name="T2" fmla="*/ 241 w 720"/>
                  <a:gd name="T3" fmla="*/ 145 h 468"/>
                  <a:gd name="T4" fmla="*/ 198 w 720"/>
                  <a:gd name="T5" fmla="*/ 123 h 468"/>
                  <a:gd name="T6" fmla="*/ 237 w 720"/>
                  <a:gd name="T7" fmla="*/ 115 h 468"/>
                  <a:gd name="T8" fmla="*/ 197 w 720"/>
                  <a:gd name="T9" fmla="*/ 99 h 468"/>
                  <a:gd name="T10" fmla="*/ 195 w 720"/>
                  <a:gd name="T11" fmla="*/ 76 h 468"/>
                  <a:gd name="T12" fmla="*/ 84 w 720"/>
                  <a:gd name="T13" fmla="*/ 128 h 468"/>
                  <a:gd name="T14" fmla="*/ 119 w 720"/>
                  <a:gd name="T15" fmla="*/ 130 h 468"/>
                  <a:gd name="T16" fmla="*/ 44 w 720"/>
                  <a:gd name="T17" fmla="*/ 86 h 468"/>
                  <a:gd name="T18" fmla="*/ 31 w 720"/>
                  <a:gd name="T19" fmla="*/ 109 h 468"/>
                  <a:gd name="T20" fmla="*/ 48 w 720"/>
                  <a:gd name="T21" fmla="*/ 128 h 468"/>
                  <a:gd name="T22" fmla="*/ 92 w 720"/>
                  <a:gd name="T23" fmla="*/ 120 h 468"/>
                  <a:gd name="T24" fmla="*/ 84 w 720"/>
                  <a:gd name="T25" fmla="*/ 101 h 468"/>
                  <a:gd name="T26" fmla="*/ 68 w 720"/>
                  <a:gd name="T27" fmla="*/ 91 h 468"/>
                  <a:gd name="T28" fmla="*/ 100 w 720"/>
                  <a:gd name="T29" fmla="*/ 87 h 468"/>
                  <a:gd name="T30" fmla="*/ 123 w 720"/>
                  <a:gd name="T31" fmla="*/ 94 h 468"/>
                  <a:gd name="T32" fmla="*/ 9 w 720"/>
                  <a:gd name="T33" fmla="*/ 109 h 468"/>
                  <a:gd name="T34" fmla="*/ 117 w 720"/>
                  <a:gd name="T35" fmla="*/ 79 h 468"/>
                  <a:gd name="T36" fmla="*/ 120 w 720"/>
                  <a:gd name="T37" fmla="*/ 71 h 468"/>
                  <a:gd name="T38" fmla="*/ 147 w 720"/>
                  <a:gd name="T39" fmla="*/ 61 h 468"/>
                  <a:gd name="T40" fmla="*/ 92 w 720"/>
                  <a:gd name="T41" fmla="*/ 61 h 468"/>
                  <a:gd name="T42" fmla="*/ 97 w 720"/>
                  <a:gd name="T43" fmla="*/ 71 h 468"/>
                  <a:gd name="T44" fmla="*/ 111 w 720"/>
                  <a:gd name="T45" fmla="*/ 61 h 468"/>
                  <a:gd name="T46" fmla="*/ 144 w 720"/>
                  <a:gd name="T47" fmla="*/ 79 h 468"/>
                  <a:gd name="T48" fmla="*/ 193 w 720"/>
                  <a:gd name="T49" fmla="*/ 74 h 468"/>
                  <a:gd name="T50" fmla="*/ 145 w 720"/>
                  <a:gd name="T51" fmla="*/ 65 h 468"/>
                  <a:gd name="T52" fmla="*/ 42 w 720"/>
                  <a:gd name="T53" fmla="*/ 64 h 468"/>
                  <a:gd name="T54" fmla="*/ 58 w 720"/>
                  <a:gd name="T55" fmla="*/ 72 h 468"/>
                  <a:gd name="T56" fmla="*/ 77 w 720"/>
                  <a:gd name="T57" fmla="*/ 68 h 468"/>
                  <a:gd name="T58" fmla="*/ 146 w 720"/>
                  <a:gd name="T59" fmla="*/ 53 h 468"/>
                  <a:gd name="T60" fmla="*/ 12 w 720"/>
                  <a:gd name="T61" fmla="*/ 57 h 468"/>
                  <a:gd name="T62" fmla="*/ 26 w 720"/>
                  <a:gd name="T63" fmla="*/ 57 h 468"/>
                  <a:gd name="T64" fmla="*/ 49 w 720"/>
                  <a:gd name="T65" fmla="*/ 50 h 468"/>
                  <a:gd name="T66" fmla="*/ 61 w 720"/>
                  <a:gd name="T67" fmla="*/ 42 h 468"/>
                  <a:gd name="T68" fmla="*/ 114 w 720"/>
                  <a:gd name="T69" fmla="*/ 40 h 468"/>
                  <a:gd name="T70" fmla="*/ 109 w 720"/>
                  <a:gd name="T71" fmla="*/ 48 h 468"/>
                  <a:gd name="T72" fmla="*/ 171 w 720"/>
                  <a:gd name="T73" fmla="*/ 35 h 468"/>
                  <a:gd name="T74" fmla="*/ 163 w 720"/>
                  <a:gd name="T75" fmla="*/ 28 h 468"/>
                  <a:gd name="T76" fmla="*/ 134 w 720"/>
                  <a:gd name="T77" fmla="*/ 30 h 468"/>
                  <a:gd name="T78" fmla="*/ 153 w 720"/>
                  <a:gd name="T79" fmla="*/ 46 h 468"/>
                  <a:gd name="T80" fmla="*/ 171 w 720"/>
                  <a:gd name="T81" fmla="*/ 54 h 468"/>
                  <a:gd name="T82" fmla="*/ 172 w 720"/>
                  <a:gd name="T83" fmla="*/ 61 h 468"/>
                  <a:gd name="T84" fmla="*/ 211 w 720"/>
                  <a:gd name="T85" fmla="*/ 48 h 468"/>
                  <a:gd name="T86" fmla="*/ 208 w 720"/>
                  <a:gd name="T87" fmla="*/ 33 h 468"/>
                  <a:gd name="T88" fmla="*/ 262 w 720"/>
                  <a:gd name="T89" fmla="*/ 17 h 468"/>
                  <a:gd name="T90" fmla="*/ 248 w 720"/>
                  <a:gd name="T91" fmla="*/ 2 h 468"/>
                  <a:gd name="T92" fmla="*/ 199 w 720"/>
                  <a:gd name="T93" fmla="*/ 6 h 468"/>
                  <a:gd name="T94" fmla="*/ 169 w 720"/>
                  <a:gd name="T95" fmla="*/ 15 h 468"/>
                  <a:gd name="T96" fmla="*/ 164 w 720"/>
                  <a:gd name="T97" fmla="*/ 23 h 468"/>
                  <a:gd name="T98" fmla="*/ 271 w 720"/>
                  <a:gd name="T99" fmla="*/ 146 h 468"/>
                  <a:gd name="T100" fmla="*/ 256 w 720"/>
                  <a:gd name="T101" fmla="*/ 136 h 468"/>
                  <a:gd name="T102" fmla="*/ 246 w 720"/>
                  <a:gd name="T103" fmla="*/ 114 h 468"/>
                  <a:gd name="T104" fmla="*/ 231 w 720"/>
                  <a:gd name="T105" fmla="*/ 106 h 468"/>
                  <a:gd name="T106" fmla="*/ 197 w 720"/>
                  <a:gd name="T107" fmla="*/ 86 h 468"/>
                  <a:gd name="T108" fmla="*/ 172 w 720"/>
                  <a:gd name="T109" fmla="*/ 100 h 468"/>
                  <a:gd name="T110" fmla="*/ 152 w 720"/>
                  <a:gd name="T111" fmla="*/ 104 h 468"/>
                  <a:gd name="T112" fmla="*/ 189 w 720"/>
                  <a:gd name="T113" fmla="*/ 115 h 468"/>
                  <a:gd name="T114" fmla="*/ 213 w 720"/>
                  <a:gd name="T115" fmla="*/ 126 h 468"/>
                  <a:gd name="T116" fmla="*/ 204 w 720"/>
                  <a:gd name="T117" fmla="*/ 160 h 468"/>
                  <a:gd name="T118" fmla="*/ 230 w 720"/>
                  <a:gd name="T119" fmla="*/ 172 h 468"/>
                  <a:gd name="T120" fmla="*/ 246 w 720"/>
                  <a:gd name="T121" fmla="*/ 167 h 468"/>
                  <a:gd name="T122" fmla="*/ 247 w 720"/>
                  <a:gd name="T123" fmla="*/ 145 h 468"/>
                  <a:gd name="T124" fmla="*/ 108 w 720"/>
                  <a:gd name="T125" fmla="*/ 2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0" h="468">
                    <a:moveTo>
                      <a:pt x="564" y="96"/>
                    </a:moveTo>
                    <a:lnTo>
                      <a:pt x="564" y="96"/>
                    </a:lnTo>
                    <a:lnTo>
                      <a:pt x="564" y="102"/>
                    </a:lnTo>
                    <a:lnTo>
                      <a:pt x="568" y="102"/>
                    </a:lnTo>
                    <a:lnTo>
                      <a:pt x="572" y="104"/>
                    </a:lnTo>
                    <a:lnTo>
                      <a:pt x="576" y="104"/>
                    </a:lnTo>
                    <a:lnTo>
                      <a:pt x="576" y="100"/>
                    </a:lnTo>
                    <a:lnTo>
                      <a:pt x="578" y="98"/>
                    </a:lnTo>
                    <a:lnTo>
                      <a:pt x="578" y="96"/>
                    </a:lnTo>
                    <a:lnTo>
                      <a:pt x="564" y="96"/>
                    </a:lnTo>
                    <a:close/>
                    <a:moveTo>
                      <a:pt x="678" y="42"/>
                    </a:moveTo>
                    <a:lnTo>
                      <a:pt x="678" y="42"/>
                    </a:lnTo>
                    <a:lnTo>
                      <a:pt x="680" y="40"/>
                    </a:lnTo>
                    <a:lnTo>
                      <a:pt x="678" y="42"/>
                    </a:lnTo>
                    <a:lnTo>
                      <a:pt x="680" y="42"/>
                    </a:lnTo>
                    <a:lnTo>
                      <a:pt x="672" y="48"/>
                    </a:lnTo>
                    <a:lnTo>
                      <a:pt x="666" y="48"/>
                    </a:lnTo>
                    <a:lnTo>
                      <a:pt x="662" y="46"/>
                    </a:lnTo>
                    <a:lnTo>
                      <a:pt x="676" y="44"/>
                    </a:lnTo>
                    <a:lnTo>
                      <a:pt x="676" y="42"/>
                    </a:lnTo>
                    <a:lnTo>
                      <a:pt x="678" y="42"/>
                    </a:lnTo>
                    <a:close/>
                    <a:moveTo>
                      <a:pt x="636" y="18"/>
                    </a:moveTo>
                    <a:lnTo>
                      <a:pt x="636" y="18"/>
                    </a:lnTo>
                    <a:lnTo>
                      <a:pt x="638" y="18"/>
                    </a:lnTo>
                    <a:lnTo>
                      <a:pt x="638" y="20"/>
                    </a:lnTo>
                    <a:lnTo>
                      <a:pt x="636" y="22"/>
                    </a:lnTo>
                    <a:lnTo>
                      <a:pt x="630" y="22"/>
                    </a:lnTo>
                    <a:lnTo>
                      <a:pt x="636" y="18"/>
                    </a:lnTo>
                    <a:close/>
                    <a:moveTo>
                      <a:pt x="588" y="274"/>
                    </a:moveTo>
                    <a:lnTo>
                      <a:pt x="590" y="276"/>
                    </a:lnTo>
                    <a:lnTo>
                      <a:pt x="590" y="274"/>
                    </a:lnTo>
                    <a:lnTo>
                      <a:pt x="588" y="274"/>
                    </a:lnTo>
                    <a:close/>
                    <a:moveTo>
                      <a:pt x="516" y="260"/>
                    </a:moveTo>
                    <a:lnTo>
                      <a:pt x="516" y="260"/>
                    </a:lnTo>
                    <a:lnTo>
                      <a:pt x="516" y="264"/>
                    </a:lnTo>
                    <a:lnTo>
                      <a:pt x="516" y="268"/>
                    </a:lnTo>
                    <a:lnTo>
                      <a:pt x="514" y="268"/>
                    </a:lnTo>
                    <a:lnTo>
                      <a:pt x="514" y="264"/>
                    </a:lnTo>
                    <a:lnTo>
                      <a:pt x="514" y="262"/>
                    </a:lnTo>
                    <a:lnTo>
                      <a:pt x="516" y="260"/>
                    </a:lnTo>
                    <a:close/>
                    <a:moveTo>
                      <a:pt x="606" y="464"/>
                    </a:moveTo>
                    <a:lnTo>
                      <a:pt x="608" y="466"/>
                    </a:lnTo>
                    <a:lnTo>
                      <a:pt x="610" y="468"/>
                    </a:lnTo>
                    <a:lnTo>
                      <a:pt x="610" y="466"/>
                    </a:lnTo>
                    <a:lnTo>
                      <a:pt x="606" y="464"/>
                    </a:lnTo>
                    <a:close/>
                    <a:moveTo>
                      <a:pt x="688" y="448"/>
                    </a:moveTo>
                    <a:lnTo>
                      <a:pt x="688" y="448"/>
                    </a:lnTo>
                    <a:lnTo>
                      <a:pt x="680" y="450"/>
                    </a:lnTo>
                    <a:lnTo>
                      <a:pt x="680" y="454"/>
                    </a:lnTo>
                    <a:lnTo>
                      <a:pt x="686" y="456"/>
                    </a:lnTo>
                    <a:lnTo>
                      <a:pt x="690" y="452"/>
                    </a:lnTo>
                    <a:lnTo>
                      <a:pt x="690" y="448"/>
                    </a:lnTo>
                    <a:lnTo>
                      <a:pt x="688" y="448"/>
                    </a:lnTo>
                    <a:close/>
                    <a:moveTo>
                      <a:pt x="602" y="408"/>
                    </a:moveTo>
                    <a:lnTo>
                      <a:pt x="602" y="408"/>
                    </a:lnTo>
                    <a:lnTo>
                      <a:pt x="608" y="408"/>
                    </a:lnTo>
                    <a:lnTo>
                      <a:pt x="612" y="410"/>
                    </a:lnTo>
                    <a:lnTo>
                      <a:pt x="614" y="414"/>
                    </a:lnTo>
                    <a:lnTo>
                      <a:pt x="616" y="418"/>
                    </a:lnTo>
                    <a:lnTo>
                      <a:pt x="616" y="424"/>
                    </a:lnTo>
                    <a:lnTo>
                      <a:pt x="614" y="424"/>
                    </a:lnTo>
                    <a:lnTo>
                      <a:pt x="612" y="424"/>
                    </a:lnTo>
                    <a:lnTo>
                      <a:pt x="600" y="424"/>
                    </a:lnTo>
                    <a:lnTo>
                      <a:pt x="602" y="420"/>
                    </a:lnTo>
                    <a:lnTo>
                      <a:pt x="604" y="418"/>
                    </a:lnTo>
                    <a:lnTo>
                      <a:pt x="602" y="412"/>
                    </a:lnTo>
                    <a:lnTo>
                      <a:pt x="600" y="408"/>
                    </a:lnTo>
                    <a:lnTo>
                      <a:pt x="602" y="408"/>
                    </a:lnTo>
                    <a:close/>
                    <a:moveTo>
                      <a:pt x="610" y="366"/>
                    </a:moveTo>
                    <a:lnTo>
                      <a:pt x="610" y="366"/>
                    </a:lnTo>
                    <a:lnTo>
                      <a:pt x="614" y="372"/>
                    </a:lnTo>
                    <a:lnTo>
                      <a:pt x="618" y="372"/>
                    </a:lnTo>
                    <a:lnTo>
                      <a:pt x="624" y="372"/>
                    </a:lnTo>
                    <a:lnTo>
                      <a:pt x="628" y="376"/>
                    </a:lnTo>
                    <a:lnTo>
                      <a:pt x="634" y="380"/>
                    </a:lnTo>
                    <a:lnTo>
                      <a:pt x="634" y="384"/>
                    </a:lnTo>
                    <a:lnTo>
                      <a:pt x="630" y="384"/>
                    </a:lnTo>
                    <a:lnTo>
                      <a:pt x="626" y="384"/>
                    </a:lnTo>
                    <a:lnTo>
                      <a:pt x="626" y="386"/>
                    </a:lnTo>
                    <a:lnTo>
                      <a:pt x="618" y="386"/>
                    </a:lnTo>
                    <a:lnTo>
                      <a:pt x="612" y="392"/>
                    </a:lnTo>
                    <a:lnTo>
                      <a:pt x="608" y="382"/>
                    </a:lnTo>
                    <a:lnTo>
                      <a:pt x="606" y="378"/>
                    </a:lnTo>
                    <a:lnTo>
                      <a:pt x="606" y="372"/>
                    </a:lnTo>
                    <a:lnTo>
                      <a:pt x="610" y="366"/>
                    </a:lnTo>
                    <a:close/>
                    <a:moveTo>
                      <a:pt x="570" y="348"/>
                    </a:moveTo>
                    <a:lnTo>
                      <a:pt x="570" y="354"/>
                    </a:lnTo>
                    <a:lnTo>
                      <a:pt x="574" y="352"/>
                    </a:lnTo>
                    <a:lnTo>
                      <a:pt x="576" y="350"/>
                    </a:lnTo>
                    <a:lnTo>
                      <a:pt x="574" y="350"/>
                    </a:lnTo>
                    <a:lnTo>
                      <a:pt x="570" y="348"/>
                    </a:lnTo>
                    <a:close/>
                    <a:moveTo>
                      <a:pt x="554" y="342"/>
                    </a:moveTo>
                    <a:lnTo>
                      <a:pt x="554" y="342"/>
                    </a:lnTo>
                    <a:lnTo>
                      <a:pt x="546" y="348"/>
                    </a:lnTo>
                    <a:lnTo>
                      <a:pt x="548" y="360"/>
                    </a:lnTo>
                    <a:lnTo>
                      <a:pt x="558" y="358"/>
                    </a:lnTo>
                    <a:lnTo>
                      <a:pt x="560" y="354"/>
                    </a:lnTo>
                    <a:lnTo>
                      <a:pt x="560" y="348"/>
                    </a:lnTo>
                    <a:lnTo>
                      <a:pt x="554" y="342"/>
                    </a:lnTo>
                    <a:close/>
                    <a:moveTo>
                      <a:pt x="574" y="338"/>
                    </a:moveTo>
                    <a:lnTo>
                      <a:pt x="572" y="342"/>
                    </a:lnTo>
                    <a:lnTo>
                      <a:pt x="574" y="342"/>
                    </a:lnTo>
                    <a:lnTo>
                      <a:pt x="572" y="344"/>
                    </a:lnTo>
                    <a:lnTo>
                      <a:pt x="574" y="344"/>
                    </a:lnTo>
                    <a:lnTo>
                      <a:pt x="576" y="344"/>
                    </a:lnTo>
                    <a:lnTo>
                      <a:pt x="576" y="340"/>
                    </a:lnTo>
                    <a:lnTo>
                      <a:pt x="576" y="338"/>
                    </a:lnTo>
                    <a:lnTo>
                      <a:pt x="574" y="338"/>
                    </a:lnTo>
                    <a:close/>
                    <a:moveTo>
                      <a:pt x="518" y="320"/>
                    </a:moveTo>
                    <a:lnTo>
                      <a:pt x="520" y="324"/>
                    </a:lnTo>
                    <a:lnTo>
                      <a:pt x="522" y="324"/>
                    </a:lnTo>
                    <a:lnTo>
                      <a:pt x="522" y="322"/>
                    </a:lnTo>
                    <a:lnTo>
                      <a:pt x="518" y="320"/>
                    </a:lnTo>
                    <a:close/>
                    <a:moveTo>
                      <a:pt x="548" y="318"/>
                    </a:moveTo>
                    <a:lnTo>
                      <a:pt x="548" y="318"/>
                    </a:lnTo>
                    <a:lnTo>
                      <a:pt x="548" y="320"/>
                    </a:lnTo>
                    <a:lnTo>
                      <a:pt x="552" y="322"/>
                    </a:lnTo>
                    <a:lnTo>
                      <a:pt x="552" y="320"/>
                    </a:lnTo>
                    <a:lnTo>
                      <a:pt x="552" y="318"/>
                    </a:lnTo>
                    <a:lnTo>
                      <a:pt x="548" y="318"/>
                    </a:lnTo>
                    <a:close/>
                    <a:moveTo>
                      <a:pt x="268" y="316"/>
                    </a:moveTo>
                    <a:lnTo>
                      <a:pt x="268" y="316"/>
                    </a:lnTo>
                    <a:lnTo>
                      <a:pt x="270" y="320"/>
                    </a:lnTo>
                    <a:lnTo>
                      <a:pt x="268" y="316"/>
                    </a:lnTo>
                    <a:close/>
                    <a:moveTo>
                      <a:pt x="524" y="314"/>
                    </a:moveTo>
                    <a:lnTo>
                      <a:pt x="524" y="318"/>
                    </a:lnTo>
                    <a:lnTo>
                      <a:pt x="528" y="318"/>
                    </a:lnTo>
                    <a:lnTo>
                      <a:pt x="526" y="318"/>
                    </a:lnTo>
                    <a:lnTo>
                      <a:pt x="526" y="316"/>
                    </a:lnTo>
                    <a:lnTo>
                      <a:pt x="524" y="314"/>
                    </a:lnTo>
                    <a:close/>
                    <a:moveTo>
                      <a:pt x="516" y="310"/>
                    </a:moveTo>
                    <a:lnTo>
                      <a:pt x="512" y="314"/>
                    </a:lnTo>
                    <a:lnTo>
                      <a:pt x="504" y="314"/>
                    </a:lnTo>
                    <a:lnTo>
                      <a:pt x="504" y="316"/>
                    </a:lnTo>
                    <a:lnTo>
                      <a:pt x="508" y="318"/>
                    </a:lnTo>
                    <a:lnTo>
                      <a:pt x="516" y="318"/>
                    </a:lnTo>
                    <a:lnTo>
                      <a:pt x="520" y="312"/>
                    </a:lnTo>
                    <a:lnTo>
                      <a:pt x="520" y="310"/>
                    </a:lnTo>
                    <a:lnTo>
                      <a:pt x="516" y="310"/>
                    </a:lnTo>
                    <a:close/>
                    <a:moveTo>
                      <a:pt x="626" y="308"/>
                    </a:moveTo>
                    <a:lnTo>
                      <a:pt x="626" y="308"/>
                    </a:lnTo>
                    <a:lnTo>
                      <a:pt x="630" y="310"/>
                    </a:lnTo>
                    <a:lnTo>
                      <a:pt x="630" y="312"/>
                    </a:lnTo>
                    <a:lnTo>
                      <a:pt x="626" y="312"/>
                    </a:lnTo>
                    <a:lnTo>
                      <a:pt x="624" y="310"/>
                    </a:lnTo>
                    <a:lnTo>
                      <a:pt x="622" y="308"/>
                    </a:lnTo>
                    <a:lnTo>
                      <a:pt x="626" y="308"/>
                    </a:lnTo>
                    <a:close/>
                    <a:moveTo>
                      <a:pt x="622" y="302"/>
                    </a:moveTo>
                    <a:lnTo>
                      <a:pt x="622" y="304"/>
                    </a:lnTo>
                    <a:lnTo>
                      <a:pt x="618" y="304"/>
                    </a:lnTo>
                    <a:lnTo>
                      <a:pt x="622" y="302"/>
                    </a:lnTo>
                    <a:close/>
                    <a:moveTo>
                      <a:pt x="480" y="294"/>
                    </a:moveTo>
                    <a:lnTo>
                      <a:pt x="480" y="294"/>
                    </a:lnTo>
                    <a:lnTo>
                      <a:pt x="484" y="296"/>
                    </a:lnTo>
                    <a:lnTo>
                      <a:pt x="482" y="298"/>
                    </a:lnTo>
                    <a:lnTo>
                      <a:pt x="480" y="298"/>
                    </a:lnTo>
                    <a:lnTo>
                      <a:pt x="478" y="296"/>
                    </a:lnTo>
                    <a:lnTo>
                      <a:pt x="478" y="294"/>
                    </a:lnTo>
                    <a:lnTo>
                      <a:pt x="480" y="294"/>
                    </a:lnTo>
                    <a:close/>
                    <a:moveTo>
                      <a:pt x="612" y="288"/>
                    </a:moveTo>
                    <a:lnTo>
                      <a:pt x="612" y="288"/>
                    </a:lnTo>
                    <a:lnTo>
                      <a:pt x="614" y="298"/>
                    </a:lnTo>
                    <a:lnTo>
                      <a:pt x="612" y="298"/>
                    </a:lnTo>
                    <a:lnTo>
                      <a:pt x="610" y="292"/>
                    </a:lnTo>
                    <a:lnTo>
                      <a:pt x="612" y="288"/>
                    </a:lnTo>
                    <a:close/>
                    <a:moveTo>
                      <a:pt x="490" y="228"/>
                    </a:moveTo>
                    <a:lnTo>
                      <a:pt x="490" y="228"/>
                    </a:lnTo>
                    <a:lnTo>
                      <a:pt x="490" y="230"/>
                    </a:lnTo>
                    <a:lnTo>
                      <a:pt x="492" y="232"/>
                    </a:lnTo>
                    <a:lnTo>
                      <a:pt x="492" y="234"/>
                    </a:lnTo>
                    <a:lnTo>
                      <a:pt x="490" y="242"/>
                    </a:lnTo>
                    <a:lnTo>
                      <a:pt x="502" y="246"/>
                    </a:lnTo>
                    <a:lnTo>
                      <a:pt x="508" y="248"/>
                    </a:lnTo>
                    <a:lnTo>
                      <a:pt x="516" y="246"/>
                    </a:lnTo>
                    <a:lnTo>
                      <a:pt x="518" y="246"/>
                    </a:lnTo>
                    <a:lnTo>
                      <a:pt x="520" y="246"/>
                    </a:lnTo>
                    <a:lnTo>
                      <a:pt x="520" y="250"/>
                    </a:lnTo>
                    <a:lnTo>
                      <a:pt x="534" y="258"/>
                    </a:lnTo>
                    <a:lnTo>
                      <a:pt x="518" y="254"/>
                    </a:lnTo>
                    <a:lnTo>
                      <a:pt x="518" y="258"/>
                    </a:lnTo>
                    <a:lnTo>
                      <a:pt x="518" y="260"/>
                    </a:lnTo>
                    <a:lnTo>
                      <a:pt x="516" y="260"/>
                    </a:lnTo>
                    <a:lnTo>
                      <a:pt x="516" y="258"/>
                    </a:lnTo>
                    <a:lnTo>
                      <a:pt x="516" y="254"/>
                    </a:lnTo>
                    <a:lnTo>
                      <a:pt x="508" y="256"/>
                    </a:lnTo>
                    <a:lnTo>
                      <a:pt x="510" y="256"/>
                    </a:lnTo>
                    <a:lnTo>
                      <a:pt x="508" y="258"/>
                    </a:lnTo>
                    <a:lnTo>
                      <a:pt x="504" y="258"/>
                    </a:lnTo>
                    <a:lnTo>
                      <a:pt x="506" y="256"/>
                    </a:lnTo>
                    <a:lnTo>
                      <a:pt x="504" y="252"/>
                    </a:lnTo>
                    <a:lnTo>
                      <a:pt x="502" y="252"/>
                    </a:lnTo>
                    <a:lnTo>
                      <a:pt x="500" y="252"/>
                    </a:lnTo>
                    <a:lnTo>
                      <a:pt x="496" y="258"/>
                    </a:lnTo>
                    <a:lnTo>
                      <a:pt x="496" y="260"/>
                    </a:lnTo>
                    <a:lnTo>
                      <a:pt x="500" y="260"/>
                    </a:lnTo>
                    <a:lnTo>
                      <a:pt x="498" y="262"/>
                    </a:lnTo>
                    <a:lnTo>
                      <a:pt x="498" y="264"/>
                    </a:lnTo>
                    <a:lnTo>
                      <a:pt x="490" y="264"/>
                    </a:lnTo>
                    <a:lnTo>
                      <a:pt x="488" y="264"/>
                    </a:lnTo>
                    <a:lnTo>
                      <a:pt x="488" y="262"/>
                    </a:lnTo>
                    <a:lnTo>
                      <a:pt x="490" y="262"/>
                    </a:lnTo>
                    <a:lnTo>
                      <a:pt x="490" y="256"/>
                    </a:lnTo>
                    <a:lnTo>
                      <a:pt x="492" y="256"/>
                    </a:lnTo>
                    <a:lnTo>
                      <a:pt x="492" y="254"/>
                    </a:lnTo>
                    <a:lnTo>
                      <a:pt x="490" y="254"/>
                    </a:lnTo>
                    <a:lnTo>
                      <a:pt x="490" y="252"/>
                    </a:lnTo>
                    <a:lnTo>
                      <a:pt x="490" y="246"/>
                    </a:lnTo>
                    <a:lnTo>
                      <a:pt x="488" y="244"/>
                    </a:lnTo>
                    <a:lnTo>
                      <a:pt x="486" y="242"/>
                    </a:lnTo>
                    <a:lnTo>
                      <a:pt x="486" y="240"/>
                    </a:lnTo>
                    <a:lnTo>
                      <a:pt x="486" y="236"/>
                    </a:lnTo>
                    <a:lnTo>
                      <a:pt x="488" y="236"/>
                    </a:lnTo>
                    <a:lnTo>
                      <a:pt x="488" y="232"/>
                    </a:lnTo>
                    <a:lnTo>
                      <a:pt x="490" y="228"/>
                    </a:lnTo>
                    <a:close/>
                    <a:moveTo>
                      <a:pt x="504" y="196"/>
                    </a:moveTo>
                    <a:lnTo>
                      <a:pt x="506" y="200"/>
                    </a:lnTo>
                    <a:lnTo>
                      <a:pt x="508" y="200"/>
                    </a:lnTo>
                    <a:lnTo>
                      <a:pt x="510" y="198"/>
                    </a:lnTo>
                    <a:lnTo>
                      <a:pt x="504" y="196"/>
                    </a:lnTo>
                    <a:close/>
                    <a:moveTo>
                      <a:pt x="512" y="168"/>
                    </a:moveTo>
                    <a:lnTo>
                      <a:pt x="512" y="168"/>
                    </a:lnTo>
                    <a:lnTo>
                      <a:pt x="508" y="170"/>
                    </a:lnTo>
                    <a:lnTo>
                      <a:pt x="506" y="172"/>
                    </a:lnTo>
                    <a:lnTo>
                      <a:pt x="508" y="174"/>
                    </a:lnTo>
                    <a:lnTo>
                      <a:pt x="512" y="178"/>
                    </a:lnTo>
                    <a:lnTo>
                      <a:pt x="514" y="172"/>
                    </a:lnTo>
                    <a:lnTo>
                      <a:pt x="514" y="168"/>
                    </a:lnTo>
                    <a:lnTo>
                      <a:pt x="512" y="168"/>
                    </a:lnTo>
                    <a:close/>
                    <a:moveTo>
                      <a:pt x="488" y="138"/>
                    </a:moveTo>
                    <a:lnTo>
                      <a:pt x="488" y="138"/>
                    </a:lnTo>
                    <a:lnTo>
                      <a:pt x="496" y="140"/>
                    </a:lnTo>
                    <a:lnTo>
                      <a:pt x="492" y="140"/>
                    </a:lnTo>
                    <a:lnTo>
                      <a:pt x="488" y="138"/>
                    </a:lnTo>
                    <a:lnTo>
                      <a:pt x="486" y="138"/>
                    </a:lnTo>
                    <a:lnTo>
                      <a:pt x="488" y="138"/>
                    </a:lnTo>
                    <a:close/>
                    <a:moveTo>
                      <a:pt x="516" y="28"/>
                    </a:moveTo>
                    <a:lnTo>
                      <a:pt x="516" y="28"/>
                    </a:lnTo>
                    <a:lnTo>
                      <a:pt x="518" y="28"/>
                    </a:lnTo>
                    <a:lnTo>
                      <a:pt x="518" y="30"/>
                    </a:lnTo>
                    <a:lnTo>
                      <a:pt x="516" y="32"/>
                    </a:lnTo>
                    <a:lnTo>
                      <a:pt x="514" y="30"/>
                    </a:lnTo>
                    <a:lnTo>
                      <a:pt x="512" y="30"/>
                    </a:lnTo>
                    <a:lnTo>
                      <a:pt x="516" y="28"/>
                    </a:lnTo>
                    <a:close/>
                    <a:moveTo>
                      <a:pt x="548" y="22"/>
                    </a:moveTo>
                    <a:lnTo>
                      <a:pt x="548" y="22"/>
                    </a:lnTo>
                    <a:lnTo>
                      <a:pt x="550" y="22"/>
                    </a:lnTo>
                    <a:lnTo>
                      <a:pt x="550" y="24"/>
                    </a:lnTo>
                    <a:lnTo>
                      <a:pt x="548" y="26"/>
                    </a:lnTo>
                    <a:lnTo>
                      <a:pt x="546" y="28"/>
                    </a:lnTo>
                    <a:lnTo>
                      <a:pt x="546" y="24"/>
                    </a:lnTo>
                    <a:lnTo>
                      <a:pt x="546" y="22"/>
                    </a:lnTo>
                    <a:lnTo>
                      <a:pt x="548" y="22"/>
                    </a:lnTo>
                    <a:close/>
                    <a:moveTo>
                      <a:pt x="220" y="334"/>
                    </a:moveTo>
                    <a:lnTo>
                      <a:pt x="220" y="334"/>
                    </a:lnTo>
                    <a:lnTo>
                      <a:pt x="218" y="334"/>
                    </a:lnTo>
                    <a:lnTo>
                      <a:pt x="222" y="336"/>
                    </a:lnTo>
                    <a:lnTo>
                      <a:pt x="228" y="338"/>
                    </a:lnTo>
                    <a:lnTo>
                      <a:pt x="226" y="336"/>
                    </a:lnTo>
                    <a:lnTo>
                      <a:pt x="224" y="334"/>
                    </a:lnTo>
                    <a:lnTo>
                      <a:pt x="220" y="334"/>
                    </a:lnTo>
                    <a:close/>
                    <a:moveTo>
                      <a:pt x="258" y="328"/>
                    </a:moveTo>
                    <a:lnTo>
                      <a:pt x="258" y="328"/>
                    </a:lnTo>
                    <a:lnTo>
                      <a:pt x="256" y="330"/>
                    </a:lnTo>
                    <a:lnTo>
                      <a:pt x="256" y="332"/>
                    </a:lnTo>
                    <a:lnTo>
                      <a:pt x="256" y="334"/>
                    </a:lnTo>
                    <a:lnTo>
                      <a:pt x="258" y="334"/>
                    </a:lnTo>
                    <a:lnTo>
                      <a:pt x="262" y="330"/>
                    </a:lnTo>
                    <a:lnTo>
                      <a:pt x="260" y="328"/>
                    </a:lnTo>
                    <a:lnTo>
                      <a:pt x="258" y="328"/>
                    </a:lnTo>
                    <a:close/>
                    <a:moveTo>
                      <a:pt x="274" y="324"/>
                    </a:moveTo>
                    <a:lnTo>
                      <a:pt x="274" y="324"/>
                    </a:lnTo>
                    <a:lnTo>
                      <a:pt x="272" y="326"/>
                    </a:lnTo>
                    <a:lnTo>
                      <a:pt x="270" y="328"/>
                    </a:lnTo>
                    <a:lnTo>
                      <a:pt x="272" y="328"/>
                    </a:lnTo>
                    <a:lnTo>
                      <a:pt x="274" y="328"/>
                    </a:lnTo>
                    <a:lnTo>
                      <a:pt x="276" y="328"/>
                    </a:lnTo>
                    <a:lnTo>
                      <a:pt x="278" y="326"/>
                    </a:lnTo>
                    <a:lnTo>
                      <a:pt x="278" y="324"/>
                    </a:lnTo>
                    <a:lnTo>
                      <a:pt x="274" y="324"/>
                    </a:lnTo>
                    <a:close/>
                    <a:moveTo>
                      <a:pt x="300" y="308"/>
                    </a:moveTo>
                    <a:lnTo>
                      <a:pt x="300" y="310"/>
                    </a:lnTo>
                    <a:lnTo>
                      <a:pt x="296" y="312"/>
                    </a:lnTo>
                    <a:lnTo>
                      <a:pt x="294" y="316"/>
                    </a:lnTo>
                    <a:lnTo>
                      <a:pt x="294" y="322"/>
                    </a:lnTo>
                    <a:lnTo>
                      <a:pt x="290" y="322"/>
                    </a:lnTo>
                    <a:lnTo>
                      <a:pt x="286" y="324"/>
                    </a:lnTo>
                    <a:lnTo>
                      <a:pt x="286" y="326"/>
                    </a:lnTo>
                    <a:lnTo>
                      <a:pt x="286" y="328"/>
                    </a:lnTo>
                    <a:lnTo>
                      <a:pt x="290" y="330"/>
                    </a:lnTo>
                    <a:lnTo>
                      <a:pt x="292" y="330"/>
                    </a:lnTo>
                    <a:lnTo>
                      <a:pt x="294" y="330"/>
                    </a:lnTo>
                    <a:lnTo>
                      <a:pt x="296" y="330"/>
                    </a:lnTo>
                    <a:lnTo>
                      <a:pt x="298" y="328"/>
                    </a:lnTo>
                    <a:lnTo>
                      <a:pt x="298" y="330"/>
                    </a:lnTo>
                    <a:lnTo>
                      <a:pt x="298" y="334"/>
                    </a:lnTo>
                    <a:lnTo>
                      <a:pt x="304" y="338"/>
                    </a:lnTo>
                    <a:lnTo>
                      <a:pt x="310" y="340"/>
                    </a:lnTo>
                    <a:lnTo>
                      <a:pt x="310" y="338"/>
                    </a:lnTo>
                    <a:lnTo>
                      <a:pt x="312" y="336"/>
                    </a:lnTo>
                    <a:lnTo>
                      <a:pt x="312" y="334"/>
                    </a:lnTo>
                    <a:lnTo>
                      <a:pt x="314" y="334"/>
                    </a:lnTo>
                    <a:lnTo>
                      <a:pt x="316" y="336"/>
                    </a:lnTo>
                    <a:lnTo>
                      <a:pt x="330" y="332"/>
                    </a:lnTo>
                    <a:lnTo>
                      <a:pt x="328" y="330"/>
                    </a:lnTo>
                    <a:lnTo>
                      <a:pt x="326" y="330"/>
                    </a:lnTo>
                    <a:lnTo>
                      <a:pt x="326" y="324"/>
                    </a:lnTo>
                    <a:lnTo>
                      <a:pt x="326" y="318"/>
                    </a:lnTo>
                    <a:lnTo>
                      <a:pt x="322" y="316"/>
                    </a:lnTo>
                    <a:lnTo>
                      <a:pt x="314" y="312"/>
                    </a:lnTo>
                    <a:lnTo>
                      <a:pt x="306" y="308"/>
                    </a:lnTo>
                    <a:lnTo>
                      <a:pt x="300" y="308"/>
                    </a:lnTo>
                    <a:close/>
                    <a:moveTo>
                      <a:pt x="426" y="302"/>
                    </a:moveTo>
                    <a:lnTo>
                      <a:pt x="426" y="302"/>
                    </a:lnTo>
                    <a:lnTo>
                      <a:pt x="428" y="310"/>
                    </a:lnTo>
                    <a:lnTo>
                      <a:pt x="430" y="312"/>
                    </a:lnTo>
                    <a:lnTo>
                      <a:pt x="432" y="312"/>
                    </a:lnTo>
                    <a:lnTo>
                      <a:pt x="434" y="312"/>
                    </a:lnTo>
                    <a:lnTo>
                      <a:pt x="436" y="314"/>
                    </a:lnTo>
                    <a:lnTo>
                      <a:pt x="436" y="312"/>
                    </a:lnTo>
                    <a:lnTo>
                      <a:pt x="430" y="308"/>
                    </a:lnTo>
                    <a:lnTo>
                      <a:pt x="426" y="302"/>
                    </a:lnTo>
                    <a:close/>
                    <a:moveTo>
                      <a:pt x="272" y="288"/>
                    </a:moveTo>
                    <a:lnTo>
                      <a:pt x="272" y="288"/>
                    </a:lnTo>
                    <a:lnTo>
                      <a:pt x="270" y="290"/>
                    </a:lnTo>
                    <a:lnTo>
                      <a:pt x="268" y="294"/>
                    </a:lnTo>
                    <a:lnTo>
                      <a:pt x="268" y="296"/>
                    </a:lnTo>
                    <a:lnTo>
                      <a:pt x="272" y="296"/>
                    </a:lnTo>
                    <a:lnTo>
                      <a:pt x="272" y="292"/>
                    </a:lnTo>
                    <a:lnTo>
                      <a:pt x="272" y="290"/>
                    </a:lnTo>
                    <a:lnTo>
                      <a:pt x="272" y="288"/>
                    </a:lnTo>
                    <a:close/>
                    <a:moveTo>
                      <a:pt x="312" y="230"/>
                    </a:moveTo>
                    <a:lnTo>
                      <a:pt x="312" y="232"/>
                    </a:lnTo>
                    <a:lnTo>
                      <a:pt x="316" y="232"/>
                    </a:lnTo>
                    <a:lnTo>
                      <a:pt x="316" y="230"/>
                    </a:lnTo>
                    <a:lnTo>
                      <a:pt x="312" y="230"/>
                    </a:lnTo>
                    <a:close/>
                    <a:moveTo>
                      <a:pt x="114" y="226"/>
                    </a:moveTo>
                    <a:lnTo>
                      <a:pt x="114" y="226"/>
                    </a:lnTo>
                    <a:lnTo>
                      <a:pt x="108" y="232"/>
                    </a:lnTo>
                    <a:lnTo>
                      <a:pt x="102" y="238"/>
                    </a:lnTo>
                    <a:lnTo>
                      <a:pt x="96" y="238"/>
                    </a:lnTo>
                    <a:lnTo>
                      <a:pt x="90" y="238"/>
                    </a:lnTo>
                    <a:lnTo>
                      <a:pt x="82" y="244"/>
                    </a:lnTo>
                    <a:lnTo>
                      <a:pt x="80" y="244"/>
                    </a:lnTo>
                    <a:lnTo>
                      <a:pt x="78" y="244"/>
                    </a:lnTo>
                    <a:lnTo>
                      <a:pt x="76" y="246"/>
                    </a:lnTo>
                    <a:lnTo>
                      <a:pt x="76" y="250"/>
                    </a:lnTo>
                    <a:lnTo>
                      <a:pt x="76" y="252"/>
                    </a:lnTo>
                    <a:lnTo>
                      <a:pt x="76" y="256"/>
                    </a:lnTo>
                    <a:lnTo>
                      <a:pt x="74" y="256"/>
                    </a:lnTo>
                    <a:lnTo>
                      <a:pt x="68" y="262"/>
                    </a:lnTo>
                    <a:lnTo>
                      <a:pt x="62" y="268"/>
                    </a:lnTo>
                    <a:lnTo>
                      <a:pt x="60" y="268"/>
                    </a:lnTo>
                    <a:lnTo>
                      <a:pt x="60" y="272"/>
                    </a:lnTo>
                    <a:lnTo>
                      <a:pt x="66" y="272"/>
                    </a:lnTo>
                    <a:lnTo>
                      <a:pt x="68" y="274"/>
                    </a:lnTo>
                    <a:lnTo>
                      <a:pt x="72" y="274"/>
                    </a:lnTo>
                    <a:lnTo>
                      <a:pt x="74" y="272"/>
                    </a:lnTo>
                    <a:lnTo>
                      <a:pt x="76" y="270"/>
                    </a:lnTo>
                    <a:lnTo>
                      <a:pt x="76" y="272"/>
                    </a:lnTo>
                    <a:lnTo>
                      <a:pt x="80" y="274"/>
                    </a:lnTo>
                    <a:lnTo>
                      <a:pt x="74" y="276"/>
                    </a:lnTo>
                    <a:lnTo>
                      <a:pt x="72" y="276"/>
                    </a:lnTo>
                    <a:lnTo>
                      <a:pt x="72" y="278"/>
                    </a:lnTo>
                    <a:lnTo>
                      <a:pt x="78" y="278"/>
                    </a:lnTo>
                    <a:lnTo>
                      <a:pt x="82" y="278"/>
                    </a:lnTo>
                    <a:lnTo>
                      <a:pt x="82" y="274"/>
                    </a:lnTo>
                    <a:lnTo>
                      <a:pt x="110" y="272"/>
                    </a:lnTo>
                    <a:lnTo>
                      <a:pt x="112" y="274"/>
                    </a:lnTo>
                    <a:lnTo>
                      <a:pt x="100" y="276"/>
                    </a:lnTo>
                    <a:lnTo>
                      <a:pt x="90" y="278"/>
                    </a:lnTo>
                    <a:lnTo>
                      <a:pt x="88" y="282"/>
                    </a:lnTo>
                    <a:lnTo>
                      <a:pt x="82" y="284"/>
                    </a:lnTo>
                    <a:lnTo>
                      <a:pt x="76" y="284"/>
                    </a:lnTo>
                    <a:lnTo>
                      <a:pt x="76" y="288"/>
                    </a:lnTo>
                    <a:lnTo>
                      <a:pt x="78" y="288"/>
                    </a:lnTo>
                    <a:lnTo>
                      <a:pt x="80" y="290"/>
                    </a:lnTo>
                    <a:lnTo>
                      <a:pt x="114" y="290"/>
                    </a:lnTo>
                    <a:lnTo>
                      <a:pt x="122" y="288"/>
                    </a:lnTo>
                    <a:lnTo>
                      <a:pt x="124" y="290"/>
                    </a:lnTo>
                    <a:lnTo>
                      <a:pt x="126" y="290"/>
                    </a:lnTo>
                    <a:lnTo>
                      <a:pt x="128" y="290"/>
                    </a:lnTo>
                    <a:lnTo>
                      <a:pt x="134" y="286"/>
                    </a:lnTo>
                    <a:lnTo>
                      <a:pt x="136" y="286"/>
                    </a:lnTo>
                    <a:lnTo>
                      <a:pt x="136" y="288"/>
                    </a:lnTo>
                    <a:lnTo>
                      <a:pt x="138" y="290"/>
                    </a:lnTo>
                    <a:lnTo>
                      <a:pt x="144" y="290"/>
                    </a:lnTo>
                    <a:lnTo>
                      <a:pt x="150" y="288"/>
                    </a:lnTo>
                    <a:lnTo>
                      <a:pt x="146" y="294"/>
                    </a:lnTo>
                    <a:lnTo>
                      <a:pt x="142" y="300"/>
                    </a:lnTo>
                    <a:lnTo>
                      <a:pt x="134" y="300"/>
                    </a:lnTo>
                    <a:lnTo>
                      <a:pt x="128" y="298"/>
                    </a:lnTo>
                    <a:lnTo>
                      <a:pt x="122" y="298"/>
                    </a:lnTo>
                    <a:lnTo>
                      <a:pt x="114" y="298"/>
                    </a:lnTo>
                    <a:lnTo>
                      <a:pt x="106" y="302"/>
                    </a:lnTo>
                    <a:lnTo>
                      <a:pt x="98" y="304"/>
                    </a:lnTo>
                    <a:lnTo>
                      <a:pt x="88" y="302"/>
                    </a:lnTo>
                    <a:lnTo>
                      <a:pt x="88" y="314"/>
                    </a:lnTo>
                    <a:lnTo>
                      <a:pt x="92" y="316"/>
                    </a:lnTo>
                    <a:lnTo>
                      <a:pt x="94" y="316"/>
                    </a:lnTo>
                    <a:lnTo>
                      <a:pt x="94" y="320"/>
                    </a:lnTo>
                    <a:lnTo>
                      <a:pt x="100" y="322"/>
                    </a:lnTo>
                    <a:lnTo>
                      <a:pt x="108" y="322"/>
                    </a:lnTo>
                    <a:lnTo>
                      <a:pt x="116" y="324"/>
                    </a:lnTo>
                    <a:lnTo>
                      <a:pt x="122" y="326"/>
                    </a:lnTo>
                    <a:lnTo>
                      <a:pt x="122" y="330"/>
                    </a:lnTo>
                    <a:lnTo>
                      <a:pt x="122" y="336"/>
                    </a:lnTo>
                    <a:lnTo>
                      <a:pt x="124" y="336"/>
                    </a:lnTo>
                    <a:lnTo>
                      <a:pt x="126" y="334"/>
                    </a:lnTo>
                    <a:lnTo>
                      <a:pt x="128" y="334"/>
                    </a:lnTo>
                    <a:lnTo>
                      <a:pt x="128" y="338"/>
                    </a:lnTo>
                    <a:lnTo>
                      <a:pt x="152" y="336"/>
                    </a:lnTo>
                    <a:lnTo>
                      <a:pt x="162" y="334"/>
                    </a:lnTo>
                    <a:lnTo>
                      <a:pt x="172" y="332"/>
                    </a:lnTo>
                    <a:lnTo>
                      <a:pt x="174" y="328"/>
                    </a:lnTo>
                    <a:lnTo>
                      <a:pt x="188" y="324"/>
                    </a:lnTo>
                    <a:lnTo>
                      <a:pt x="194" y="324"/>
                    </a:lnTo>
                    <a:lnTo>
                      <a:pt x="202" y="316"/>
                    </a:lnTo>
                    <a:lnTo>
                      <a:pt x="210" y="310"/>
                    </a:lnTo>
                    <a:lnTo>
                      <a:pt x="216" y="310"/>
                    </a:lnTo>
                    <a:lnTo>
                      <a:pt x="214" y="314"/>
                    </a:lnTo>
                    <a:lnTo>
                      <a:pt x="212" y="318"/>
                    </a:lnTo>
                    <a:lnTo>
                      <a:pt x="224" y="322"/>
                    </a:lnTo>
                    <a:lnTo>
                      <a:pt x="224" y="328"/>
                    </a:lnTo>
                    <a:lnTo>
                      <a:pt x="228" y="326"/>
                    </a:lnTo>
                    <a:lnTo>
                      <a:pt x="230" y="324"/>
                    </a:lnTo>
                    <a:lnTo>
                      <a:pt x="232" y="328"/>
                    </a:lnTo>
                    <a:lnTo>
                      <a:pt x="242" y="328"/>
                    </a:lnTo>
                    <a:lnTo>
                      <a:pt x="244" y="328"/>
                    </a:lnTo>
                    <a:lnTo>
                      <a:pt x="246" y="328"/>
                    </a:lnTo>
                    <a:lnTo>
                      <a:pt x="246" y="326"/>
                    </a:lnTo>
                    <a:lnTo>
                      <a:pt x="252" y="326"/>
                    </a:lnTo>
                    <a:lnTo>
                      <a:pt x="256" y="326"/>
                    </a:lnTo>
                    <a:lnTo>
                      <a:pt x="258" y="326"/>
                    </a:lnTo>
                    <a:lnTo>
                      <a:pt x="262" y="320"/>
                    </a:lnTo>
                    <a:lnTo>
                      <a:pt x="258" y="318"/>
                    </a:lnTo>
                    <a:lnTo>
                      <a:pt x="254" y="314"/>
                    </a:lnTo>
                    <a:lnTo>
                      <a:pt x="252" y="318"/>
                    </a:lnTo>
                    <a:lnTo>
                      <a:pt x="248" y="318"/>
                    </a:lnTo>
                    <a:lnTo>
                      <a:pt x="244" y="318"/>
                    </a:lnTo>
                    <a:lnTo>
                      <a:pt x="244" y="316"/>
                    </a:lnTo>
                    <a:lnTo>
                      <a:pt x="244" y="314"/>
                    </a:lnTo>
                    <a:lnTo>
                      <a:pt x="240" y="312"/>
                    </a:lnTo>
                    <a:lnTo>
                      <a:pt x="246" y="312"/>
                    </a:lnTo>
                    <a:lnTo>
                      <a:pt x="258" y="314"/>
                    </a:lnTo>
                    <a:lnTo>
                      <a:pt x="260" y="314"/>
                    </a:lnTo>
                    <a:lnTo>
                      <a:pt x="256" y="312"/>
                    </a:lnTo>
                    <a:lnTo>
                      <a:pt x="256" y="308"/>
                    </a:lnTo>
                    <a:lnTo>
                      <a:pt x="258" y="308"/>
                    </a:lnTo>
                    <a:lnTo>
                      <a:pt x="260" y="306"/>
                    </a:lnTo>
                    <a:lnTo>
                      <a:pt x="262" y="306"/>
                    </a:lnTo>
                    <a:lnTo>
                      <a:pt x="262" y="310"/>
                    </a:lnTo>
                    <a:lnTo>
                      <a:pt x="268" y="310"/>
                    </a:lnTo>
                    <a:lnTo>
                      <a:pt x="268" y="314"/>
                    </a:lnTo>
                    <a:lnTo>
                      <a:pt x="272" y="316"/>
                    </a:lnTo>
                    <a:lnTo>
                      <a:pt x="274" y="312"/>
                    </a:lnTo>
                    <a:lnTo>
                      <a:pt x="274" y="310"/>
                    </a:lnTo>
                    <a:lnTo>
                      <a:pt x="272" y="310"/>
                    </a:lnTo>
                    <a:lnTo>
                      <a:pt x="272" y="304"/>
                    </a:lnTo>
                    <a:lnTo>
                      <a:pt x="272" y="302"/>
                    </a:lnTo>
                    <a:lnTo>
                      <a:pt x="272" y="300"/>
                    </a:lnTo>
                    <a:lnTo>
                      <a:pt x="264" y="298"/>
                    </a:lnTo>
                    <a:lnTo>
                      <a:pt x="256" y="298"/>
                    </a:lnTo>
                    <a:lnTo>
                      <a:pt x="250" y="298"/>
                    </a:lnTo>
                    <a:lnTo>
                      <a:pt x="248" y="296"/>
                    </a:lnTo>
                    <a:lnTo>
                      <a:pt x="246" y="292"/>
                    </a:lnTo>
                    <a:lnTo>
                      <a:pt x="246" y="290"/>
                    </a:lnTo>
                    <a:lnTo>
                      <a:pt x="246" y="288"/>
                    </a:lnTo>
                    <a:lnTo>
                      <a:pt x="244" y="288"/>
                    </a:lnTo>
                    <a:lnTo>
                      <a:pt x="244" y="292"/>
                    </a:lnTo>
                    <a:lnTo>
                      <a:pt x="244" y="294"/>
                    </a:lnTo>
                    <a:lnTo>
                      <a:pt x="244" y="292"/>
                    </a:lnTo>
                    <a:lnTo>
                      <a:pt x="234" y="290"/>
                    </a:lnTo>
                    <a:lnTo>
                      <a:pt x="234" y="288"/>
                    </a:lnTo>
                    <a:lnTo>
                      <a:pt x="232" y="284"/>
                    </a:lnTo>
                    <a:lnTo>
                      <a:pt x="230" y="280"/>
                    </a:lnTo>
                    <a:lnTo>
                      <a:pt x="228" y="274"/>
                    </a:lnTo>
                    <a:lnTo>
                      <a:pt x="226" y="272"/>
                    </a:lnTo>
                    <a:lnTo>
                      <a:pt x="222" y="272"/>
                    </a:lnTo>
                    <a:lnTo>
                      <a:pt x="220" y="268"/>
                    </a:lnTo>
                    <a:lnTo>
                      <a:pt x="220" y="264"/>
                    </a:lnTo>
                    <a:lnTo>
                      <a:pt x="220" y="260"/>
                    </a:lnTo>
                    <a:lnTo>
                      <a:pt x="218" y="258"/>
                    </a:lnTo>
                    <a:lnTo>
                      <a:pt x="218" y="256"/>
                    </a:lnTo>
                    <a:lnTo>
                      <a:pt x="210" y="256"/>
                    </a:lnTo>
                    <a:lnTo>
                      <a:pt x="212" y="254"/>
                    </a:lnTo>
                    <a:lnTo>
                      <a:pt x="214" y="252"/>
                    </a:lnTo>
                    <a:lnTo>
                      <a:pt x="214" y="248"/>
                    </a:lnTo>
                    <a:lnTo>
                      <a:pt x="214" y="246"/>
                    </a:lnTo>
                    <a:lnTo>
                      <a:pt x="198" y="228"/>
                    </a:lnTo>
                    <a:lnTo>
                      <a:pt x="192" y="232"/>
                    </a:lnTo>
                    <a:lnTo>
                      <a:pt x="194" y="242"/>
                    </a:lnTo>
                    <a:lnTo>
                      <a:pt x="196" y="248"/>
                    </a:lnTo>
                    <a:lnTo>
                      <a:pt x="200" y="250"/>
                    </a:lnTo>
                    <a:lnTo>
                      <a:pt x="210" y="252"/>
                    </a:lnTo>
                    <a:lnTo>
                      <a:pt x="208" y="256"/>
                    </a:lnTo>
                    <a:lnTo>
                      <a:pt x="206" y="256"/>
                    </a:lnTo>
                    <a:lnTo>
                      <a:pt x="206" y="254"/>
                    </a:lnTo>
                    <a:lnTo>
                      <a:pt x="204" y="254"/>
                    </a:lnTo>
                    <a:lnTo>
                      <a:pt x="202" y="256"/>
                    </a:lnTo>
                    <a:lnTo>
                      <a:pt x="200" y="258"/>
                    </a:lnTo>
                    <a:lnTo>
                      <a:pt x="198" y="258"/>
                    </a:lnTo>
                    <a:lnTo>
                      <a:pt x="198" y="256"/>
                    </a:lnTo>
                    <a:lnTo>
                      <a:pt x="196" y="254"/>
                    </a:lnTo>
                    <a:lnTo>
                      <a:pt x="194" y="254"/>
                    </a:lnTo>
                    <a:lnTo>
                      <a:pt x="192" y="260"/>
                    </a:lnTo>
                    <a:lnTo>
                      <a:pt x="190" y="266"/>
                    </a:lnTo>
                    <a:lnTo>
                      <a:pt x="182" y="268"/>
                    </a:lnTo>
                    <a:lnTo>
                      <a:pt x="182" y="264"/>
                    </a:lnTo>
                    <a:lnTo>
                      <a:pt x="184" y="258"/>
                    </a:lnTo>
                    <a:lnTo>
                      <a:pt x="186" y="254"/>
                    </a:lnTo>
                    <a:lnTo>
                      <a:pt x="188" y="252"/>
                    </a:lnTo>
                    <a:lnTo>
                      <a:pt x="188" y="248"/>
                    </a:lnTo>
                    <a:lnTo>
                      <a:pt x="182" y="246"/>
                    </a:lnTo>
                    <a:lnTo>
                      <a:pt x="180" y="242"/>
                    </a:lnTo>
                    <a:lnTo>
                      <a:pt x="178" y="238"/>
                    </a:lnTo>
                    <a:lnTo>
                      <a:pt x="176" y="240"/>
                    </a:lnTo>
                    <a:lnTo>
                      <a:pt x="170" y="236"/>
                    </a:lnTo>
                    <a:lnTo>
                      <a:pt x="164" y="248"/>
                    </a:lnTo>
                    <a:lnTo>
                      <a:pt x="160" y="248"/>
                    </a:lnTo>
                    <a:lnTo>
                      <a:pt x="154" y="240"/>
                    </a:lnTo>
                    <a:lnTo>
                      <a:pt x="152" y="238"/>
                    </a:lnTo>
                    <a:lnTo>
                      <a:pt x="148" y="234"/>
                    </a:lnTo>
                    <a:lnTo>
                      <a:pt x="140" y="234"/>
                    </a:lnTo>
                    <a:lnTo>
                      <a:pt x="140" y="246"/>
                    </a:lnTo>
                    <a:lnTo>
                      <a:pt x="142" y="256"/>
                    </a:lnTo>
                    <a:lnTo>
                      <a:pt x="136" y="258"/>
                    </a:lnTo>
                    <a:lnTo>
                      <a:pt x="122" y="248"/>
                    </a:lnTo>
                    <a:lnTo>
                      <a:pt x="124" y="238"/>
                    </a:lnTo>
                    <a:lnTo>
                      <a:pt x="122" y="228"/>
                    </a:lnTo>
                    <a:lnTo>
                      <a:pt x="118" y="226"/>
                    </a:lnTo>
                    <a:lnTo>
                      <a:pt x="114" y="226"/>
                    </a:lnTo>
                    <a:close/>
                    <a:moveTo>
                      <a:pt x="294" y="220"/>
                    </a:moveTo>
                    <a:lnTo>
                      <a:pt x="294" y="220"/>
                    </a:lnTo>
                    <a:lnTo>
                      <a:pt x="296" y="218"/>
                    </a:lnTo>
                    <a:lnTo>
                      <a:pt x="296" y="220"/>
                    </a:lnTo>
                    <a:lnTo>
                      <a:pt x="294" y="222"/>
                    </a:lnTo>
                    <a:lnTo>
                      <a:pt x="290" y="222"/>
                    </a:lnTo>
                    <a:lnTo>
                      <a:pt x="294" y="220"/>
                    </a:lnTo>
                    <a:close/>
                    <a:moveTo>
                      <a:pt x="298" y="210"/>
                    </a:moveTo>
                    <a:lnTo>
                      <a:pt x="298" y="214"/>
                    </a:lnTo>
                    <a:lnTo>
                      <a:pt x="282" y="220"/>
                    </a:lnTo>
                    <a:lnTo>
                      <a:pt x="284" y="220"/>
                    </a:lnTo>
                    <a:lnTo>
                      <a:pt x="286" y="222"/>
                    </a:lnTo>
                    <a:lnTo>
                      <a:pt x="276" y="222"/>
                    </a:lnTo>
                    <a:lnTo>
                      <a:pt x="272" y="220"/>
                    </a:lnTo>
                    <a:lnTo>
                      <a:pt x="264" y="224"/>
                    </a:lnTo>
                    <a:lnTo>
                      <a:pt x="264" y="228"/>
                    </a:lnTo>
                    <a:lnTo>
                      <a:pt x="262" y="228"/>
                    </a:lnTo>
                    <a:lnTo>
                      <a:pt x="262" y="230"/>
                    </a:lnTo>
                    <a:lnTo>
                      <a:pt x="264" y="232"/>
                    </a:lnTo>
                    <a:lnTo>
                      <a:pt x="270" y="234"/>
                    </a:lnTo>
                    <a:lnTo>
                      <a:pt x="276" y="234"/>
                    </a:lnTo>
                    <a:lnTo>
                      <a:pt x="276" y="242"/>
                    </a:lnTo>
                    <a:lnTo>
                      <a:pt x="276" y="244"/>
                    </a:lnTo>
                    <a:lnTo>
                      <a:pt x="274" y="246"/>
                    </a:lnTo>
                    <a:lnTo>
                      <a:pt x="272" y="246"/>
                    </a:lnTo>
                    <a:lnTo>
                      <a:pt x="264" y="246"/>
                    </a:lnTo>
                    <a:lnTo>
                      <a:pt x="256" y="244"/>
                    </a:lnTo>
                    <a:lnTo>
                      <a:pt x="254" y="238"/>
                    </a:lnTo>
                    <a:lnTo>
                      <a:pt x="250" y="240"/>
                    </a:lnTo>
                    <a:lnTo>
                      <a:pt x="246" y="240"/>
                    </a:lnTo>
                    <a:lnTo>
                      <a:pt x="248" y="246"/>
                    </a:lnTo>
                    <a:lnTo>
                      <a:pt x="248" y="248"/>
                    </a:lnTo>
                    <a:lnTo>
                      <a:pt x="254" y="254"/>
                    </a:lnTo>
                    <a:lnTo>
                      <a:pt x="258" y="258"/>
                    </a:lnTo>
                    <a:lnTo>
                      <a:pt x="260" y="258"/>
                    </a:lnTo>
                    <a:lnTo>
                      <a:pt x="268" y="254"/>
                    </a:lnTo>
                    <a:lnTo>
                      <a:pt x="272" y="262"/>
                    </a:lnTo>
                    <a:lnTo>
                      <a:pt x="278" y="264"/>
                    </a:lnTo>
                    <a:lnTo>
                      <a:pt x="282" y="264"/>
                    </a:lnTo>
                    <a:lnTo>
                      <a:pt x="284" y="268"/>
                    </a:lnTo>
                    <a:lnTo>
                      <a:pt x="284" y="272"/>
                    </a:lnTo>
                    <a:lnTo>
                      <a:pt x="286" y="276"/>
                    </a:lnTo>
                    <a:lnTo>
                      <a:pt x="286" y="278"/>
                    </a:lnTo>
                    <a:lnTo>
                      <a:pt x="290" y="280"/>
                    </a:lnTo>
                    <a:lnTo>
                      <a:pt x="292" y="280"/>
                    </a:lnTo>
                    <a:lnTo>
                      <a:pt x="298" y="276"/>
                    </a:lnTo>
                    <a:lnTo>
                      <a:pt x="306" y="272"/>
                    </a:lnTo>
                    <a:lnTo>
                      <a:pt x="308" y="268"/>
                    </a:lnTo>
                    <a:lnTo>
                      <a:pt x="314" y="268"/>
                    </a:lnTo>
                    <a:lnTo>
                      <a:pt x="318" y="266"/>
                    </a:lnTo>
                    <a:lnTo>
                      <a:pt x="320" y="264"/>
                    </a:lnTo>
                    <a:lnTo>
                      <a:pt x="322" y="260"/>
                    </a:lnTo>
                    <a:lnTo>
                      <a:pt x="320" y="246"/>
                    </a:lnTo>
                    <a:lnTo>
                      <a:pt x="322" y="246"/>
                    </a:lnTo>
                    <a:lnTo>
                      <a:pt x="316" y="244"/>
                    </a:lnTo>
                    <a:lnTo>
                      <a:pt x="314" y="246"/>
                    </a:lnTo>
                    <a:lnTo>
                      <a:pt x="312" y="248"/>
                    </a:lnTo>
                    <a:lnTo>
                      <a:pt x="308" y="240"/>
                    </a:lnTo>
                    <a:lnTo>
                      <a:pt x="300" y="238"/>
                    </a:lnTo>
                    <a:lnTo>
                      <a:pt x="298" y="232"/>
                    </a:lnTo>
                    <a:lnTo>
                      <a:pt x="308" y="230"/>
                    </a:lnTo>
                    <a:lnTo>
                      <a:pt x="310" y="228"/>
                    </a:lnTo>
                    <a:lnTo>
                      <a:pt x="304" y="220"/>
                    </a:lnTo>
                    <a:lnTo>
                      <a:pt x="300" y="220"/>
                    </a:lnTo>
                    <a:lnTo>
                      <a:pt x="298" y="218"/>
                    </a:lnTo>
                    <a:lnTo>
                      <a:pt x="300" y="214"/>
                    </a:lnTo>
                    <a:lnTo>
                      <a:pt x="304" y="210"/>
                    </a:lnTo>
                    <a:lnTo>
                      <a:pt x="302" y="210"/>
                    </a:lnTo>
                    <a:lnTo>
                      <a:pt x="298" y="210"/>
                    </a:lnTo>
                    <a:close/>
                    <a:moveTo>
                      <a:pt x="38" y="204"/>
                    </a:moveTo>
                    <a:lnTo>
                      <a:pt x="38" y="204"/>
                    </a:lnTo>
                    <a:lnTo>
                      <a:pt x="32" y="206"/>
                    </a:lnTo>
                    <a:lnTo>
                      <a:pt x="28" y="208"/>
                    </a:lnTo>
                    <a:lnTo>
                      <a:pt x="16" y="212"/>
                    </a:lnTo>
                    <a:lnTo>
                      <a:pt x="4" y="216"/>
                    </a:lnTo>
                    <a:lnTo>
                      <a:pt x="4" y="230"/>
                    </a:lnTo>
                    <a:lnTo>
                      <a:pt x="6" y="236"/>
                    </a:lnTo>
                    <a:lnTo>
                      <a:pt x="8" y="240"/>
                    </a:lnTo>
                    <a:lnTo>
                      <a:pt x="6" y="242"/>
                    </a:lnTo>
                    <a:lnTo>
                      <a:pt x="2" y="242"/>
                    </a:lnTo>
                    <a:lnTo>
                      <a:pt x="4" y="246"/>
                    </a:lnTo>
                    <a:lnTo>
                      <a:pt x="6" y="248"/>
                    </a:lnTo>
                    <a:lnTo>
                      <a:pt x="0" y="264"/>
                    </a:lnTo>
                    <a:lnTo>
                      <a:pt x="4" y="268"/>
                    </a:lnTo>
                    <a:lnTo>
                      <a:pt x="10" y="272"/>
                    </a:lnTo>
                    <a:lnTo>
                      <a:pt x="12" y="278"/>
                    </a:lnTo>
                    <a:lnTo>
                      <a:pt x="12" y="280"/>
                    </a:lnTo>
                    <a:lnTo>
                      <a:pt x="14" y="282"/>
                    </a:lnTo>
                    <a:lnTo>
                      <a:pt x="20" y="282"/>
                    </a:lnTo>
                    <a:lnTo>
                      <a:pt x="24" y="282"/>
                    </a:lnTo>
                    <a:lnTo>
                      <a:pt x="32" y="270"/>
                    </a:lnTo>
                    <a:lnTo>
                      <a:pt x="34" y="270"/>
                    </a:lnTo>
                    <a:lnTo>
                      <a:pt x="34" y="272"/>
                    </a:lnTo>
                    <a:lnTo>
                      <a:pt x="36" y="272"/>
                    </a:lnTo>
                    <a:lnTo>
                      <a:pt x="38" y="272"/>
                    </a:lnTo>
                    <a:lnTo>
                      <a:pt x="36" y="274"/>
                    </a:lnTo>
                    <a:lnTo>
                      <a:pt x="46" y="272"/>
                    </a:lnTo>
                    <a:lnTo>
                      <a:pt x="52" y="272"/>
                    </a:lnTo>
                    <a:lnTo>
                      <a:pt x="54" y="268"/>
                    </a:lnTo>
                    <a:lnTo>
                      <a:pt x="54" y="264"/>
                    </a:lnTo>
                    <a:lnTo>
                      <a:pt x="56" y="260"/>
                    </a:lnTo>
                    <a:lnTo>
                      <a:pt x="56" y="256"/>
                    </a:lnTo>
                    <a:lnTo>
                      <a:pt x="64" y="248"/>
                    </a:lnTo>
                    <a:lnTo>
                      <a:pt x="74" y="240"/>
                    </a:lnTo>
                    <a:lnTo>
                      <a:pt x="88" y="232"/>
                    </a:lnTo>
                    <a:lnTo>
                      <a:pt x="98" y="230"/>
                    </a:lnTo>
                    <a:lnTo>
                      <a:pt x="100" y="230"/>
                    </a:lnTo>
                    <a:lnTo>
                      <a:pt x="102" y="232"/>
                    </a:lnTo>
                    <a:lnTo>
                      <a:pt x="104" y="232"/>
                    </a:lnTo>
                    <a:lnTo>
                      <a:pt x="104" y="230"/>
                    </a:lnTo>
                    <a:lnTo>
                      <a:pt x="108" y="228"/>
                    </a:lnTo>
                    <a:lnTo>
                      <a:pt x="108" y="224"/>
                    </a:lnTo>
                    <a:lnTo>
                      <a:pt x="100" y="222"/>
                    </a:lnTo>
                    <a:lnTo>
                      <a:pt x="98" y="218"/>
                    </a:lnTo>
                    <a:lnTo>
                      <a:pt x="94" y="216"/>
                    </a:lnTo>
                    <a:lnTo>
                      <a:pt x="86" y="214"/>
                    </a:lnTo>
                    <a:lnTo>
                      <a:pt x="76" y="214"/>
                    </a:lnTo>
                    <a:lnTo>
                      <a:pt x="70" y="216"/>
                    </a:lnTo>
                    <a:lnTo>
                      <a:pt x="64" y="216"/>
                    </a:lnTo>
                    <a:lnTo>
                      <a:pt x="60" y="212"/>
                    </a:lnTo>
                    <a:lnTo>
                      <a:pt x="40" y="206"/>
                    </a:lnTo>
                    <a:lnTo>
                      <a:pt x="40" y="204"/>
                    </a:lnTo>
                    <a:lnTo>
                      <a:pt x="38" y="204"/>
                    </a:lnTo>
                    <a:close/>
                    <a:moveTo>
                      <a:pt x="306" y="202"/>
                    </a:moveTo>
                    <a:lnTo>
                      <a:pt x="306" y="202"/>
                    </a:lnTo>
                    <a:lnTo>
                      <a:pt x="304" y="204"/>
                    </a:lnTo>
                    <a:lnTo>
                      <a:pt x="308" y="206"/>
                    </a:lnTo>
                    <a:lnTo>
                      <a:pt x="308" y="202"/>
                    </a:lnTo>
                    <a:lnTo>
                      <a:pt x="306" y="202"/>
                    </a:lnTo>
                    <a:close/>
                    <a:moveTo>
                      <a:pt x="232" y="186"/>
                    </a:moveTo>
                    <a:lnTo>
                      <a:pt x="232" y="186"/>
                    </a:lnTo>
                    <a:lnTo>
                      <a:pt x="232" y="194"/>
                    </a:lnTo>
                    <a:lnTo>
                      <a:pt x="234" y="194"/>
                    </a:lnTo>
                    <a:lnTo>
                      <a:pt x="236" y="192"/>
                    </a:lnTo>
                    <a:lnTo>
                      <a:pt x="234" y="188"/>
                    </a:lnTo>
                    <a:lnTo>
                      <a:pt x="232" y="186"/>
                    </a:lnTo>
                    <a:close/>
                    <a:moveTo>
                      <a:pt x="330" y="178"/>
                    </a:moveTo>
                    <a:lnTo>
                      <a:pt x="330" y="178"/>
                    </a:lnTo>
                    <a:lnTo>
                      <a:pt x="328" y="182"/>
                    </a:lnTo>
                    <a:lnTo>
                      <a:pt x="326" y="188"/>
                    </a:lnTo>
                    <a:lnTo>
                      <a:pt x="324" y="188"/>
                    </a:lnTo>
                    <a:lnTo>
                      <a:pt x="320" y="198"/>
                    </a:lnTo>
                    <a:lnTo>
                      <a:pt x="326" y="198"/>
                    </a:lnTo>
                    <a:lnTo>
                      <a:pt x="328" y="202"/>
                    </a:lnTo>
                    <a:lnTo>
                      <a:pt x="332" y="204"/>
                    </a:lnTo>
                    <a:lnTo>
                      <a:pt x="336" y="204"/>
                    </a:lnTo>
                    <a:lnTo>
                      <a:pt x="340" y="204"/>
                    </a:lnTo>
                    <a:lnTo>
                      <a:pt x="342" y="204"/>
                    </a:lnTo>
                    <a:lnTo>
                      <a:pt x="344" y="206"/>
                    </a:lnTo>
                    <a:lnTo>
                      <a:pt x="348" y="202"/>
                    </a:lnTo>
                    <a:lnTo>
                      <a:pt x="350" y="198"/>
                    </a:lnTo>
                    <a:lnTo>
                      <a:pt x="350" y="192"/>
                    </a:lnTo>
                    <a:lnTo>
                      <a:pt x="348" y="188"/>
                    </a:lnTo>
                    <a:lnTo>
                      <a:pt x="342" y="178"/>
                    </a:lnTo>
                    <a:lnTo>
                      <a:pt x="336" y="180"/>
                    </a:lnTo>
                    <a:lnTo>
                      <a:pt x="334" y="180"/>
                    </a:lnTo>
                    <a:lnTo>
                      <a:pt x="332" y="180"/>
                    </a:lnTo>
                    <a:lnTo>
                      <a:pt x="330" y="178"/>
                    </a:lnTo>
                    <a:close/>
                    <a:moveTo>
                      <a:pt x="324" y="178"/>
                    </a:moveTo>
                    <a:lnTo>
                      <a:pt x="324" y="178"/>
                    </a:lnTo>
                    <a:lnTo>
                      <a:pt x="322" y="180"/>
                    </a:lnTo>
                    <a:lnTo>
                      <a:pt x="316" y="182"/>
                    </a:lnTo>
                    <a:lnTo>
                      <a:pt x="316" y="184"/>
                    </a:lnTo>
                    <a:lnTo>
                      <a:pt x="316" y="186"/>
                    </a:lnTo>
                    <a:lnTo>
                      <a:pt x="318" y="186"/>
                    </a:lnTo>
                    <a:lnTo>
                      <a:pt x="324" y="180"/>
                    </a:lnTo>
                    <a:lnTo>
                      <a:pt x="326" y="178"/>
                    </a:lnTo>
                    <a:lnTo>
                      <a:pt x="324" y="178"/>
                    </a:lnTo>
                    <a:close/>
                    <a:moveTo>
                      <a:pt x="76" y="168"/>
                    </a:moveTo>
                    <a:lnTo>
                      <a:pt x="76" y="168"/>
                    </a:lnTo>
                    <a:lnTo>
                      <a:pt x="74" y="170"/>
                    </a:lnTo>
                    <a:lnTo>
                      <a:pt x="74" y="172"/>
                    </a:lnTo>
                    <a:lnTo>
                      <a:pt x="74" y="176"/>
                    </a:lnTo>
                    <a:lnTo>
                      <a:pt x="70" y="178"/>
                    </a:lnTo>
                    <a:lnTo>
                      <a:pt x="66" y="180"/>
                    </a:lnTo>
                    <a:lnTo>
                      <a:pt x="64" y="184"/>
                    </a:lnTo>
                    <a:lnTo>
                      <a:pt x="66" y="188"/>
                    </a:lnTo>
                    <a:lnTo>
                      <a:pt x="70" y="188"/>
                    </a:lnTo>
                    <a:lnTo>
                      <a:pt x="74" y="188"/>
                    </a:lnTo>
                    <a:lnTo>
                      <a:pt x="78" y="176"/>
                    </a:lnTo>
                    <a:lnTo>
                      <a:pt x="80" y="170"/>
                    </a:lnTo>
                    <a:lnTo>
                      <a:pt x="78" y="168"/>
                    </a:lnTo>
                    <a:lnTo>
                      <a:pt x="76" y="168"/>
                    </a:lnTo>
                    <a:close/>
                    <a:moveTo>
                      <a:pt x="98" y="160"/>
                    </a:moveTo>
                    <a:lnTo>
                      <a:pt x="98" y="164"/>
                    </a:lnTo>
                    <a:lnTo>
                      <a:pt x="102" y="164"/>
                    </a:lnTo>
                    <a:lnTo>
                      <a:pt x="102" y="162"/>
                    </a:lnTo>
                    <a:lnTo>
                      <a:pt x="102" y="160"/>
                    </a:lnTo>
                    <a:lnTo>
                      <a:pt x="98" y="160"/>
                    </a:lnTo>
                    <a:close/>
                    <a:moveTo>
                      <a:pt x="468" y="152"/>
                    </a:moveTo>
                    <a:lnTo>
                      <a:pt x="468" y="152"/>
                    </a:lnTo>
                    <a:lnTo>
                      <a:pt x="472" y="158"/>
                    </a:lnTo>
                    <a:lnTo>
                      <a:pt x="472" y="160"/>
                    </a:lnTo>
                    <a:lnTo>
                      <a:pt x="470" y="160"/>
                    </a:lnTo>
                    <a:lnTo>
                      <a:pt x="468" y="156"/>
                    </a:lnTo>
                    <a:lnTo>
                      <a:pt x="468" y="154"/>
                    </a:lnTo>
                    <a:lnTo>
                      <a:pt x="468" y="152"/>
                    </a:lnTo>
                    <a:close/>
                    <a:moveTo>
                      <a:pt x="384" y="152"/>
                    </a:moveTo>
                    <a:lnTo>
                      <a:pt x="384" y="152"/>
                    </a:lnTo>
                    <a:lnTo>
                      <a:pt x="386" y="152"/>
                    </a:lnTo>
                    <a:lnTo>
                      <a:pt x="384" y="152"/>
                    </a:lnTo>
                    <a:lnTo>
                      <a:pt x="380" y="152"/>
                    </a:lnTo>
                    <a:lnTo>
                      <a:pt x="386" y="160"/>
                    </a:lnTo>
                    <a:lnTo>
                      <a:pt x="390" y="160"/>
                    </a:lnTo>
                    <a:lnTo>
                      <a:pt x="390" y="158"/>
                    </a:lnTo>
                    <a:lnTo>
                      <a:pt x="390" y="152"/>
                    </a:lnTo>
                    <a:lnTo>
                      <a:pt x="384" y="152"/>
                    </a:lnTo>
                    <a:close/>
                    <a:moveTo>
                      <a:pt x="232" y="152"/>
                    </a:moveTo>
                    <a:lnTo>
                      <a:pt x="232" y="152"/>
                    </a:lnTo>
                    <a:lnTo>
                      <a:pt x="230" y="154"/>
                    </a:lnTo>
                    <a:lnTo>
                      <a:pt x="230" y="158"/>
                    </a:lnTo>
                    <a:lnTo>
                      <a:pt x="232" y="162"/>
                    </a:lnTo>
                    <a:lnTo>
                      <a:pt x="232" y="160"/>
                    </a:lnTo>
                    <a:lnTo>
                      <a:pt x="232" y="162"/>
                    </a:lnTo>
                    <a:lnTo>
                      <a:pt x="230" y="164"/>
                    </a:lnTo>
                    <a:lnTo>
                      <a:pt x="230" y="168"/>
                    </a:lnTo>
                    <a:lnTo>
                      <a:pt x="240" y="166"/>
                    </a:lnTo>
                    <a:lnTo>
                      <a:pt x="244" y="168"/>
                    </a:lnTo>
                    <a:lnTo>
                      <a:pt x="246" y="168"/>
                    </a:lnTo>
                    <a:lnTo>
                      <a:pt x="244" y="168"/>
                    </a:lnTo>
                    <a:lnTo>
                      <a:pt x="236" y="172"/>
                    </a:lnTo>
                    <a:lnTo>
                      <a:pt x="234" y="174"/>
                    </a:lnTo>
                    <a:lnTo>
                      <a:pt x="238" y="174"/>
                    </a:lnTo>
                    <a:lnTo>
                      <a:pt x="242" y="174"/>
                    </a:lnTo>
                    <a:lnTo>
                      <a:pt x="240" y="176"/>
                    </a:lnTo>
                    <a:lnTo>
                      <a:pt x="240" y="178"/>
                    </a:lnTo>
                    <a:lnTo>
                      <a:pt x="236" y="182"/>
                    </a:lnTo>
                    <a:lnTo>
                      <a:pt x="236" y="184"/>
                    </a:lnTo>
                    <a:lnTo>
                      <a:pt x="238" y="184"/>
                    </a:lnTo>
                    <a:lnTo>
                      <a:pt x="244" y="184"/>
                    </a:lnTo>
                    <a:lnTo>
                      <a:pt x="248" y="182"/>
                    </a:lnTo>
                    <a:lnTo>
                      <a:pt x="256" y="176"/>
                    </a:lnTo>
                    <a:lnTo>
                      <a:pt x="254" y="174"/>
                    </a:lnTo>
                    <a:lnTo>
                      <a:pt x="254" y="172"/>
                    </a:lnTo>
                    <a:lnTo>
                      <a:pt x="256" y="170"/>
                    </a:lnTo>
                    <a:lnTo>
                      <a:pt x="254" y="164"/>
                    </a:lnTo>
                    <a:lnTo>
                      <a:pt x="248" y="166"/>
                    </a:lnTo>
                    <a:lnTo>
                      <a:pt x="248" y="158"/>
                    </a:lnTo>
                    <a:lnTo>
                      <a:pt x="242" y="158"/>
                    </a:lnTo>
                    <a:lnTo>
                      <a:pt x="240" y="158"/>
                    </a:lnTo>
                    <a:lnTo>
                      <a:pt x="242" y="152"/>
                    </a:lnTo>
                    <a:lnTo>
                      <a:pt x="236" y="152"/>
                    </a:lnTo>
                    <a:lnTo>
                      <a:pt x="232" y="152"/>
                    </a:lnTo>
                    <a:close/>
                    <a:moveTo>
                      <a:pt x="280" y="150"/>
                    </a:moveTo>
                    <a:lnTo>
                      <a:pt x="280" y="150"/>
                    </a:lnTo>
                    <a:lnTo>
                      <a:pt x="276" y="150"/>
                    </a:lnTo>
                    <a:lnTo>
                      <a:pt x="274" y="152"/>
                    </a:lnTo>
                    <a:lnTo>
                      <a:pt x="276" y="154"/>
                    </a:lnTo>
                    <a:lnTo>
                      <a:pt x="282" y="156"/>
                    </a:lnTo>
                    <a:lnTo>
                      <a:pt x="282" y="160"/>
                    </a:lnTo>
                    <a:lnTo>
                      <a:pt x="272" y="160"/>
                    </a:lnTo>
                    <a:lnTo>
                      <a:pt x="276" y="164"/>
                    </a:lnTo>
                    <a:lnTo>
                      <a:pt x="278" y="166"/>
                    </a:lnTo>
                    <a:lnTo>
                      <a:pt x="280" y="166"/>
                    </a:lnTo>
                    <a:lnTo>
                      <a:pt x="280" y="168"/>
                    </a:lnTo>
                    <a:lnTo>
                      <a:pt x="278" y="170"/>
                    </a:lnTo>
                    <a:lnTo>
                      <a:pt x="278" y="172"/>
                    </a:lnTo>
                    <a:lnTo>
                      <a:pt x="282" y="174"/>
                    </a:lnTo>
                    <a:lnTo>
                      <a:pt x="280" y="176"/>
                    </a:lnTo>
                    <a:lnTo>
                      <a:pt x="280" y="178"/>
                    </a:lnTo>
                    <a:lnTo>
                      <a:pt x="274" y="178"/>
                    </a:lnTo>
                    <a:lnTo>
                      <a:pt x="276" y="172"/>
                    </a:lnTo>
                    <a:lnTo>
                      <a:pt x="270" y="166"/>
                    </a:lnTo>
                    <a:lnTo>
                      <a:pt x="264" y="158"/>
                    </a:lnTo>
                    <a:lnTo>
                      <a:pt x="258" y="158"/>
                    </a:lnTo>
                    <a:lnTo>
                      <a:pt x="258" y="164"/>
                    </a:lnTo>
                    <a:lnTo>
                      <a:pt x="260" y="164"/>
                    </a:lnTo>
                    <a:lnTo>
                      <a:pt x="260" y="166"/>
                    </a:lnTo>
                    <a:lnTo>
                      <a:pt x="258" y="170"/>
                    </a:lnTo>
                    <a:lnTo>
                      <a:pt x="264" y="174"/>
                    </a:lnTo>
                    <a:lnTo>
                      <a:pt x="264" y="180"/>
                    </a:lnTo>
                    <a:lnTo>
                      <a:pt x="252" y="180"/>
                    </a:lnTo>
                    <a:lnTo>
                      <a:pt x="252" y="184"/>
                    </a:lnTo>
                    <a:lnTo>
                      <a:pt x="250" y="184"/>
                    </a:lnTo>
                    <a:lnTo>
                      <a:pt x="252" y="188"/>
                    </a:lnTo>
                    <a:lnTo>
                      <a:pt x="252" y="192"/>
                    </a:lnTo>
                    <a:lnTo>
                      <a:pt x="264" y="186"/>
                    </a:lnTo>
                    <a:lnTo>
                      <a:pt x="278" y="182"/>
                    </a:lnTo>
                    <a:lnTo>
                      <a:pt x="280" y="182"/>
                    </a:lnTo>
                    <a:lnTo>
                      <a:pt x="282" y="184"/>
                    </a:lnTo>
                    <a:lnTo>
                      <a:pt x="272" y="190"/>
                    </a:lnTo>
                    <a:lnTo>
                      <a:pt x="274" y="198"/>
                    </a:lnTo>
                    <a:lnTo>
                      <a:pt x="280" y="198"/>
                    </a:lnTo>
                    <a:lnTo>
                      <a:pt x="286" y="198"/>
                    </a:lnTo>
                    <a:lnTo>
                      <a:pt x="296" y="196"/>
                    </a:lnTo>
                    <a:lnTo>
                      <a:pt x="304" y="196"/>
                    </a:lnTo>
                    <a:lnTo>
                      <a:pt x="310" y="196"/>
                    </a:lnTo>
                    <a:lnTo>
                      <a:pt x="310" y="194"/>
                    </a:lnTo>
                    <a:lnTo>
                      <a:pt x="312" y="192"/>
                    </a:lnTo>
                    <a:lnTo>
                      <a:pt x="310" y="188"/>
                    </a:lnTo>
                    <a:lnTo>
                      <a:pt x="308" y="186"/>
                    </a:lnTo>
                    <a:lnTo>
                      <a:pt x="308" y="188"/>
                    </a:lnTo>
                    <a:lnTo>
                      <a:pt x="310" y="184"/>
                    </a:lnTo>
                    <a:lnTo>
                      <a:pt x="310" y="178"/>
                    </a:lnTo>
                    <a:lnTo>
                      <a:pt x="304" y="178"/>
                    </a:lnTo>
                    <a:lnTo>
                      <a:pt x="304" y="174"/>
                    </a:lnTo>
                    <a:lnTo>
                      <a:pt x="304" y="168"/>
                    </a:lnTo>
                    <a:lnTo>
                      <a:pt x="304" y="164"/>
                    </a:lnTo>
                    <a:lnTo>
                      <a:pt x="302" y="160"/>
                    </a:lnTo>
                    <a:lnTo>
                      <a:pt x="296" y="158"/>
                    </a:lnTo>
                    <a:lnTo>
                      <a:pt x="296" y="156"/>
                    </a:lnTo>
                    <a:lnTo>
                      <a:pt x="296" y="154"/>
                    </a:lnTo>
                    <a:lnTo>
                      <a:pt x="294" y="152"/>
                    </a:lnTo>
                    <a:lnTo>
                      <a:pt x="292" y="152"/>
                    </a:lnTo>
                    <a:lnTo>
                      <a:pt x="290" y="154"/>
                    </a:lnTo>
                    <a:lnTo>
                      <a:pt x="290" y="158"/>
                    </a:lnTo>
                    <a:lnTo>
                      <a:pt x="292" y="158"/>
                    </a:lnTo>
                    <a:lnTo>
                      <a:pt x="294" y="158"/>
                    </a:lnTo>
                    <a:lnTo>
                      <a:pt x="292" y="160"/>
                    </a:lnTo>
                    <a:lnTo>
                      <a:pt x="288" y="160"/>
                    </a:lnTo>
                    <a:lnTo>
                      <a:pt x="286" y="160"/>
                    </a:lnTo>
                    <a:lnTo>
                      <a:pt x="284" y="158"/>
                    </a:lnTo>
                    <a:lnTo>
                      <a:pt x="286" y="158"/>
                    </a:lnTo>
                    <a:lnTo>
                      <a:pt x="280" y="150"/>
                    </a:lnTo>
                    <a:close/>
                    <a:moveTo>
                      <a:pt x="108" y="150"/>
                    </a:moveTo>
                    <a:lnTo>
                      <a:pt x="108" y="150"/>
                    </a:lnTo>
                    <a:lnTo>
                      <a:pt x="108" y="152"/>
                    </a:lnTo>
                    <a:lnTo>
                      <a:pt x="108" y="154"/>
                    </a:lnTo>
                    <a:lnTo>
                      <a:pt x="112" y="154"/>
                    </a:lnTo>
                    <a:lnTo>
                      <a:pt x="112" y="152"/>
                    </a:lnTo>
                    <a:lnTo>
                      <a:pt x="112" y="150"/>
                    </a:lnTo>
                    <a:lnTo>
                      <a:pt x="108" y="150"/>
                    </a:lnTo>
                    <a:close/>
                    <a:moveTo>
                      <a:pt x="326" y="148"/>
                    </a:moveTo>
                    <a:lnTo>
                      <a:pt x="326" y="148"/>
                    </a:lnTo>
                    <a:lnTo>
                      <a:pt x="322" y="150"/>
                    </a:lnTo>
                    <a:lnTo>
                      <a:pt x="320" y="152"/>
                    </a:lnTo>
                    <a:lnTo>
                      <a:pt x="324" y="160"/>
                    </a:lnTo>
                    <a:lnTo>
                      <a:pt x="330" y="164"/>
                    </a:lnTo>
                    <a:lnTo>
                      <a:pt x="336" y="164"/>
                    </a:lnTo>
                    <a:lnTo>
                      <a:pt x="340" y="164"/>
                    </a:lnTo>
                    <a:lnTo>
                      <a:pt x="344" y="168"/>
                    </a:lnTo>
                    <a:lnTo>
                      <a:pt x="348" y="168"/>
                    </a:lnTo>
                    <a:lnTo>
                      <a:pt x="350" y="166"/>
                    </a:lnTo>
                    <a:lnTo>
                      <a:pt x="352" y="166"/>
                    </a:lnTo>
                    <a:lnTo>
                      <a:pt x="354" y="164"/>
                    </a:lnTo>
                    <a:lnTo>
                      <a:pt x="356" y="168"/>
                    </a:lnTo>
                    <a:lnTo>
                      <a:pt x="364" y="172"/>
                    </a:lnTo>
                    <a:lnTo>
                      <a:pt x="368" y="174"/>
                    </a:lnTo>
                    <a:lnTo>
                      <a:pt x="372" y="180"/>
                    </a:lnTo>
                    <a:lnTo>
                      <a:pt x="370" y="188"/>
                    </a:lnTo>
                    <a:lnTo>
                      <a:pt x="368" y="194"/>
                    </a:lnTo>
                    <a:lnTo>
                      <a:pt x="370" y="202"/>
                    </a:lnTo>
                    <a:lnTo>
                      <a:pt x="372" y="210"/>
                    </a:lnTo>
                    <a:lnTo>
                      <a:pt x="378" y="208"/>
                    </a:lnTo>
                    <a:lnTo>
                      <a:pt x="378" y="206"/>
                    </a:lnTo>
                    <a:lnTo>
                      <a:pt x="380" y="206"/>
                    </a:lnTo>
                    <a:lnTo>
                      <a:pt x="382" y="208"/>
                    </a:lnTo>
                    <a:lnTo>
                      <a:pt x="382" y="210"/>
                    </a:lnTo>
                    <a:lnTo>
                      <a:pt x="386" y="208"/>
                    </a:lnTo>
                    <a:lnTo>
                      <a:pt x="388" y="206"/>
                    </a:lnTo>
                    <a:lnTo>
                      <a:pt x="398" y="204"/>
                    </a:lnTo>
                    <a:lnTo>
                      <a:pt x="402" y="198"/>
                    </a:lnTo>
                    <a:lnTo>
                      <a:pt x="406" y="208"/>
                    </a:lnTo>
                    <a:lnTo>
                      <a:pt x="414" y="208"/>
                    </a:lnTo>
                    <a:lnTo>
                      <a:pt x="422" y="208"/>
                    </a:lnTo>
                    <a:lnTo>
                      <a:pt x="426" y="204"/>
                    </a:lnTo>
                    <a:lnTo>
                      <a:pt x="428" y="204"/>
                    </a:lnTo>
                    <a:lnTo>
                      <a:pt x="430" y="208"/>
                    </a:lnTo>
                    <a:lnTo>
                      <a:pt x="440" y="206"/>
                    </a:lnTo>
                    <a:lnTo>
                      <a:pt x="440" y="208"/>
                    </a:lnTo>
                    <a:lnTo>
                      <a:pt x="442" y="208"/>
                    </a:lnTo>
                    <a:lnTo>
                      <a:pt x="454" y="206"/>
                    </a:lnTo>
                    <a:lnTo>
                      <a:pt x="458" y="206"/>
                    </a:lnTo>
                    <a:lnTo>
                      <a:pt x="462" y="206"/>
                    </a:lnTo>
                    <a:lnTo>
                      <a:pt x="466" y="204"/>
                    </a:lnTo>
                    <a:lnTo>
                      <a:pt x="464" y="202"/>
                    </a:lnTo>
                    <a:lnTo>
                      <a:pt x="468" y="200"/>
                    </a:lnTo>
                    <a:lnTo>
                      <a:pt x="470" y="204"/>
                    </a:lnTo>
                    <a:lnTo>
                      <a:pt x="472" y="206"/>
                    </a:lnTo>
                    <a:lnTo>
                      <a:pt x="474" y="204"/>
                    </a:lnTo>
                    <a:lnTo>
                      <a:pt x="476" y="204"/>
                    </a:lnTo>
                    <a:lnTo>
                      <a:pt x="476" y="206"/>
                    </a:lnTo>
                    <a:lnTo>
                      <a:pt x="488" y="206"/>
                    </a:lnTo>
                    <a:lnTo>
                      <a:pt x="502" y="206"/>
                    </a:lnTo>
                    <a:lnTo>
                      <a:pt x="502" y="200"/>
                    </a:lnTo>
                    <a:lnTo>
                      <a:pt x="502" y="196"/>
                    </a:lnTo>
                    <a:lnTo>
                      <a:pt x="504" y="194"/>
                    </a:lnTo>
                    <a:lnTo>
                      <a:pt x="506" y="192"/>
                    </a:lnTo>
                    <a:lnTo>
                      <a:pt x="510" y="192"/>
                    </a:lnTo>
                    <a:lnTo>
                      <a:pt x="510" y="188"/>
                    </a:lnTo>
                    <a:lnTo>
                      <a:pt x="510" y="186"/>
                    </a:lnTo>
                    <a:lnTo>
                      <a:pt x="498" y="178"/>
                    </a:lnTo>
                    <a:lnTo>
                      <a:pt x="494" y="180"/>
                    </a:lnTo>
                    <a:lnTo>
                      <a:pt x="492" y="180"/>
                    </a:lnTo>
                    <a:lnTo>
                      <a:pt x="490" y="180"/>
                    </a:lnTo>
                    <a:lnTo>
                      <a:pt x="488" y="180"/>
                    </a:lnTo>
                    <a:lnTo>
                      <a:pt x="484" y="176"/>
                    </a:lnTo>
                    <a:lnTo>
                      <a:pt x="478" y="174"/>
                    </a:lnTo>
                    <a:lnTo>
                      <a:pt x="472" y="174"/>
                    </a:lnTo>
                    <a:lnTo>
                      <a:pt x="470" y="178"/>
                    </a:lnTo>
                    <a:lnTo>
                      <a:pt x="468" y="178"/>
                    </a:lnTo>
                    <a:lnTo>
                      <a:pt x="466" y="176"/>
                    </a:lnTo>
                    <a:lnTo>
                      <a:pt x="462" y="176"/>
                    </a:lnTo>
                    <a:lnTo>
                      <a:pt x="462" y="174"/>
                    </a:lnTo>
                    <a:lnTo>
                      <a:pt x="458" y="174"/>
                    </a:lnTo>
                    <a:lnTo>
                      <a:pt x="450" y="178"/>
                    </a:lnTo>
                    <a:lnTo>
                      <a:pt x="434" y="180"/>
                    </a:lnTo>
                    <a:lnTo>
                      <a:pt x="428" y="180"/>
                    </a:lnTo>
                    <a:lnTo>
                      <a:pt x="420" y="178"/>
                    </a:lnTo>
                    <a:lnTo>
                      <a:pt x="420" y="184"/>
                    </a:lnTo>
                    <a:lnTo>
                      <a:pt x="418" y="182"/>
                    </a:lnTo>
                    <a:lnTo>
                      <a:pt x="416" y="180"/>
                    </a:lnTo>
                    <a:lnTo>
                      <a:pt x="414" y="180"/>
                    </a:lnTo>
                    <a:lnTo>
                      <a:pt x="412" y="182"/>
                    </a:lnTo>
                    <a:lnTo>
                      <a:pt x="410" y="182"/>
                    </a:lnTo>
                    <a:lnTo>
                      <a:pt x="398" y="178"/>
                    </a:lnTo>
                    <a:lnTo>
                      <a:pt x="398" y="180"/>
                    </a:lnTo>
                    <a:lnTo>
                      <a:pt x="396" y="180"/>
                    </a:lnTo>
                    <a:lnTo>
                      <a:pt x="396" y="174"/>
                    </a:lnTo>
                    <a:lnTo>
                      <a:pt x="386" y="176"/>
                    </a:lnTo>
                    <a:lnTo>
                      <a:pt x="386" y="172"/>
                    </a:lnTo>
                    <a:lnTo>
                      <a:pt x="380" y="170"/>
                    </a:lnTo>
                    <a:lnTo>
                      <a:pt x="386" y="172"/>
                    </a:lnTo>
                    <a:lnTo>
                      <a:pt x="390" y="172"/>
                    </a:lnTo>
                    <a:lnTo>
                      <a:pt x="392" y="170"/>
                    </a:lnTo>
                    <a:lnTo>
                      <a:pt x="394" y="168"/>
                    </a:lnTo>
                    <a:lnTo>
                      <a:pt x="394" y="164"/>
                    </a:lnTo>
                    <a:lnTo>
                      <a:pt x="390" y="164"/>
                    </a:lnTo>
                    <a:lnTo>
                      <a:pt x="380" y="162"/>
                    </a:lnTo>
                    <a:lnTo>
                      <a:pt x="378" y="158"/>
                    </a:lnTo>
                    <a:lnTo>
                      <a:pt x="376" y="154"/>
                    </a:lnTo>
                    <a:lnTo>
                      <a:pt x="372" y="154"/>
                    </a:lnTo>
                    <a:lnTo>
                      <a:pt x="368" y="156"/>
                    </a:lnTo>
                    <a:lnTo>
                      <a:pt x="362" y="158"/>
                    </a:lnTo>
                    <a:lnTo>
                      <a:pt x="356" y="158"/>
                    </a:lnTo>
                    <a:lnTo>
                      <a:pt x="354" y="154"/>
                    </a:lnTo>
                    <a:lnTo>
                      <a:pt x="352" y="152"/>
                    </a:lnTo>
                    <a:lnTo>
                      <a:pt x="338" y="148"/>
                    </a:lnTo>
                    <a:lnTo>
                      <a:pt x="326" y="148"/>
                    </a:lnTo>
                    <a:close/>
                    <a:moveTo>
                      <a:pt x="168" y="148"/>
                    </a:moveTo>
                    <a:lnTo>
                      <a:pt x="168" y="148"/>
                    </a:lnTo>
                    <a:lnTo>
                      <a:pt x="168" y="150"/>
                    </a:lnTo>
                    <a:lnTo>
                      <a:pt x="164" y="150"/>
                    </a:lnTo>
                    <a:lnTo>
                      <a:pt x="166" y="158"/>
                    </a:lnTo>
                    <a:lnTo>
                      <a:pt x="164" y="166"/>
                    </a:lnTo>
                    <a:lnTo>
                      <a:pt x="172" y="170"/>
                    </a:lnTo>
                    <a:lnTo>
                      <a:pt x="170" y="172"/>
                    </a:lnTo>
                    <a:lnTo>
                      <a:pt x="170" y="176"/>
                    </a:lnTo>
                    <a:lnTo>
                      <a:pt x="170" y="178"/>
                    </a:lnTo>
                    <a:lnTo>
                      <a:pt x="174" y="178"/>
                    </a:lnTo>
                    <a:lnTo>
                      <a:pt x="176" y="182"/>
                    </a:lnTo>
                    <a:lnTo>
                      <a:pt x="162" y="182"/>
                    </a:lnTo>
                    <a:lnTo>
                      <a:pt x="150" y="180"/>
                    </a:lnTo>
                    <a:lnTo>
                      <a:pt x="144" y="176"/>
                    </a:lnTo>
                    <a:lnTo>
                      <a:pt x="138" y="172"/>
                    </a:lnTo>
                    <a:lnTo>
                      <a:pt x="134" y="172"/>
                    </a:lnTo>
                    <a:lnTo>
                      <a:pt x="130" y="172"/>
                    </a:lnTo>
                    <a:lnTo>
                      <a:pt x="122" y="166"/>
                    </a:lnTo>
                    <a:lnTo>
                      <a:pt x="112" y="166"/>
                    </a:lnTo>
                    <a:lnTo>
                      <a:pt x="106" y="164"/>
                    </a:lnTo>
                    <a:lnTo>
                      <a:pt x="104" y="168"/>
                    </a:lnTo>
                    <a:lnTo>
                      <a:pt x="100" y="168"/>
                    </a:lnTo>
                    <a:lnTo>
                      <a:pt x="94" y="166"/>
                    </a:lnTo>
                    <a:lnTo>
                      <a:pt x="94" y="176"/>
                    </a:lnTo>
                    <a:lnTo>
                      <a:pt x="102" y="174"/>
                    </a:lnTo>
                    <a:lnTo>
                      <a:pt x="100" y="176"/>
                    </a:lnTo>
                    <a:lnTo>
                      <a:pt x="90" y="178"/>
                    </a:lnTo>
                    <a:lnTo>
                      <a:pt x="90" y="184"/>
                    </a:lnTo>
                    <a:lnTo>
                      <a:pt x="100" y="184"/>
                    </a:lnTo>
                    <a:lnTo>
                      <a:pt x="88" y="188"/>
                    </a:lnTo>
                    <a:lnTo>
                      <a:pt x="88" y="192"/>
                    </a:lnTo>
                    <a:lnTo>
                      <a:pt x="96" y="192"/>
                    </a:lnTo>
                    <a:lnTo>
                      <a:pt x="102" y="192"/>
                    </a:lnTo>
                    <a:lnTo>
                      <a:pt x="102" y="194"/>
                    </a:lnTo>
                    <a:lnTo>
                      <a:pt x="104" y="194"/>
                    </a:lnTo>
                    <a:lnTo>
                      <a:pt x="106" y="194"/>
                    </a:lnTo>
                    <a:lnTo>
                      <a:pt x="106" y="190"/>
                    </a:lnTo>
                    <a:lnTo>
                      <a:pt x="108" y="190"/>
                    </a:lnTo>
                    <a:lnTo>
                      <a:pt x="110" y="190"/>
                    </a:lnTo>
                    <a:lnTo>
                      <a:pt x="108" y="192"/>
                    </a:lnTo>
                    <a:lnTo>
                      <a:pt x="108" y="196"/>
                    </a:lnTo>
                    <a:lnTo>
                      <a:pt x="110" y="196"/>
                    </a:lnTo>
                    <a:lnTo>
                      <a:pt x="112" y="194"/>
                    </a:lnTo>
                    <a:lnTo>
                      <a:pt x="110" y="192"/>
                    </a:lnTo>
                    <a:lnTo>
                      <a:pt x="114" y="192"/>
                    </a:lnTo>
                    <a:lnTo>
                      <a:pt x="114" y="190"/>
                    </a:lnTo>
                    <a:lnTo>
                      <a:pt x="114" y="186"/>
                    </a:lnTo>
                    <a:lnTo>
                      <a:pt x="112" y="182"/>
                    </a:lnTo>
                    <a:lnTo>
                      <a:pt x="114" y="178"/>
                    </a:lnTo>
                    <a:lnTo>
                      <a:pt x="116" y="178"/>
                    </a:lnTo>
                    <a:lnTo>
                      <a:pt x="118" y="178"/>
                    </a:lnTo>
                    <a:lnTo>
                      <a:pt x="120" y="182"/>
                    </a:lnTo>
                    <a:lnTo>
                      <a:pt x="118" y="192"/>
                    </a:lnTo>
                    <a:lnTo>
                      <a:pt x="136" y="190"/>
                    </a:lnTo>
                    <a:lnTo>
                      <a:pt x="136" y="186"/>
                    </a:lnTo>
                    <a:lnTo>
                      <a:pt x="138" y="186"/>
                    </a:lnTo>
                    <a:lnTo>
                      <a:pt x="142" y="188"/>
                    </a:lnTo>
                    <a:lnTo>
                      <a:pt x="148" y="190"/>
                    </a:lnTo>
                    <a:lnTo>
                      <a:pt x="152" y="190"/>
                    </a:lnTo>
                    <a:lnTo>
                      <a:pt x="158" y="184"/>
                    </a:lnTo>
                    <a:lnTo>
                      <a:pt x="154" y="192"/>
                    </a:lnTo>
                    <a:lnTo>
                      <a:pt x="148" y="194"/>
                    </a:lnTo>
                    <a:lnTo>
                      <a:pt x="144" y="196"/>
                    </a:lnTo>
                    <a:lnTo>
                      <a:pt x="140" y="196"/>
                    </a:lnTo>
                    <a:lnTo>
                      <a:pt x="132" y="196"/>
                    </a:lnTo>
                    <a:lnTo>
                      <a:pt x="120" y="204"/>
                    </a:lnTo>
                    <a:lnTo>
                      <a:pt x="120" y="206"/>
                    </a:lnTo>
                    <a:lnTo>
                      <a:pt x="122" y="210"/>
                    </a:lnTo>
                    <a:lnTo>
                      <a:pt x="128" y="212"/>
                    </a:lnTo>
                    <a:lnTo>
                      <a:pt x="134" y="212"/>
                    </a:lnTo>
                    <a:lnTo>
                      <a:pt x="138" y="210"/>
                    </a:lnTo>
                    <a:lnTo>
                      <a:pt x="142" y="208"/>
                    </a:lnTo>
                    <a:lnTo>
                      <a:pt x="146" y="204"/>
                    </a:lnTo>
                    <a:lnTo>
                      <a:pt x="150" y="200"/>
                    </a:lnTo>
                    <a:lnTo>
                      <a:pt x="152" y="196"/>
                    </a:lnTo>
                    <a:lnTo>
                      <a:pt x="162" y="198"/>
                    </a:lnTo>
                    <a:lnTo>
                      <a:pt x="174" y="192"/>
                    </a:lnTo>
                    <a:lnTo>
                      <a:pt x="178" y="194"/>
                    </a:lnTo>
                    <a:lnTo>
                      <a:pt x="180" y="196"/>
                    </a:lnTo>
                    <a:lnTo>
                      <a:pt x="184" y="198"/>
                    </a:lnTo>
                    <a:lnTo>
                      <a:pt x="190" y="196"/>
                    </a:lnTo>
                    <a:lnTo>
                      <a:pt x="190" y="192"/>
                    </a:lnTo>
                    <a:lnTo>
                      <a:pt x="192" y="192"/>
                    </a:lnTo>
                    <a:lnTo>
                      <a:pt x="194" y="192"/>
                    </a:lnTo>
                    <a:lnTo>
                      <a:pt x="192" y="192"/>
                    </a:lnTo>
                    <a:lnTo>
                      <a:pt x="202" y="192"/>
                    </a:lnTo>
                    <a:lnTo>
                      <a:pt x="210" y="190"/>
                    </a:lnTo>
                    <a:lnTo>
                      <a:pt x="212" y="188"/>
                    </a:lnTo>
                    <a:lnTo>
                      <a:pt x="214" y="184"/>
                    </a:lnTo>
                    <a:lnTo>
                      <a:pt x="212" y="174"/>
                    </a:lnTo>
                    <a:lnTo>
                      <a:pt x="210" y="168"/>
                    </a:lnTo>
                    <a:lnTo>
                      <a:pt x="208" y="166"/>
                    </a:lnTo>
                    <a:lnTo>
                      <a:pt x="204" y="166"/>
                    </a:lnTo>
                    <a:lnTo>
                      <a:pt x="202" y="164"/>
                    </a:lnTo>
                    <a:lnTo>
                      <a:pt x="202" y="166"/>
                    </a:lnTo>
                    <a:lnTo>
                      <a:pt x="202" y="172"/>
                    </a:lnTo>
                    <a:lnTo>
                      <a:pt x="202" y="178"/>
                    </a:lnTo>
                    <a:lnTo>
                      <a:pt x="198" y="178"/>
                    </a:lnTo>
                    <a:lnTo>
                      <a:pt x="198" y="176"/>
                    </a:lnTo>
                    <a:lnTo>
                      <a:pt x="198" y="174"/>
                    </a:lnTo>
                    <a:lnTo>
                      <a:pt x="198" y="172"/>
                    </a:lnTo>
                    <a:lnTo>
                      <a:pt x="196" y="172"/>
                    </a:lnTo>
                    <a:lnTo>
                      <a:pt x="194" y="172"/>
                    </a:lnTo>
                    <a:lnTo>
                      <a:pt x="192" y="174"/>
                    </a:lnTo>
                    <a:lnTo>
                      <a:pt x="192" y="170"/>
                    </a:lnTo>
                    <a:lnTo>
                      <a:pt x="192" y="164"/>
                    </a:lnTo>
                    <a:lnTo>
                      <a:pt x="186" y="166"/>
                    </a:lnTo>
                    <a:lnTo>
                      <a:pt x="182" y="164"/>
                    </a:lnTo>
                    <a:lnTo>
                      <a:pt x="172" y="156"/>
                    </a:lnTo>
                    <a:lnTo>
                      <a:pt x="174" y="154"/>
                    </a:lnTo>
                    <a:lnTo>
                      <a:pt x="174" y="152"/>
                    </a:lnTo>
                    <a:lnTo>
                      <a:pt x="168" y="148"/>
                    </a:lnTo>
                    <a:close/>
                    <a:moveTo>
                      <a:pt x="346" y="132"/>
                    </a:moveTo>
                    <a:lnTo>
                      <a:pt x="346" y="132"/>
                    </a:lnTo>
                    <a:lnTo>
                      <a:pt x="334" y="138"/>
                    </a:lnTo>
                    <a:lnTo>
                      <a:pt x="330" y="138"/>
                    </a:lnTo>
                    <a:lnTo>
                      <a:pt x="328" y="136"/>
                    </a:lnTo>
                    <a:lnTo>
                      <a:pt x="326" y="136"/>
                    </a:lnTo>
                    <a:lnTo>
                      <a:pt x="324" y="140"/>
                    </a:lnTo>
                    <a:lnTo>
                      <a:pt x="326" y="140"/>
                    </a:lnTo>
                    <a:lnTo>
                      <a:pt x="330" y="138"/>
                    </a:lnTo>
                    <a:lnTo>
                      <a:pt x="338" y="142"/>
                    </a:lnTo>
                    <a:lnTo>
                      <a:pt x="346" y="144"/>
                    </a:lnTo>
                    <a:lnTo>
                      <a:pt x="352" y="144"/>
                    </a:lnTo>
                    <a:lnTo>
                      <a:pt x="358" y="142"/>
                    </a:lnTo>
                    <a:lnTo>
                      <a:pt x="360" y="140"/>
                    </a:lnTo>
                    <a:lnTo>
                      <a:pt x="360" y="136"/>
                    </a:lnTo>
                    <a:lnTo>
                      <a:pt x="360" y="134"/>
                    </a:lnTo>
                    <a:lnTo>
                      <a:pt x="358" y="132"/>
                    </a:lnTo>
                    <a:lnTo>
                      <a:pt x="352" y="132"/>
                    </a:lnTo>
                    <a:lnTo>
                      <a:pt x="346" y="132"/>
                    </a:lnTo>
                    <a:close/>
                    <a:moveTo>
                      <a:pt x="386" y="128"/>
                    </a:moveTo>
                    <a:lnTo>
                      <a:pt x="386" y="128"/>
                    </a:lnTo>
                    <a:lnTo>
                      <a:pt x="380" y="136"/>
                    </a:lnTo>
                    <a:lnTo>
                      <a:pt x="382" y="138"/>
                    </a:lnTo>
                    <a:lnTo>
                      <a:pt x="382" y="140"/>
                    </a:lnTo>
                    <a:lnTo>
                      <a:pt x="390" y="140"/>
                    </a:lnTo>
                    <a:lnTo>
                      <a:pt x="394" y="132"/>
                    </a:lnTo>
                    <a:lnTo>
                      <a:pt x="386" y="128"/>
                    </a:lnTo>
                    <a:close/>
                    <a:moveTo>
                      <a:pt x="260" y="128"/>
                    </a:moveTo>
                    <a:lnTo>
                      <a:pt x="260" y="128"/>
                    </a:lnTo>
                    <a:lnTo>
                      <a:pt x="258" y="134"/>
                    </a:lnTo>
                    <a:lnTo>
                      <a:pt x="264" y="138"/>
                    </a:lnTo>
                    <a:lnTo>
                      <a:pt x="264" y="136"/>
                    </a:lnTo>
                    <a:lnTo>
                      <a:pt x="266" y="136"/>
                    </a:lnTo>
                    <a:lnTo>
                      <a:pt x="268" y="134"/>
                    </a:lnTo>
                    <a:lnTo>
                      <a:pt x="268" y="132"/>
                    </a:lnTo>
                    <a:lnTo>
                      <a:pt x="260" y="128"/>
                    </a:lnTo>
                    <a:close/>
                    <a:moveTo>
                      <a:pt x="220" y="128"/>
                    </a:moveTo>
                    <a:lnTo>
                      <a:pt x="220" y="128"/>
                    </a:lnTo>
                    <a:lnTo>
                      <a:pt x="224" y="142"/>
                    </a:lnTo>
                    <a:lnTo>
                      <a:pt x="228" y="142"/>
                    </a:lnTo>
                    <a:lnTo>
                      <a:pt x="228" y="136"/>
                    </a:lnTo>
                    <a:lnTo>
                      <a:pt x="224" y="128"/>
                    </a:lnTo>
                    <a:lnTo>
                      <a:pt x="220" y="128"/>
                    </a:lnTo>
                    <a:close/>
                    <a:moveTo>
                      <a:pt x="86" y="126"/>
                    </a:moveTo>
                    <a:lnTo>
                      <a:pt x="86" y="126"/>
                    </a:lnTo>
                    <a:lnTo>
                      <a:pt x="84" y="130"/>
                    </a:lnTo>
                    <a:lnTo>
                      <a:pt x="82" y="132"/>
                    </a:lnTo>
                    <a:lnTo>
                      <a:pt x="80" y="134"/>
                    </a:lnTo>
                    <a:lnTo>
                      <a:pt x="78" y="136"/>
                    </a:lnTo>
                    <a:lnTo>
                      <a:pt x="74" y="138"/>
                    </a:lnTo>
                    <a:lnTo>
                      <a:pt x="68" y="134"/>
                    </a:lnTo>
                    <a:lnTo>
                      <a:pt x="58" y="134"/>
                    </a:lnTo>
                    <a:lnTo>
                      <a:pt x="50" y="138"/>
                    </a:lnTo>
                    <a:lnTo>
                      <a:pt x="42" y="144"/>
                    </a:lnTo>
                    <a:lnTo>
                      <a:pt x="36" y="150"/>
                    </a:lnTo>
                    <a:lnTo>
                      <a:pt x="34" y="150"/>
                    </a:lnTo>
                    <a:lnTo>
                      <a:pt x="32" y="148"/>
                    </a:lnTo>
                    <a:lnTo>
                      <a:pt x="30" y="148"/>
                    </a:lnTo>
                    <a:lnTo>
                      <a:pt x="28" y="150"/>
                    </a:lnTo>
                    <a:lnTo>
                      <a:pt x="26" y="154"/>
                    </a:lnTo>
                    <a:lnTo>
                      <a:pt x="24" y="154"/>
                    </a:lnTo>
                    <a:lnTo>
                      <a:pt x="24" y="160"/>
                    </a:lnTo>
                    <a:lnTo>
                      <a:pt x="20" y="160"/>
                    </a:lnTo>
                    <a:lnTo>
                      <a:pt x="14" y="160"/>
                    </a:lnTo>
                    <a:lnTo>
                      <a:pt x="6" y="164"/>
                    </a:lnTo>
                    <a:lnTo>
                      <a:pt x="12" y="172"/>
                    </a:lnTo>
                    <a:lnTo>
                      <a:pt x="18" y="178"/>
                    </a:lnTo>
                    <a:lnTo>
                      <a:pt x="28" y="174"/>
                    </a:lnTo>
                    <a:lnTo>
                      <a:pt x="28" y="176"/>
                    </a:lnTo>
                    <a:lnTo>
                      <a:pt x="30" y="176"/>
                    </a:lnTo>
                    <a:lnTo>
                      <a:pt x="32" y="178"/>
                    </a:lnTo>
                    <a:lnTo>
                      <a:pt x="34" y="176"/>
                    </a:lnTo>
                    <a:lnTo>
                      <a:pt x="36" y="174"/>
                    </a:lnTo>
                    <a:lnTo>
                      <a:pt x="38" y="174"/>
                    </a:lnTo>
                    <a:lnTo>
                      <a:pt x="40" y="176"/>
                    </a:lnTo>
                    <a:lnTo>
                      <a:pt x="40" y="168"/>
                    </a:lnTo>
                    <a:lnTo>
                      <a:pt x="42" y="176"/>
                    </a:lnTo>
                    <a:lnTo>
                      <a:pt x="48" y="178"/>
                    </a:lnTo>
                    <a:lnTo>
                      <a:pt x="54" y="172"/>
                    </a:lnTo>
                    <a:lnTo>
                      <a:pt x="54" y="166"/>
                    </a:lnTo>
                    <a:lnTo>
                      <a:pt x="58" y="168"/>
                    </a:lnTo>
                    <a:lnTo>
                      <a:pt x="58" y="164"/>
                    </a:lnTo>
                    <a:lnTo>
                      <a:pt x="62" y="164"/>
                    </a:lnTo>
                    <a:lnTo>
                      <a:pt x="62" y="160"/>
                    </a:lnTo>
                    <a:lnTo>
                      <a:pt x="62" y="154"/>
                    </a:lnTo>
                    <a:lnTo>
                      <a:pt x="64" y="154"/>
                    </a:lnTo>
                    <a:lnTo>
                      <a:pt x="68" y="156"/>
                    </a:lnTo>
                    <a:lnTo>
                      <a:pt x="68" y="150"/>
                    </a:lnTo>
                    <a:lnTo>
                      <a:pt x="74" y="150"/>
                    </a:lnTo>
                    <a:lnTo>
                      <a:pt x="68" y="162"/>
                    </a:lnTo>
                    <a:lnTo>
                      <a:pt x="72" y="162"/>
                    </a:lnTo>
                    <a:lnTo>
                      <a:pt x="76" y="164"/>
                    </a:lnTo>
                    <a:lnTo>
                      <a:pt x="80" y="160"/>
                    </a:lnTo>
                    <a:lnTo>
                      <a:pt x="86" y="154"/>
                    </a:lnTo>
                    <a:lnTo>
                      <a:pt x="88" y="150"/>
                    </a:lnTo>
                    <a:lnTo>
                      <a:pt x="88" y="148"/>
                    </a:lnTo>
                    <a:lnTo>
                      <a:pt x="86" y="146"/>
                    </a:lnTo>
                    <a:lnTo>
                      <a:pt x="90" y="146"/>
                    </a:lnTo>
                    <a:lnTo>
                      <a:pt x="96" y="148"/>
                    </a:lnTo>
                    <a:lnTo>
                      <a:pt x="96" y="146"/>
                    </a:lnTo>
                    <a:lnTo>
                      <a:pt x="94" y="144"/>
                    </a:lnTo>
                    <a:lnTo>
                      <a:pt x="94" y="142"/>
                    </a:lnTo>
                    <a:lnTo>
                      <a:pt x="98" y="142"/>
                    </a:lnTo>
                    <a:lnTo>
                      <a:pt x="98" y="140"/>
                    </a:lnTo>
                    <a:lnTo>
                      <a:pt x="98" y="138"/>
                    </a:lnTo>
                    <a:lnTo>
                      <a:pt x="100" y="138"/>
                    </a:lnTo>
                    <a:lnTo>
                      <a:pt x="100" y="132"/>
                    </a:lnTo>
                    <a:lnTo>
                      <a:pt x="96" y="130"/>
                    </a:lnTo>
                    <a:lnTo>
                      <a:pt x="86" y="126"/>
                    </a:lnTo>
                    <a:close/>
                    <a:moveTo>
                      <a:pt x="476" y="124"/>
                    </a:moveTo>
                    <a:lnTo>
                      <a:pt x="476" y="124"/>
                    </a:lnTo>
                    <a:lnTo>
                      <a:pt x="476" y="126"/>
                    </a:lnTo>
                    <a:lnTo>
                      <a:pt x="476" y="128"/>
                    </a:lnTo>
                    <a:lnTo>
                      <a:pt x="474" y="128"/>
                    </a:lnTo>
                    <a:lnTo>
                      <a:pt x="474" y="126"/>
                    </a:lnTo>
                    <a:lnTo>
                      <a:pt x="474" y="124"/>
                    </a:lnTo>
                    <a:lnTo>
                      <a:pt x="476" y="124"/>
                    </a:lnTo>
                    <a:close/>
                    <a:moveTo>
                      <a:pt x="158" y="124"/>
                    </a:moveTo>
                    <a:lnTo>
                      <a:pt x="156" y="126"/>
                    </a:lnTo>
                    <a:lnTo>
                      <a:pt x="154" y="126"/>
                    </a:lnTo>
                    <a:lnTo>
                      <a:pt x="150" y="124"/>
                    </a:lnTo>
                    <a:lnTo>
                      <a:pt x="142" y="130"/>
                    </a:lnTo>
                    <a:lnTo>
                      <a:pt x="138" y="132"/>
                    </a:lnTo>
                    <a:lnTo>
                      <a:pt x="134" y="134"/>
                    </a:lnTo>
                    <a:lnTo>
                      <a:pt x="130" y="132"/>
                    </a:lnTo>
                    <a:lnTo>
                      <a:pt x="128" y="132"/>
                    </a:lnTo>
                    <a:lnTo>
                      <a:pt x="128" y="148"/>
                    </a:lnTo>
                    <a:lnTo>
                      <a:pt x="136" y="152"/>
                    </a:lnTo>
                    <a:lnTo>
                      <a:pt x="148" y="150"/>
                    </a:lnTo>
                    <a:lnTo>
                      <a:pt x="158" y="148"/>
                    </a:lnTo>
                    <a:lnTo>
                      <a:pt x="160" y="144"/>
                    </a:lnTo>
                    <a:lnTo>
                      <a:pt x="162" y="138"/>
                    </a:lnTo>
                    <a:lnTo>
                      <a:pt x="160" y="136"/>
                    </a:lnTo>
                    <a:lnTo>
                      <a:pt x="158" y="134"/>
                    </a:lnTo>
                    <a:lnTo>
                      <a:pt x="162" y="134"/>
                    </a:lnTo>
                    <a:lnTo>
                      <a:pt x="164" y="134"/>
                    </a:lnTo>
                    <a:lnTo>
                      <a:pt x="168" y="130"/>
                    </a:lnTo>
                    <a:lnTo>
                      <a:pt x="168" y="128"/>
                    </a:lnTo>
                    <a:lnTo>
                      <a:pt x="164" y="124"/>
                    </a:lnTo>
                    <a:lnTo>
                      <a:pt x="158" y="124"/>
                    </a:lnTo>
                    <a:close/>
                    <a:moveTo>
                      <a:pt x="110" y="120"/>
                    </a:moveTo>
                    <a:lnTo>
                      <a:pt x="110" y="120"/>
                    </a:lnTo>
                    <a:lnTo>
                      <a:pt x="104" y="124"/>
                    </a:lnTo>
                    <a:lnTo>
                      <a:pt x="104" y="130"/>
                    </a:lnTo>
                    <a:lnTo>
                      <a:pt x="106" y="132"/>
                    </a:lnTo>
                    <a:lnTo>
                      <a:pt x="108" y="134"/>
                    </a:lnTo>
                    <a:lnTo>
                      <a:pt x="114" y="134"/>
                    </a:lnTo>
                    <a:lnTo>
                      <a:pt x="118" y="126"/>
                    </a:lnTo>
                    <a:lnTo>
                      <a:pt x="110" y="120"/>
                    </a:lnTo>
                    <a:close/>
                    <a:moveTo>
                      <a:pt x="126" y="112"/>
                    </a:moveTo>
                    <a:lnTo>
                      <a:pt x="126" y="112"/>
                    </a:lnTo>
                    <a:lnTo>
                      <a:pt x="122" y="120"/>
                    </a:lnTo>
                    <a:lnTo>
                      <a:pt x="136" y="118"/>
                    </a:lnTo>
                    <a:lnTo>
                      <a:pt x="142" y="122"/>
                    </a:lnTo>
                    <a:lnTo>
                      <a:pt x="142" y="124"/>
                    </a:lnTo>
                    <a:lnTo>
                      <a:pt x="150" y="118"/>
                    </a:lnTo>
                    <a:lnTo>
                      <a:pt x="148" y="116"/>
                    </a:lnTo>
                    <a:lnTo>
                      <a:pt x="148" y="112"/>
                    </a:lnTo>
                    <a:lnTo>
                      <a:pt x="126" y="112"/>
                    </a:lnTo>
                    <a:close/>
                    <a:moveTo>
                      <a:pt x="164" y="108"/>
                    </a:moveTo>
                    <a:lnTo>
                      <a:pt x="164" y="108"/>
                    </a:lnTo>
                    <a:lnTo>
                      <a:pt x="160" y="110"/>
                    </a:lnTo>
                    <a:lnTo>
                      <a:pt x="156" y="112"/>
                    </a:lnTo>
                    <a:lnTo>
                      <a:pt x="150" y="112"/>
                    </a:lnTo>
                    <a:lnTo>
                      <a:pt x="152" y="114"/>
                    </a:lnTo>
                    <a:lnTo>
                      <a:pt x="152" y="116"/>
                    </a:lnTo>
                    <a:lnTo>
                      <a:pt x="152" y="118"/>
                    </a:lnTo>
                    <a:lnTo>
                      <a:pt x="160" y="120"/>
                    </a:lnTo>
                    <a:lnTo>
                      <a:pt x="162" y="120"/>
                    </a:lnTo>
                    <a:lnTo>
                      <a:pt x="168" y="122"/>
                    </a:lnTo>
                    <a:lnTo>
                      <a:pt x="172" y="120"/>
                    </a:lnTo>
                    <a:lnTo>
                      <a:pt x="174" y="118"/>
                    </a:lnTo>
                    <a:lnTo>
                      <a:pt x="174" y="114"/>
                    </a:lnTo>
                    <a:lnTo>
                      <a:pt x="172" y="110"/>
                    </a:lnTo>
                    <a:lnTo>
                      <a:pt x="164" y="108"/>
                    </a:lnTo>
                    <a:close/>
                    <a:moveTo>
                      <a:pt x="438" y="106"/>
                    </a:moveTo>
                    <a:lnTo>
                      <a:pt x="438" y="106"/>
                    </a:lnTo>
                    <a:lnTo>
                      <a:pt x="440" y="106"/>
                    </a:lnTo>
                    <a:lnTo>
                      <a:pt x="438" y="108"/>
                    </a:lnTo>
                    <a:lnTo>
                      <a:pt x="436" y="110"/>
                    </a:lnTo>
                    <a:lnTo>
                      <a:pt x="436" y="106"/>
                    </a:lnTo>
                    <a:lnTo>
                      <a:pt x="438" y="106"/>
                    </a:lnTo>
                    <a:close/>
                    <a:moveTo>
                      <a:pt x="298" y="106"/>
                    </a:moveTo>
                    <a:lnTo>
                      <a:pt x="298" y="120"/>
                    </a:lnTo>
                    <a:lnTo>
                      <a:pt x="306" y="122"/>
                    </a:lnTo>
                    <a:lnTo>
                      <a:pt x="312" y="124"/>
                    </a:lnTo>
                    <a:lnTo>
                      <a:pt x="310" y="124"/>
                    </a:lnTo>
                    <a:lnTo>
                      <a:pt x="308" y="124"/>
                    </a:lnTo>
                    <a:lnTo>
                      <a:pt x="314" y="134"/>
                    </a:lnTo>
                    <a:lnTo>
                      <a:pt x="318" y="136"/>
                    </a:lnTo>
                    <a:lnTo>
                      <a:pt x="326" y="134"/>
                    </a:lnTo>
                    <a:lnTo>
                      <a:pt x="338" y="132"/>
                    </a:lnTo>
                    <a:lnTo>
                      <a:pt x="334" y="120"/>
                    </a:lnTo>
                    <a:lnTo>
                      <a:pt x="332" y="118"/>
                    </a:lnTo>
                    <a:lnTo>
                      <a:pt x="330" y="118"/>
                    </a:lnTo>
                    <a:lnTo>
                      <a:pt x="324" y="118"/>
                    </a:lnTo>
                    <a:lnTo>
                      <a:pt x="318" y="112"/>
                    </a:lnTo>
                    <a:lnTo>
                      <a:pt x="308" y="110"/>
                    </a:lnTo>
                    <a:lnTo>
                      <a:pt x="298" y="106"/>
                    </a:lnTo>
                    <a:close/>
                    <a:moveTo>
                      <a:pt x="214" y="96"/>
                    </a:moveTo>
                    <a:lnTo>
                      <a:pt x="214" y="96"/>
                    </a:lnTo>
                    <a:lnTo>
                      <a:pt x="212" y="98"/>
                    </a:lnTo>
                    <a:lnTo>
                      <a:pt x="210" y="100"/>
                    </a:lnTo>
                    <a:lnTo>
                      <a:pt x="210" y="108"/>
                    </a:lnTo>
                    <a:lnTo>
                      <a:pt x="216" y="106"/>
                    </a:lnTo>
                    <a:lnTo>
                      <a:pt x="216" y="110"/>
                    </a:lnTo>
                    <a:lnTo>
                      <a:pt x="218" y="110"/>
                    </a:lnTo>
                    <a:lnTo>
                      <a:pt x="218" y="108"/>
                    </a:lnTo>
                    <a:lnTo>
                      <a:pt x="220" y="110"/>
                    </a:lnTo>
                    <a:lnTo>
                      <a:pt x="218" y="114"/>
                    </a:lnTo>
                    <a:lnTo>
                      <a:pt x="220" y="114"/>
                    </a:lnTo>
                    <a:lnTo>
                      <a:pt x="222" y="114"/>
                    </a:lnTo>
                    <a:lnTo>
                      <a:pt x="226" y="112"/>
                    </a:lnTo>
                    <a:lnTo>
                      <a:pt x="226" y="114"/>
                    </a:lnTo>
                    <a:lnTo>
                      <a:pt x="226" y="116"/>
                    </a:lnTo>
                    <a:lnTo>
                      <a:pt x="224" y="116"/>
                    </a:lnTo>
                    <a:lnTo>
                      <a:pt x="228" y="120"/>
                    </a:lnTo>
                    <a:lnTo>
                      <a:pt x="222" y="122"/>
                    </a:lnTo>
                    <a:lnTo>
                      <a:pt x="222" y="124"/>
                    </a:lnTo>
                    <a:lnTo>
                      <a:pt x="234" y="120"/>
                    </a:lnTo>
                    <a:lnTo>
                      <a:pt x="244" y="118"/>
                    </a:lnTo>
                    <a:lnTo>
                      <a:pt x="254" y="118"/>
                    </a:lnTo>
                    <a:lnTo>
                      <a:pt x="264" y="124"/>
                    </a:lnTo>
                    <a:lnTo>
                      <a:pt x="266" y="126"/>
                    </a:lnTo>
                    <a:lnTo>
                      <a:pt x="268" y="128"/>
                    </a:lnTo>
                    <a:lnTo>
                      <a:pt x="274" y="130"/>
                    </a:lnTo>
                    <a:lnTo>
                      <a:pt x="278" y="134"/>
                    </a:lnTo>
                    <a:lnTo>
                      <a:pt x="280" y="138"/>
                    </a:lnTo>
                    <a:lnTo>
                      <a:pt x="284" y="136"/>
                    </a:lnTo>
                    <a:lnTo>
                      <a:pt x="286" y="138"/>
                    </a:lnTo>
                    <a:lnTo>
                      <a:pt x="290" y="132"/>
                    </a:lnTo>
                    <a:lnTo>
                      <a:pt x="290" y="130"/>
                    </a:lnTo>
                    <a:lnTo>
                      <a:pt x="290" y="126"/>
                    </a:lnTo>
                    <a:lnTo>
                      <a:pt x="286" y="124"/>
                    </a:lnTo>
                    <a:lnTo>
                      <a:pt x="282" y="118"/>
                    </a:lnTo>
                    <a:lnTo>
                      <a:pt x="280" y="116"/>
                    </a:lnTo>
                    <a:lnTo>
                      <a:pt x="276" y="118"/>
                    </a:lnTo>
                    <a:lnTo>
                      <a:pt x="270" y="116"/>
                    </a:lnTo>
                    <a:lnTo>
                      <a:pt x="262" y="108"/>
                    </a:lnTo>
                    <a:lnTo>
                      <a:pt x="260" y="108"/>
                    </a:lnTo>
                    <a:lnTo>
                      <a:pt x="258" y="110"/>
                    </a:lnTo>
                    <a:lnTo>
                      <a:pt x="256" y="106"/>
                    </a:lnTo>
                    <a:lnTo>
                      <a:pt x="254" y="104"/>
                    </a:lnTo>
                    <a:lnTo>
                      <a:pt x="250" y="104"/>
                    </a:lnTo>
                    <a:lnTo>
                      <a:pt x="248" y="106"/>
                    </a:lnTo>
                    <a:lnTo>
                      <a:pt x="248" y="108"/>
                    </a:lnTo>
                    <a:lnTo>
                      <a:pt x="244" y="108"/>
                    </a:lnTo>
                    <a:lnTo>
                      <a:pt x="244" y="104"/>
                    </a:lnTo>
                    <a:lnTo>
                      <a:pt x="234" y="100"/>
                    </a:lnTo>
                    <a:lnTo>
                      <a:pt x="234" y="106"/>
                    </a:lnTo>
                    <a:lnTo>
                      <a:pt x="230" y="108"/>
                    </a:lnTo>
                    <a:lnTo>
                      <a:pt x="228" y="100"/>
                    </a:lnTo>
                    <a:lnTo>
                      <a:pt x="214" y="96"/>
                    </a:lnTo>
                    <a:close/>
                    <a:moveTo>
                      <a:pt x="450" y="88"/>
                    </a:moveTo>
                    <a:lnTo>
                      <a:pt x="450" y="88"/>
                    </a:lnTo>
                    <a:lnTo>
                      <a:pt x="456" y="96"/>
                    </a:lnTo>
                    <a:lnTo>
                      <a:pt x="462" y="98"/>
                    </a:lnTo>
                    <a:lnTo>
                      <a:pt x="464" y="102"/>
                    </a:lnTo>
                    <a:lnTo>
                      <a:pt x="456" y="104"/>
                    </a:lnTo>
                    <a:lnTo>
                      <a:pt x="458" y="106"/>
                    </a:lnTo>
                    <a:lnTo>
                      <a:pt x="478" y="106"/>
                    </a:lnTo>
                    <a:lnTo>
                      <a:pt x="478" y="110"/>
                    </a:lnTo>
                    <a:lnTo>
                      <a:pt x="440" y="108"/>
                    </a:lnTo>
                    <a:lnTo>
                      <a:pt x="440" y="104"/>
                    </a:lnTo>
                    <a:lnTo>
                      <a:pt x="452" y="100"/>
                    </a:lnTo>
                    <a:lnTo>
                      <a:pt x="452" y="96"/>
                    </a:lnTo>
                    <a:lnTo>
                      <a:pt x="448" y="92"/>
                    </a:lnTo>
                    <a:lnTo>
                      <a:pt x="450" y="88"/>
                    </a:lnTo>
                    <a:close/>
                    <a:moveTo>
                      <a:pt x="506" y="68"/>
                    </a:moveTo>
                    <a:lnTo>
                      <a:pt x="506" y="68"/>
                    </a:lnTo>
                    <a:lnTo>
                      <a:pt x="494" y="70"/>
                    </a:lnTo>
                    <a:lnTo>
                      <a:pt x="482" y="72"/>
                    </a:lnTo>
                    <a:lnTo>
                      <a:pt x="482" y="74"/>
                    </a:lnTo>
                    <a:lnTo>
                      <a:pt x="484" y="74"/>
                    </a:lnTo>
                    <a:lnTo>
                      <a:pt x="486" y="74"/>
                    </a:lnTo>
                    <a:lnTo>
                      <a:pt x="486" y="80"/>
                    </a:lnTo>
                    <a:lnTo>
                      <a:pt x="486" y="82"/>
                    </a:lnTo>
                    <a:lnTo>
                      <a:pt x="488" y="84"/>
                    </a:lnTo>
                    <a:lnTo>
                      <a:pt x="494" y="86"/>
                    </a:lnTo>
                    <a:lnTo>
                      <a:pt x="498" y="86"/>
                    </a:lnTo>
                    <a:lnTo>
                      <a:pt x="500" y="84"/>
                    </a:lnTo>
                    <a:lnTo>
                      <a:pt x="504" y="84"/>
                    </a:lnTo>
                    <a:lnTo>
                      <a:pt x="504" y="86"/>
                    </a:lnTo>
                    <a:lnTo>
                      <a:pt x="500" y="90"/>
                    </a:lnTo>
                    <a:lnTo>
                      <a:pt x="494" y="90"/>
                    </a:lnTo>
                    <a:lnTo>
                      <a:pt x="488" y="88"/>
                    </a:lnTo>
                    <a:lnTo>
                      <a:pt x="486" y="86"/>
                    </a:lnTo>
                    <a:lnTo>
                      <a:pt x="484" y="82"/>
                    </a:lnTo>
                    <a:lnTo>
                      <a:pt x="480" y="76"/>
                    </a:lnTo>
                    <a:lnTo>
                      <a:pt x="478" y="72"/>
                    </a:lnTo>
                    <a:lnTo>
                      <a:pt x="476" y="70"/>
                    </a:lnTo>
                    <a:lnTo>
                      <a:pt x="468" y="70"/>
                    </a:lnTo>
                    <a:lnTo>
                      <a:pt x="458" y="68"/>
                    </a:lnTo>
                    <a:lnTo>
                      <a:pt x="442" y="70"/>
                    </a:lnTo>
                    <a:lnTo>
                      <a:pt x="438" y="72"/>
                    </a:lnTo>
                    <a:lnTo>
                      <a:pt x="438" y="76"/>
                    </a:lnTo>
                    <a:lnTo>
                      <a:pt x="440" y="78"/>
                    </a:lnTo>
                    <a:lnTo>
                      <a:pt x="430" y="86"/>
                    </a:lnTo>
                    <a:lnTo>
                      <a:pt x="430" y="84"/>
                    </a:lnTo>
                    <a:lnTo>
                      <a:pt x="430" y="82"/>
                    </a:lnTo>
                    <a:lnTo>
                      <a:pt x="432" y="78"/>
                    </a:lnTo>
                    <a:lnTo>
                      <a:pt x="428" y="76"/>
                    </a:lnTo>
                    <a:lnTo>
                      <a:pt x="426" y="74"/>
                    </a:lnTo>
                    <a:lnTo>
                      <a:pt x="426" y="70"/>
                    </a:lnTo>
                    <a:lnTo>
                      <a:pt x="424" y="68"/>
                    </a:lnTo>
                    <a:lnTo>
                      <a:pt x="424" y="70"/>
                    </a:lnTo>
                    <a:lnTo>
                      <a:pt x="424" y="72"/>
                    </a:lnTo>
                    <a:lnTo>
                      <a:pt x="414" y="70"/>
                    </a:lnTo>
                    <a:lnTo>
                      <a:pt x="414" y="72"/>
                    </a:lnTo>
                    <a:lnTo>
                      <a:pt x="388" y="72"/>
                    </a:lnTo>
                    <a:lnTo>
                      <a:pt x="384" y="70"/>
                    </a:lnTo>
                    <a:lnTo>
                      <a:pt x="380" y="70"/>
                    </a:lnTo>
                    <a:lnTo>
                      <a:pt x="376" y="60"/>
                    </a:lnTo>
                    <a:lnTo>
                      <a:pt x="374" y="54"/>
                    </a:lnTo>
                    <a:lnTo>
                      <a:pt x="372" y="52"/>
                    </a:lnTo>
                    <a:lnTo>
                      <a:pt x="364" y="48"/>
                    </a:lnTo>
                    <a:lnTo>
                      <a:pt x="352" y="46"/>
                    </a:lnTo>
                    <a:lnTo>
                      <a:pt x="326" y="44"/>
                    </a:lnTo>
                    <a:lnTo>
                      <a:pt x="326" y="48"/>
                    </a:lnTo>
                    <a:lnTo>
                      <a:pt x="346" y="50"/>
                    </a:lnTo>
                    <a:lnTo>
                      <a:pt x="344" y="58"/>
                    </a:lnTo>
                    <a:lnTo>
                      <a:pt x="326" y="54"/>
                    </a:lnTo>
                    <a:lnTo>
                      <a:pt x="326" y="60"/>
                    </a:lnTo>
                    <a:lnTo>
                      <a:pt x="340" y="60"/>
                    </a:lnTo>
                    <a:lnTo>
                      <a:pt x="344" y="64"/>
                    </a:lnTo>
                    <a:lnTo>
                      <a:pt x="346" y="64"/>
                    </a:lnTo>
                    <a:lnTo>
                      <a:pt x="348" y="62"/>
                    </a:lnTo>
                    <a:lnTo>
                      <a:pt x="352" y="62"/>
                    </a:lnTo>
                    <a:lnTo>
                      <a:pt x="354" y="64"/>
                    </a:lnTo>
                    <a:lnTo>
                      <a:pt x="356" y="68"/>
                    </a:lnTo>
                    <a:lnTo>
                      <a:pt x="338" y="70"/>
                    </a:lnTo>
                    <a:lnTo>
                      <a:pt x="338" y="72"/>
                    </a:lnTo>
                    <a:lnTo>
                      <a:pt x="340" y="76"/>
                    </a:lnTo>
                    <a:lnTo>
                      <a:pt x="332" y="76"/>
                    </a:lnTo>
                    <a:lnTo>
                      <a:pt x="348" y="80"/>
                    </a:lnTo>
                    <a:lnTo>
                      <a:pt x="348" y="76"/>
                    </a:lnTo>
                    <a:lnTo>
                      <a:pt x="350" y="78"/>
                    </a:lnTo>
                    <a:lnTo>
                      <a:pt x="350" y="82"/>
                    </a:lnTo>
                    <a:lnTo>
                      <a:pt x="354" y="80"/>
                    </a:lnTo>
                    <a:lnTo>
                      <a:pt x="358" y="80"/>
                    </a:lnTo>
                    <a:lnTo>
                      <a:pt x="360" y="82"/>
                    </a:lnTo>
                    <a:lnTo>
                      <a:pt x="348" y="82"/>
                    </a:lnTo>
                    <a:lnTo>
                      <a:pt x="338" y="82"/>
                    </a:lnTo>
                    <a:lnTo>
                      <a:pt x="340" y="92"/>
                    </a:lnTo>
                    <a:lnTo>
                      <a:pt x="342" y="94"/>
                    </a:lnTo>
                    <a:lnTo>
                      <a:pt x="348" y="96"/>
                    </a:lnTo>
                    <a:lnTo>
                      <a:pt x="358" y="98"/>
                    </a:lnTo>
                    <a:lnTo>
                      <a:pt x="360" y="98"/>
                    </a:lnTo>
                    <a:lnTo>
                      <a:pt x="354" y="98"/>
                    </a:lnTo>
                    <a:lnTo>
                      <a:pt x="348" y="100"/>
                    </a:lnTo>
                    <a:lnTo>
                      <a:pt x="346" y="100"/>
                    </a:lnTo>
                    <a:lnTo>
                      <a:pt x="348" y="102"/>
                    </a:lnTo>
                    <a:lnTo>
                      <a:pt x="356" y="106"/>
                    </a:lnTo>
                    <a:lnTo>
                      <a:pt x="360" y="104"/>
                    </a:lnTo>
                    <a:lnTo>
                      <a:pt x="362" y="104"/>
                    </a:lnTo>
                    <a:lnTo>
                      <a:pt x="366" y="100"/>
                    </a:lnTo>
                    <a:lnTo>
                      <a:pt x="372" y="100"/>
                    </a:lnTo>
                    <a:lnTo>
                      <a:pt x="378" y="100"/>
                    </a:lnTo>
                    <a:lnTo>
                      <a:pt x="378" y="104"/>
                    </a:lnTo>
                    <a:lnTo>
                      <a:pt x="360" y="108"/>
                    </a:lnTo>
                    <a:lnTo>
                      <a:pt x="366" y="120"/>
                    </a:lnTo>
                    <a:lnTo>
                      <a:pt x="368" y="120"/>
                    </a:lnTo>
                    <a:lnTo>
                      <a:pt x="368" y="122"/>
                    </a:lnTo>
                    <a:lnTo>
                      <a:pt x="366" y="124"/>
                    </a:lnTo>
                    <a:lnTo>
                      <a:pt x="366" y="126"/>
                    </a:lnTo>
                    <a:lnTo>
                      <a:pt x="382" y="126"/>
                    </a:lnTo>
                    <a:lnTo>
                      <a:pt x="384" y="122"/>
                    </a:lnTo>
                    <a:lnTo>
                      <a:pt x="386" y="122"/>
                    </a:lnTo>
                    <a:lnTo>
                      <a:pt x="388" y="124"/>
                    </a:lnTo>
                    <a:lnTo>
                      <a:pt x="392" y="126"/>
                    </a:lnTo>
                    <a:lnTo>
                      <a:pt x="394" y="126"/>
                    </a:lnTo>
                    <a:lnTo>
                      <a:pt x="398" y="124"/>
                    </a:lnTo>
                    <a:lnTo>
                      <a:pt x="400" y="122"/>
                    </a:lnTo>
                    <a:lnTo>
                      <a:pt x="400" y="120"/>
                    </a:lnTo>
                    <a:lnTo>
                      <a:pt x="402" y="118"/>
                    </a:lnTo>
                    <a:lnTo>
                      <a:pt x="408" y="118"/>
                    </a:lnTo>
                    <a:lnTo>
                      <a:pt x="412" y="116"/>
                    </a:lnTo>
                    <a:lnTo>
                      <a:pt x="412" y="112"/>
                    </a:lnTo>
                    <a:lnTo>
                      <a:pt x="412" y="110"/>
                    </a:lnTo>
                    <a:lnTo>
                      <a:pt x="412" y="108"/>
                    </a:lnTo>
                    <a:lnTo>
                      <a:pt x="414" y="108"/>
                    </a:lnTo>
                    <a:lnTo>
                      <a:pt x="414" y="112"/>
                    </a:lnTo>
                    <a:lnTo>
                      <a:pt x="418" y="112"/>
                    </a:lnTo>
                    <a:lnTo>
                      <a:pt x="424" y="108"/>
                    </a:lnTo>
                    <a:lnTo>
                      <a:pt x="434" y="106"/>
                    </a:lnTo>
                    <a:lnTo>
                      <a:pt x="432" y="108"/>
                    </a:lnTo>
                    <a:lnTo>
                      <a:pt x="434" y="108"/>
                    </a:lnTo>
                    <a:lnTo>
                      <a:pt x="434" y="110"/>
                    </a:lnTo>
                    <a:lnTo>
                      <a:pt x="432" y="112"/>
                    </a:lnTo>
                    <a:lnTo>
                      <a:pt x="426" y="114"/>
                    </a:lnTo>
                    <a:lnTo>
                      <a:pt x="420" y="114"/>
                    </a:lnTo>
                    <a:lnTo>
                      <a:pt x="420" y="120"/>
                    </a:lnTo>
                    <a:lnTo>
                      <a:pt x="418" y="120"/>
                    </a:lnTo>
                    <a:lnTo>
                      <a:pt x="418" y="122"/>
                    </a:lnTo>
                    <a:lnTo>
                      <a:pt x="418" y="126"/>
                    </a:lnTo>
                    <a:lnTo>
                      <a:pt x="430" y="124"/>
                    </a:lnTo>
                    <a:lnTo>
                      <a:pt x="438" y="124"/>
                    </a:lnTo>
                    <a:lnTo>
                      <a:pt x="446" y="122"/>
                    </a:lnTo>
                    <a:lnTo>
                      <a:pt x="454" y="116"/>
                    </a:lnTo>
                    <a:lnTo>
                      <a:pt x="452" y="128"/>
                    </a:lnTo>
                    <a:lnTo>
                      <a:pt x="454" y="132"/>
                    </a:lnTo>
                    <a:lnTo>
                      <a:pt x="456" y="132"/>
                    </a:lnTo>
                    <a:lnTo>
                      <a:pt x="462" y="134"/>
                    </a:lnTo>
                    <a:lnTo>
                      <a:pt x="472" y="134"/>
                    </a:lnTo>
                    <a:lnTo>
                      <a:pt x="470" y="136"/>
                    </a:lnTo>
                    <a:lnTo>
                      <a:pt x="470" y="140"/>
                    </a:lnTo>
                    <a:lnTo>
                      <a:pt x="468" y="142"/>
                    </a:lnTo>
                    <a:lnTo>
                      <a:pt x="466" y="144"/>
                    </a:lnTo>
                    <a:lnTo>
                      <a:pt x="458" y="144"/>
                    </a:lnTo>
                    <a:lnTo>
                      <a:pt x="448" y="142"/>
                    </a:lnTo>
                    <a:lnTo>
                      <a:pt x="448" y="136"/>
                    </a:lnTo>
                    <a:lnTo>
                      <a:pt x="444" y="136"/>
                    </a:lnTo>
                    <a:lnTo>
                      <a:pt x="440" y="136"/>
                    </a:lnTo>
                    <a:lnTo>
                      <a:pt x="436" y="130"/>
                    </a:lnTo>
                    <a:lnTo>
                      <a:pt x="430" y="130"/>
                    </a:lnTo>
                    <a:lnTo>
                      <a:pt x="426" y="130"/>
                    </a:lnTo>
                    <a:lnTo>
                      <a:pt x="414" y="132"/>
                    </a:lnTo>
                    <a:lnTo>
                      <a:pt x="416" y="138"/>
                    </a:lnTo>
                    <a:lnTo>
                      <a:pt x="420" y="140"/>
                    </a:lnTo>
                    <a:lnTo>
                      <a:pt x="422" y="140"/>
                    </a:lnTo>
                    <a:lnTo>
                      <a:pt x="422" y="138"/>
                    </a:lnTo>
                    <a:lnTo>
                      <a:pt x="422" y="144"/>
                    </a:lnTo>
                    <a:lnTo>
                      <a:pt x="408" y="150"/>
                    </a:lnTo>
                    <a:lnTo>
                      <a:pt x="400" y="152"/>
                    </a:lnTo>
                    <a:lnTo>
                      <a:pt x="396" y="156"/>
                    </a:lnTo>
                    <a:lnTo>
                      <a:pt x="396" y="160"/>
                    </a:lnTo>
                    <a:lnTo>
                      <a:pt x="398" y="166"/>
                    </a:lnTo>
                    <a:lnTo>
                      <a:pt x="400" y="166"/>
                    </a:lnTo>
                    <a:lnTo>
                      <a:pt x="402" y="164"/>
                    </a:lnTo>
                    <a:lnTo>
                      <a:pt x="406" y="164"/>
                    </a:lnTo>
                    <a:lnTo>
                      <a:pt x="408" y="166"/>
                    </a:lnTo>
                    <a:lnTo>
                      <a:pt x="412" y="168"/>
                    </a:lnTo>
                    <a:lnTo>
                      <a:pt x="418" y="166"/>
                    </a:lnTo>
                    <a:lnTo>
                      <a:pt x="416" y="164"/>
                    </a:lnTo>
                    <a:lnTo>
                      <a:pt x="422" y="162"/>
                    </a:lnTo>
                    <a:lnTo>
                      <a:pt x="424" y="164"/>
                    </a:lnTo>
                    <a:lnTo>
                      <a:pt x="426" y="166"/>
                    </a:lnTo>
                    <a:lnTo>
                      <a:pt x="426" y="164"/>
                    </a:lnTo>
                    <a:lnTo>
                      <a:pt x="426" y="162"/>
                    </a:lnTo>
                    <a:lnTo>
                      <a:pt x="428" y="162"/>
                    </a:lnTo>
                    <a:lnTo>
                      <a:pt x="428" y="164"/>
                    </a:lnTo>
                    <a:lnTo>
                      <a:pt x="448" y="170"/>
                    </a:lnTo>
                    <a:lnTo>
                      <a:pt x="450" y="166"/>
                    </a:lnTo>
                    <a:lnTo>
                      <a:pt x="452" y="164"/>
                    </a:lnTo>
                    <a:lnTo>
                      <a:pt x="448" y="158"/>
                    </a:lnTo>
                    <a:lnTo>
                      <a:pt x="452" y="158"/>
                    </a:lnTo>
                    <a:lnTo>
                      <a:pt x="456" y="160"/>
                    </a:lnTo>
                    <a:lnTo>
                      <a:pt x="458" y="156"/>
                    </a:lnTo>
                    <a:lnTo>
                      <a:pt x="462" y="152"/>
                    </a:lnTo>
                    <a:lnTo>
                      <a:pt x="462" y="164"/>
                    </a:lnTo>
                    <a:lnTo>
                      <a:pt x="482" y="162"/>
                    </a:lnTo>
                    <a:lnTo>
                      <a:pt x="484" y="158"/>
                    </a:lnTo>
                    <a:lnTo>
                      <a:pt x="484" y="156"/>
                    </a:lnTo>
                    <a:lnTo>
                      <a:pt x="486" y="154"/>
                    </a:lnTo>
                    <a:lnTo>
                      <a:pt x="488" y="162"/>
                    </a:lnTo>
                    <a:lnTo>
                      <a:pt x="490" y="160"/>
                    </a:lnTo>
                    <a:lnTo>
                      <a:pt x="490" y="158"/>
                    </a:lnTo>
                    <a:lnTo>
                      <a:pt x="494" y="160"/>
                    </a:lnTo>
                    <a:lnTo>
                      <a:pt x="498" y="160"/>
                    </a:lnTo>
                    <a:lnTo>
                      <a:pt x="498" y="172"/>
                    </a:lnTo>
                    <a:lnTo>
                      <a:pt x="514" y="160"/>
                    </a:lnTo>
                    <a:lnTo>
                      <a:pt x="516" y="162"/>
                    </a:lnTo>
                    <a:lnTo>
                      <a:pt x="518" y="164"/>
                    </a:lnTo>
                    <a:lnTo>
                      <a:pt x="520" y="164"/>
                    </a:lnTo>
                    <a:lnTo>
                      <a:pt x="524" y="160"/>
                    </a:lnTo>
                    <a:lnTo>
                      <a:pt x="530" y="154"/>
                    </a:lnTo>
                    <a:lnTo>
                      <a:pt x="532" y="154"/>
                    </a:lnTo>
                    <a:lnTo>
                      <a:pt x="530" y="154"/>
                    </a:lnTo>
                    <a:lnTo>
                      <a:pt x="530" y="152"/>
                    </a:lnTo>
                    <a:lnTo>
                      <a:pt x="522" y="152"/>
                    </a:lnTo>
                    <a:lnTo>
                      <a:pt x="520" y="148"/>
                    </a:lnTo>
                    <a:lnTo>
                      <a:pt x="516" y="144"/>
                    </a:lnTo>
                    <a:lnTo>
                      <a:pt x="504" y="140"/>
                    </a:lnTo>
                    <a:lnTo>
                      <a:pt x="530" y="138"/>
                    </a:lnTo>
                    <a:lnTo>
                      <a:pt x="530" y="128"/>
                    </a:lnTo>
                    <a:lnTo>
                      <a:pt x="542" y="130"/>
                    </a:lnTo>
                    <a:lnTo>
                      <a:pt x="548" y="130"/>
                    </a:lnTo>
                    <a:lnTo>
                      <a:pt x="554" y="128"/>
                    </a:lnTo>
                    <a:lnTo>
                      <a:pt x="556" y="124"/>
                    </a:lnTo>
                    <a:lnTo>
                      <a:pt x="552" y="124"/>
                    </a:lnTo>
                    <a:lnTo>
                      <a:pt x="552" y="122"/>
                    </a:lnTo>
                    <a:lnTo>
                      <a:pt x="562" y="122"/>
                    </a:lnTo>
                    <a:lnTo>
                      <a:pt x="560" y="120"/>
                    </a:lnTo>
                    <a:lnTo>
                      <a:pt x="560" y="118"/>
                    </a:lnTo>
                    <a:lnTo>
                      <a:pt x="558" y="116"/>
                    </a:lnTo>
                    <a:lnTo>
                      <a:pt x="564" y="116"/>
                    </a:lnTo>
                    <a:lnTo>
                      <a:pt x="570" y="116"/>
                    </a:lnTo>
                    <a:lnTo>
                      <a:pt x="570" y="114"/>
                    </a:lnTo>
                    <a:lnTo>
                      <a:pt x="572" y="112"/>
                    </a:lnTo>
                    <a:lnTo>
                      <a:pt x="572" y="110"/>
                    </a:lnTo>
                    <a:lnTo>
                      <a:pt x="572" y="108"/>
                    </a:lnTo>
                    <a:lnTo>
                      <a:pt x="568" y="108"/>
                    </a:lnTo>
                    <a:lnTo>
                      <a:pt x="566" y="108"/>
                    </a:lnTo>
                    <a:lnTo>
                      <a:pt x="566" y="110"/>
                    </a:lnTo>
                    <a:lnTo>
                      <a:pt x="562" y="110"/>
                    </a:lnTo>
                    <a:lnTo>
                      <a:pt x="562" y="106"/>
                    </a:lnTo>
                    <a:lnTo>
                      <a:pt x="556" y="104"/>
                    </a:lnTo>
                    <a:lnTo>
                      <a:pt x="550" y="104"/>
                    </a:lnTo>
                    <a:lnTo>
                      <a:pt x="544" y="106"/>
                    </a:lnTo>
                    <a:lnTo>
                      <a:pt x="532" y="110"/>
                    </a:lnTo>
                    <a:lnTo>
                      <a:pt x="532" y="108"/>
                    </a:lnTo>
                    <a:lnTo>
                      <a:pt x="536" y="108"/>
                    </a:lnTo>
                    <a:lnTo>
                      <a:pt x="536" y="104"/>
                    </a:lnTo>
                    <a:lnTo>
                      <a:pt x="530" y="100"/>
                    </a:lnTo>
                    <a:lnTo>
                      <a:pt x="548" y="102"/>
                    </a:lnTo>
                    <a:lnTo>
                      <a:pt x="556" y="102"/>
                    </a:lnTo>
                    <a:lnTo>
                      <a:pt x="556" y="100"/>
                    </a:lnTo>
                    <a:lnTo>
                      <a:pt x="554" y="98"/>
                    </a:lnTo>
                    <a:lnTo>
                      <a:pt x="546" y="96"/>
                    </a:lnTo>
                    <a:lnTo>
                      <a:pt x="562" y="96"/>
                    </a:lnTo>
                    <a:lnTo>
                      <a:pt x="560" y="94"/>
                    </a:lnTo>
                    <a:lnTo>
                      <a:pt x="552" y="92"/>
                    </a:lnTo>
                    <a:lnTo>
                      <a:pt x="542" y="92"/>
                    </a:lnTo>
                    <a:lnTo>
                      <a:pt x="542" y="88"/>
                    </a:lnTo>
                    <a:lnTo>
                      <a:pt x="544" y="88"/>
                    </a:lnTo>
                    <a:lnTo>
                      <a:pt x="546" y="90"/>
                    </a:lnTo>
                    <a:lnTo>
                      <a:pt x="548" y="90"/>
                    </a:lnTo>
                    <a:lnTo>
                      <a:pt x="550" y="90"/>
                    </a:lnTo>
                    <a:lnTo>
                      <a:pt x="552" y="88"/>
                    </a:lnTo>
                    <a:lnTo>
                      <a:pt x="552" y="86"/>
                    </a:lnTo>
                    <a:lnTo>
                      <a:pt x="554" y="86"/>
                    </a:lnTo>
                    <a:lnTo>
                      <a:pt x="558" y="90"/>
                    </a:lnTo>
                    <a:lnTo>
                      <a:pt x="562" y="94"/>
                    </a:lnTo>
                    <a:lnTo>
                      <a:pt x="564" y="94"/>
                    </a:lnTo>
                    <a:lnTo>
                      <a:pt x="564" y="92"/>
                    </a:lnTo>
                    <a:lnTo>
                      <a:pt x="564" y="90"/>
                    </a:lnTo>
                    <a:lnTo>
                      <a:pt x="582" y="90"/>
                    </a:lnTo>
                    <a:lnTo>
                      <a:pt x="586" y="90"/>
                    </a:lnTo>
                    <a:lnTo>
                      <a:pt x="592" y="90"/>
                    </a:lnTo>
                    <a:lnTo>
                      <a:pt x="596" y="90"/>
                    </a:lnTo>
                    <a:lnTo>
                      <a:pt x="596" y="88"/>
                    </a:lnTo>
                    <a:lnTo>
                      <a:pt x="594" y="84"/>
                    </a:lnTo>
                    <a:lnTo>
                      <a:pt x="606" y="82"/>
                    </a:lnTo>
                    <a:lnTo>
                      <a:pt x="608" y="80"/>
                    </a:lnTo>
                    <a:lnTo>
                      <a:pt x="602" y="76"/>
                    </a:lnTo>
                    <a:lnTo>
                      <a:pt x="604" y="76"/>
                    </a:lnTo>
                    <a:lnTo>
                      <a:pt x="606" y="76"/>
                    </a:lnTo>
                    <a:lnTo>
                      <a:pt x="604" y="74"/>
                    </a:lnTo>
                    <a:lnTo>
                      <a:pt x="614" y="76"/>
                    </a:lnTo>
                    <a:lnTo>
                      <a:pt x="624" y="70"/>
                    </a:lnTo>
                    <a:lnTo>
                      <a:pt x="622" y="70"/>
                    </a:lnTo>
                    <a:lnTo>
                      <a:pt x="622" y="68"/>
                    </a:lnTo>
                    <a:lnTo>
                      <a:pt x="624" y="66"/>
                    </a:lnTo>
                    <a:lnTo>
                      <a:pt x="628" y="70"/>
                    </a:lnTo>
                    <a:lnTo>
                      <a:pt x="638" y="64"/>
                    </a:lnTo>
                    <a:lnTo>
                      <a:pt x="648" y="56"/>
                    </a:lnTo>
                    <a:lnTo>
                      <a:pt x="656" y="56"/>
                    </a:lnTo>
                    <a:lnTo>
                      <a:pt x="666" y="54"/>
                    </a:lnTo>
                    <a:lnTo>
                      <a:pt x="674" y="54"/>
                    </a:lnTo>
                    <a:lnTo>
                      <a:pt x="682" y="52"/>
                    </a:lnTo>
                    <a:lnTo>
                      <a:pt x="686" y="50"/>
                    </a:lnTo>
                    <a:lnTo>
                      <a:pt x="686" y="46"/>
                    </a:lnTo>
                    <a:lnTo>
                      <a:pt x="686" y="44"/>
                    </a:lnTo>
                    <a:lnTo>
                      <a:pt x="682" y="42"/>
                    </a:lnTo>
                    <a:lnTo>
                      <a:pt x="692" y="38"/>
                    </a:lnTo>
                    <a:lnTo>
                      <a:pt x="702" y="34"/>
                    </a:lnTo>
                    <a:lnTo>
                      <a:pt x="708" y="32"/>
                    </a:lnTo>
                    <a:lnTo>
                      <a:pt x="708" y="28"/>
                    </a:lnTo>
                    <a:lnTo>
                      <a:pt x="712" y="28"/>
                    </a:lnTo>
                    <a:lnTo>
                      <a:pt x="718" y="28"/>
                    </a:lnTo>
                    <a:lnTo>
                      <a:pt x="718" y="26"/>
                    </a:lnTo>
                    <a:lnTo>
                      <a:pt x="720" y="24"/>
                    </a:lnTo>
                    <a:lnTo>
                      <a:pt x="720" y="22"/>
                    </a:lnTo>
                    <a:lnTo>
                      <a:pt x="720" y="20"/>
                    </a:lnTo>
                    <a:lnTo>
                      <a:pt x="708" y="20"/>
                    </a:lnTo>
                    <a:lnTo>
                      <a:pt x="706" y="18"/>
                    </a:lnTo>
                    <a:lnTo>
                      <a:pt x="704" y="16"/>
                    </a:lnTo>
                    <a:lnTo>
                      <a:pt x="702" y="18"/>
                    </a:lnTo>
                    <a:lnTo>
                      <a:pt x="698" y="18"/>
                    </a:lnTo>
                    <a:lnTo>
                      <a:pt x="696" y="14"/>
                    </a:lnTo>
                    <a:lnTo>
                      <a:pt x="690" y="10"/>
                    </a:lnTo>
                    <a:lnTo>
                      <a:pt x="684" y="10"/>
                    </a:lnTo>
                    <a:lnTo>
                      <a:pt x="668" y="8"/>
                    </a:lnTo>
                    <a:lnTo>
                      <a:pt x="664" y="8"/>
                    </a:lnTo>
                    <a:lnTo>
                      <a:pt x="664" y="6"/>
                    </a:lnTo>
                    <a:lnTo>
                      <a:pt x="662" y="6"/>
                    </a:lnTo>
                    <a:lnTo>
                      <a:pt x="660" y="6"/>
                    </a:lnTo>
                    <a:lnTo>
                      <a:pt x="658" y="12"/>
                    </a:lnTo>
                    <a:lnTo>
                      <a:pt x="642" y="20"/>
                    </a:lnTo>
                    <a:lnTo>
                      <a:pt x="640" y="18"/>
                    </a:lnTo>
                    <a:lnTo>
                      <a:pt x="652" y="12"/>
                    </a:lnTo>
                    <a:lnTo>
                      <a:pt x="652" y="8"/>
                    </a:lnTo>
                    <a:lnTo>
                      <a:pt x="652" y="6"/>
                    </a:lnTo>
                    <a:lnTo>
                      <a:pt x="650" y="4"/>
                    </a:lnTo>
                    <a:lnTo>
                      <a:pt x="646" y="4"/>
                    </a:lnTo>
                    <a:lnTo>
                      <a:pt x="640" y="4"/>
                    </a:lnTo>
                    <a:lnTo>
                      <a:pt x="630" y="6"/>
                    </a:lnTo>
                    <a:lnTo>
                      <a:pt x="624" y="4"/>
                    </a:lnTo>
                    <a:lnTo>
                      <a:pt x="618" y="2"/>
                    </a:lnTo>
                    <a:lnTo>
                      <a:pt x="614" y="0"/>
                    </a:lnTo>
                    <a:lnTo>
                      <a:pt x="608" y="2"/>
                    </a:lnTo>
                    <a:lnTo>
                      <a:pt x="600" y="6"/>
                    </a:lnTo>
                    <a:lnTo>
                      <a:pt x="602" y="10"/>
                    </a:lnTo>
                    <a:lnTo>
                      <a:pt x="598" y="10"/>
                    </a:lnTo>
                    <a:lnTo>
                      <a:pt x="600" y="10"/>
                    </a:lnTo>
                    <a:lnTo>
                      <a:pt x="598" y="8"/>
                    </a:lnTo>
                    <a:lnTo>
                      <a:pt x="594" y="8"/>
                    </a:lnTo>
                    <a:lnTo>
                      <a:pt x="588" y="12"/>
                    </a:lnTo>
                    <a:lnTo>
                      <a:pt x="584" y="14"/>
                    </a:lnTo>
                    <a:lnTo>
                      <a:pt x="580" y="14"/>
                    </a:lnTo>
                    <a:lnTo>
                      <a:pt x="578" y="12"/>
                    </a:lnTo>
                    <a:lnTo>
                      <a:pt x="578" y="10"/>
                    </a:lnTo>
                    <a:lnTo>
                      <a:pt x="576" y="10"/>
                    </a:lnTo>
                    <a:lnTo>
                      <a:pt x="546" y="10"/>
                    </a:lnTo>
                    <a:lnTo>
                      <a:pt x="546" y="12"/>
                    </a:lnTo>
                    <a:lnTo>
                      <a:pt x="544" y="12"/>
                    </a:lnTo>
                    <a:lnTo>
                      <a:pt x="542" y="10"/>
                    </a:lnTo>
                    <a:lnTo>
                      <a:pt x="544" y="10"/>
                    </a:lnTo>
                    <a:lnTo>
                      <a:pt x="542" y="10"/>
                    </a:lnTo>
                    <a:lnTo>
                      <a:pt x="538" y="12"/>
                    </a:lnTo>
                    <a:lnTo>
                      <a:pt x="536" y="14"/>
                    </a:lnTo>
                    <a:lnTo>
                      <a:pt x="536" y="16"/>
                    </a:lnTo>
                    <a:lnTo>
                      <a:pt x="538" y="14"/>
                    </a:lnTo>
                    <a:lnTo>
                      <a:pt x="538" y="18"/>
                    </a:lnTo>
                    <a:lnTo>
                      <a:pt x="544" y="18"/>
                    </a:lnTo>
                    <a:lnTo>
                      <a:pt x="546" y="22"/>
                    </a:lnTo>
                    <a:lnTo>
                      <a:pt x="542" y="22"/>
                    </a:lnTo>
                    <a:lnTo>
                      <a:pt x="536" y="20"/>
                    </a:lnTo>
                    <a:lnTo>
                      <a:pt x="536" y="16"/>
                    </a:lnTo>
                    <a:lnTo>
                      <a:pt x="530" y="18"/>
                    </a:lnTo>
                    <a:lnTo>
                      <a:pt x="520" y="18"/>
                    </a:lnTo>
                    <a:lnTo>
                      <a:pt x="520" y="16"/>
                    </a:lnTo>
                    <a:lnTo>
                      <a:pt x="520" y="14"/>
                    </a:lnTo>
                    <a:lnTo>
                      <a:pt x="518" y="14"/>
                    </a:lnTo>
                    <a:lnTo>
                      <a:pt x="516" y="24"/>
                    </a:lnTo>
                    <a:lnTo>
                      <a:pt x="508" y="24"/>
                    </a:lnTo>
                    <a:lnTo>
                      <a:pt x="510" y="22"/>
                    </a:lnTo>
                    <a:lnTo>
                      <a:pt x="508" y="22"/>
                    </a:lnTo>
                    <a:lnTo>
                      <a:pt x="504" y="20"/>
                    </a:lnTo>
                    <a:lnTo>
                      <a:pt x="504" y="26"/>
                    </a:lnTo>
                    <a:lnTo>
                      <a:pt x="484" y="20"/>
                    </a:lnTo>
                    <a:lnTo>
                      <a:pt x="486" y="32"/>
                    </a:lnTo>
                    <a:lnTo>
                      <a:pt x="484" y="32"/>
                    </a:lnTo>
                    <a:lnTo>
                      <a:pt x="480" y="30"/>
                    </a:lnTo>
                    <a:lnTo>
                      <a:pt x="480" y="36"/>
                    </a:lnTo>
                    <a:lnTo>
                      <a:pt x="476" y="30"/>
                    </a:lnTo>
                    <a:lnTo>
                      <a:pt x="472" y="26"/>
                    </a:lnTo>
                    <a:lnTo>
                      <a:pt x="466" y="24"/>
                    </a:lnTo>
                    <a:lnTo>
                      <a:pt x="458" y="24"/>
                    </a:lnTo>
                    <a:lnTo>
                      <a:pt x="452" y="20"/>
                    </a:lnTo>
                    <a:lnTo>
                      <a:pt x="448" y="16"/>
                    </a:lnTo>
                    <a:lnTo>
                      <a:pt x="438" y="16"/>
                    </a:lnTo>
                    <a:lnTo>
                      <a:pt x="438" y="20"/>
                    </a:lnTo>
                    <a:lnTo>
                      <a:pt x="440" y="20"/>
                    </a:lnTo>
                    <a:lnTo>
                      <a:pt x="442" y="22"/>
                    </a:lnTo>
                    <a:lnTo>
                      <a:pt x="442" y="26"/>
                    </a:lnTo>
                    <a:lnTo>
                      <a:pt x="422" y="26"/>
                    </a:lnTo>
                    <a:lnTo>
                      <a:pt x="424" y="28"/>
                    </a:lnTo>
                    <a:lnTo>
                      <a:pt x="424" y="32"/>
                    </a:lnTo>
                    <a:lnTo>
                      <a:pt x="426" y="32"/>
                    </a:lnTo>
                    <a:lnTo>
                      <a:pt x="428" y="32"/>
                    </a:lnTo>
                    <a:lnTo>
                      <a:pt x="430" y="30"/>
                    </a:lnTo>
                    <a:lnTo>
                      <a:pt x="434" y="34"/>
                    </a:lnTo>
                    <a:lnTo>
                      <a:pt x="442" y="34"/>
                    </a:lnTo>
                    <a:lnTo>
                      <a:pt x="454" y="32"/>
                    </a:lnTo>
                    <a:lnTo>
                      <a:pt x="448" y="42"/>
                    </a:lnTo>
                    <a:lnTo>
                      <a:pt x="448" y="36"/>
                    </a:lnTo>
                    <a:lnTo>
                      <a:pt x="442" y="38"/>
                    </a:lnTo>
                    <a:lnTo>
                      <a:pt x="438" y="40"/>
                    </a:lnTo>
                    <a:lnTo>
                      <a:pt x="434" y="36"/>
                    </a:lnTo>
                    <a:lnTo>
                      <a:pt x="428" y="34"/>
                    </a:lnTo>
                    <a:lnTo>
                      <a:pt x="426" y="36"/>
                    </a:lnTo>
                    <a:lnTo>
                      <a:pt x="428" y="38"/>
                    </a:lnTo>
                    <a:lnTo>
                      <a:pt x="428" y="40"/>
                    </a:lnTo>
                    <a:lnTo>
                      <a:pt x="426" y="42"/>
                    </a:lnTo>
                    <a:lnTo>
                      <a:pt x="418" y="32"/>
                    </a:lnTo>
                    <a:lnTo>
                      <a:pt x="414" y="30"/>
                    </a:lnTo>
                    <a:lnTo>
                      <a:pt x="408" y="32"/>
                    </a:lnTo>
                    <a:lnTo>
                      <a:pt x="402" y="38"/>
                    </a:lnTo>
                    <a:lnTo>
                      <a:pt x="400" y="42"/>
                    </a:lnTo>
                    <a:lnTo>
                      <a:pt x="398" y="42"/>
                    </a:lnTo>
                    <a:lnTo>
                      <a:pt x="392" y="40"/>
                    </a:lnTo>
                    <a:lnTo>
                      <a:pt x="386" y="40"/>
                    </a:lnTo>
                    <a:lnTo>
                      <a:pt x="380" y="40"/>
                    </a:lnTo>
                    <a:lnTo>
                      <a:pt x="374" y="42"/>
                    </a:lnTo>
                    <a:lnTo>
                      <a:pt x="374" y="44"/>
                    </a:lnTo>
                    <a:lnTo>
                      <a:pt x="390" y="42"/>
                    </a:lnTo>
                    <a:lnTo>
                      <a:pt x="380" y="46"/>
                    </a:lnTo>
                    <a:lnTo>
                      <a:pt x="380" y="48"/>
                    </a:lnTo>
                    <a:lnTo>
                      <a:pt x="384" y="48"/>
                    </a:lnTo>
                    <a:lnTo>
                      <a:pt x="406" y="46"/>
                    </a:lnTo>
                    <a:lnTo>
                      <a:pt x="382" y="52"/>
                    </a:lnTo>
                    <a:lnTo>
                      <a:pt x="380" y="56"/>
                    </a:lnTo>
                    <a:lnTo>
                      <a:pt x="396" y="52"/>
                    </a:lnTo>
                    <a:lnTo>
                      <a:pt x="412" y="50"/>
                    </a:lnTo>
                    <a:lnTo>
                      <a:pt x="408" y="54"/>
                    </a:lnTo>
                    <a:lnTo>
                      <a:pt x="400" y="54"/>
                    </a:lnTo>
                    <a:lnTo>
                      <a:pt x="394" y="56"/>
                    </a:lnTo>
                    <a:lnTo>
                      <a:pt x="388" y="58"/>
                    </a:lnTo>
                    <a:lnTo>
                      <a:pt x="386" y="62"/>
                    </a:lnTo>
                    <a:lnTo>
                      <a:pt x="404" y="60"/>
                    </a:lnTo>
                    <a:lnTo>
                      <a:pt x="422" y="60"/>
                    </a:lnTo>
                    <a:lnTo>
                      <a:pt x="424" y="62"/>
                    </a:lnTo>
                    <a:lnTo>
                      <a:pt x="424" y="64"/>
                    </a:lnTo>
                    <a:lnTo>
                      <a:pt x="428" y="64"/>
                    </a:lnTo>
                    <a:lnTo>
                      <a:pt x="430" y="60"/>
                    </a:lnTo>
                    <a:lnTo>
                      <a:pt x="432" y="60"/>
                    </a:lnTo>
                    <a:lnTo>
                      <a:pt x="434" y="58"/>
                    </a:lnTo>
                    <a:lnTo>
                      <a:pt x="434" y="66"/>
                    </a:lnTo>
                    <a:lnTo>
                      <a:pt x="450" y="68"/>
                    </a:lnTo>
                    <a:lnTo>
                      <a:pt x="452" y="68"/>
                    </a:lnTo>
                    <a:lnTo>
                      <a:pt x="454" y="62"/>
                    </a:lnTo>
                    <a:lnTo>
                      <a:pt x="458" y="62"/>
                    </a:lnTo>
                    <a:lnTo>
                      <a:pt x="458" y="60"/>
                    </a:lnTo>
                    <a:lnTo>
                      <a:pt x="458" y="56"/>
                    </a:lnTo>
                    <a:lnTo>
                      <a:pt x="460" y="60"/>
                    </a:lnTo>
                    <a:lnTo>
                      <a:pt x="462" y="62"/>
                    </a:lnTo>
                    <a:lnTo>
                      <a:pt x="466" y="62"/>
                    </a:lnTo>
                    <a:lnTo>
                      <a:pt x="472" y="62"/>
                    </a:lnTo>
                    <a:lnTo>
                      <a:pt x="482" y="58"/>
                    </a:lnTo>
                    <a:lnTo>
                      <a:pt x="498" y="58"/>
                    </a:lnTo>
                    <a:lnTo>
                      <a:pt x="516" y="56"/>
                    </a:lnTo>
                    <a:lnTo>
                      <a:pt x="528" y="54"/>
                    </a:lnTo>
                    <a:lnTo>
                      <a:pt x="544" y="50"/>
                    </a:lnTo>
                    <a:lnTo>
                      <a:pt x="540" y="52"/>
                    </a:lnTo>
                    <a:lnTo>
                      <a:pt x="536" y="52"/>
                    </a:lnTo>
                    <a:lnTo>
                      <a:pt x="536" y="56"/>
                    </a:lnTo>
                    <a:lnTo>
                      <a:pt x="548" y="56"/>
                    </a:lnTo>
                    <a:lnTo>
                      <a:pt x="534" y="58"/>
                    </a:lnTo>
                    <a:lnTo>
                      <a:pt x="520" y="60"/>
                    </a:lnTo>
                    <a:lnTo>
                      <a:pt x="518" y="64"/>
                    </a:lnTo>
                    <a:lnTo>
                      <a:pt x="530" y="64"/>
                    </a:lnTo>
                    <a:lnTo>
                      <a:pt x="538" y="62"/>
                    </a:lnTo>
                    <a:lnTo>
                      <a:pt x="534" y="64"/>
                    </a:lnTo>
                    <a:lnTo>
                      <a:pt x="530" y="68"/>
                    </a:lnTo>
                    <a:lnTo>
                      <a:pt x="524" y="68"/>
                    </a:lnTo>
                    <a:lnTo>
                      <a:pt x="518" y="68"/>
                    </a:lnTo>
                    <a:lnTo>
                      <a:pt x="506" y="68"/>
                    </a:lnTo>
                    <a:close/>
                    <a:moveTo>
                      <a:pt x="706" y="384"/>
                    </a:moveTo>
                    <a:lnTo>
                      <a:pt x="706" y="384"/>
                    </a:lnTo>
                    <a:lnTo>
                      <a:pt x="710" y="384"/>
                    </a:lnTo>
                    <a:lnTo>
                      <a:pt x="710" y="382"/>
                    </a:lnTo>
                    <a:lnTo>
                      <a:pt x="708" y="380"/>
                    </a:lnTo>
                    <a:lnTo>
                      <a:pt x="712" y="380"/>
                    </a:lnTo>
                    <a:lnTo>
                      <a:pt x="718" y="384"/>
                    </a:lnTo>
                    <a:lnTo>
                      <a:pt x="720" y="370"/>
                    </a:lnTo>
                    <a:lnTo>
                      <a:pt x="714" y="366"/>
                    </a:lnTo>
                    <a:lnTo>
                      <a:pt x="716" y="364"/>
                    </a:lnTo>
                    <a:lnTo>
                      <a:pt x="712" y="364"/>
                    </a:lnTo>
                    <a:lnTo>
                      <a:pt x="712" y="362"/>
                    </a:lnTo>
                    <a:lnTo>
                      <a:pt x="710" y="364"/>
                    </a:lnTo>
                    <a:lnTo>
                      <a:pt x="710" y="366"/>
                    </a:lnTo>
                    <a:lnTo>
                      <a:pt x="710" y="368"/>
                    </a:lnTo>
                    <a:lnTo>
                      <a:pt x="706" y="368"/>
                    </a:lnTo>
                    <a:lnTo>
                      <a:pt x="702" y="368"/>
                    </a:lnTo>
                    <a:lnTo>
                      <a:pt x="698" y="372"/>
                    </a:lnTo>
                    <a:lnTo>
                      <a:pt x="702" y="364"/>
                    </a:lnTo>
                    <a:lnTo>
                      <a:pt x="696" y="364"/>
                    </a:lnTo>
                    <a:lnTo>
                      <a:pt x="696" y="370"/>
                    </a:lnTo>
                    <a:lnTo>
                      <a:pt x="696" y="368"/>
                    </a:lnTo>
                    <a:lnTo>
                      <a:pt x="694" y="368"/>
                    </a:lnTo>
                    <a:lnTo>
                      <a:pt x="694" y="366"/>
                    </a:lnTo>
                    <a:lnTo>
                      <a:pt x="688" y="366"/>
                    </a:lnTo>
                    <a:lnTo>
                      <a:pt x="682" y="366"/>
                    </a:lnTo>
                    <a:lnTo>
                      <a:pt x="684" y="362"/>
                    </a:lnTo>
                    <a:lnTo>
                      <a:pt x="686" y="360"/>
                    </a:lnTo>
                    <a:lnTo>
                      <a:pt x="684" y="356"/>
                    </a:lnTo>
                    <a:lnTo>
                      <a:pt x="682" y="354"/>
                    </a:lnTo>
                    <a:lnTo>
                      <a:pt x="680" y="354"/>
                    </a:lnTo>
                    <a:lnTo>
                      <a:pt x="680" y="358"/>
                    </a:lnTo>
                    <a:lnTo>
                      <a:pt x="676" y="358"/>
                    </a:lnTo>
                    <a:lnTo>
                      <a:pt x="678" y="350"/>
                    </a:lnTo>
                    <a:lnTo>
                      <a:pt x="672" y="350"/>
                    </a:lnTo>
                    <a:lnTo>
                      <a:pt x="672" y="356"/>
                    </a:lnTo>
                    <a:lnTo>
                      <a:pt x="670" y="354"/>
                    </a:lnTo>
                    <a:lnTo>
                      <a:pt x="668" y="354"/>
                    </a:lnTo>
                    <a:lnTo>
                      <a:pt x="668" y="352"/>
                    </a:lnTo>
                    <a:lnTo>
                      <a:pt x="666" y="352"/>
                    </a:lnTo>
                    <a:lnTo>
                      <a:pt x="666" y="356"/>
                    </a:lnTo>
                    <a:lnTo>
                      <a:pt x="662" y="356"/>
                    </a:lnTo>
                    <a:lnTo>
                      <a:pt x="658" y="358"/>
                    </a:lnTo>
                    <a:lnTo>
                      <a:pt x="660" y="350"/>
                    </a:lnTo>
                    <a:lnTo>
                      <a:pt x="658" y="350"/>
                    </a:lnTo>
                    <a:lnTo>
                      <a:pt x="654" y="350"/>
                    </a:lnTo>
                    <a:lnTo>
                      <a:pt x="652" y="342"/>
                    </a:lnTo>
                    <a:lnTo>
                      <a:pt x="650" y="342"/>
                    </a:lnTo>
                    <a:lnTo>
                      <a:pt x="646" y="342"/>
                    </a:lnTo>
                    <a:lnTo>
                      <a:pt x="638" y="340"/>
                    </a:lnTo>
                    <a:lnTo>
                      <a:pt x="634" y="334"/>
                    </a:lnTo>
                    <a:lnTo>
                      <a:pt x="642" y="332"/>
                    </a:lnTo>
                    <a:lnTo>
                      <a:pt x="642" y="330"/>
                    </a:lnTo>
                    <a:lnTo>
                      <a:pt x="644" y="328"/>
                    </a:lnTo>
                    <a:lnTo>
                      <a:pt x="640" y="322"/>
                    </a:lnTo>
                    <a:lnTo>
                      <a:pt x="652" y="322"/>
                    </a:lnTo>
                    <a:lnTo>
                      <a:pt x="648" y="318"/>
                    </a:lnTo>
                    <a:lnTo>
                      <a:pt x="642" y="314"/>
                    </a:lnTo>
                    <a:lnTo>
                      <a:pt x="640" y="316"/>
                    </a:lnTo>
                    <a:lnTo>
                      <a:pt x="638" y="316"/>
                    </a:lnTo>
                    <a:lnTo>
                      <a:pt x="634" y="312"/>
                    </a:lnTo>
                    <a:lnTo>
                      <a:pt x="638" y="312"/>
                    </a:lnTo>
                    <a:lnTo>
                      <a:pt x="640" y="310"/>
                    </a:lnTo>
                    <a:lnTo>
                      <a:pt x="644" y="308"/>
                    </a:lnTo>
                    <a:lnTo>
                      <a:pt x="646" y="308"/>
                    </a:lnTo>
                    <a:lnTo>
                      <a:pt x="646" y="304"/>
                    </a:lnTo>
                    <a:lnTo>
                      <a:pt x="646" y="300"/>
                    </a:lnTo>
                    <a:lnTo>
                      <a:pt x="644" y="302"/>
                    </a:lnTo>
                    <a:lnTo>
                      <a:pt x="644" y="298"/>
                    </a:lnTo>
                    <a:lnTo>
                      <a:pt x="642" y="298"/>
                    </a:lnTo>
                    <a:lnTo>
                      <a:pt x="640" y="296"/>
                    </a:lnTo>
                    <a:lnTo>
                      <a:pt x="638" y="302"/>
                    </a:lnTo>
                    <a:lnTo>
                      <a:pt x="634" y="304"/>
                    </a:lnTo>
                    <a:lnTo>
                      <a:pt x="632" y="304"/>
                    </a:lnTo>
                    <a:lnTo>
                      <a:pt x="632" y="300"/>
                    </a:lnTo>
                    <a:lnTo>
                      <a:pt x="630" y="300"/>
                    </a:lnTo>
                    <a:lnTo>
                      <a:pt x="630" y="298"/>
                    </a:lnTo>
                    <a:lnTo>
                      <a:pt x="632" y="294"/>
                    </a:lnTo>
                    <a:lnTo>
                      <a:pt x="634" y="294"/>
                    </a:lnTo>
                    <a:lnTo>
                      <a:pt x="634" y="296"/>
                    </a:lnTo>
                    <a:lnTo>
                      <a:pt x="636" y="296"/>
                    </a:lnTo>
                    <a:lnTo>
                      <a:pt x="636" y="292"/>
                    </a:lnTo>
                    <a:lnTo>
                      <a:pt x="632" y="292"/>
                    </a:lnTo>
                    <a:lnTo>
                      <a:pt x="630" y="292"/>
                    </a:lnTo>
                    <a:lnTo>
                      <a:pt x="628" y="290"/>
                    </a:lnTo>
                    <a:lnTo>
                      <a:pt x="628" y="288"/>
                    </a:lnTo>
                    <a:lnTo>
                      <a:pt x="626" y="288"/>
                    </a:lnTo>
                    <a:lnTo>
                      <a:pt x="624" y="288"/>
                    </a:lnTo>
                    <a:lnTo>
                      <a:pt x="622" y="290"/>
                    </a:lnTo>
                    <a:lnTo>
                      <a:pt x="620" y="290"/>
                    </a:lnTo>
                    <a:lnTo>
                      <a:pt x="618" y="290"/>
                    </a:lnTo>
                    <a:lnTo>
                      <a:pt x="620" y="288"/>
                    </a:lnTo>
                    <a:lnTo>
                      <a:pt x="614" y="286"/>
                    </a:lnTo>
                    <a:lnTo>
                      <a:pt x="612" y="284"/>
                    </a:lnTo>
                    <a:lnTo>
                      <a:pt x="610" y="284"/>
                    </a:lnTo>
                    <a:lnTo>
                      <a:pt x="610" y="282"/>
                    </a:lnTo>
                    <a:lnTo>
                      <a:pt x="608" y="280"/>
                    </a:lnTo>
                    <a:lnTo>
                      <a:pt x="608" y="286"/>
                    </a:lnTo>
                    <a:lnTo>
                      <a:pt x="604" y="286"/>
                    </a:lnTo>
                    <a:lnTo>
                      <a:pt x="600" y="286"/>
                    </a:lnTo>
                    <a:lnTo>
                      <a:pt x="602" y="282"/>
                    </a:lnTo>
                    <a:lnTo>
                      <a:pt x="604" y="282"/>
                    </a:lnTo>
                    <a:lnTo>
                      <a:pt x="606" y="282"/>
                    </a:lnTo>
                    <a:lnTo>
                      <a:pt x="606" y="278"/>
                    </a:lnTo>
                    <a:lnTo>
                      <a:pt x="598" y="276"/>
                    </a:lnTo>
                    <a:lnTo>
                      <a:pt x="600" y="276"/>
                    </a:lnTo>
                    <a:lnTo>
                      <a:pt x="598" y="274"/>
                    </a:lnTo>
                    <a:lnTo>
                      <a:pt x="596" y="274"/>
                    </a:lnTo>
                    <a:lnTo>
                      <a:pt x="592" y="274"/>
                    </a:lnTo>
                    <a:lnTo>
                      <a:pt x="590" y="280"/>
                    </a:lnTo>
                    <a:lnTo>
                      <a:pt x="588" y="280"/>
                    </a:lnTo>
                    <a:lnTo>
                      <a:pt x="584" y="280"/>
                    </a:lnTo>
                    <a:lnTo>
                      <a:pt x="584" y="274"/>
                    </a:lnTo>
                    <a:lnTo>
                      <a:pt x="584" y="272"/>
                    </a:lnTo>
                    <a:lnTo>
                      <a:pt x="582" y="274"/>
                    </a:lnTo>
                    <a:lnTo>
                      <a:pt x="576" y="280"/>
                    </a:lnTo>
                    <a:lnTo>
                      <a:pt x="574" y="274"/>
                    </a:lnTo>
                    <a:lnTo>
                      <a:pt x="574" y="270"/>
                    </a:lnTo>
                    <a:lnTo>
                      <a:pt x="578" y="270"/>
                    </a:lnTo>
                    <a:lnTo>
                      <a:pt x="578" y="266"/>
                    </a:lnTo>
                    <a:lnTo>
                      <a:pt x="580" y="262"/>
                    </a:lnTo>
                    <a:lnTo>
                      <a:pt x="572" y="260"/>
                    </a:lnTo>
                    <a:lnTo>
                      <a:pt x="574" y="258"/>
                    </a:lnTo>
                    <a:lnTo>
                      <a:pt x="574" y="256"/>
                    </a:lnTo>
                    <a:lnTo>
                      <a:pt x="574" y="254"/>
                    </a:lnTo>
                    <a:lnTo>
                      <a:pt x="572" y="252"/>
                    </a:lnTo>
                    <a:lnTo>
                      <a:pt x="572" y="248"/>
                    </a:lnTo>
                    <a:lnTo>
                      <a:pt x="566" y="248"/>
                    </a:lnTo>
                    <a:lnTo>
                      <a:pt x="562" y="250"/>
                    </a:lnTo>
                    <a:lnTo>
                      <a:pt x="558" y="252"/>
                    </a:lnTo>
                    <a:lnTo>
                      <a:pt x="554" y="252"/>
                    </a:lnTo>
                    <a:lnTo>
                      <a:pt x="550" y="248"/>
                    </a:lnTo>
                    <a:lnTo>
                      <a:pt x="538" y="246"/>
                    </a:lnTo>
                    <a:lnTo>
                      <a:pt x="522" y="244"/>
                    </a:lnTo>
                    <a:lnTo>
                      <a:pt x="524" y="240"/>
                    </a:lnTo>
                    <a:lnTo>
                      <a:pt x="534" y="238"/>
                    </a:lnTo>
                    <a:lnTo>
                      <a:pt x="538" y="236"/>
                    </a:lnTo>
                    <a:lnTo>
                      <a:pt x="540" y="234"/>
                    </a:lnTo>
                    <a:lnTo>
                      <a:pt x="540" y="232"/>
                    </a:lnTo>
                    <a:lnTo>
                      <a:pt x="532" y="222"/>
                    </a:lnTo>
                    <a:lnTo>
                      <a:pt x="530" y="220"/>
                    </a:lnTo>
                    <a:lnTo>
                      <a:pt x="526" y="218"/>
                    </a:lnTo>
                    <a:lnTo>
                      <a:pt x="516" y="222"/>
                    </a:lnTo>
                    <a:lnTo>
                      <a:pt x="514" y="222"/>
                    </a:lnTo>
                    <a:lnTo>
                      <a:pt x="512" y="222"/>
                    </a:lnTo>
                    <a:lnTo>
                      <a:pt x="510" y="220"/>
                    </a:lnTo>
                    <a:lnTo>
                      <a:pt x="504" y="218"/>
                    </a:lnTo>
                    <a:lnTo>
                      <a:pt x="500" y="220"/>
                    </a:lnTo>
                    <a:lnTo>
                      <a:pt x="492" y="224"/>
                    </a:lnTo>
                    <a:lnTo>
                      <a:pt x="492" y="228"/>
                    </a:lnTo>
                    <a:lnTo>
                      <a:pt x="490" y="226"/>
                    </a:lnTo>
                    <a:lnTo>
                      <a:pt x="490" y="222"/>
                    </a:lnTo>
                    <a:lnTo>
                      <a:pt x="480" y="220"/>
                    </a:lnTo>
                    <a:lnTo>
                      <a:pt x="470" y="222"/>
                    </a:lnTo>
                    <a:lnTo>
                      <a:pt x="452" y="232"/>
                    </a:lnTo>
                    <a:lnTo>
                      <a:pt x="454" y="234"/>
                    </a:lnTo>
                    <a:lnTo>
                      <a:pt x="452" y="234"/>
                    </a:lnTo>
                    <a:lnTo>
                      <a:pt x="454" y="238"/>
                    </a:lnTo>
                    <a:lnTo>
                      <a:pt x="452" y="238"/>
                    </a:lnTo>
                    <a:lnTo>
                      <a:pt x="450" y="238"/>
                    </a:lnTo>
                    <a:lnTo>
                      <a:pt x="450" y="236"/>
                    </a:lnTo>
                    <a:lnTo>
                      <a:pt x="444" y="240"/>
                    </a:lnTo>
                    <a:lnTo>
                      <a:pt x="444" y="246"/>
                    </a:lnTo>
                    <a:lnTo>
                      <a:pt x="446" y="248"/>
                    </a:lnTo>
                    <a:lnTo>
                      <a:pt x="446" y="250"/>
                    </a:lnTo>
                    <a:lnTo>
                      <a:pt x="450" y="250"/>
                    </a:lnTo>
                    <a:lnTo>
                      <a:pt x="456" y="250"/>
                    </a:lnTo>
                    <a:lnTo>
                      <a:pt x="456" y="258"/>
                    </a:lnTo>
                    <a:lnTo>
                      <a:pt x="454" y="256"/>
                    </a:lnTo>
                    <a:lnTo>
                      <a:pt x="452" y="254"/>
                    </a:lnTo>
                    <a:lnTo>
                      <a:pt x="448" y="254"/>
                    </a:lnTo>
                    <a:lnTo>
                      <a:pt x="444" y="254"/>
                    </a:lnTo>
                    <a:lnTo>
                      <a:pt x="444" y="256"/>
                    </a:lnTo>
                    <a:lnTo>
                      <a:pt x="442" y="258"/>
                    </a:lnTo>
                    <a:lnTo>
                      <a:pt x="444" y="260"/>
                    </a:lnTo>
                    <a:lnTo>
                      <a:pt x="448" y="262"/>
                    </a:lnTo>
                    <a:lnTo>
                      <a:pt x="452" y="262"/>
                    </a:lnTo>
                    <a:lnTo>
                      <a:pt x="452" y="266"/>
                    </a:lnTo>
                    <a:lnTo>
                      <a:pt x="450" y="268"/>
                    </a:lnTo>
                    <a:lnTo>
                      <a:pt x="450" y="272"/>
                    </a:lnTo>
                    <a:lnTo>
                      <a:pt x="450" y="276"/>
                    </a:lnTo>
                    <a:lnTo>
                      <a:pt x="450" y="278"/>
                    </a:lnTo>
                    <a:lnTo>
                      <a:pt x="448" y="276"/>
                    </a:lnTo>
                    <a:lnTo>
                      <a:pt x="446" y="274"/>
                    </a:lnTo>
                    <a:lnTo>
                      <a:pt x="440" y="276"/>
                    </a:lnTo>
                    <a:lnTo>
                      <a:pt x="434" y="276"/>
                    </a:lnTo>
                    <a:lnTo>
                      <a:pt x="444" y="272"/>
                    </a:lnTo>
                    <a:lnTo>
                      <a:pt x="442" y="266"/>
                    </a:lnTo>
                    <a:lnTo>
                      <a:pt x="438" y="264"/>
                    </a:lnTo>
                    <a:lnTo>
                      <a:pt x="434" y="262"/>
                    </a:lnTo>
                    <a:lnTo>
                      <a:pt x="434" y="256"/>
                    </a:lnTo>
                    <a:lnTo>
                      <a:pt x="434" y="244"/>
                    </a:lnTo>
                    <a:lnTo>
                      <a:pt x="436" y="236"/>
                    </a:lnTo>
                    <a:lnTo>
                      <a:pt x="440" y="230"/>
                    </a:lnTo>
                    <a:lnTo>
                      <a:pt x="446" y="228"/>
                    </a:lnTo>
                    <a:lnTo>
                      <a:pt x="450" y="226"/>
                    </a:lnTo>
                    <a:lnTo>
                      <a:pt x="462" y="224"/>
                    </a:lnTo>
                    <a:lnTo>
                      <a:pt x="462" y="220"/>
                    </a:lnTo>
                    <a:lnTo>
                      <a:pt x="458" y="220"/>
                    </a:lnTo>
                    <a:lnTo>
                      <a:pt x="434" y="220"/>
                    </a:lnTo>
                    <a:lnTo>
                      <a:pt x="408" y="226"/>
                    </a:lnTo>
                    <a:lnTo>
                      <a:pt x="408" y="232"/>
                    </a:lnTo>
                    <a:lnTo>
                      <a:pt x="404" y="234"/>
                    </a:lnTo>
                    <a:lnTo>
                      <a:pt x="404" y="238"/>
                    </a:lnTo>
                    <a:lnTo>
                      <a:pt x="404" y="242"/>
                    </a:lnTo>
                    <a:lnTo>
                      <a:pt x="398" y="246"/>
                    </a:lnTo>
                    <a:lnTo>
                      <a:pt x="396" y="256"/>
                    </a:lnTo>
                    <a:lnTo>
                      <a:pt x="392" y="266"/>
                    </a:lnTo>
                    <a:lnTo>
                      <a:pt x="396" y="268"/>
                    </a:lnTo>
                    <a:lnTo>
                      <a:pt x="398" y="270"/>
                    </a:lnTo>
                    <a:lnTo>
                      <a:pt x="398" y="272"/>
                    </a:lnTo>
                    <a:lnTo>
                      <a:pt x="396" y="274"/>
                    </a:lnTo>
                    <a:lnTo>
                      <a:pt x="406" y="278"/>
                    </a:lnTo>
                    <a:lnTo>
                      <a:pt x="420" y="278"/>
                    </a:lnTo>
                    <a:lnTo>
                      <a:pt x="420" y="282"/>
                    </a:lnTo>
                    <a:lnTo>
                      <a:pt x="414" y="282"/>
                    </a:lnTo>
                    <a:lnTo>
                      <a:pt x="410" y="280"/>
                    </a:lnTo>
                    <a:lnTo>
                      <a:pt x="416" y="288"/>
                    </a:lnTo>
                    <a:lnTo>
                      <a:pt x="422" y="292"/>
                    </a:lnTo>
                    <a:lnTo>
                      <a:pt x="420" y="292"/>
                    </a:lnTo>
                    <a:lnTo>
                      <a:pt x="420" y="294"/>
                    </a:lnTo>
                    <a:lnTo>
                      <a:pt x="422" y="296"/>
                    </a:lnTo>
                    <a:lnTo>
                      <a:pt x="424" y="296"/>
                    </a:lnTo>
                    <a:lnTo>
                      <a:pt x="426" y="294"/>
                    </a:lnTo>
                    <a:lnTo>
                      <a:pt x="426" y="290"/>
                    </a:lnTo>
                    <a:lnTo>
                      <a:pt x="430" y="290"/>
                    </a:lnTo>
                    <a:lnTo>
                      <a:pt x="436" y="296"/>
                    </a:lnTo>
                    <a:lnTo>
                      <a:pt x="440" y="302"/>
                    </a:lnTo>
                    <a:lnTo>
                      <a:pt x="448" y="302"/>
                    </a:lnTo>
                    <a:lnTo>
                      <a:pt x="448" y="300"/>
                    </a:lnTo>
                    <a:lnTo>
                      <a:pt x="450" y="300"/>
                    </a:lnTo>
                    <a:lnTo>
                      <a:pt x="452" y="302"/>
                    </a:lnTo>
                    <a:lnTo>
                      <a:pt x="458" y="304"/>
                    </a:lnTo>
                    <a:lnTo>
                      <a:pt x="464" y="304"/>
                    </a:lnTo>
                    <a:lnTo>
                      <a:pt x="476" y="302"/>
                    </a:lnTo>
                    <a:lnTo>
                      <a:pt x="476" y="306"/>
                    </a:lnTo>
                    <a:lnTo>
                      <a:pt x="484" y="308"/>
                    </a:lnTo>
                    <a:lnTo>
                      <a:pt x="490" y="308"/>
                    </a:lnTo>
                    <a:lnTo>
                      <a:pt x="484" y="302"/>
                    </a:lnTo>
                    <a:lnTo>
                      <a:pt x="484" y="298"/>
                    </a:lnTo>
                    <a:lnTo>
                      <a:pt x="486" y="298"/>
                    </a:lnTo>
                    <a:lnTo>
                      <a:pt x="490" y="302"/>
                    </a:lnTo>
                    <a:lnTo>
                      <a:pt x="504" y="312"/>
                    </a:lnTo>
                    <a:lnTo>
                      <a:pt x="502" y="308"/>
                    </a:lnTo>
                    <a:lnTo>
                      <a:pt x="504" y="306"/>
                    </a:lnTo>
                    <a:lnTo>
                      <a:pt x="498" y="302"/>
                    </a:lnTo>
                    <a:lnTo>
                      <a:pt x="496" y="300"/>
                    </a:lnTo>
                    <a:lnTo>
                      <a:pt x="494" y="298"/>
                    </a:lnTo>
                    <a:lnTo>
                      <a:pt x="506" y="298"/>
                    </a:lnTo>
                    <a:lnTo>
                      <a:pt x="516" y="304"/>
                    </a:lnTo>
                    <a:lnTo>
                      <a:pt x="520" y="304"/>
                    </a:lnTo>
                    <a:lnTo>
                      <a:pt x="526" y="302"/>
                    </a:lnTo>
                    <a:lnTo>
                      <a:pt x="524" y="294"/>
                    </a:lnTo>
                    <a:lnTo>
                      <a:pt x="522" y="294"/>
                    </a:lnTo>
                    <a:lnTo>
                      <a:pt x="522" y="296"/>
                    </a:lnTo>
                    <a:lnTo>
                      <a:pt x="520" y="298"/>
                    </a:lnTo>
                    <a:lnTo>
                      <a:pt x="520" y="296"/>
                    </a:lnTo>
                    <a:lnTo>
                      <a:pt x="518" y="294"/>
                    </a:lnTo>
                    <a:lnTo>
                      <a:pt x="526" y="290"/>
                    </a:lnTo>
                    <a:lnTo>
                      <a:pt x="528" y="294"/>
                    </a:lnTo>
                    <a:lnTo>
                      <a:pt x="530" y="300"/>
                    </a:lnTo>
                    <a:lnTo>
                      <a:pt x="532" y="298"/>
                    </a:lnTo>
                    <a:lnTo>
                      <a:pt x="530" y="296"/>
                    </a:lnTo>
                    <a:lnTo>
                      <a:pt x="534" y="296"/>
                    </a:lnTo>
                    <a:lnTo>
                      <a:pt x="538" y="310"/>
                    </a:lnTo>
                    <a:lnTo>
                      <a:pt x="540" y="308"/>
                    </a:lnTo>
                    <a:lnTo>
                      <a:pt x="540" y="304"/>
                    </a:lnTo>
                    <a:lnTo>
                      <a:pt x="542" y="304"/>
                    </a:lnTo>
                    <a:lnTo>
                      <a:pt x="544" y="304"/>
                    </a:lnTo>
                    <a:lnTo>
                      <a:pt x="546" y="302"/>
                    </a:lnTo>
                    <a:lnTo>
                      <a:pt x="548" y="306"/>
                    </a:lnTo>
                    <a:lnTo>
                      <a:pt x="552" y="308"/>
                    </a:lnTo>
                    <a:lnTo>
                      <a:pt x="550" y="310"/>
                    </a:lnTo>
                    <a:lnTo>
                      <a:pt x="550" y="314"/>
                    </a:lnTo>
                    <a:lnTo>
                      <a:pt x="558" y="308"/>
                    </a:lnTo>
                    <a:lnTo>
                      <a:pt x="560" y="310"/>
                    </a:lnTo>
                    <a:lnTo>
                      <a:pt x="558" y="318"/>
                    </a:lnTo>
                    <a:lnTo>
                      <a:pt x="564" y="322"/>
                    </a:lnTo>
                    <a:lnTo>
                      <a:pt x="558" y="324"/>
                    </a:lnTo>
                    <a:lnTo>
                      <a:pt x="558" y="328"/>
                    </a:lnTo>
                    <a:lnTo>
                      <a:pt x="556" y="330"/>
                    </a:lnTo>
                    <a:lnTo>
                      <a:pt x="558" y="332"/>
                    </a:lnTo>
                    <a:lnTo>
                      <a:pt x="562" y="332"/>
                    </a:lnTo>
                    <a:lnTo>
                      <a:pt x="562" y="334"/>
                    </a:lnTo>
                    <a:lnTo>
                      <a:pt x="562" y="336"/>
                    </a:lnTo>
                    <a:lnTo>
                      <a:pt x="562" y="338"/>
                    </a:lnTo>
                    <a:lnTo>
                      <a:pt x="572" y="332"/>
                    </a:lnTo>
                    <a:lnTo>
                      <a:pt x="578" y="328"/>
                    </a:lnTo>
                    <a:lnTo>
                      <a:pt x="578" y="326"/>
                    </a:lnTo>
                    <a:lnTo>
                      <a:pt x="580" y="326"/>
                    </a:lnTo>
                    <a:lnTo>
                      <a:pt x="580" y="328"/>
                    </a:lnTo>
                    <a:lnTo>
                      <a:pt x="582" y="328"/>
                    </a:lnTo>
                    <a:lnTo>
                      <a:pt x="580" y="338"/>
                    </a:lnTo>
                    <a:lnTo>
                      <a:pt x="580" y="342"/>
                    </a:lnTo>
                    <a:lnTo>
                      <a:pt x="582" y="340"/>
                    </a:lnTo>
                    <a:lnTo>
                      <a:pt x="584" y="340"/>
                    </a:lnTo>
                    <a:lnTo>
                      <a:pt x="584" y="344"/>
                    </a:lnTo>
                    <a:lnTo>
                      <a:pt x="590" y="344"/>
                    </a:lnTo>
                    <a:lnTo>
                      <a:pt x="590" y="348"/>
                    </a:lnTo>
                    <a:lnTo>
                      <a:pt x="588" y="354"/>
                    </a:lnTo>
                    <a:lnTo>
                      <a:pt x="594" y="364"/>
                    </a:lnTo>
                    <a:lnTo>
                      <a:pt x="586" y="364"/>
                    </a:lnTo>
                    <a:lnTo>
                      <a:pt x="588" y="366"/>
                    </a:lnTo>
                    <a:lnTo>
                      <a:pt x="586" y="368"/>
                    </a:lnTo>
                    <a:lnTo>
                      <a:pt x="584" y="372"/>
                    </a:lnTo>
                    <a:lnTo>
                      <a:pt x="592" y="376"/>
                    </a:lnTo>
                    <a:lnTo>
                      <a:pt x="588" y="376"/>
                    </a:lnTo>
                    <a:lnTo>
                      <a:pt x="584" y="376"/>
                    </a:lnTo>
                    <a:lnTo>
                      <a:pt x="580" y="384"/>
                    </a:lnTo>
                    <a:lnTo>
                      <a:pt x="572" y="394"/>
                    </a:lnTo>
                    <a:lnTo>
                      <a:pt x="586" y="410"/>
                    </a:lnTo>
                    <a:lnTo>
                      <a:pt x="560" y="416"/>
                    </a:lnTo>
                    <a:lnTo>
                      <a:pt x="546" y="418"/>
                    </a:lnTo>
                    <a:lnTo>
                      <a:pt x="532" y="418"/>
                    </a:lnTo>
                    <a:lnTo>
                      <a:pt x="532" y="428"/>
                    </a:lnTo>
                    <a:lnTo>
                      <a:pt x="530" y="436"/>
                    </a:lnTo>
                    <a:lnTo>
                      <a:pt x="528" y="434"/>
                    </a:lnTo>
                    <a:lnTo>
                      <a:pt x="528" y="436"/>
                    </a:lnTo>
                    <a:lnTo>
                      <a:pt x="528" y="438"/>
                    </a:lnTo>
                    <a:lnTo>
                      <a:pt x="536" y="442"/>
                    </a:lnTo>
                    <a:lnTo>
                      <a:pt x="542" y="444"/>
                    </a:lnTo>
                    <a:lnTo>
                      <a:pt x="548" y="442"/>
                    </a:lnTo>
                    <a:lnTo>
                      <a:pt x="550" y="440"/>
                    </a:lnTo>
                    <a:lnTo>
                      <a:pt x="552" y="438"/>
                    </a:lnTo>
                    <a:lnTo>
                      <a:pt x="556" y="434"/>
                    </a:lnTo>
                    <a:lnTo>
                      <a:pt x="558" y="434"/>
                    </a:lnTo>
                    <a:lnTo>
                      <a:pt x="566" y="438"/>
                    </a:lnTo>
                    <a:lnTo>
                      <a:pt x="566" y="436"/>
                    </a:lnTo>
                    <a:lnTo>
                      <a:pt x="568" y="434"/>
                    </a:lnTo>
                    <a:lnTo>
                      <a:pt x="560" y="430"/>
                    </a:lnTo>
                    <a:lnTo>
                      <a:pt x="562" y="428"/>
                    </a:lnTo>
                    <a:lnTo>
                      <a:pt x="564" y="428"/>
                    </a:lnTo>
                    <a:lnTo>
                      <a:pt x="564" y="426"/>
                    </a:lnTo>
                    <a:lnTo>
                      <a:pt x="564" y="424"/>
                    </a:lnTo>
                    <a:lnTo>
                      <a:pt x="566" y="424"/>
                    </a:lnTo>
                    <a:lnTo>
                      <a:pt x="568" y="432"/>
                    </a:lnTo>
                    <a:lnTo>
                      <a:pt x="572" y="430"/>
                    </a:lnTo>
                    <a:lnTo>
                      <a:pt x="574" y="428"/>
                    </a:lnTo>
                    <a:lnTo>
                      <a:pt x="578" y="436"/>
                    </a:lnTo>
                    <a:lnTo>
                      <a:pt x="584" y="434"/>
                    </a:lnTo>
                    <a:lnTo>
                      <a:pt x="586" y="438"/>
                    </a:lnTo>
                    <a:lnTo>
                      <a:pt x="586" y="442"/>
                    </a:lnTo>
                    <a:lnTo>
                      <a:pt x="590" y="442"/>
                    </a:lnTo>
                    <a:lnTo>
                      <a:pt x="592" y="450"/>
                    </a:lnTo>
                    <a:lnTo>
                      <a:pt x="596" y="448"/>
                    </a:lnTo>
                    <a:lnTo>
                      <a:pt x="598" y="452"/>
                    </a:lnTo>
                    <a:lnTo>
                      <a:pt x="598" y="450"/>
                    </a:lnTo>
                    <a:lnTo>
                      <a:pt x="598" y="448"/>
                    </a:lnTo>
                    <a:lnTo>
                      <a:pt x="600" y="448"/>
                    </a:lnTo>
                    <a:lnTo>
                      <a:pt x="604" y="450"/>
                    </a:lnTo>
                    <a:lnTo>
                      <a:pt x="604" y="454"/>
                    </a:lnTo>
                    <a:lnTo>
                      <a:pt x="598" y="454"/>
                    </a:lnTo>
                    <a:lnTo>
                      <a:pt x="598" y="458"/>
                    </a:lnTo>
                    <a:lnTo>
                      <a:pt x="602" y="460"/>
                    </a:lnTo>
                    <a:lnTo>
                      <a:pt x="604" y="462"/>
                    </a:lnTo>
                    <a:lnTo>
                      <a:pt x="612" y="460"/>
                    </a:lnTo>
                    <a:lnTo>
                      <a:pt x="620" y="460"/>
                    </a:lnTo>
                    <a:lnTo>
                      <a:pt x="620" y="458"/>
                    </a:lnTo>
                    <a:lnTo>
                      <a:pt x="626" y="458"/>
                    </a:lnTo>
                    <a:lnTo>
                      <a:pt x="636" y="462"/>
                    </a:lnTo>
                    <a:lnTo>
                      <a:pt x="636" y="458"/>
                    </a:lnTo>
                    <a:lnTo>
                      <a:pt x="638" y="458"/>
                    </a:lnTo>
                    <a:lnTo>
                      <a:pt x="640" y="462"/>
                    </a:lnTo>
                    <a:lnTo>
                      <a:pt x="644" y="462"/>
                    </a:lnTo>
                    <a:lnTo>
                      <a:pt x="646" y="460"/>
                    </a:lnTo>
                    <a:lnTo>
                      <a:pt x="650" y="460"/>
                    </a:lnTo>
                    <a:lnTo>
                      <a:pt x="652" y="464"/>
                    </a:lnTo>
                    <a:lnTo>
                      <a:pt x="658" y="464"/>
                    </a:lnTo>
                    <a:lnTo>
                      <a:pt x="666" y="464"/>
                    </a:lnTo>
                    <a:lnTo>
                      <a:pt x="664" y="460"/>
                    </a:lnTo>
                    <a:lnTo>
                      <a:pt x="666" y="456"/>
                    </a:lnTo>
                    <a:lnTo>
                      <a:pt x="660" y="456"/>
                    </a:lnTo>
                    <a:lnTo>
                      <a:pt x="656" y="456"/>
                    </a:lnTo>
                    <a:lnTo>
                      <a:pt x="652" y="450"/>
                    </a:lnTo>
                    <a:lnTo>
                      <a:pt x="648" y="450"/>
                    </a:lnTo>
                    <a:lnTo>
                      <a:pt x="644" y="450"/>
                    </a:lnTo>
                    <a:lnTo>
                      <a:pt x="630" y="440"/>
                    </a:lnTo>
                    <a:lnTo>
                      <a:pt x="630" y="438"/>
                    </a:lnTo>
                    <a:lnTo>
                      <a:pt x="628" y="434"/>
                    </a:lnTo>
                    <a:lnTo>
                      <a:pt x="640" y="438"/>
                    </a:lnTo>
                    <a:lnTo>
                      <a:pt x="642" y="438"/>
                    </a:lnTo>
                    <a:lnTo>
                      <a:pt x="644" y="438"/>
                    </a:lnTo>
                    <a:lnTo>
                      <a:pt x="644" y="436"/>
                    </a:lnTo>
                    <a:lnTo>
                      <a:pt x="644" y="434"/>
                    </a:lnTo>
                    <a:lnTo>
                      <a:pt x="648" y="434"/>
                    </a:lnTo>
                    <a:lnTo>
                      <a:pt x="652" y="438"/>
                    </a:lnTo>
                    <a:lnTo>
                      <a:pt x="660" y="438"/>
                    </a:lnTo>
                    <a:lnTo>
                      <a:pt x="668" y="438"/>
                    </a:lnTo>
                    <a:lnTo>
                      <a:pt x="670" y="442"/>
                    </a:lnTo>
                    <a:lnTo>
                      <a:pt x="672" y="446"/>
                    </a:lnTo>
                    <a:lnTo>
                      <a:pt x="674" y="446"/>
                    </a:lnTo>
                    <a:lnTo>
                      <a:pt x="678" y="446"/>
                    </a:lnTo>
                    <a:lnTo>
                      <a:pt x="666" y="438"/>
                    </a:lnTo>
                    <a:lnTo>
                      <a:pt x="672" y="434"/>
                    </a:lnTo>
                    <a:lnTo>
                      <a:pt x="674" y="434"/>
                    </a:lnTo>
                    <a:lnTo>
                      <a:pt x="672" y="434"/>
                    </a:lnTo>
                    <a:lnTo>
                      <a:pt x="672" y="428"/>
                    </a:lnTo>
                    <a:lnTo>
                      <a:pt x="674" y="428"/>
                    </a:lnTo>
                    <a:lnTo>
                      <a:pt x="678" y="428"/>
                    </a:lnTo>
                    <a:lnTo>
                      <a:pt x="678" y="424"/>
                    </a:lnTo>
                    <a:lnTo>
                      <a:pt x="674" y="422"/>
                    </a:lnTo>
                    <a:lnTo>
                      <a:pt x="674" y="418"/>
                    </a:lnTo>
                    <a:lnTo>
                      <a:pt x="670" y="418"/>
                    </a:lnTo>
                    <a:lnTo>
                      <a:pt x="668" y="422"/>
                    </a:lnTo>
                    <a:lnTo>
                      <a:pt x="652" y="408"/>
                    </a:lnTo>
                    <a:lnTo>
                      <a:pt x="650" y="402"/>
                    </a:lnTo>
                    <a:lnTo>
                      <a:pt x="650" y="398"/>
                    </a:lnTo>
                    <a:lnTo>
                      <a:pt x="648" y="398"/>
                    </a:lnTo>
                    <a:lnTo>
                      <a:pt x="644" y="398"/>
                    </a:lnTo>
                    <a:lnTo>
                      <a:pt x="642" y="394"/>
                    </a:lnTo>
                    <a:lnTo>
                      <a:pt x="642" y="390"/>
                    </a:lnTo>
                    <a:lnTo>
                      <a:pt x="644" y="390"/>
                    </a:lnTo>
                    <a:lnTo>
                      <a:pt x="644" y="392"/>
                    </a:lnTo>
                    <a:lnTo>
                      <a:pt x="646" y="392"/>
                    </a:lnTo>
                    <a:lnTo>
                      <a:pt x="648" y="394"/>
                    </a:lnTo>
                    <a:lnTo>
                      <a:pt x="644" y="384"/>
                    </a:lnTo>
                    <a:lnTo>
                      <a:pt x="644" y="380"/>
                    </a:lnTo>
                    <a:lnTo>
                      <a:pt x="646" y="380"/>
                    </a:lnTo>
                    <a:lnTo>
                      <a:pt x="650" y="386"/>
                    </a:lnTo>
                    <a:lnTo>
                      <a:pt x="650" y="384"/>
                    </a:lnTo>
                    <a:lnTo>
                      <a:pt x="650" y="382"/>
                    </a:lnTo>
                    <a:lnTo>
                      <a:pt x="654" y="378"/>
                    </a:lnTo>
                    <a:lnTo>
                      <a:pt x="658" y="388"/>
                    </a:lnTo>
                    <a:lnTo>
                      <a:pt x="662" y="392"/>
                    </a:lnTo>
                    <a:lnTo>
                      <a:pt x="668" y="394"/>
                    </a:lnTo>
                    <a:lnTo>
                      <a:pt x="670" y="392"/>
                    </a:lnTo>
                    <a:lnTo>
                      <a:pt x="674" y="392"/>
                    </a:lnTo>
                    <a:lnTo>
                      <a:pt x="670" y="396"/>
                    </a:lnTo>
                    <a:lnTo>
                      <a:pt x="674" y="398"/>
                    </a:lnTo>
                    <a:lnTo>
                      <a:pt x="680" y="398"/>
                    </a:lnTo>
                    <a:lnTo>
                      <a:pt x="678" y="402"/>
                    </a:lnTo>
                    <a:lnTo>
                      <a:pt x="680" y="404"/>
                    </a:lnTo>
                    <a:lnTo>
                      <a:pt x="686" y="402"/>
                    </a:lnTo>
                    <a:lnTo>
                      <a:pt x="682" y="406"/>
                    </a:lnTo>
                    <a:lnTo>
                      <a:pt x="682" y="408"/>
                    </a:lnTo>
                    <a:lnTo>
                      <a:pt x="684" y="408"/>
                    </a:lnTo>
                    <a:lnTo>
                      <a:pt x="696" y="412"/>
                    </a:lnTo>
                    <a:lnTo>
                      <a:pt x="696" y="404"/>
                    </a:lnTo>
                    <a:lnTo>
                      <a:pt x="694" y="396"/>
                    </a:lnTo>
                    <a:lnTo>
                      <a:pt x="696" y="396"/>
                    </a:lnTo>
                    <a:lnTo>
                      <a:pt x="696" y="398"/>
                    </a:lnTo>
                    <a:lnTo>
                      <a:pt x="706" y="398"/>
                    </a:lnTo>
                    <a:lnTo>
                      <a:pt x="704" y="396"/>
                    </a:lnTo>
                    <a:lnTo>
                      <a:pt x="704" y="392"/>
                    </a:lnTo>
                    <a:lnTo>
                      <a:pt x="706" y="384"/>
                    </a:lnTo>
                    <a:close/>
                    <a:moveTo>
                      <a:pt x="284" y="76"/>
                    </a:moveTo>
                    <a:lnTo>
                      <a:pt x="284" y="76"/>
                    </a:lnTo>
                    <a:lnTo>
                      <a:pt x="284" y="82"/>
                    </a:lnTo>
                    <a:lnTo>
                      <a:pt x="286" y="86"/>
                    </a:lnTo>
                    <a:lnTo>
                      <a:pt x="290" y="90"/>
                    </a:lnTo>
                    <a:lnTo>
                      <a:pt x="294" y="90"/>
                    </a:lnTo>
                    <a:lnTo>
                      <a:pt x="292" y="88"/>
                    </a:lnTo>
                    <a:lnTo>
                      <a:pt x="288" y="78"/>
                    </a:lnTo>
                    <a:lnTo>
                      <a:pt x="286" y="76"/>
                    </a:lnTo>
                    <a:lnTo>
                      <a:pt x="284" y="76"/>
                    </a:lnTo>
                    <a:close/>
                  </a:path>
                </a:pathLst>
              </a:custGeom>
              <a:grpFill/>
              <a:ln w="3175">
                <a:noFill/>
                <a:round/>
                <a:headEnd/>
                <a:tailEnd/>
              </a:ln>
            </p:spPr>
            <p:txBody>
              <a:bodyPr/>
              <a:lstStyle/>
              <a:p>
                <a:pPr>
                  <a:defRPr/>
                </a:pPr>
                <a:endParaRPr lang="en-GB" dirty="0">
                  <a:latin typeface="Calibri" pitchFamily="34" charset="0"/>
                </a:endParaRPr>
              </a:p>
            </p:txBody>
          </p:sp>
          <p:sp>
            <p:nvSpPr>
              <p:cNvPr id="773" name="Freeform 178"/>
              <p:cNvSpPr>
                <a:spLocks/>
              </p:cNvSpPr>
              <p:nvPr/>
            </p:nvSpPr>
            <p:spPr bwMode="auto">
              <a:xfrm>
                <a:off x="4945754" y="3951731"/>
                <a:ext cx="208695" cy="359361"/>
              </a:xfrm>
              <a:custGeom>
                <a:avLst/>
                <a:gdLst>
                  <a:gd name="T0" fmla="*/ 2 w 92"/>
                  <a:gd name="T1" fmla="*/ 48 h 158"/>
                  <a:gd name="T2" fmla="*/ 2 w 92"/>
                  <a:gd name="T3" fmla="*/ 48 h 158"/>
                  <a:gd name="T4" fmla="*/ 2 w 92"/>
                  <a:gd name="T5" fmla="*/ 50 h 158"/>
                  <a:gd name="T6" fmla="*/ 4 w 92"/>
                  <a:gd name="T7" fmla="*/ 52 h 158"/>
                  <a:gd name="T8" fmla="*/ 6 w 92"/>
                  <a:gd name="T9" fmla="*/ 56 h 158"/>
                  <a:gd name="T10" fmla="*/ 13 w 92"/>
                  <a:gd name="T11" fmla="*/ 59 h 158"/>
                  <a:gd name="T12" fmla="*/ 16 w 92"/>
                  <a:gd name="T13" fmla="*/ 59 h 158"/>
                  <a:gd name="T14" fmla="*/ 19 w 92"/>
                  <a:gd name="T15" fmla="*/ 57 h 158"/>
                  <a:gd name="T16" fmla="*/ 21 w 92"/>
                  <a:gd name="T17" fmla="*/ 57 h 158"/>
                  <a:gd name="T18" fmla="*/ 27 w 92"/>
                  <a:gd name="T19" fmla="*/ 57 h 158"/>
                  <a:gd name="T20" fmla="*/ 28 w 92"/>
                  <a:gd name="T21" fmla="*/ 59 h 158"/>
                  <a:gd name="T22" fmla="*/ 32 w 92"/>
                  <a:gd name="T23" fmla="*/ 59 h 158"/>
                  <a:gd name="T24" fmla="*/ 34 w 92"/>
                  <a:gd name="T25" fmla="*/ 60 h 158"/>
                  <a:gd name="T26" fmla="*/ 34 w 92"/>
                  <a:gd name="T27" fmla="*/ 56 h 158"/>
                  <a:gd name="T28" fmla="*/ 34 w 92"/>
                  <a:gd name="T29" fmla="*/ 55 h 158"/>
                  <a:gd name="T30" fmla="*/ 31 w 92"/>
                  <a:gd name="T31" fmla="*/ 50 h 158"/>
                  <a:gd name="T32" fmla="*/ 28 w 92"/>
                  <a:gd name="T33" fmla="*/ 48 h 158"/>
                  <a:gd name="T34" fmla="*/ 25 w 92"/>
                  <a:gd name="T35" fmla="*/ 42 h 158"/>
                  <a:gd name="T36" fmla="*/ 24 w 92"/>
                  <a:gd name="T37" fmla="*/ 39 h 158"/>
                  <a:gd name="T38" fmla="*/ 24 w 92"/>
                  <a:gd name="T39" fmla="*/ 38 h 158"/>
                  <a:gd name="T40" fmla="*/ 27 w 92"/>
                  <a:gd name="T41" fmla="*/ 36 h 158"/>
                  <a:gd name="T42" fmla="*/ 30 w 92"/>
                  <a:gd name="T43" fmla="*/ 30 h 158"/>
                  <a:gd name="T44" fmla="*/ 27 w 92"/>
                  <a:gd name="T45" fmla="*/ 26 h 158"/>
                  <a:gd name="T46" fmla="*/ 25 w 92"/>
                  <a:gd name="T47" fmla="*/ 22 h 158"/>
                  <a:gd name="T48" fmla="*/ 25 w 92"/>
                  <a:gd name="T49" fmla="*/ 19 h 158"/>
                  <a:gd name="T50" fmla="*/ 31 w 92"/>
                  <a:gd name="T51" fmla="*/ 19 h 158"/>
                  <a:gd name="T52" fmla="*/ 30 w 92"/>
                  <a:gd name="T53" fmla="*/ 16 h 158"/>
                  <a:gd name="T54" fmla="*/ 30 w 92"/>
                  <a:gd name="T55" fmla="*/ 13 h 158"/>
                  <a:gd name="T56" fmla="*/ 30 w 92"/>
                  <a:gd name="T57" fmla="*/ 9 h 158"/>
                  <a:gd name="T58" fmla="*/ 30 w 92"/>
                  <a:gd name="T59" fmla="*/ 8 h 158"/>
                  <a:gd name="T60" fmla="*/ 30 w 92"/>
                  <a:gd name="T61" fmla="*/ 5 h 158"/>
                  <a:gd name="T62" fmla="*/ 28 w 92"/>
                  <a:gd name="T63" fmla="*/ 3 h 158"/>
                  <a:gd name="T64" fmla="*/ 25 w 92"/>
                  <a:gd name="T65" fmla="*/ 4 h 158"/>
                  <a:gd name="T66" fmla="*/ 27 w 92"/>
                  <a:gd name="T67" fmla="*/ 5 h 158"/>
                  <a:gd name="T68" fmla="*/ 25 w 92"/>
                  <a:gd name="T69" fmla="*/ 9 h 158"/>
                  <a:gd name="T70" fmla="*/ 24 w 92"/>
                  <a:gd name="T71" fmla="*/ 10 h 158"/>
                  <a:gd name="T72" fmla="*/ 23 w 92"/>
                  <a:gd name="T73" fmla="*/ 12 h 158"/>
                  <a:gd name="T74" fmla="*/ 21 w 92"/>
                  <a:gd name="T75" fmla="*/ 13 h 158"/>
                  <a:gd name="T76" fmla="*/ 21 w 92"/>
                  <a:gd name="T77" fmla="*/ 16 h 158"/>
                  <a:gd name="T78" fmla="*/ 20 w 92"/>
                  <a:gd name="T79" fmla="*/ 19 h 158"/>
                  <a:gd name="T80" fmla="*/ 20 w 92"/>
                  <a:gd name="T81" fmla="*/ 20 h 158"/>
                  <a:gd name="T82" fmla="*/ 16 w 92"/>
                  <a:gd name="T83" fmla="*/ 23 h 158"/>
                  <a:gd name="T84" fmla="*/ 16 w 92"/>
                  <a:gd name="T85" fmla="*/ 24 h 158"/>
                  <a:gd name="T86" fmla="*/ 15 w 92"/>
                  <a:gd name="T87" fmla="*/ 27 h 158"/>
                  <a:gd name="T88" fmla="*/ 13 w 92"/>
                  <a:gd name="T89" fmla="*/ 30 h 158"/>
                  <a:gd name="T90" fmla="*/ 13 w 92"/>
                  <a:gd name="T91" fmla="*/ 32 h 158"/>
                  <a:gd name="T92" fmla="*/ 10 w 92"/>
                  <a:gd name="T93" fmla="*/ 35 h 158"/>
                  <a:gd name="T94" fmla="*/ 10 w 92"/>
                  <a:gd name="T95" fmla="*/ 36 h 158"/>
                  <a:gd name="T96" fmla="*/ 9 w 92"/>
                  <a:gd name="T97" fmla="*/ 39 h 158"/>
                  <a:gd name="T98" fmla="*/ 8 w 92"/>
                  <a:gd name="T99" fmla="*/ 38 h 158"/>
                  <a:gd name="T100" fmla="*/ 8 w 92"/>
                  <a:gd name="T101" fmla="*/ 36 h 158"/>
                  <a:gd name="T102" fmla="*/ 5 w 92"/>
                  <a:gd name="T103" fmla="*/ 36 h 158"/>
                  <a:gd name="T104" fmla="*/ 3 w 92"/>
                  <a:gd name="T105" fmla="*/ 37 h 158"/>
                  <a:gd name="T106" fmla="*/ 2 w 92"/>
                  <a:gd name="T107" fmla="*/ 38 h 158"/>
                  <a:gd name="T108" fmla="*/ 0 w 92"/>
                  <a:gd name="T109" fmla="*/ 42 h 158"/>
                  <a:gd name="T110" fmla="*/ 0 w 92"/>
                  <a:gd name="T111" fmla="*/ 42 h 158"/>
                  <a:gd name="T112" fmla="*/ 0 w 92"/>
                  <a:gd name="T113" fmla="*/ 46 h 158"/>
                  <a:gd name="T114" fmla="*/ 2 w 92"/>
                  <a:gd name="T115" fmla="*/ 49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2" h="158">
                    <a:moveTo>
                      <a:pt x="2" y="130"/>
                    </a:moveTo>
                    <a:lnTo>
                      <a:pt x="2" y="130"/>
                    </a:lnTo>
                    <a:lnTo>
                      <a:pt x="2" y="126"/>
                    </a:lnTo>
                    <a:lnTo>
                      <a:pt x="6" y="126"/>
                    </a:lnTo>
                    <a:lnTo>
                      <a:pt x="4" y="132"/>
                    </a:lnTo>
                    <a:lnTo>
                      <a:pt x="6" y="134"/>
                    </a:lnTo>
                    <a:lnTo>
                      <a:pt x="10" y="134"/>
                    </a:lnTo>
                    <a:lnTo>
                      <a:pt x="10" y="136"/>
                    </a:lnTo>
                    <a:lnTo>
                      <a:pt x="12" y="142"/>
                    </a:lnTo>
                    <a:lnTo>
                      <a:pt x="16" y="146"/>
                    </a:lnTo>
                    <a:lnTo>
                      <a:pt x="14" y="156"/>
                    </a:lnTo>
                    <a:lnTo>
                      <a:pt x="36" y="154"/>
                    </a:lnTo>
                    <a:lnTo>
                      <a:pt x="40" y="154"/>
                    </a:lnTo>
                    <a:lnTo>
                      <a:pt x="44" y="154"/>
                    </a:lnTo>
                    <a:lnTo>
                      <a:pt x="46" y="154"/>
                    </a:lnTo>
                    <a:lnTo>
                      <a:pt x="50" y="152"/>
                    </a:lnTo>
                    <a:lnTo>
                      <a:pt x="56" y="152"/>
                    </a:lnTo>
                    <a:lnTo>
                      <a:pt x="58" y="152"/>
                    </a:lnTo>
                    <a:lnTo>
                      <a:pt x="66" y="152"/>
                    </a:lnTo>
                    <a:lnTo>
                      <a:pt x="72" y="152"/>
                    </a:lnTo>
                    <a:lnTo>
                      <a:pt x="74" y="154"/>
                    </a:lnTo>
                    <a:lnTo>
                      <a:pt x="76" y="156"/>
                    </a:lnTo>
                    <a:lnTo>
                      <a:pt x="78" y="156"/>
                    </a:lnTo>
                    <a:lnTo>
                      <a:pt x="86" y="156"/>
                    </a:lnTo>
                    <a:lnTo>
                      <a:pt x="92" y="158"/>
                    </a:lnTo>
                    <a:lnTo>
                      <a:pt x="90" y="152"/>
                    </a:lnTo>
                    <a:lnTo>
                      <a:pt x="92" y="148"/>
                    </a:lnTo>
                    <a:lnTo>
                      <a:pt x="92" y="146"/>
                    </a:lnTo>
                    <a:lnTo>
                      <a:pt x="90" y="144"/>
                    </a:lnTo>
                    <a:lnTo>
                      <a:pt x="86" y="138"/>
                    </a:lnTo>
                    <a:lnTo>
                      <a:pt x="82" y="134"/>
                    </a:lnTo>
                    <a:lnTo>
                      <a:pt x="78" y="130"/>
                    </a:lnTo>
                    <a:lnTo>
                      <a:pt x="76" y="126"/>
                    </a:lnTo>
                    <a:lnTo>
                      <a:pt x="74" y="122"/>
                    </a:lnTo>
                    <a:lnTo>
                      <a:pt x="68" y="110"/>
                    </a:lnTo>
                    <a:lnTo>
                      <a:pt x="66" y="106"/>
                    </a:lnTo>
                    <a:lnTo>
                      <a:pt x="64" y="104"/>
                    </a:lnTo>
                    <a:lnTo>
                      <a:pt x="62" y="104"/>
                    </a:lnTo>
                    <a:lnTo>
                      <a:pt x="64" y="102"/>
                    </a:lnTo>
                    <a:lnTo>
                      <a:pt x="66" y="100"/>
                    </a:lnTo>
                    <a:lnTo>
                      <a:pt x="70" y="96"/>
                    </a:lnTo>
                    <a:lnTo>
                      <a:pt x="72" y="92"/>
                    </a:lnTo>
                    <a:lnTo>
                      <a:pt x="74" y="84"/>
                    </a:lnTo>
                    <a:lnTo>
                      <a:pt x="78" y="78"/>
                    </a:lnTo>
                    <a:lnTo>
                      <a:pt x="76" y="74"/>
                    </a:lnTo>
                    <a:lnTo>
                      <a:pt x="74" y="68"/>
                    </a:lnTo>
                    <a:lnTo>
                      <a:pt x="66" y="58"/>
                    </a:lnTo>
                    <a:lnTo>
                      <a:pt x="66" y="54"/>
                    </a:lnTo>
                    <a:lnTo>
                      <a:pt x="68" y="50"/>
                    </a:lnTo>
                    <a:lnTo>
                      <a:pt x="76" y="50"/>
                    </a:lnTo>
                    <a:lnTo>
                      <a:pt x="82" y="50"/>
                    </a:lnTo>
                    <a:lnTo>
                      <a:pt x="80" y="44"/>
                    </a:lnTo>
                    <a:lnTo>
                      <a:pt x="80" y="42"/>
                    </a:lnTo>
                    <a:lnTo>
                      <a:pt x="80" y="38"/>
                    </a:lnTo>
                    <a:lnTo>
                      <a:pt x="78" y="34"/>
                    </a:lnTo>
                    <a:lnTo>
                      <a:pt x="78" y="28"/>
                    </a:lnTo>
                    <a:lnTo>
                      <a:pt x="78" y="24"/>
                    </a:lnTo>
                    <a:lnTo>
                      <a:pt x="78" y="20"/>
                    </a:lnTo>
                    <a:lnTo>
                      <a:pt x="78" y="18"/>
                    </a:lnTo>
                    <a:lnTo>
                      <a:pt x="78" y="14"/>
                    </a:lnTo>
                    <a:lnTo>
                      <a:pt x="76" y="12"/>
                    </a:lnTo>
                    <a:lnTo>
                      <a:pt x="76" y="8"/>
                    </a:lnTo>
                    <a:lnTo>
                      <a:pt x="68" y="0"/>
                    </a:lnTo>
                    <a:lnTo>
                      <a:pt x="68" y="12"/>
                    </a:lnTo>
                    <a:lnTo>
                      <a:pt x="70" y="12"/>
                    </a:lnTo>
                    <a:lnTo>
                      <a:pt x="70" y="14"/>
                    </a:lnTo>
                    <a:lnTo>
                      <a:pt x="70" y="20"/>
                    </a:lnTo>
                    <a:lnTo>
                      <a:pt x="68" y="24"/>
                    </a:lnTo>
                    <a:lnTo>
                      <a:pt x="66" y="24"/>
                    </a:lnTo>
                    <a:lnTo>
                      <a:pt x="64" y="26"/>
                    </a:lnTo>
                    <a:lnTo>
                      <a:pt x="64" y="28"/>
                    </a:lnTo>
                    <a:lnTo>
                      <a:pt x="62" y="30"/>
                    </a:lnTo>
                    <a:lnTo>
                      <a:pt x="58" y="34"/>
                    </a:lnTo>
                    <a:lnTo>
                      <a:pt x="58" y="36"/>
                    </a:lnTo>
                    <a:lnTo>
                      <a:pt x="58" y="40"/>
                    </a:lnTo>
                    <a:lnTo>
                      <a:pt x="56" y="44"/>
                    </a:lnTo>
                    <a:lnTo>
                      <a:pt x="54" y="44"/>
                    </a:lnTo>
                    <a:lnTo>
                      <a:pt x="54" y="48"/>
                    </a:lnTo>
                    <a:lnTo>
                      <a:pt x="54" y="50"/>
                    </a:lnTo>
                    <a:lnTo>
                      <a:pt x="54" y="52"/>
                    </a:lnTo>
                    <a:lnTo>
                      <a:pt x="54" y="56"/>
                    </a:lnTo>
                    <a:lnTo>
                      <a:pt x="44" y="60"/>
                    </a:lnTo>
                    <a:lnTo>
                      <a:pt x="42" y="62"/>
                    </a:lnTo>
                    <a:lnTo>
                      <a:pt x="42" y="64"/>
                    </a:lnTo>
                    <a:lnTo>
                      <a:pt x="40" y="68"/>
                    </a:lnTo>
                    <a:lnTo>
                      <a:pt x="40" y="72"/>
                    </a:lnTo>
                    <a:lnTo>
                      <a:pt x="38" y="74"/>
                    </a:lnTo>
                    <a:lnTo>
                      <a:pt x="36" y="78"/>
                    </a:lnTo>
                    <a:lnTo>
                      <a:pt x="34" y="80"/>
                    </a:lnTo>
                    <a:lnTo>
                      <a:pt x="32" y="84"/>
                    </a:lnTo>
                    <a:lnTo>
                      <a:pt x="28" y="90"/>
                    </a:lnTo>
                    <a:lnTo>
                      <a:pt x="30" y="94"/>
                    </a:lnTo>
                    <a:lnTo>
                      <a:pt x="30" y="96"/>
                    </a:lnTo>
                    <a:lnTo>
                      <a:pt x="28" y="96"/>
                    </a:lnTo>
                    <a:lnTo>
                      <a:pt x="26" y="102"/>
                    </a:lnTo>
                    <a:lnTo>
                      <a:pt x="24" y="104"/>
                    </a:lnTo>
                    <a:lnTo>
                      <a:pt x="20" y="104"/>
                    </a:lnTo>
                    <a:lnTo>
                      <a:pt x="22" y="100"/>
                    </a:lnTo>
                    <a:lnTo>
                      <a:pt x="22" y="98"/>
                    </a:lnTo>
                    <a:lnTo>
                      <a:pt x="20" y="96"/>
                    </a:lnTo>
                    <a:lnTo>
                      <a:pt x="16" y="94"/>
                    </a:lnTo>
                    <a:lnTo>
                      <a:pt x="14" y="94"/>
                    </a:lnTo>
                    <a:lnTo>
                      <a:pt x="12" y="96"/>
                    </a:lnTo>
                    <a:lnTo>
                      <a:pt x="8" y="98"/>
                    </a:lnTo>
                    <a:lnTo>
                      <a:pt x="4" y="98"/>
                    </a:lnTo>
                    <a:lnTo>
                      <a:pt x="4" y="100"/>
                    </a:lnTo>
                    <a:lnTo>
                      <a:pt x="2" y="106"/>
                    </a:lnTo>
                    <a:lnTo>
                      <a:pt x="0" y="108"/>
                    </a:lnTo>
                    <a:lnTo>
                      <a:pt x="0" y="110"/>
                    </a:lnTo>
                    <a:lnTo>
                      <a:pt x="0" y="112"/>
                    </a:lnTo>
                    <a:lnTo>
                      <a:pt x="0" y="114"/>
                    </a:lnTo>
                    <a:lnTo>
                      <a:pt x="2" y="114"/>
                    </a:lnTo>
                    <a:lnTo>
                      <a:pt x="0" y="120"/>
                    </a:lnTo>
                    <a:lnTo>
                      <a:pt x="0" y="128"/>
                    </a:lnTo>
                    <a:lnTo>
                      <a:pt x="2" y="130"/>
                    </a:lnTo>
                    <a:close/>
                  </a:path>
                </a:pathLst>
              </a:custGeom>
              <a:grpFill/>
              <a:ln w="3175">
                <a:noFill/>
                <a:round/>
                <a:headEnd/>
                <a:tailEnd/>
              </a:ln>
            </p:spPr>
            <p:txBody>
              <a:bodyPr/>
              <a:lstStyle/>
              <a:p>
                <a:pPr>
                  <a:defRPr/>
                </a:pPr>
                <a:endParaRPr lang="en-GB" dirty="0">
                  <a:latin typeface="Calibri" pitchFamily="34" charset="0"/>
                </a:endParaRPr>
              </a:p>
            </p:txBody>
          </p:sp>
          <p:sp>
            <p:nvSpPr>
              <p:cNvPr id="774" name="Freeform 179"/>
              <p:cNvSpPr>
                <a:spLocks/>
              </p:cNvSpPr>
              <p:nvPr/>
            </p:nvSpPr>
            <p:spPr bwMode="auto">
              <a:xfrm>
                <a:off x="7371827" y="3908260"/>
                <a:ext cx="139130" cy="150700"/>
              </a:xfrm>
              <a:custGeom>
                <a:avLst/>
                <a:gdLst>
                  <a:gd name="T0" fmla="*/ 2 w 62"/>
                  <a:gd name="T1" fmla="*/ 17 h 66"/>
                  <a:gd name="T2" fmla="*/ 2 w 62"/>
                  <a:gd name="T3" fmla="*/ 17 h 66"/>
                  <a:gd name="T4" fmla="*/ 4 w 62"/>
                  <a:gd name="T5" fmla="*/ 23 h 66"/>
                  <a:gd name="T6" fmla="*/ 4 w 62"/>
                  <a:gd name="T7" fmla="*/ 23 h 66"/>
                  <a:gd name="T8" fmla="*/ 5 w 62"/>
                  <a:gd name="T9" fmla="*/ 22 h 66"/>
                  <a:gd name="T10" fmla="*/ 5 w 62"/>
                  <a:gd name="T11" fmla="*/ 22 h 66"/>
                  <a:gd name="T12" fmla="*/ 7 w 62"/>
                  <a:gd name="T13" fmla="*/ 22 h 66"/>
                  <a:gd name="T14" fmla="*/ 7 w 62"/>
                  <a:gd name="T15" fmla="*/ 22 h 66"/>
                  <a:gd name="T16" fmla="*/ 5 w 62"/>
                  <a:gd name="T17" fmla="*/ 24 h 66"/>
                  <a:gd name="T18" fmla="*/ 5 w 62"/>
                  <a:gd name="T19" fmla="*/ 24 h 66"/>
                  <a:gd name="T20" fmla="*/ 8 w 62"/>
                  <a:gd name="T21" fmla="*/ 25 h 66"/>
                  <a:gd name="T22" fmla="*/ 9 w 62"/>
                  <a:gd name="T23" fmla="*/ 24 h 66"/>
                  <a:gd name="T24" fmla="*/ 10 w 62"/>
                  <a:gd name="T25" fmla="*/ 23 h 66"/>
                  <a:gd name="T26" fmla="*/ 12 w 62"/>
                  <a:gd name="T27" fmla="*/ 22 h 66"/>
                  <a:gd name="T28" fmla="*/ 13 w 62"/>
                  <a:gd name="T29" fmla="*/ 22 h 66"/>
                  <a:gd name="T30" fmla="*/ 15 w 62"/>
                  <a:gd name="T31" fmla="*/ 22 h 66"/>
                  <a:gd name="T32" fmla="*/ 17 w 62"/>
                  <a:gd name="T33" fmla="*/ 21 h 66"/>
                  <a:gd name="T34" fmla="*/ 18 w 62"/>
                  <a:gd name="T35" fmla="*/ 19 h 66"/>
                  <a:gd name="T36" fmla="*/ 21 w 62"/>
                  <a:gd name="T37" fmla="*/ 17 h 66"/>
                  <a:gd name="T38" fmla="*/ 22 w 62"/>
                  <a:gd name="T39" fmla="*/ 15 h 66"/>
                  <a:gd name="T40" fmla="*/ 22 w 62"/>
                  <a:gd name="T41" fmla="*/ 12 h 66"/>
                  <a:gd name="T42" fmla="*/ 22 w 62"/>
                  <a:gd name="T43" fmla="*/ 9 h 66"/>
                  <a:gd name="T44" fmla="*/ 21 w 62"/>
                  <a:gd name="T45" fmla="*/ 8 h 66"/>
                  <a:gd name="T46" fmla="*/ 21 w 62"/>
                  <a:gd name="T47" fmla="*/ 6 h 66"/>
                  <a:gd name="T48" fmla="*/ 20 w 62"/>
                  <a:gd name="T49" fmla="*/ 4 h 66"/>
                  <a:gd name="T50" fmla="*/ 20 w 62"/>
                  <a:gd name="T51" fmla="*/ 2 h 66"/>
                  <a:gd name="T52" fmla="*/ 19 w 62"/>
                  <a:gd name="T53" fmla="*/ 2 h 66"/>
                  <a:gd name="T54" fmla="*/ 17 w 62"/>
                  <a:gd name="T55" fmla="*/ 2 h 66"/>
                  <a:gd name="T56" fmla="*/ 15 w 62"/>
                  <a:gd name="T57" fmla="*/ 0 h 66"/>
                  <a:gd name="T58" fmla="*/ 15 w 62"/>
                  <a:gd name="T59" fmla="*/ 2 h 66"/>
                  <a:gd name="T60" fmla="*/ 15 w 62"/>
                  <a:gd name="T61" fmla="*/ 4 h 66"/>
                  <a:gd name="T62" fmla="*/ 13 w 62"/>
                  <a:gd name="T63" fmla="*/ 5 h 66"/>
                  <a:gd name="T64" fmla="*/ 12 w 62"/>
                  <a:gd name="T65" fmla="*/ 3 h 66"/>
                  <a:gd name="T66" fmla="*/ 12 w 62"/>
                  <a:gd name="T67" fmla="*/ 2 h 66"/>
                  <a:gd name="T68" fmla="*/ 9 w 62"/>
                  <a:gd name="T69" fmla="*/ 2 h 66"/>
                  <a:gd name="T70" fmla="*/ 9 w 62"/>
                  <a:gd name="T71" fmla="*/ 3 h 66"/>
                  <a:gd name="T72" fmla="*/ 7 w 62"/>
                  <a:gd name="T73" fmla="*/ 5 h 66"/>
                  <a:gd name="T74" fmla="*/ 5 w 62"/>
                  <a:gd name="T75" fmla="*/ 5 h 66"/>
                  <a:gd name="T76" fmla="*/ 4 w 62"/>
                  <a:gd name="T77" fmla="*/ 5 h 66"/>
                  <a:gd name="T78" fmla="*/ 2 w 62"/>
                  <a:gd name="T79" fmla="*/ 6 h 66"/>
                  <a:gd name="T80" fmla="*/ 2 w 62"/>
                  <a:gd name="T81" fmla="*/ 6 h 66"/>
                  <a:gd name="T82" fmla="*/ 0 w 62"/>
                  <a:gd name="T83" fmla="*/ 8 h 66"/>
                  <a:gd name="T84" fmla="*/ 0 w 62"/>
                  <a:gd name="T85" fmla="*/ 13 h 66"/>
                  <a:gd name="T86" fmla="*/ 2 w 62"/>
                  <a:gd name="T87" fmla="*/ 15 h 66"/>
                  <a:gd name="T88" fmla="*/ 2 w 62"/>
                  <a:gd name="T89" fmla="*/ 17 h 66"/>
                  <a:gd name="T90" fmla="*/ 2 w 62"/>
                  <a:gd name="T91" fmla="*/ 17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2" h="66">
                    <a:moveTo>
                      <a:pt x="4" y="46"/>
                    </a:moveTo>
                    <a:lnTo>
                      <a:pt x="4" y="46"/>
                    </a:lnTo>
                    <a:lnTo>
                      <a:pt x="12" y="60"/>
                    </a:lnTo>
                    <a:lnTo>
                      <a:pt x="14" y="58"/>
                    </a:lnTo>
                    <a:lnTo>
                      <a:pt x="16" y="58"/>
                    </a:lnTo>
                    <a:lnTo>
                      <a:pt x="18" y="58"/>
                    </a:lnTo>
                    <a:lnTo>
                      <a:pt x="16" y="64"/>
                    </a:lnTo>
                    <a:lnTo>
                      <a:pt x="22" y="66"/>
                    </a:lnTo>
                    <a:lnTo>
                      <a:pt x="24" y="62"/>
                    </a:lnTo>
                    <a:lnTo>
                      <a:pt x="28" y="60"/>
                    </a:lnTo>
                    <a:lnTo>
                      <a:pt x="32" y="58"/>
                    </a:lnTo>
                    <a:lnTo>
                      <a:pt x="36" y="56"/>
                    </a:lnTo>
                    <a:lnTo>
                      <a:pt x="44" y="58"/>
                    </a:lnTo>
                    <a:lnTo>
                      <a:pt x="46" y="54"/>
                    </a:lnTo>
                    <a:lnTo>
                      <a:pt x="50" y="50"/>
                    </a:lnTo>
                    <a:lnTo>
                      <a:pt x="58" y="46"/>
                    </a:lnTo>
                    <a:lnTo>
                      <a:pt x="60" y="38"/>
                    </a:lnTo>
                    <a:lnTo>
                      <a:pt x="62" y="30"/>
                    </a:lnTo>
                    <a:lnTo>
                      <a:pt x="60" y="24"/>
                    </a:lnTo>
                    <a:lnTo>
                      <a:pt x="58" y="20"/>
                    </a:lnTo>
                    <a:lnTo>
                      <a:pt x="58" y="16"/>
                    </a:lnTo>
                    <a:lnTo>
                      <a:pt x="56" y="10"/>
                    </a:lnTo>
                    <a:lnTo>
                      <a:pt x="56" y="4"/>
                    </a:lnTo>
                    <a:lnTo>
                      <a:pt x="52" y="4"/>
                    </a:lnTo>
                    <a:lnTo>
                      <a:pt x="48" y="2"/>
                    </a:lnTo>
                    <a:lnTo>
                      <a:pt x="44" y="0"/>
                    </a:lnTo>
                    <a:lnTo>
                      <a:pt x="42" y="4"/>
                    </a:lnTo>
                    <a:lnTo>
                      <a:pt x="42" y="10"/>
                    </a:lnTo>
                    <a:lnTo>
                      <a:pt x="38" y="12"/>
                    </a:lnTo>
                    <a:lnTo>
                      <a:pt x="34" y="8"/>
                    </a:lnTo>
                    <a:lnTo>
                      <a:pt x="32" y="4"/>
                    </a:lnTo>
                    <a:lnTo>
                      <a:pt x="26" y="4"/>
                    </a:lnTo>
                    <a:lnTo>
                      <a:pt x="24" y="8"/>
                    </a:lnTo>
                    <a:lnTo>
                      <a:pt x="18" y="12"/>
                    </a:lnTo>
                    <a:lnTo>
                      <a:pt x="14" y="12"/>
                    </a:lnTo>
                    <a:lnTo>
                      <a:pt x="10" y="12"/>
                    </a:lnTo>
                    <a:lnTo>
                      <a:pt x="4" y="14"/>
                    </a:lnTo>
                    <a:lnTo>
                      <a:pt x="2" y="16"/>
                    </a:lnTo>
                    <a:lnTo>
                      <a:pt x="0" y="22"/>
                    </a:lnTo>
                    <a:lnTo>
                      <a:pt x="0" y="32"/>
                    </a:lnTo>
                    <a:lnTo>
                      <a:pt x="4" y="38"/>
                    </a:lnTo>
                    <a:lnTo>
                      <a:pt x="4" y="46"/>
                    </a:lnTo>
                    <a:close/>
                  </a:path>
                </a:pathLst>
              </a:custGeom>
              <a:grpFill/>
              <a:ln w="3175">
                <a:noFill/>
                <a:round/>
                <a:headEnd/>
                <a:tailEnd/>
              </a:ln>
            </p:spPr>
            <p:txBody>
              <a:bodyPr/>
              <a:lstStyle/>
              <a:p>
                <a:pPr>
                  <a:defRPr/>
                </a:pPr>
                <a:endParaRPr lang="en-GB" dirty="0">
                  <a:latin typeface="Calibri" pitchFamily="34" charset="0"/>
                </a:endParaRPr>
              </a:p>
            </p:txBody>
          </p:sp>
          <p:sp>
            <p:nvSpPr>
              <p:cNvPr id="775" name="Freeform 180"/>
              <p:cNvSpPr>
                <a:spLocks/>
              </p:cNvSpPr>
              <p:nvPr/>
            </p:nvSpPr>
            <p:spPr bwMode="auto">
              <a:xfrm>
                <a:off x="5484881" y="4479181"/>
                <a:ext cx="57971" cy="63758"/>
              </a:xfrm>
              <a:custGeom>
                <a:avLst/>
                <a:gdLst>
                  <a:gd name="T0" fmla="*/ 0 w 26"/>
                  <a:gd name="T1" fmla="*/ 4 h 28"/>
                  <a:gd name="T2" fmla="*/ 0 w 26"/>
                  <a:gd name="T3" fmla="*/ 4 h 28"/>
                  <a:gd name="T4" fmla="*/ 0 w 26"/>
                  <a:gd name="T5" fmla="*/ 3 h 28"/>
                  <a:gd name="T6" fmla="*/ 0 w 26"/>
                  <a:gd name="T7" fmla="*/ 2 h 28"/>
                  <a:gd name="T8" fmla="*/ 0 w 26"/>
                  <a:gd name="T9" fmla="*/ 2 h 28"/>
                  <a:gd name="T10" fmla="*/ 2 w 26"/>
                  <a:gd name="T11" fmla="*/ 2 h 28"/>
                  <a:gd name="T12" fmla="*/ 2 w 26"/>
                  <a:gd name="T13" fmla="*/ 0 h 28"/>
                  <a:gd name="T14" fmla="*/ 2 w 26"/>
                  <a:gd name="T15" fmla="*/ 2 h 28"/>
                  <a:gd name="T16" fmla="*/ 2 w 26"/>
                  <a:gd name="T17" fmla="*/ 2 h 28"/>
                  <a:gd name="T18" fmla="*/ 2 w 26"/>
                  <a:gd name="T19" fmla="*/ 2 h 28"/>
                  <a:gd name="T20" fmla="*/ 2 w 26"/>
                  <a:gd name="T21" fmla="*/ 3 h 28"/>
                  <a:gd name="T22" fmla="*/ 3 w 26"/>
                  <a:gd name="T23" fmla="*/ 2 h 28"/>
                  <a:gd name="T24" fmla="*/ 3 w 26"/>
                  <a:gd name="T25" fmla="*/ 2 h 28"/>
                  <a:gd name="T26" fmla="*/ 4 w 26"/>
                  <a:gd name="T27" fmla="*/ 2 h 28"/>
                  <a:gd name="T28" fmla="*/ 4 w 26"/>
                  <a:gd name="T29" fmla="*/ 2 h 28"/>
                  <a:gd name="T30" fmla="*/ 4 w 26"/>
                  <a:gd name="T31" fmla="*/ 0 h 28"/>
                  <a:gd name="T32" fmla="*/ 4 w 26"/>
                  <a:gd name="T33" fmla="*/ 0 h 28"/>
                  <a:gd name="T34" fmla="*/ 4 w 26"/>
                  <a:gd name="T35" fmla="*/ 0 h 28"/>
                  <a:gd name="T36" fmla="*/ 6 w 26"/>
                  <a:gd name="T37" fmla="*/ 2 h 28"/>
                  <a:gd name="T38" fmla="*/ 7 w 26"/>
                  <a:gd name="T39" fmla="*/ 2 h 28"/>
                  <a:gd name="T40" fmla="*/ 7 w 26"/>
                  <a:gd name="T41" fmla="*/ 2 h 28"/>
                  <a:gd name="T42" fmla="*/ 7 w 26"/>
                  <a:gd name="T43" fmla="*/ 2 h 28"/>
                  <a:gd name="T44" fmla="*/ 7 w 26"/>
                  <a:gd name="T45" fmla="*/ 3 h 28"/>
                  <a:gd name="T46" fmla="*/ 8 w 26"/>
                  <a:gd name="T47" fmla="*/ 4 h 28"/>
                  <a:gd name="T48" fmla="*/ 8 w 26"/>
                  <a:gd name="T49" fmla="*/ 4 h 28"/>
                  <a:gd name="T50" fmla="*/ 8 w 26"/>
                  <a:gd name="T51" fmla="*/ 4 h 28"/>
                  <a:gd name="T52" fmla="*/ 9 w 26"/>
                  <a:gd name="T53" fmla="*/ 4 h 28"/>
                  <a:gd name="T54" fmla="*/ 9 w 26"/>
                  <a:gd name="T55" fmla="*/ 4 h 28"/>
                  <a:gd name="T56" fmla="*/ 8 w 26"/>
                  <a:gd name="T57" fmla="*/ 6 h 28"/>
                  <a:gd name="T58" fmla="*/ 8 w 26"/>
                  <a:gd name="T59" fmla="*/ 6 h 28"/>
                  <a:gd name="T60" fmla="*/ 6 w 26"/>
                  <a:gd name="T61" fmla="*/ 8 h 28"/>
                  <a:gd name="T62" fmla="*/ 5 w 26"/>
                  <a:gd name="T63" fmla="*/ 10 h 28"/>
                  <a:gd name="T64" fmla="*/ 5 w 26"/>
                  <a:gd name="T65" fmla="*/ 10 h 28"/>
                  <a:gd name="T66" fmla="*/ 4 w 26"/>
                  <a:gd name="T67" fmla="*/ 10 h 28"/>
                  <a:gd name="T68" fmla="*/ 4 w 26"/>
                  <a:gd name="T69" fmla="*/ 10 h 28"/>
                  <a:gd name="T70" fmla="*/ 2 w 26"/>
                  <a:gd name="T71" fmla="*/ 10 h 28"/>
                  <a:gd name="T72" fmla="*/ 2 w 26"/>
                  <a:gd name="T73" fmla="*/ 10 h 28"/>
                  <a:gd name="T74" fmla="*/ 2 w 26"/>
                  <a:gd name="T75" fmla="*/ 4 h 28"/>
                  <a:gd name="T76" fmla="*/ 0 w 26"/>
                  <a:gd name="T77" fmla="*/ 4 h 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 h="28">
                    <a:moveTo>
                      <a:pt x="0" y="10"/>
                    </a:moveTo>
                    <a:lnTo>
                      <a:pt x="0" y="10"/>
                    </a:lnTo>
                    <a:lnTo>
                      <a:pt x="0" y="8"/>
                    </a:lnTo>
                    <a:lnTo>
                      <a:pt x="0" y="2"/>
                    </a:lnTo>
                    <a:lnTo>
                      <a:pt x="2" y="2"/>
                    </a:lnTo>
                    <a:lnTo>
                      <a:pt x="2" y="0"/>
                    </a:lnTo>
                    <a:lnTo>
                      <a:pt x="4" y="2"/>
                    </a:lnTo>
                    <a:lnTo>
                      <a:pt x="6" y="6"/>
                    </a:lnTo>
                    <a:lnTo>
                      <a:pt x="6" y="8"/>
                    </a:lnTo>
                    <a:lnTo>
                      <a:pt x="8" y="6"/>
                    </a:lnTo>
                    <a:lnTo>
                      <a:pt x="10" y="4"/>
                    </a:lnTo>
                    <a:lnTo>
                      <a:pt x="12" y="2"/>
                    </a:lnTo>
                    <a:lnTo>
                      <a:pt x="12" y="0"/>
                    </a:lnTo>
                    <a:lnTo>
                      <a:pt x="18" y="2"/>
                    </a:lnTo>
                    <a:lnTo>
                      <a:pt x="20" y="2"/>
                    </a:lnTo>
                    <a:lnTo>
                      <a:pt x="20" y="6"/>
                    </a:lnTo>
                    <a:lnTo>
                      <a:pt x="20" y="8"/>
                    </a:lnTo>
                    <a:lnTo>
                      <a:pt x="22" y="10"/>
                    </a:lnTo>
                    <a:lnTo>
                      <a:pt x="24" y="10"/>
                    </a:lnTo>
                    <a:lnTo>
                      <a:pt x="26" y="10"/>
                    </a:lnTo>
                    <a:lnTo>
                      <a:pt x="22" y="16"/>
                    </a:lnTo>
                    <a:lnTo>
                      <a:pt x="18" y="20"/>
                    </a:lnTo>
                    <a:lnTo>
                      <a:pt x="16" y="26"/>
                    </a:lnTo>
                    <a:lnTo>
                      <a:pt x="12" y="28"/>
                    </a:lnTo>
                    <a:lnTo>
                      <a:pt x="4" y="28"/>
                    </a:lnTo>
                    <a:lnTo>
                      <a:pt x="2" y="10"/>
                    </a:lnTo>
                    <a:lnTo>
                      <a:pt x="0" y="10"/>
                    </a:lnTo>
                    <a:close/>
                  </a:path>
                </a:pathLst>
              </a:custGeom>
              <a:grpFill/>
              <a:ln w="3175">
                <a:noFill/>
                <a:round/>
                <a:headEnd/>
                <a:tailEnd/>
              </a:ln>
            </p:spPr>
            <p:txBody>
              <a:bodyPr/>
              <a:lstStyle/>
              <a:p>
                <a:pPr>
                  <a:defRPr/>
                </a:pPr>
                <a:endParaRPr lang="en-GB" dirty="0">
                  <a:latin typeface="Calibri" pitchFamily="34" charset="0"/>
                </a:endParaRPr>
              </a:p>
            </p:txBody>
          </p:sp>
          <p:sp>
            <p:nvSpPr>
              <p:cNvPr id="776" name="Freeform 181"/>
              <p:cNvSpPr>
                <a:spLocks/>
              </p:cNvSpPr>
              <p:nvPr/>
            </p:nvSpPr>
            <p:spPr bwMode="auto">
              <a:xfrm>
                <a:off x="7119655" y="3502530"/>
                <a:ext cx="223187" cy="533246"/>
              </a:xfrm>
              <a:custGeom>
                <a:avLst/>
                <a:gdLst>
                  <a:gd name="T0" fmla="*/ 29 w 98"/>
                  <a:gd name="T1" fmla="*/ 87 h 234"/>
                  <a:gd name="T2" fmla="*/ 31 w 98"/>
                  <a:gd name="T3" fmla="*/ 79 h 234"/>
                  <a:gd name="T4" fmla="*/ 26 w 98"/>
                  <a:gd name="T5" fmla="*/ 71 h 234"/>
                  <a:gd name="T6" fmla="*/ 28 w 98"/>
                  <a:gd name="T7" fmla="*/ 62 h 234"/>
                  <a:gd name="T8" fmla="*/ 23 w 98"/>
                  <a:gd name="T9" fmla="*/ 54 h 234"/>
                  <a:gd name="T10" fmla="*/ 23 w 98"/>
                  <a:gd name="T11" fmla="*/ 46 h 234"/>
                  <a:gd name="T12" fmla="*/ 27 w 98"/>
                  <a:gd name="T13" fmla="*/ 44 h 234"/>
                  <a:gd name="T14" fmla="*/ 28 w 98"/>
                  <a:gd name="T15" fmla="*/ 39 h 234"/>
                  <a:gd name="T16" fmla="*/ 35 w 98"/>
                  <a:gd name="T17" fmla="*/ 40 h 234"/>
                  <a:gd name="T18" fmla="*/ 38 w 98"/>
                  <a:gd name="T19" fmla="*/ 35 h 234"/>
                  <a:gd name="T20" fmla="*/ 33 w 98"/>
                  <a:gd name="T21" fmla="*/ 29 h 234"/>
                  <a:gd name="T22" fmla="*/ 30 w 98"/>
                  <a:gd name="T23" fmla="*/ 28 h 234"/>
                  <a:gd name="T24" fmla="*/ 29 w 98"/>
                  <a:gd name="T25" fmla="*/ 24 h 234"/>
                  <a:gd name="T26" fmla="*/ 28 w 98"/>
                  <a:gd name="T27" fmla="*/ 19 h 234"/>
                  <a:gd name="T28" fmla="*/ 24 w 98"/>
                  <a:gd name="T29" fmla="*/ 20 h 234"/>
                  <a:gd name="T30" fmla="*/ 23 w 98"/>
                  <a:gd name="T31" fmla="*/ 19 h 234"/>
                  <a:gd name="T32" fmla="*/ 24 w 98"/>
                  <a:gd name="T33" fmla="*/ 13 h 234"/>
                  <a:gd name="T34" fmla="*/ 26 w 98"/>
                  <a:gd name="T35" fmla="*/ 8 h 234"/>
                  <a:gd name="T36" fmla="*/ 24 w 98"/>
                  <a:gd name="T37" fmla="*/ 2 h 234"/>
                  <a:gd name="T38" fmla="*/ 22 w 98"/>
                  <a:gd name="T39" fmla="*/ 2 h 234"/>
                  <a:gd name="T40" fmla="*/ 19 w 98"/>
                  <a:gd name="T41" fmla="*/ 6 h 234"/>
                  <a:gd name="T42" fmla="*/ 15 w 98"/>
                  <a:gd name="T43" fmla="*/ 10 h 234"/>
                  <a:gd name="T44" fmla="*/ 9 w 98"/>
                  <a:gd name="T45" fmla="*/ 15 h 234"/>
                  <a:gd name="T46" fmla="*/ 10 w 98"/>
                  <a:gd name="T47" fmla="*/ 17 h 234"/>
                  <a:gd name="T48" fmla="*/ 5 w 98"/>
                  <a:gd name="T49" fmla="*/ 20 h 234"/>
                  <a:gd name="T50" fmla="*/ 6 w 98"/>
                  <a:gd name="T51" fmla="*/ 29 h 234"/>
                  <a:gd name="T52" fmla="*/ 4 w 98"/>
                  <a:gd name="T53" fmla="*/ 33 h 234"/>
                  <a:gd name="T54" fmla="*/ 2 w 98"/>
                  <a:gd name="T55" fmla="*/ 33 h 234"/>
                  <a:gd name="T56" fmla="*/ 2 w 98"/>
                  <a:gd name="T57" fmla="*/ 38 h 234"/>
                  <a:gd name="T58" fmla="*/ 0 w 98"/>
                  <a:gd name="T59" fmla="*/ 39 h 234"/>
                  <a:gd name="T60" fmla="*/ 2 w 98"/>
                  <a:gd name="T61" fmla="*/ 40 h 234"/>
                  <a:gd name="T62" fmla="*/ 2 w 98"/>
                  <a:gd name="T63" fmla="*/ 42 h 234"/>
                  <a:gd name="T64" fmla="*/ 2 w 98"/>
                  <a:gd name="T65" fmla="*/ 42 h 234"/>
                  <a:gd name="T66" fmla="*/ 3 w 98"/>
                  <a:gd name="T67" fmla="*/ 40 h 234"/>
                  <a:gd name="T68" fmla="*/ 6 w 98"/>
                  <a:gd name="T69" fmla="*/ 45 h 234"/>
                  <a:gd name="T70" fmla="*/ 8 w 98"/>
                  <a:gd name="T71" fmla="*/ 50 h 234"/>
                  <a:gd name="T72" fmla="*/ 8 w 98"/>
                  <a:gd name="T73" fmla="*/ 53 h 234"/>
                  <a:gd name="T74" fmla="*/ 7 w 98"/>
                  <a:gd name="T75" fmla="*/ 58 h 234"/>
                  <a:gd name="T76" fmla="*/ 7 w 98"/>
                  <a:gd name="T77" fmla="*/ 62 h 234"/>
                  <a:gd name="T78" fmla="*/ 15 w 98"/>
                  <a:gd name="T79" fmla="*/ 62 h 234"/>
                  <a:gd name="T80" fmla="*/ 16 w 98"/>
                  <a:gd name="T81" fmla="*/ 60 h 234"/>
                  <a:gd name="T82" fmla="*/ 17 w 98"/>
                  <a:gd name="T83" fmla="*/ 57 h 234"/>
                  <a:gd name="T84" fmla="*/ 22 w 98"/>
                  <a:gd name="T85" fmla="*/ 61 h 234"/>
                  <a:gd name="T86" fmla="*/ 22 w 98"/>
                  <a:gd name="T87" fmla="*/ 62 h 234"/>
                  <a:gd name="T88" fmla="*/ 20 w 98"/>
                  <a:gd name="T89" fmla="*/ 64 h 234"/>
                  <a:gd name="T90" fmla="*/ 23 w 98"/>
                  <a:gd name="T91" fmla="*/ 67 h 234"/>
                  <a:gd name="T92" fmla="*/ 23 w 98"/>
                  <a:gd name="T93" fmla="*/ 74 h 234"/>
                  <a:gd name="T94" fmla="*/ 25 w 98"/>
                  <a:gd name="T95" fmla="*/ 75 h 234"/>
                  <a:gd name="T96" fmla="*/ 26 w 98"/>
                  <a:gd name="T97" fmla="*/ 81 h 234"/>
                  <a:gd name="T98" fmla="*/ 27 w 98"/>
                  <a:gd name="T99" fmla="*/ 83 h 234"/>
                  <a:gd name="T100" fmla="*/ 28 w 98"/>
                  <a:gd name="T101" fmla="*/ 86 h 234"/>
                  <a:gd name="T102" fmla="*/ 28 w 98"/>
                  <a:gd name="T103" fmla="*/ 90 h 2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8" h="234">
                    <a:moveTo>
                      <a:pt x="72" y="234"/>
                    </a:moveTo>
                    <a:lnTo>
                      <a:pt x="74" y="234"/>
                    </a:lnTo>
                    <a:lnTo>
                      <a:pt x="76" y="228"/>
                    </a:lnTo>
                    <a:lnTo>
                      <a:pt x="78" y="222"/>
                    </a:lnTo>
                    <a:lnTo>
                      <a:pt x="80" y="216"/>
                    </a:lnTo>
                    <a:lnTo>
                      <a:pt x="80" y="208"/>
                    </a:lnTo>
                    <a:lnTo>
                      <a:pt x="76" y="200"/>
                    </a:lnTo>
                    <a:lnTo>
                      <a:pt x="72" y="194"/>
                    </a:lnTo>
                    <a:lnTo>
                      <a:pt x="68" y="184"/>
                    </a:lnTo>
                    <a:lnTo>
                      <a:pt x="66" y="172"/>
                    </a:lnTo>
                    <a:lnTo>
                      <a:pt x="72" y="170"/>
                    </a:lnTo>
                    <a:lnTo>
                      <a:pt x="72" y="164"/>
                    </a:lnTo>
                    <a:lnTo>
                      <a:pt x="66" y="158"/>
                    </a:lnTo>
                    <a:lnTo>
                      <a:pt x="62" y="152"/>
                    </a:lnTo>
                    <a:lnTo>
                      <a:pt x="60" y="142"/>
                    </a:lnTo>
                    <a:lnTo>
                      <a:pt x="62" y="134"/>
                    </a:lnTo>
                    <a:lnTo>
                      <a:pt x="62" y="130"/>
                    </a:lnTo>
                    <a:lnTo>
                      <a:pt x="60" y="122"/>
                    </a:lnTo>
                    <a:lnTo>
                      <a:pt x="62" y="118"/>
                    </a:lnTo>
                    <a:lnTo>
                      <a:pt x="66" y="118"/>
                    </a:lnTo>
                    <a:lnTo>
                      <a:pt x="70" y="114"/>
                    </a:lnTo>
                    <a:lnTo>
                      <a:pt x="72" y="114"/>
                    </a:lnTo>
                    <a:lnTo>
                      <a:pt x="72" y="110"/>
                    </a:lnTo>
                    <a:lnTo>
                      <a:pt x="74" y="104"/>
                    </a:lnTo>
                    <a:lnTo>
                      <a:pt x="78" y="104"/>
                    </a:lnTo>
                    <a:lnTo>
                      <a:pt x="80" y="106"/>
                    </a:lnTo>
                    <a:lnTo>
                      <a:pt x="90" y="106"/>
                    </a:lnTo>
                    <a:lnTo>
                      <a:pt x="92" y="100"/>
                    </a:lnTo>
                    <a:lnTo>
                      <a:pt x="92" y="94"/>
                    </a:lnTo>
                    <a:lnTo>
                      <a:pt x="98" y="90"/>
                    </a:lnTo>
                    <a:lnTo>
                      <a:pt x="88" y="88"/>
                    </a:lnTo>
                    <a:lnTo>
                      <a:pt x="88" y="82"/>
                    </a:lnTo>
                    <a:lnTo>
                      <a:pt x="86" y="76"/>
                    </a:lnTo>
                    <a:lnTo>
                      <a:pt x="82" y="76"/>
                    </a:lnTo>
                    <a:lnTo>
                      <a:pt x="78" y="74"/>
                    </a:lnTo>
                    <a:lnTo>
                      <a:pt x="78" y="72"/>
                    </a:lnTo>
                    <a:lnTo>
                      <a:pt x="82" y="64"/>
                    </a:lnTo>
                    <a:lnTo>
                      <a:pt x="80" y="62"/>
                    </a:lnTo>
                    <a:lnTo>
                      <a:pt x="76" y="62"/>
                    </a:lnTo>
                    <a:lnTo>
                      <a:pt x="74" y="58"/>
                    </a:lnTo>
                    <a:lnTo>
                      <a:pt x="76" y="54"/>
                    </a:lnTo>
                    <a:lnTo>
                      <a:pt x="74" y="50"/>
                    </a:lnTo>
                    <a:lnTo>
                      <a:pt x="70" y="50"/>
                    </a:lnTo>
                    <a:lnTo>
                      <a:pt x="66" y="52"/>
                    </a:lnTo>
                    <a:lnTo>
                      <a:pt x="64" y="54"/>
                    </a:lnTo>
                    <a:lnTo>
                      <a:pt x="62" y="56"/>
                    </a:lnTo>
                    <a:lnTo>
                      <a:pt x="60" y="54"/>
                    </a:lnTo>
                    <a:lnTo>
                      <a:pt x="60" y="50"/>
                    </a:lnTo>
                    <a:lnTo>
                      <a:pt x="58" y="46"/>
                    </a:lnTo>
                    <a:lnTo>
                      <a:pt x="58" y="42"/>
                    </a:lnTo>
                    <a:lnTo>
                      <a:pt x="62" y="36"/>
                    </a:lnTo>
                    <a:lnTo>
                      <a:pt x="66" y="32"/>
                    </a:lnTo>
                    <a:lnTo>
                      <a:pt x="66" y="24"/>
                    </a:lnTo>
                    <a:lnTo>
                      <a:pt x="68" y="20"/>
                    </a:lnTo>
                    <a:lnTo>
                      <a:pt x="66" y="16"/>
                    </a:lnTo>
                    <a:lnTo>
                      <a:pt x="68" y="10"/>
                    </a:lnTo>
                    <a:lnTo>
                      <a:pt x="64" y="6"/>
                    </a:lnTo>
                    <a:lnTo>
                      <a:pt x="64" y="0"/>
                    </a:lnTo>
                    <a:lnTo>
                      <a:pt x="60" y="0"/>
                    </a:lnTo>
                    <a:lnTo>
                      <a:pt x="56" y="2"/>
                    </a:lnTo>
                    <a:lnTo>
                      <a:pt x="56" y="8"/>
                    </a:lnTo>
                    <a:lnTo>
                      <a:pt x="52" y="16"/>
                    </a:lnTo>
                    <a:lnTo>
                      <a:pt x="48" y="14"/>
                    </a:lnTo>
                    <a:lnTo>
                      <a:pt x="42" y="16"/>
                    </a:lnTo>
                    <a:lnTo>
                      <a:pt x="38" y="24"/>
                    </a:lnTo>
                    <a:lnTo>
                      <a:pt x="38" y="26"/>
                    </a:lnTo>
                    <a:lnTo>
                      <a:pt x="32" y="32"/>
                    </a:lnTo>
                    <a:lnTo>
                      <a:pt x="30" y="36"/>
                    </a:lnTo>
                    <a:lnTo>
                      <a:pt x="24" y="38"/>
                    </a:lnTo>
                    <a:lnTo>
                      <a:pt x="22" y="40"/>
                    </a:lnTo>
                    <a:lnTo>
                      <a:pt x="26" y="42"/>
                    </a:lnTo>
                    <a:lnTo>
                      <a:pt x="26" y="46"/>
                    </a:lnTo>
                    <a:lnTo>
                      <a:pt x="22" y="52"/>
                    </a:lnTo>
                    <a:lnTo>
                      <a:pt x="20" y="60"/>
                    </a:lnTo>
                    <a:lnTo>
                      <a:pt x="12" y="54"/>
                    </a:lnTo>
                    <a:lnTo>
                      <a:pt x="12" y="66"/>
                    </a:lnTo>
                    <a:lnTo>
                      <a:pt x="14" y="70"/>
                    </a:lnTo>
                    <a:lnTo>
                      <a:pt x="14" y="76"/>
                    </a:lnTo>
                    <a:lnTo>
                      <a:pt x="14" y="80"/>
                    </a:lnTo>
                    <a:lnTo>
                      <a:pt x="12" y="82"/>
                    </a:lnTo>
                    <a:lnTo>
                      <a:pt x="10" y="86"/>
                    </a:lnTo>
                    <a:lnTo>
                      <a:pt x="6" y="82"/>
                    </a:lnTo>
                    <a:lnTo>
                      <a:pt x="4" y="84"/>
                    </a:lnTo>
                    <a:lnTo>
                      <a:pt x="4" y="88"/>
                    </a:lnTo>
                    <a:lnTo>
                      <a:pt x="6" y="92"/>
                    </a:lnTo>
                    <a:lnTo>
                      <a:pt x="6" y="98"/>
                    </a:lnTo>
                    <a:lnTo>
                      <a:pt x="2" y="96"/>
                    </a:lnTo>
                    <a:lnTo>
                      <a:pt x="0" y="98"/>
                    </a:lnTo>
                    <a:lnTo>
                      <a:pt x="0" y="102"/>
                    </a:lnTo>
                    <a:lnTo>
                      <a:pt x="2" y="106"/>
                    </a:lnTo>
                    <a:lnTo>
                      <a:pt x="2" y="110"/>
                    </a:lnTo>
                    <a:lnTo>
                      <a:pt x="4" y="110"/>
                    </a:lnTo>
                    <a:lnTo>
                      <a:pt x="6" y="108"/>
                    </a:lnTo>
                    <a:lnTo>
                      <a:pt x="8" y="106"/>
                    </a:lnTo>
                    <a:lnTo>
                      <a:pt x="12" y="106"/>
                    </a:lnTo>
                    <a:lnTo>
                      <a:pt x="14" y="118"/>
                    </a:lnTo>
                    <a:lnTo>
                      <a:pt x="16" y="128"/>
                    </a:lnTo>
                    <a:lnTo>
                      <a:pt x="20" y="132"/>
                    </a:lnTo>
                    <a:lnTo>
                      <a:pt x="22" y="134"/>
                    </a:lnTo>
                    <a:lnTo>
                      <a:pt x="22" y="138"/>
                    </a:lnTo>
                    <a:lnTo>
                      <a:pt x="22" y="142"/>
                    </a:lnTo>
                    <a:lnTo>
                      <a:pt x="20" y="146"/>
                    </a:lnTo>
                    <a:lnTo>
                      <a:pt x="18" y="152"/>
                    </a:lnTo>
                    <a:lnTo>
                      <a:pt x="18" y="158"/>
                    </a:lnTo>
                    <a:lnTo>
                      <a:pt x="18" y="164"/>
                    </a:lnTo>
                    <a:lnTo>
                      <a:pt x="30" y="164"/>
                    </a:lnTo>
                    <a:lnTo>
                      <a:pt x="38" y="162"/>
                    </a:lnTo>
                    <a:lnTo>
                      <a:pt x="40" y="160"/>
                    </a:lnTo>
                    <a:lnTo>
                      <a:pt x="42" y="156"/>
                    </a:lnTo>
                    <a:lnTo>
                      <a:pt x="42" y="152"/>
                    </a:lnTo>
                    <a:lnTo>
                      <a:pt x="42" y="150"/>
                    </a:lnTo>
                    <a:lnTo>
                      <a:pt x="46" y="150"/>
                    </a:lnTo>
                    <a:lnTo>
                      <a:pt x="52" y="158"/>
                    </a:lnTo>
                    <a:lnTo>
                      <a:pt x="56" y="158"/>
                    </a:lnTo>
                    <a:lnTo>
                      <a:pt x="56" y="162"/>
                    </a:lnTo>
                    <a:lnTo>
                      <a:pt x="56" y="164"/>
                    </a:lnTo>
                    <a:lnTo>
                      <a:pt x="54" y="166"/>
                    </a:lnTo>
                    <a:lnTo>
                      <a:pt x="54" y="168"/>
                    </a:lnTo>
                    <a:lnTo>
                      <a:pt x="56" y="172"/>
                    </a:lnTo>
                    <a:lnTo>
                      <a:pt x="60" y="174"/>
                    </a:lnTo>
                    <a:lnTo>
                      <a:pt x="60" y="182"/>
                    </a:lnTo>
                    <a:lnTo>
                      <a:pt x="60" y="192"/>
                    </a:lnTo>
                    <a:lnTo>
                      <a:pt x="62" y="196"/>
                    </a:lnTo>
                    <a:lnTo>
                      <a:pt x="66" y="196"/>
                    </a:lnTo>
                    <a:lnTo>
                      <a:pt x="68" y="204"/>
                    </a:lnTo>
                    <a:lnTo>
                      <a:pt x="68" y="212"/>
                    </a:lnTo>
                    <a:lnTo>
                      <a:pt x="70" y="212"/>
                    </a:lnTo>
                    <a:lnTo>
                      <a:pt x="70" y="216"/>
                    </a:lnTo>
                    <a:lnTo>
                      <a:pt x="68" y="218"/>
                    </a:lnTo>
                    <a:lnTo>
                      <a:pt x="66" y="222"/>
                    </a:lnTo>
                    <a:lnTo>
                      <a:pt x="72" y="224"/>
                    </a:lnTo>
                    <a:lnTo>
                      <a:pt x="72" y="232"/>
                    </a:lnTo>
                    <a:lnTo>
                      <a:pt x="72" y="234"/>
                    </a:lnTo>
                    <a:close/>
                  </a:path>
                </a:pathLst>
              </a:custGeom>
              <a:grpFill/>
              <a:ln w="3175">
                <a:noFill/>
                <a:round/>
                <a:headEnd/>
                <a:tailEnd/>
              </a:ln>
            </p:spPr>
            <p:txBody>
              <a:bodyPr/>
              <a:lstStyle/>
              <a:p>
                <a:pPr>
                  <a:defRPr/>
                </a:pPr>
                <a:endParaRPr lang="en-GB" dirty="0">
                  <a:latin typeface="Calibri" pitchFamily="34" charset="0"/>
                </a:endParaRPr>
              </a:p>
            </p:txBody>
          </p:sp>
          <p:sp>
            <p:nvSpPr>
              <p:cNvPr id="777" name="Freeform 182"/>
              <p:cNvSpPr>
                <a:spLocks/>
              </p:cNvSpPr>
              <p:nvPr/>
            </p:nvSpPr>
            <p:spPr bwMode="auto">
              <a:xfrm>
                <a:off x="4580538" y="3867687"/>
                <a:ext cx="191303" cy="188375"/>
              </a:xfrm>
              <a:custGeom>
                <a:avLst/>
                <a:gdLst>
                  <a:gd name="T0" fmla="*/ 22 w 84"/>
                  <a:gd name="T1" fmla="*/ 24 h 82"/>
                  <a:gd name="T2" fmla="*/ 20 w 84"/>
                  <a:gd name="T3" fmla="*/ 25 h 82"/>
                  <a:gd name="T4" fmla="*/ 15 w 84"/>
                  <a:gd name="T5" fmla="*/ 24 h 82"/>
                  <a:gd name="T6" fmla="*/ 13 w 84"/>
                  <a:gd name="T7" fmla="*/ 25 h 82"/>
                  <a:gd name="T8" fmla="*/ 13 w 84"/>
                  <a:gd name="T9" fmla="*/ 27 h 82"/>
                  <a:gd name="T10" fmla="*/ 13 w 84"/>
                  <a:gd name="T11" fmla="*/ 29 h 82"/>
                  <a:gd name="T12" fmla="*/ 13 w 84"/>
                  <a:gd name="T13" fmla="*/ 33 h 82"/>
                  <a:gd name="T14" fmla="*/ 10 w 84"/>
                  <a:gd name="T15" fmla="*/ 33 h 82"/>
                  <a:gd name="T16" fmla="*/ 9 w 84"/>
                  <a:gd name="T17" fmla="*/ 32 h 82"/>
                  <a:gd name="T18" fmla="*/ 8 w 84"/>
                  <a:gd name="T19" fmla="*/ 30 h 82"/>
                  <a:gd name="T20" fmla="*/ 5 w 84"/>
                  <a:gd name="T21" fmla="*/ 32 h 82"/>
                  <a:gd name="T22" fmla="*/ 2 w 84"/>
                  <a:gd name="T23" fmla="*/ 29 h 82"/>
                  <a:gd name="T24" fmla="*/ 0 w 84"/>
                  <a:gd name="T25" fmla="*/ 28 h 82"/>
                  <a:gd name="T26" fmla="*/ 2 w 84"/>
                  <a:gd name="T27" fmla="*/ 25 h 82"/>
                  <a:gd name="T28" fmla="*/ 2 w 84"/>
                  <a:gd name="T29" fmla="*/ 25 h 82"/>
                  <a:gd name="T30" fmla="*/ 2 w 84"/>
                  <a:gd name="T31" fmla="*/ 23 h 82"/>
                  <a:gd name="T32" fmla="*/ 2 w 84"/>
                  <a:gd name="T33" fmla="*/ 22 h 82"/>
                  <a:gd name="T34" fmla="*/ 2 w 84"/>
                  <a:gd name="T35" fmla="*/ 21 h 82"/>
                  <a:gd name="T36" fmla="*/ 3 w 84"/>
                  <a:gd name="T37" fmla="*/ 19 h 82"/>
                  <a:gd name="T38" fmla="*/ 5 w 84"/>
                  <a:gd name="T39" fmla="*/ 19 h 82"/>
                  <a:gd name="T40" fmla="*/ 5 w 84"/>
                  <a:gd name="T41" fmla="*/ 20 h 82"/>
                  <a:gd name="T42" fmla="*/ 6 w 84"/>
                  <a:gd name="T43" fmla="*/ 16 h 82"/>
                  <a:gd name="T44" fmla="*/ 7 w 84"/>
                  <a:gd name="T45" fmla="*/ 13 h 82"/>
                  <a:gd name="T46" fmla="*/ 9 w 84"/>
                  <a:gd name="T47" fmla="*/ 13 h 82"/>
                  <a:gd name="T48" fmla="*/ 10 w 84"/>
                  <a:gd name="T49" fmla="*/ 13 h 82"/>
                  <a:gd name="T50" fmla="*/ 13 w 84"/>
                  <a:gd name="T51" fmla="*/ 10 h 82"/>
                  <a:gd name="T52" fmla="*/ 13 w 84"/>
                  <a:gd name="T53" fmla="*/ 8 h 82"/>
                  <a:gd name="T54" fmla="*/ 13 w 84"/>
                  <a:gd name="T55" fmla="*/ 8 h 82"/>
                  <a:gd name="T56" fmla="*/ 16 w 84"/>
                  <a:gd name="T57" fmla="*/ 6 h 82"/>
                  <a:gd name="T58" fmla="*/ 16 w 84"/>
                  <a:gd name="T59" fmla="*/ 4 h 82"/>
                  <a:gd name="T60" fmla="*/ 17 w 84"/>
                  <a:gd name="T61" fmla="*/ 3 h 82"/>
                  <a:gd name="T62" fmla="*/ 19 w 84"/>
                  <a:gd name="T63" fmla="*/ 2 h 82"/>
                  <a:gd name="T64" fmla="*/ 20 w 84"/>
                  <a:gd name="T65" fmla="*/ 2 h 82"/>
                  <a:gd name="T66" fmla="*/ 22 w 84"/>
                  <a:gd name="T67" fmla="*/ 0 h 82"/>
                  <a:gd name="T68" fmla="*/ 22 w 84"/>
                  <a:gd name="T69" fmla="*/ 2 h 82"/>
                  <a:gd name="T70" fmla="*/ 22 w 84"/>
                  <a:gd name="T71" fmla="*/ 2 h 82"/>
                  <a:gd name="T72" fmla="*/ 23 w 84"/>
                  <a:gd name="T73" fmla="*/ 2 h 82"/>
                  <a:gd name="T74" fmla="*/ 24 w 84"/>
                  <a:gd name="T75" fmla="*/ 2 h 82"/>
                  <a:gd name="T76" fmla="*/ 25 w 84"/>
                  <a:gd name="T77" fmla="*/ 6 h 82"/>
                  <a:gd name="T78" fmla="*/ 28 w 84"/>
                  <a:gd name="T79" fmla="*/ 10 h 82"/>
                  <a:gd name="T80" fmla="*/ 30 w 84"/>
                  <a:gd name="T81" fmla="*/ 14 h 82"/>
                  <a:gd name="T82" fmla="*/ 31 w 84"/>
                  <a:gd name="T83" fmla="*/ 14 h 82"/>
                  <a:gd name="T84" fmla="*/ 31 w 84"/>
                  <a:gd name="T85" fmla="*/ 14 h 82"/>
                  <a:gd name="T86" fmla="*/ 31 w 84"/>
                  <a:gd name="T87" fmla="*/ 17 h 82"/>
                  <a:gd name="T88" fmla="*/ 32 w 84"/>
                  <a:gd name="T89" fmla="*/ 21 h 82"/>
                  <a:gd name="T90" fmla="*/ 32 w 84"/>
                  <a:gd name="T91" fmla="*/ 22 h 82"/>
                  <a:gd name="T92" fmla="*/ 31 w 84"/>
                  <a:gd name="T93" fmla="*/ 23 h 82"/>
                  <a:gd name="T94" fmla="*/ 30 w 84"/>
                  <a:gd name="T95" fmla="*/ 24 h 82"/>
                  <a:gd name="T96" fmla="*/ 30 w 84"/>
                  <a:gd name="T97" fmla="*/ 25 h 82"/>
                  <a:gd name="T98" fmla="*/ 28 w 84"/>
                  <a:gd name="T99" fmla="*/ 25 h 82"/>
                  <a:gd name="T100" fmla="*/ 27 w 84"/>
                  <a:gd name="T101" fmla="*/ 25 h 82"/>
                  <a:gd name="T102" fmla="*/ 24 w 84"/>
                  <a:gd name="T103" fmla="*/ 24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4" h="82">
                    <a:moveTo>
                      <a:pt x="64" y="60"/>
                    </a:moveTo>
                    <a:lnTo>
                      <a:pt x="56" y="60"/>
                    </a:lnTo>
                    <a:lnTo>
                      <a:pt x="54" y="62"/>
                    </a:lnTo>
                    <a:lnTo>
                      <a:pt x="48" y="62"/>
                    </a:lnTo>
                    <a:lnTo>
                      <a:pt x="38" y="60"/>
                    </a:lnTo>
                    <a:lnTo>
                      <a:pt x="36" y="64"/>
                    </a:lnTo>
                    <a:lnTo>
                      <a:pt x="34" y="68"/>
                    </a:lnTo>
                    <a:lnTo>
                      <a:pt x="36" y="74"/>
                    </a:lnTo>
                    <a:lnTo>
                      <a:pt x="34" y="82"/>
                    </a:lnTo>
                    <a:lnTo>
                      <a:pt x="26" y="82"/>
                    </a:lnTo>
                    <a:lnTo>
                      <a:pt x="24" y="80"/>
                    </a:lnTo>
                    <a:lnTo>
                      <a:pt x="24" y="78"/>
                    </a:lnTo>
                    <a:lnTo>
                      <a:pt x="20" y="76"/>
                    </a:lnTo>
                    <a:lnTo>
                      <a:pt x="16" y="80"/>
                    </a:lnTo>
                    <a:lnTo>
                      <a:pt x="12" y="80"/>
                    </a:lnTo>
                    <a:lnTo>
                      <a:pt x="10" y="76"/>
                    </a:lnTo>
                    <a:lnTo>
                      <a:pt x="2" y="74"/>
                    </a:lnTo>
                    <a:lnTo>
                      <a:pt x="0" y="70"/>
                    </a:lnTo>
                    <a:lnTo>
                      <a:pt x="2" y="66"/>
                    </a:lnTo>
                    <a:lnTo>
                      <a:pt x="2" y="64"/>
                    </a:lnTo>
                    <a:lnTo>
                      <a:pt x="4" y="64"/>
                    </a:lnTo>
                    <a:lnTo>
                      <a:pt x="4" y="62"/>
                    </a:lnTo>
                    <a:lnTo>
                      <a:pt x="4" y="58"/>
                    </a:lnTo>
                    <a:lnTo>
                      <a:pt x="4" y="56"/>
                    </a:lnTo>
                    <a:lnTo>
                      <a:pt x="4" y="54"/>
                    </a:lnTo>
                    <a:lnTo>
                      <a:pt x="6" y="52"/>
                    </a:lnTo>
                    <a:lnTo>
                      <a:pt x="8" y="48"/>
                    </a:lnTo>
                    <a:lnTo>
                      <a:pt x="12" y="48"/>
                    </a:lnTo>
                    <a:lnTo>
                      <a:pt x="12" y="50"/>
                    </a:lnTo>
                    <a:lnTo>
                      <a:pt x="14" y="40"/>
                    </a:lnTo>
                    <a:lnTo>
                      <a:pt x="16" y="36"/>
                    </a:lnTo>
                    <a:lnTo>
                      <a:pt x="18" y="34"/>
                    </a:lnTo>
                    <a:lnTo>
                      <a:pt x="24" y="32"/>
                    </a:lnTo>
                    <a:lnTo>
                      <a:pt x="28" y="32"/>
                    </a:lnTo>
                    <a:lnTo>
                      <a:pt x="30" y="30"/>
                    </a:lnTo>
                    <a:lnTo>
                      <a:pt x="32" y="26"/>
                    </a:lnTo>
                    <a:lnTo>
                      <a:pt x="32" y="22"/>
                    </a:lnTo>
                    <a:lnTo>
                      <a:pt x="36" y="20"/>
                    </a:lnTo>
                    <a:lnTo>
                      <a:pt x="40" y="16"/>
                    </a:lnTo>
                    <a:lnTo>
                      <a:pt x="42" y="16"/>
                    </a:lnTo>
                    <a:lnTo>
                      <a:pt x="42" y="10"/>
                    </a:lnTo>
                    <a:lnTo>
                      <a:pt x="44" y="8"/>
                    </a:lnTo>
                    <a:lnTo>
                      <a:pt x="46" y="8"/>
                    </a:lnTo>
                    <a:lnTo>
                      <a:pt x="50" y="6"/>
                    </a:lnTo>
                    <a:lnTo>
                      <a:pt x="52" y="4"/>
                    </a:lnTo>
                    <a:lnTo>
                      <a:pt x="54" y="0"/>
                    </a:lnTo>
                    <a:lnTo>
                      <a:pt x="56" y="0"/>
                    </a:lnTo>
                    <a:lnTo>
                      <a:pt x="56" y="2"/>
                    </a:lnTo>
                    <a:lnTo>
                      <a:pt x="58" y="2"/>
                    </a:lnTo>
                    <a:lnTo>
                      <a:pt x="60" y="2"/>
                    </a:lnTo>
                    <a:lnTo>
                      <a:pt x="64" y="6"/>
                    </a:lnTo>
                    <a:lnTo>
                      <a:pt x="62" y="10"/>
                    </a:lnTo>
                    <a:lnTo>
                      <a:pt x="66" y="16"/>
                    </a:lnTo>
                    <a:lnTo>
                      <a:pt x="74" y="22"/>
                    </a:lnTo>
                    <a:lnTo>
                      <a:pt x="74" y="26"/>
                    </a:lnTo>
                    <a:lnTo>
                      <a:pt x="78" y="36"/>
                    </a:lnTo>
                    <a:lnTo>
                      <a:pt x="80" y="36"/>
                    </a:lnTo>
                    <a:lnTo>
                      <a:pt x="82" y="36"/>
                    </a:lnTo>
                    <a:lnTo>
                      <a:pt x="82" y="40"/>
                    </a:lnTo>
                    <a:lnTo>
                      <a:pt x="82" y="42"/>
                    </a:lnTo>
                    <a:lnTo>
                      <a:pt x="84" y="52"/>
                    </a:lnTo>
                    <a:lnTo>
                      <a:pt x="84" y="54"/>
                    </a:lnTo>
                    <a:lnTo>
                      <a:pt x="84" y="56"/>
                    </a:lnTo>
                    <a:lnTo>
                      <a:pt x="80" y="58"/>
                    </a:lnTo>
                    <a:lnTo>
                      <a:pt x="78" y="60"/>
                    </a:lnTo>
                    <a:lnTo>
                      <a:pt x="78" y="62"/>
                    </a:lnTo>
                    <a:lnTo>
                      <a:pt x="74" y="62"/>
                    </a:lnTo>
                    <a:lnTo>
                      <a:pt x="70" y="62"/>
                    </a:lnTo>
                    <a:lnTo>
                      <a:pt x="64" y="60"/>
                    </a:lnTo>
                    <a:close/>
                  </a:path>
                </a:pathLst>
              </a:custGeom>
              <a:grpFill/>
              <a:ln w="3175">
                <a:noFill/>
                <a:round/>
                <a:headEnd/>
                <a:tailEnd/>
              </a:ln>
            </p:spPr>
            <p:txBody>
              <a:bodyPr/>
              <a:lstStyle/>
              <a:p>
                <a:pPr>
                  <a:defRPr/>
                </a:pPr>
                <a:endParaRPr lang="en-GB" dirty="0">
                  <a:latin typeface="Calibri" pitchFamily="34" charset="0"/>
                </a:endParaRPr>
              </a:p>
            </p:txBody>
          </p:sp>
          <p:sp>
            <p:nvSpPr>
              <p:cNvPr id="778" name="Freeform 183"/>
              <p:cNvSpPr>
                <a:spLocks/>
              </p:cNvSpPr>
              <p:nvPr/>
            </p:nvSpPr>
            <p:spPr bwMode="auto">
              <a:xfrm>
                <a:off x="5325462" y="2896833"/>
                <a:ext cx="150724" cy="113025"/>
              </a:xfrm>
              <a:custGeom>
                <a:avLst/>
                <a:gdLst>
                  <a:gd name="T0" fmla="*/ 25 w 66"/>
                  <a:gd name="T1" fmla="*/ 2 h 50"/>
                  <a:gd name="T2" fmla="*/ 24 w 66"/>
                  <a:gd name="T3" fmla="*/ 2 h 50"/>
                  <a:gd name="T4" fmla="*/ 21 w 66"/>
                  <a:gd name="T5" fmla="*/ 2 h 50"/>
                  <a:gd name="T6" fmla="*/ 19 w 66"/>
                  <a:gd name="T7" fmla="*/ 2 h 50"/>
                  <a:gd name="T8" fmla="*/ 17 w 66"/>
                  <a:gd name="T9" fmla="*/ 0 h 50"/>
                  <a:gd name="T10" fmla="*/ 16 w 66"/>
                  <a:gd name="T11" fmla="*/ 2 h 50"/>
                  <a:gd name="T12" fmla="*/ 15 w 66"/>
                  <a:gd name="T13" fmla="*/ 2 h 50"/>
                  <a:gd name="T14" fmla="*/ 13 w 66"/>
                  <a:gd name="T15" fmla="*/ 3 h 50"/>
                  <a:gd name="T16" fmla="*/ 10 w 66"/>
                  <a:gd name="T17" fmla="*/ 3 h 50"/>
                  <a:gd name="T18" fmla="*/ 8 w 66"/>
                  <a:gd name="T19" fmla="*/ 3 h 50"/>
                  <a:gd name="T20" fmla="*/ 8 w 66"/>
                  <a:gd name="T21" fmla="*/ 3 h 50"/>
                  <a:gd name="T22" fmla="*/ 6 w 66"/>
                  <a:gd name="T23" fmla="*/ 3 h 50"/>
                  <a:gd name="T24" fmla="*/ 5 w 66"/>
                  <a:gd name="T25" fmla="*/ 3 h 50"/>
                  <a:gd name="T26" fmla="*/ 4 w 66"/>
                  <a:gd name="T27" fmla="*/ 2 h 50"/>
                  <a:gd name="T28" fmla="*/ 5 w 66"/>
                  <a:gd name="T29" fmla="*/ 2 h 50"/>
                  <a:gd name="T30" fmla="*/ 4 w 66"/>
                  <a:gd name="T31" fmla="*/ 2 h 50"/>
                  <a:gd name="T32" fmla="*/ 3 w 66"/>
                  <a:gd name="T33" fmla="*/ 2 h 50"/>
                  <a:gd name="T34" fmla="*/ 2 w 66"/>
                  <a:gd name="T35" fmla="*/ 3 h 50"/>
                  <a:gd name="T36" fmla="*/ 0 w 66"/>
                  <a:gd name="T37" fmla="*/ 4 h 50"/>
                  <a:gd name="T38" fmla="*/ 0 w 66"/>
                  <a:gd name="T39" fmla="*/ 4 h 50"/>
                  <a:gd name="T40" fmla="*/ 0 w 66"/>
                  <a:gd name="T41" fmla="*/ 5 h 50"/>
                  <a:gd name="T42" fmla="*/ 2 w 66"/>
                  <a:gd name="T43" fmla="*/ 7 h 50"/>
                  <a:gd name="T44" fmla="*/ 2 w 66"/>
                  <a:gd name="T45" fmla="*/ 9 h 50"/>
                  <a:gd name="T46" fmla="*/ 2 w 66"/>
                  <a:gd name="T47" fmla="*/ 10 h 50"/>
                  <a:gd name="T48" fmla="*/ 2 w 66"/>
                  <a:gd name="T49" fmla="*/ 13 h 50"/>
                  <a:gd name="T50" fmla="*/ 2 w 66"/>
                  <a:gd name="T51" fmla="*/ 14 h 50"/>
                  <a:gd name="T52" fmla="*/ 2 w 66"/>
                  <a:gd name="T53" fmla="*/ 16 h 50"/>
                  <a:gd name="T54" fmla="*/ 3 w 66"/>
                  <a:gd name="T55" fmla="*/ 18 h 50"/>
                  <a:gd name="T56" fmla="*/ 6 w 66"/>
                  <a:gd name="T57" fmla="*/ 18 h 50"/>
                  <a:gd name="T58" fmla="*/ 8 w 66"/>
                  <a:gd name="T59" fmla="*/ 17 h 50"/>
                  <a:gd name="T60" fmla="*/ 9 w 66"/>
                  <a:gd name="T61" fmla="*/ 16 h 50"/>
                  <a:gd name="T62" fmla="*/ 10 w 66"/>
                  <a:gd name="T63" fmla="*/ 16 h 50"/>
                  <a:gd name="T64" fmla="*/ 13 w 66"/>
                  <a:gd name="T65" fmla="*/ 18 h 50"/>
                  <a:gd name="T66" fmla="*/ 13 w 66"/>
                  <a:gd name="T67" fmla="*/ 18 h 50"/>
                  <a:gd name="T68" fmla="*/ 15 w 66"/>
                  <a:gd name="T69" fmla="*/ 18 h 50"/>
                  <a:gd name="T70" fmla="*/ 16 w 66"/>
                  <a:gd name="T71" fmla="*/ 18 h 50"/>
                  <a:gd name="T72" fmla="*/ 16 w 66"/>
                  <a:gd name="T73" fmla="*/ 17 h 50"/>
                  <a:gd name="T74" fmla="*/ 16 w 66"/>
                  <a:gd name="T75" fmla="*/ 16 h 50"/>
                  <a:gd name="T76" fmla="*/ 17 w 66"/>
                  <a:gd name="T77" fmla="*/ 16 h 50"/>
                  <a:gd name="T78" fmla="*/ 17 w 66"/>
                  <a:gd name="T79" fmla="*/ 16 h 50"/>
                  <a:gd name="T80" fmla="*/ 19 w 66"/>
                  <a:gd name="T81" fmla="*/ 16 h 50"/>
                  <a:gd name="T82" fmla="*/ 20 w 66"/>
                  <a:gd name="T83" fmla="*/ 16 h 50"/>
                  <a:gd name="T84" fmla="*/ 22 w 66"/>
                  <a:gd name="T85" fmla="*/ 16 h 50"/>
                  <a:gd name="T86" fmla="*/ 21 w 66"/>
                  <a:gd name="T87" fmla="*/ 14 h 50"/>
                  <a:gd name="T88" fmla="*/ 20 w 66"/>
                  <a:gd name="T89" fmla="*/ 13 h 50"/>
                  <a:gd name="T90" fmla="*/ 24 w 66"/>
                  <a:gd name="T91" fmla="*/ 7 h 50"/>
                  <a:gd name="T92" fmla="*/ 25 w 66"/>
                  <a:gd name="T93" fmla="*/ 4 h 50"/>
                  <a:gd name="T94" fmla="*/ 25 w 66"/>
                  <a:gd name="T95" fmla="*/ 2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 h="50">
                    <a:moveTo>
                      <a:pt x="66" y="4"/>
                    </a:moveTo>
                    <a:lnTo>
                      <a:pt x="66" y="4"/>
                    </a:lnTo>
                    <a:lnTo>
                      <a:pt x="62" y="2"/>
                    </a:lnTo>
                    <a:lnTo>
                      <a:pt x="58" y="2"/>
                    </a:lnTo>
                    <a:lnTo>
                      <a:pt x="54" y="4"/>
                    </a:lnTo>
                    <a:lnTo>
                      <a:pt x="50" y="4"/>
                    </a:lnTo>
                    <a:lnTo>
                      <a:pt x="48" y="4"/>
                    </a:lnTo>
                    <a:lnTo>
                      <a:pt x="46" y="0"/>
                    </a:lnTo>
                    <a:lnTo>
                      <a:pt x="42" y="2"/>
                    </a:lnTo>
                    <a:lnTo>
                      <a:pt x="38" y="4"/>
                    </a:lnTo>
                    <a:lnTo>
                      <a:pt x="36" y="6"/>
                    </a:lnTo>
                    <a:lnTo>
                      <a:pt x="32" y="8"/>
                    </a:lnTo>
                    <a:lnTo>
                      <a:pt x="26" y="8"/>
                    </a:lnTo>
                    <a:lnTo>
                      <a:pt x="22" y="8"/>
                    </a:lnTo>
                    <a:lnTo>
                      <a:pt x="20" y="8"/>
                    </a:lnTo>
                    <a:lnTo>
                      <a:pt x="18" y="8"/>
                    </a:lnTo>
                    <a:lnTo>
                      <a:pt x="16" y="8"/>
                    </a:lnTo>
                    <a:lnTo>
                      <a:pt x="12" y="8"/>
                    </a:lnTo>
                    <a:lnTo>
                      <a:pt x="10" y="8"/>
                    </a:lnTo>
                    <a:lnTo>
                      <a:pt x="10" y="6"/>
                    </a:lnTo>
                    <a:lnTo>
                      <a:pt x="12" y="4"/>
                    </a:lnTo>
                    <a:lnTo>
                      <a:pt x="10" y="2"/>
                    </a:lnTo>
                    <a:lnTo>
                      <a:pt x="8" y="2"/>
                    </a:lnTo>
                    <a:lnTo>
                      <a:pt x="6" y="4"/>
                    </a:lnTo>
                    <a:lnTo>
                      <a:pt x="2" y="8"/>
                    </a:lnTo>
                    <a:lnTo>
                      <a:pt x="0" y="10"/>
                    </a:lnTo>
                    <a:lnTo>
                      <a:pt x="0" y="12"/>
                    </a:lnTo>
                    <a:lnTo>
                      <a:pt x="0" y="14"/>
                    </a:lnTo>
                    <a:lnTo>
                      <a:pt x="0" y="16"/>
                    </a:lnTo>
                    <a:lnTo>
                      <a:pt x="6" y="18"/>
                    </a:lnTo>
                    <a:lnTo>
                      <a:pt x="6" y="20"/>
                    </a:lnTo>
                    <a:lnTo>
                      <a:pt x="4" y="24"/>
                    </a:lnTo>
                    <a:lnTo>
                      <a:pt x="2" y="28"/>
                    </a:lnTo>
                    <a:lnTo>
                      <a:pt x="2" y="32"/>
                    </a:lnTo>
                    <a:lnTo>
                      <a:pt x="6" y="36"/>
                    </a:lnTo>
                    <a:lnTo>
                      <a:pt x="6" y="38"/>
                    </a:lnTo>
                    <a:lnTo>
                      <a:pt x="6" y="42"/>
                    </a:lnTo>
                    <a:lnTo>
                      <a:pt x="4" y="44"/>
                    </a:lnTo>
                    <a:lnTo>
                      <a:pt x="8" y="48"/>
                    </a:lnTo>
                    <a:lnTo>
                      <a:pt x="14" y="50"/>
                    </a:lnTo>
                    <a:lnTo>
                      <a:pt x="18" y="50"/>
                    </a:lnTo>
                    <a:lnTo>
                      <a:pt x="22" y="46"/>
                    </a:lnTo>
                    <a:lnTo>
                      <a:pt x="24" y="44"/>
                    </a:lnTo>
                    <a:lnTo>
                      <a:pt x="28" y="44"/>
                    </a:lnTo>
                    <a:lnTo>
                      <a:pt x="30" y="46"/>
                    </a:lnTo>
                    <a:lnTo>
                      <a:pt x="32" y="48"/>
                    </a:lnTo>
                    <a:lnTo>
                      <a:pt x="32" y="50"/>
                    </a:lnTo>
                    <a:lnTo>
                      <a:pt x="38" y="48"/>
                    </a:lnTo>
                    <a:lnTo>
                      <a:pt x="40" y="50"/>
                    </a:lnTo>
                    <a:lnTo>
                      <a:pt x="42" y="48"/>
                    </a:lnTo>
                    <a:lnTo>
                      <a:pt x="42" y="46"/>
                    </a:lnTo>
                    <a:lnTo>
                      <a:pt x="40" y="44"/>
                    </a:lnTo>
                    <a:lnTo>
                      <a:pt x="42" y="44"/>
                    </a:lnTo>
                    <a:lnTo>
                      <a:pt x="46" y="44"/>
                    </a:lnTo>
                    <a:lnTo>
                      <a:pt x="46" y="42"/>
                    </a:lnTo>
                    <a:lnTo>
                      <a:pt x="50" y="42"/>
                    </a:lnTo>
                    <a:lnTo>
                      <a:pt x="52" y="42"/>
                    </a:lnTo>
                    <a:lnTo>
                      <a:pt x="54" y="42"/>
                    </a:lnTo>
                    <a:lnTo>
                      <a:pt x="56" y="42"/>
                    </a:lnTo>
                    <a:lnTo>
                      <a:pt x="54" y="38"/>
                    </a:lnTo>
                    <a:lnTo>
                      <a:pt x="52" y="36"/>
                    </a:lnTo>
                    <a:lnTo>
                      <a:pt x="60" y="20"/>
                    </a:lnTo>
                    <a:lnTo>
                      <a:pt x="64" y="18"/>
                    </a:lnTo>
                    <a:lnTo>
                      <a:pt x="66" y="10"/>
                    </a:lnTo>
                    <a:lnTo>
                      <a:pt x="66" y="6"/>
                    </a:lnTo>
                    <a:lnTo>
                      <a:pt x="66" y="4"/>
                    </a:lnTo>
                    <a:close/>
                  </a:path>
                </a:pathLst>
              </a:custGeom>
              <a:grpFill/>
              <a:ln w="3175">
                <a:noFill/>
                <a:round/>
                <a:headEnd/>
                <a:tailEnd/>
              </a:ln>
            </p:spPr>
            <p:txBody>
              <a:bodyPr/>
              <a:lstStyle/>
              <a:p>
                <a:pPr>
                  <a:defRPr/>
                </a:pPr>
                <a:endParaRPr lang="en-GB" dirty="0">
                  <a:latin typeface="Calibri" pitchFamily="34" charset="0"/>
                </a:endParaRPr>
              </a:p>
            </p:txBody>
          </p:sp>
          <p:sp>
            <p:nvSpPr>
              <p:cNvPr id="779" name="Freeform 184"/>
              <p:cNvSpPr>
                <a:spLocks/>
              </p:cNvSpPr>
              <p:nvPr/>
            </p:nvSpPr>
            <p:spPr bwMode="auto">
              <a:xfrm>
                <a:off x="7679072" y="4238641"/>
                <a:ext cx="37681" cy="26083"/>
              </a:xfrm>
              <a:custGeom>
                <a:avLst/>
                <a:gdLst>
                  <a:gd name="T0" fmla="*/ 0 w 16"/>
                  <a:gd name="T1" fmla="*/ 3 h 12"/>
                  <a:gd name="T2" fmla="*/ 2 w 16"/>
                  <a:gd name="T3" fmla="*/ 4 h 12"/>
                  <a:gd name="T4" fmla="*/ 4 w 16"/>
                  <a:gd name="T5" fmla="*/ 4 h 12"/>
                  <a:gd name="T6" fmla="*/ 4 w 16"/>
                  <a:gd name="T7" fmla="*/ 4 h 12"/>
                  <a:gd name="T8" fmla="*/ 5 w 16"/>
                  <a:gd name="T9" fmla="*/ 2 h 12"/>
                  <a:gd name="T10" fmla="*/ 6 w 16"/>
                  <a:gd name="T11" fmla="*/ 3 h 12"/>
                  <a:gd name="T12" fmla="*/ 7 w 16"/>
                  <a:gd name="T13" fmla="*/ 3 h 12"/>
                  <a:gd name="T14" fmla="*/ 6 w 16"/>
                  <a:gd name="T15" fmla="*/ 0 h 12"/>
                  <a:gd name="T16" fmla="*/ 6 w 16"/>
                  <a:gd name="T17" fmla="*/ 0 h 12"/>
                  <a:gd name="T18" fmla="*/ 4 w 16"/>
                  <a:gd name="T19" fmla="*/ 0 h 12"/>
                  <a:gd name="T20" fmla="*/ 2 w 16"/>
                  <a:gd name="T21" fmla="*/ 2 h 12"/>
                  <a:gd name="T22" fmla="*/ 2 w 16"/>
                  <a:gd name="T23" fmla="*/ 2 h 12"/>
                  <a:gd name="T24" fmla="*/ 2 w 16"/>
                  <a:gd name="T25" fmla="*/ 2 h 12"/>
                  <a:gd name="T26" fmla="*/ 2 w 16"/>
                  <a:gd name="T27" fmla="*/ 2 h 12"/>
                  <a:gd name="T28" fmla="*/ 2 w 16"/>
                  <a:gd name="T29" fmla="*/ 2 h 12"/>
                  <a:gd name="T30" fmla="*/ 2 w 16"/>
                  <a:gd name="T31" fmla="*/ 2 h 12"/>
                  <a:gd name="T32" fmla="*/ 0 w 16"/>
                  <a:gd name="T33" fmla="*/ 3 h 12"/>
                  <a:gd name="T34" fmla="*/ 0 w 16"/>
                  <a:gd name="T35" fmla="*/ 3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12">
                    <a:moveTo>
                      <a:pt x="0" y="8"/>
                    </a:moveTo>
                    <a:lnTo>
                      <a:pt x="4" y="12"/>
                    </a:lnTo>
                    <a:lnTo>
                      <a:pt x="8" y="12"/>
                    </a:lnTo>
                    <a:lnTo>
                      <a:pt x="8" y="10"/>
                    </a:lnTo>
                    <a:lnTo>
                      <a:pt x="10" y="6"/>
                    </a:lnTo>
                    <a:lnTo>
                      <a:pt x="12" y="8"/>
                    </a:lnTo>
                    <a:lnTo>
                      <a:pt x="16" y="8"/>
                    </a:lnTo>
                    <a:lnTo>
                      <a:pt x="12" y="0"/>
                    </a:lnTo>
                    <a:lnTo>
                      <a:pt x="8" y="0"/>
                    </a:lnTo>
                    <a:lnTo>
                      <a:pt x="4" y="2"/>
                    </a:lnTo>
                    <a:lnTo>
                      <a:pt x="4" y="4"/>
                    </a:lnTo>
                    <a:lnTo>
                      <a:pt x="4" y="6"/>
                    </a:lnTo>
                    <a:lnTo>
                      <a:pt x="2" y="6"/>
                    </a:lnTo>
                    <a:lnTo>
                      <a:pt x="0" y="8"/>
                    </a:lnTo>
                    <a:close/>
                  </a:path>
                </a:pathLst>
              </a:custGeom>
              <a:grpFill/>
              <a:ln w="3175">
                <a:noFill/>
                <a:round/>
                <a:headEnd/>
                <a:tailEnd/>
              </a:ln>
            </p:spPr>
            <p:txBody>
              <a:bodyPr/>
              <a:lstStyle/>
              <a:p>
                <a:pPr>
                  <a:defRPr/>
                </a:pPr>
                <a:endParaRPr lang="en-GB" dirty="0">
                  <a:latin typeface="Calibri" pitchFamily="34" charset="0"/>
                </a:endParaRPr>
              </a:p>
            </p:txBody>
          </p:sp>
          <p:sp>
            <p:nvSpPr>
              <p:cNvPr id="780" name="Freeform 185"/>
              <p:cNvSpPr>
                <a:spLocks noEditPoints="1"/>
              </p:cNvSpPr>
              <p:nvPr/>
            </p:nvSpPr>
            <p:spPr bwMode="auto">
              <a:xfrm>
                <a:off x="2803736" y="4224150"/>
                <a:ext cx="1031878" cy="1272254"/>
              </a:xfrm>
              <a:custGeom>
                <a:avLst/>
                <a:gdLst>
                  <a:gd name="T0" fmla="*/ 108 w 452"/>
                  <a:gd name="T1" fmla="*/ 17 h 558"/>
                  <a:gd name="T2" fmla="*/ 108 w 452"/>
                  <a:gd name="T3" fmla="*/ 28 h 558"/>
                  <a:gd name="T4" fmla="*/ 114 w 452"/>
                  <a:gd name="T5" fmla="*/ 31 h 558"/>
                  <a:gd name="T6" fmla="*/ 130 w 452"/>
                  <a:gd name="T7" fmla="*/ 36 h 558"/>
                  <a:gd name="T8" fmla="*/ 134 w 452"/>
                  <a:gd name="T9" fmla="*/ 44 h 558"/>
                  <a:gd name="T10" fmla="*/ 144 w 452"/>
                  <a:gd name="T11" fmla="*/ 44 h 558"/>
                  <a:gd name="T12" fmla="*/ 163 w 452"/>
                  <a:gd name="T13" fmla="*/ 54 h 558"/>
                  <a:gd name="T14" fmla="*/ 171 w 452"/>
                  <a:gd name="T15" fmla="*/ 61 h 558"/>
                  <a:gd name="T16" fmla="*/ 165 w 452"/>
                  <a:gd name="T17" fmla="*/ 86 h 558"/>
                  <a:gd name="T18" fmla="*/ 156 w 452"/>
                  <a:gd name="T19" fmla="*/ 98 h 558"/>
                  <a:gd name="T20" fmla="*/ 155 w 452"/>
                  <a:gd name="T21" fmla="*/ 114 h 558"/>
                  <a:gd name="T22" fmla="*/ 151 w 452"/>
                  <a:gd name="T23" fmla="*/ 127 h 558"/>
                  <a:gd name="T24" fmla="*/ 142 w 452"/>
                  <a:gd name="T25" fmla="*/ 149 h 558"/>
                  <a:gd name="T26" fmla="*/ 131 w 452"/>
                  <a:gd name="T27" fmla="*/ 153 h 558"/>
                  <a:gd name="T28" fmla="*/ 121 w 452"/>
                  <a:gd name="T29" fmla="*/ 161 h 558"/>
                  <a:gd name="T30" fmla="*/ 113 w 452"/>
                  <a:gd name="T31" fmla="*/ 168 h 558"/>
                  <a:gd name="T32" fmla="*/ 109 w 452"/>
                  <a:gd name="T33" fmla="*/ 188 h 558"/>
                  <a:gd name="T34" fmla="*/ 105 w 452"/>
                  <a:gd name="T35" fmla="*/ 195 h 558"/>
                  <a:gd name="T36" fmla="*/ 95 w 452"/>
                  <a:gd name="T37" fmla="*/ 205 h 558"/>
                  <a:gd name="T38" fmla="*/ 94 w 452"/>
                  <a:gd name="T39" fmla="*/ 208 h 558"/>
                  <a:gd name="T40" fmla="*/ 84 w 452"/>
                  <a:gd name="T41" fmla="*/ 200 h 558"/>
                  <a:gd name="T42" fmla="*/ 75 w 452"/>
                  <a:gd name="T43" fmla="*/ 191 h 558"/>
                  <a:gd name="T44" fmla="*/ 80 w 452"/>
                  <a:gd name="T45" fmla="*/ 184 h 558"/>
                  <a:gd name="T46" fmla="*/ 89 w 452"/>
                  <a:gd name="T47" fmla="*/ 177 h 558"/>
                  <a:gd name="T48" fmla="*/ 89 w 452"/>
                  <a:gd name="T49" fmla="*/ 167 h 558"/>
                  <a:gd name="T50" fmla="*/ 87 w 452"/>
                  <a:gd name="T51" fmla="*/ 157 h 558"/>
                  <a:gd name="T52" fmla="*/ 82 w 452"/>
                  <a:gd name="T53" fmla="*/ 148 h 558"/>
                  <a:gd name="T54" fmla="*/ 73 w 452"/>
                  <a:gd name="T55" fmla="*/ 145 h 558"/>
                  <a:gd name="T56" fmla="*/ 71 w 452"/>
                  <a:gd name="T57" fmla="*/ 132 h 558"/>
                  <a:gd name="T58" fmla="*/ 69 w 452"/>
                  <a:gd name="T59" fmla="*/ 117 h 558"/>
                  <a:gd name="T60" fmla="*/ 61 w 452"/>
                  <a:gd name="T61" fmla="*/ 109 h 558"/>
                  <a:gd name="T62" fmla="*/ 57 w 452"/>
                  <a:gd name="T63" fmla="*/ 101 h 558"/>
                  <a:gd name="T64" fmla="*/ 45 w 452"/>
                  <a:gd name="T65" fmla="*/ 94 h 558"/>
                  <a:gd name="T66" fmla="*/ 38 w 452"/>
                  <a:gd name="T67" fmla="*/ 89 h 558"/>
                  <a:gd name="T68" fmla="*/ 27 w 452"/>
                  <a:gd name="T69" fmla="*/ 91 h 558"/>
                  <a:gd name="T70" fmla="*/ 22 w 452"/>
                  <a:gd name="T71" fmla="*/ 94 h 558"/>
                  <a:gd name="T72" fmla="*/ 8 w 452"/>
                  <a:gd name="T73" fmla="*/ 79 h 558"/>
                  <a:gd name="T74" fmla="*/ 2 w 452"/>
                  <a:gd name="T75" fmla="*/ 72 h 558"/>
                  <a:gd name="T76" fmla="*/ 2 w 452"/>
                  <a:gd name="T77" fmla="*/ 65 h 558"/>
                  <a:gd name="T78" fmla="*/ 8 w 452"/>
                  <a:gd name="T79" fmla="*/ 53 h 558"/>
                  <a:gd name="T80" fmla="*/ 22 w 452"/>
                  <a:gd name="T81" fmla="*/ 38 h 558"/>
                  <a:gd name="T82" fmla="*/ 20 w 452"/>
                  <a:gd name="T83" fmla="*/ 28 h 558"/>
                  <a:gd name="T84" fmla="*/ 34 w 452"/>
                  <a:gd name="T85" fmla="*/ 24 h 558"/>
                  <a:gd name="T86" fmla="*/ 43 w 452"/>
                  <a:gd name="T87" fmla="*/ 22 h 558"/>
                  <a:gd name="T88" fmla="*/ 48 w 452"/>
                  <a:gd name="T89" fmla="*/ 17 h 558"/>
                  <a:gd name="T90" fmla="*/ 43 w 452"/>
                  <a:gd name="T91" fmla="*/ 13 h 558"/>
                  <a:gd name="T92" fmla="*/ 42 w 452"/>
                  <a:gd name="T93" fmla="*/ 6 h 558"/>
                  <a:gd name="T94" fmla="*/ 50 w 452"/>
                  <a:gd name="T95" fmla="*/ 7 h 558"/>
                  <a:gd name="T96" fmla="*/ 57 w 452"/>
                  <a:gd name="T97" fmla="*/ 5 h 558"/>
                  <a:gd name="T98" fmla="*/ 63 w 452"/>
                  <a:gd name="T99" fmla="*/ 2 h 558"/>
                  <a:gd name="T100" fmla="*/ 65 w 452"/>
                  <a:gd name="T101" fmla="*/ 7 h 558"/>
                  <a:gd name="T102" fmla="*/ 63 w 452"/>
                  <a:gd name="T103" fmla="*/ 20 h 558"/>
                  <a:gd name="T104" fmla="*/ 69 w 452"/>
                  <a:gd name="T105" fmla="*/ 22 h 558"/>
                  <a:gd name="T106" fmla="*/ 74 w 452"/>
                  <a:gd name="T107" fmla="*/ 19 h 558"/>
                  <a:gd name="T108" fmla="*/ 87 w 452"/>
                  <a:gd name="T109" fmla="*/ 16 h 558"/>
                  <a:gd name="T110" fmla="*/ 98 w 452"/>
                  <a:gd name="T111" fmla="*/ 15 h 558"/>
                  <a:gd name="T112" fmla="*/ 113 w 452"/>
                  <a:gd name="T113" fmla="*/ 33 h 558"/>
                  <a:gd name="T114" fmla="*/ 113 w 452"/>
                  <a:gd name="T115" fmla="*/ 36 h 558"/>
                  <a:gd name="T116" fmla="*/ 105 w 452"/>
                  <a:gd name="T117" fmla="*/ 35 h 558"/>
                  <a:gd name="T118" fmla="*/ 100 w 452"/>
                  <a:gd name="T119" fmla="*/ 35 h 558"/>
                  <a:gd name="T120" fmla="*/ 99 w 452"/>
                  <a:gd name="T121" fmla="*/ 32 h 558"/>
                  <a:gd name="T122" fmla="*/ 105 w 452"/>
                  <a:gd name="T123" fmla="*/ 23 h 5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2" h="558">
                    <a:moveTo>
                      <a:pt x="260" y="14"/>
                    </a:moveTo>
                    <a:lnTo>
                      <a:pt x="264" y="12"/>
                    </a:lnTo>
                    <a:lnTo>
                      <a:pt x="266" y="20"/>
                    </a:lnTo>
                    <a:lnTo>
                      <a:pt x="270" y="32"/>
                    </a:lnTo>
                    <a:lnTo>
                      <a:pt x="272" y="44"/>
                    </a:lnTo>
                    <a:lnTo>
                      <a:pt x="280" y="44"/>
                    </a:lnTo>
                    <a:lnTo>
                      <a:pt x="280" y="46"/>
                    </a:lnTo>
                    <a:lnTo>
                      <a:pt x="280" y="50"/>
                    </a:lnTo>
                    <a:lnTo>
                      <a:pt x="270" y="54"/>
                    </a:lnTo>
                    <a:lnTo>
                      <a:pt x="280" y="60"/>
                    </a:lnTo>
                    <a:lnTo>
                      <a:pt x="280" y="62"/>
                    </a:lnTo>
                    <a:lnTo>
                      <a:pt x="276" y="68"/>
                    </a:lnTo>
                    <a:lnTo>
                      <a:pt x="278" y="70"/>
                    </a:lnTo>
                    <a:lnTo>
                      <a:pt x="280" y="72"/>
                    </a:lnTo>
                    <a:lnTo>
                      <a:pt x="282" y="72"/>
                    </a:lnTo>
                    <a:lnTo>
                      <a:pt x="284" y="72"/>
                    </a:lnTo>
                    <a:lnTo>
                      <a:pt x="284" y="70"/>
                    </a:lnTo>
                    <a:lnTo>
                      <a:pt x="288" y="70"/>
                    </a:lnTo>
                    <a:lnTo>
                      <a:pt x="286" y="76"/>
                    </a:lnTo>
                    <a:lnTo>
                      <a:pt x="292" y="76"/>
                    </a:lnTo>
                    <a:lnTo>
                      <a:pt x="296" y="76"/>
                    </a:lnTo>
                    <a:lnTo>
                      <a:pt x="296" y="78"/>
                    </a:lnTo>
                    <a:lnTo>
                      <a:pt x="296" y="82"/>
                    </a:lnTo>
                    <a:lnTo>
                      <a:pt x="294" y="86"/>
                    </a:lnTo>
                    <a:lnTo>
                      <a:pt x="296" y="88"/>
                    </a:lnTo>
                    <a:lnTo>
                      <a:pt x="300" y="88"/>
                    </a:lnTo>
                    <a:lnTo>
                      <a:pt x="302" y="82"/>
                    </a:lnTo>
                    <a:lnTo>
                      <a:pt x="310" y="82"/>
                    </a:lnTo>
                    <a:lnTo>
                      <a:pt x="318" y="84"/>
                    </a:lnTo>
                    <a:lnTo>
                      <a:pt x="332" y="92"/>
                    </a:lnTo>
                    <a:lnTo>
                      <a:pt x="332" y="94"/>
                    </a:lnTo>
                    <a:lnTo>
                      <a:pt x="336" y="94"/>
                    </a:lnTo>
                    <a:lnTo>
                      <a:pt x="338" y="100"/>
                    </a:lnTo>
                    <a:lnTo>
                      <a:pt x="342" y="100"/>
                    </a:lnTo>
                    <a:lnTo>
                      <a:pt x="342" y="102"/>
                    </a:lnTo>
                    <a:lnTo>
                      <a:pt x="342" y="104"/>
                    </a:lnTo>
                    <a:lnTo>
                      <a:pt x="340" y="108"/>
                    </a:lnTo>
                    <a:lnTo>
                      <a:pt x="344" y="110"/>
                    </a:lnTo>
                    <a:lnTo>
                      <a:pt x="344" y="114"/>
                    </a:lnTo>
                    <a:lnTo>
                      <a:pt x="348" y="114"/>
                    </a:lnTo>
                    <a:lnTo>
                      <a:pt x="350" y="108"/>
                    </a:lnTo>
                    <a:lnTo>
                      <a:pt x="356" y="106"/>
                    </a:lnTo>
                    <a:lnTo>
                      <a:pt x="360" y="108"/>
                    </a:lnTo>
                    <a:lnTo>
                      <a:pt x="364" y="112"/>
                    </a:lnTo>
                    <a:lnTo>
                      <a:pt x="368" y="112"/>
                    </a:lnTo>
                    <a:lnTo>
                      <a:pt x="372" y="110"/>
                    </a:lnTo>
                    <a:lnTo>
                      <a:pt x="374" y="114"/>
                    </a:lnTo>
                    <a:lnTo>
                      <a:pt x="378" y="116"/>
                    </a:lnTo>
                    <a:lnTo>
                      <a:pt x="382" y="114"/>
                    </a:lnTo>
                    <a:lnTo>
                      <a:pt x="390" y="114"/>
                    </a:lnTo>
                    <a:lnTo>
                      <a:pt x="402" y="120"/>
                    </a:lnTo>
                    <a:lnTo>
                      <a:pt x="412" y="126"/>
                    </a:lnTo>
                    <a:lnTo>
                      <a:pt x="418" y="134"/>
                    </a:lnTo>
                    <a:lnTo>
                      <a:pt x="422" y="142"/>
                    </a:lnTo>
                    <a:lnTo>
                      <a:pt x="424" y="142"/>
                    </a:lnTo>
                    <a:lnTo>
                      <a:pt x="426" y="142"/>
                    </a:lnTo>
                    <a:lnTo>
                      <a:pt x="428" y="140"/>
                    </a:lnTo>
                    <a:lnTo>
                      <a:pt x="430" y="140"/>
                    </a:lnTo>
                    <a:lnTo>
                      <a:pt x="430" y="146"/>
                    </a:lnTo>
                    <a:lnTo>
                      <a:pt x="440" y="144"/>
                    </a:lnTo>
                    <a:lnTo>
                      <a:pt x="442" y="150"/>
                    </a:lnTo>
                    <a:lnTo>
                      <a:pt x="444" y="158"/>
                    </a:lnTo>
                    <a:lnTo>
                      <a:pt x="450" y="162"/>
                    </a:lnTo>
                    <a:lnTo>
                      <a:pt x="452" y="174"/>
                    </a:lnTo>
                    <a:lnTo>
                      <a:pt x="450" y="188"/>
                    </a:lnTo>
                    <a:lnTo>
                      <a:pt x="448" y="200"/>
                    </a:lnTo>
                    <a:lnTo>
                      <a:pt x="442" y="210"/>
                    </a:lnTo>
                    <a:lnTo>
                      <a:pt x="440" y="214"/>
                    </a:lnTo>
                    <a:lnTo>
                      <a:pt x="434" y="218"/>
                    </a:lnTo>
                    <a:lnTo>
                      <a:pt x="430" y="220"/>
                    </a:lnTo>
                    <a:lnTo>
                      <a:pt x="426" y="224"/>
                    </a:lnTo>
                    <a:lnTo>
                      <a:pt x="422" y="230"/>
                    </a:lnTo>
                    <a:lnTo>
                      <a:pt x="418" y="238"/>
                    </a:lnTo>
                    <a:lnTo>
                      <a:pt x="414" y="254"/>
                    </a:lnTo>
                    <a:lnTo>
                      <a:pt x="404" y="248"/>
                    </a:lnTo>
                    <a:lnTo>
                      <a:pt x="404" y="250"/>
                    </a:lnTo>
                    <a:lnTo>
                      <a:pt x="406" y="252"/>
                    </a:lnTo>
                    <a:lnTo>
                      <a:pt x="406" y="254"/>
                    </a:lnTo>
                    <a:lnTo>
                      <a:pt x="402" y="258"/>
                    </a:lnTo>
                    <a:lnTo>
                      <a:pt x="402" y="260"/>
                    </a:lnTo>
                    <a:lnTo>
                      <a:pt x="402" y="268"/>
                    </a:lnTo>
                    <a:lnTo>
                      <a:pt x="398" y="268"/>
                    </a:lnTo>
                    <a:lnTo>
                      <a:pt x="398" y="270"/>
                    </a:lnTo>
                    <a:lnTo>
                      <a:pt x="402" y="272"/>
                    </a:lnTo>
                    <a:lnTo>
                      <a:pt x="402" y="282"/>
                    </a:lnTo>
                    <a:lnTo>
                      <a:pt x="402" y="298"/>
                    </a:lnTo>
                    <a:lnTo>
                      <a:pt x="402" y="310"/>
                    </a:lnTo>
                    <a:lnTo>
                      <a:pt x="398" y="312"/>
                    </a:lnTo>
                    <a:lnTo>
                      <a:pt x="398" y="316"/>
                    </a:lnTo>
                    <a:lnTo>
                      <a:pt x="400" y="320"/>
                    </a:lnTo>
                    <a:lnTo>
                      <a:pt x="402" y="326"/>
                    </a:lnTo>
                    <a:lnTo>
                      <a:pt x="398" y="328"/>
                    </a:lnTo>
                    <a:lnTo>
                      <a:pt x="394" y="330"/>
                    </a:lnTo>
                    <a:lnTo>
                      <a:pt x="394" y="338"/>
                    </a:lnTo>
                    <a:lnTo>
                      <a:pt x="394" y="344"/>
                    </a:lnTo>
                    <a:lnTo>
                      <a:pt x="390" y="350"/>
                    </a:lnTo>
                    <a:lnTo>
                      <a:pt x="384" y="358"/>
                    </a:lnTo>
                    <a:lnTo>
                      <a:pt x="378" y="366"/>
                    </a:lnTo>
                    <a:lnTo>
                      <a:pt x="374" y="372"/>
                    </a:lnTo>
                    <a:lnTo>
                      <a:pt x="376" y="380"/>
                    </a:lnTo>
                    <a:lnTo>
                      <a:pt x="376" y="386"/>
                    </a:lnTo>
                    <a:lnTo>
                      <a:pt x="370" y="390"/>
                    </a:lnTo>
                    <a:lnTo>
                      <a:pt x="370" y="394"/>
                    </a:lnTo>
                    <a:lnTo>
                      <a:pt x="364" y="396"/>
                    </a:lnTo>
                    <a:lnTo>
                      <a:pt x="362" y="396"/>
                    </a:lnTo>
                    <a:lnTo>
                      <a:pt x="358" y="394"/>
                    </a:lnTo>
                    <a:lnTo>
                      <a:pt x="358" y="398"/>
                    </a:lnTo>
                    <a:lnTo>
                      <a:pt x="340" y="400"/>
                    </a:lnTo>
                    <a:lnTo>
                      <a:pt x="340" y="402"/>
                    </a:lnTo>
                    <a:lnTo>
                      <a:pt x="336" y="402"/>
                    </a:lnTo>
                    <a:lnTo>
                      <a:pt x="338" y="408"/>
                    </a:lnTo>
                    <a:lnTo>
                      <a:pt x="330" y="410"/>
                    </a:lnTo>
                    <a:lnTo>
                      <a:pt x="320" y="412"/>
                    </a:lnTo>
                    <a:lnTo>
                      <a:pt x="320" y="414"/>
                    </a:lnTo>
                    <a:lnTo>
                      <a:pt x="320" y="418"/>
                    </a:lnTo>
                    <a:lnTo>
                      <a:pt x="316" y="422"/>
                    </a:lnTo>
                    <a:lnTo>
                      <a:pt x="310" y="424"/>
                    </a:lnTo>
                    <a:lnTo>
                      <a:pt x="298" y="430"/>
                    </a:lnTo>
                    <a:lnTo>
                      <a:pt x="298" y="434"/>
                    </a:lnTo>
                    <a:lnTo>
                      <a:pt x="294" y="434"/>
                    </a:lnTo>
                    <a:lnTo>
                      <a:pt x="292" y="434"/>
                    </a:lnTo>
                    <a:lnTo>
                      <a:pt x="292" y="436"/>
                    </a:lnTo>
                    <a:lnTo>
                      <a:pt x="292" y="438"/>
                    </a:lnTo>
                    <a:lnTo>
                      <a:pt x="294" y="438"/>
                    </a:lnTo>
                    <a:lnTo>
                      <a:pt x="290" y="442"/>
                    </a:lnTo>
                    <a:lnTo>
                      <a:pt x="290" y="446"/>
                    </a:lnTo>
                    <a:lnTo>
                      <a:pt x="290" y="458"/>
                    </a:lnTo>
                    <a:lnTo>
                      <a:pt x="294" y="470"/>
                    </a:lnTo>
                    <a:lnTo>
                      <a:pt x="294" y="480"/>
                    </a:lnTo>
                    <a:lnTo>
                      <a:pt x="290" y="484"/>
                    </a:lnTo>
                    <a:lnTo>
                      <a:pt x="286" y="488"/>
                    </a:lnTo>
                    <a:lnTo>
                      <a:pt x="282" y="492"/>
                    </a:lnTo>
                    <a:lnTo>
                      <a:pt x="280" y="496"/>
                    </a:lnTo>
                    <a:lnTo>
                      <a:pt x="276" y="502"/>
                    </a:lnTo>
                    <a:lnTo>
                      <a:pt x="276" y="508"/>
                    </a:lnTo>
                    <a:lnTo>
                      <a:pt x="272" y="520"/>
                    </a:lnTo>
                    <a:lnTo>
                      <a:pt x="268" y="524"/>
                    </a:lnTo>
                    <a:lnTo>
                      <a:pt x="266" y="528"/>
                    </a:lnTo>
                    <a:lnTo>
                      <a:pt x="272" y="510"/>
                    </a:lnTo>
                    <a:lnTo>
                      <a:pt x="270" y="510"/>
                    </a:lnTo>
                    <a:lnTo>
                      <a:pt x="270" y="512"/>
                    </a:lnTo>
                    <a:lnTo>
                      <a:pt x="266" y="512"/>
                    </a:lnTo>
                    <a:lnTo>
                      <a:pt x="262" y="508"/>
                    </a:lnTo>
                    <a:lnTo>
                      <a:pt x="262" y="512"/>
                    </a:lnTo>
                    <a:lnTo>
                      <a:pt x="262" y="518"/>
                    </a:lnTo>
                    <a:lnTo>
                      <a:pt x="246" y="536"/>
                    </a:lnTo>
                    <a:lnTo>
                      <a:pt x="246" y="538"/>
                    </a:lnTo>
                    <a:lnTo>
                      <a:pt x="246" y="540"/>
                    </a:lnTo>
                    <a:lnTo>
                      <a:pt x="248" y="542"/>
                    </a:lnTo>
                    <a:lnTo>
                      <a:pt x="248" y="546"/>
                    </a:lnTo>
                    <a:lnTo>
                      <a:pt x="242" y="556"/>
                    </a:lnTo>
                    <a:lnTo>
                      <a:pt x="240" y="558"/>
                    </a:lnTo>
                    <a:lnTo>
                      <a:pt x="238" y="552"/>
                    </a:lnTo>
                    <a:lnTo>
                      <a:pt x="244" y="544"/>
                    </a:lnTo>
                    <a:lnTo>
                      <a:pt x="238" y="542"/>
                    </a:lnTo>
                    <a:lnTo>
                      <a:pt x="236" y="538"/>
                    </a:lnTo>
                    <a:lnTo>
                      <a:pt x="234" y="534"/>
                    </a:lnTo>
                    <a:lnTo>
                      <a:pt x="232" y="532"/>
                    </a:lnTo>
                    <a:lnTo>
                      <a:pt x="232" y="530"/>
                    </a:lnTo>
                    <a:lnTo>
                      <a:pt x="226" y="528"/>
                    </a:lnTo>
                    <a:lnTo>
                      <a:pt x="222" y="526"/>
                    </a:lnTo>
                    <a:lnTo>
                      <a:pt x="220" y="522"/>
                    </a:lnTo>
                    <a:lnTo>
                      <a:pt x="216" y="520"/>
                    </a:lnTo>
                    <a:lnTo>
                      <a:pt x="214" y="520"/>
                    </a:lnTo>
                    <a:lnTo>
                      <a:pt x="212" y="518"/>
                    </a:lnTo>
                    <a:lnTo>
                      <a:pt x="210" y="512"/>
                    </a:lnTo>
                    <a:lnTo>
                      <a:pt x="200" y="506"/>
                    </a:lnTo>
                    <a:lnTo>
                      <a:pt x="192" y="508"/>
                    </a:lnTo>
                    <a:lnTo>
                      <a:pt x="194" y="500"/>
                    </a:lnTo>
                    <a:lnTo>
                      <a:pt x="196" y="496"/>
                    </a:lnTo>
                    <a:lnTo>
                      <a:pt x="198" y="494"/>
                    </a:lnTo>
                    <a:lnTo>
                      <a:pt x="202" y="490"/>
                    </a:lnTo>
                    <a:lnTo>
                      <a:pt x="202" y="486"/>
                    </a:lnTo>
                    <a:lnTo>
                      <a:pt x="204" y="484"/>
                    </a:lnTo>
                    <a:lnTo>
                      <a:pt x="206" y="482"/>
                    </a:lnTo>
                    <a:lnTo>
                      <a:pt x="208" y="480"/>
                    </a:lnTo>
                    <a:lnTo>
                      <a:pt x="210" y="480"/>
                    </a:lnTo>
                    <a:lnTo>
                      <a:pt x="212" y="476"/>
                    </a:lnTo>
                    <a:lnTo>
                      <a:pt x="216" y="474"/>
                    </a:lnTo>
                    <a:lnTo>
                      <a:pt x="218" y="470"/>
                    </a:lnTo>
                    <a:lnTo>
                      <a:pt x="222" y="466"/>
                    </a:lnTo>
                    <a:lnTo>
                      <a:pt x="222" y="464"/>
                    </a:lnTo>
                    <a:lnTo>
                      <a:pt x="226" y="464"/>
                    </a:lnTo>
                    <a:lnTo>
                      <a:pt x="228" y="464"/>
                    </a:lnTo>
                    <a:lnTo>
                      <a:pt x="230" y="462"/>
                    </a:lnTo>
                    <a:lnTo>
                      <a:pt x="234" y="460"/>
                    </a:lnTo>
                    <a:lnTo>
                      <a:pt x="234" y="458"/>
                    </a:lnTo>
                    <a:lnTo>
                      <a:pt x="234" y="446"/>
                    </a:lnTo>
                    <a:lnTo>
                      <a:pt x="234" y="436"/>
                    </a:lnTo>
                    <a:lnTo>
                      <a:pt x="232" y="436"/>
                    </a:lnTo>
                    <a:lnTo>
                      <a:pt x="230" y="436"/>
                    </a:lnTo>
                    <a:lnTo>
                      <a:pt x="228" y="438"/>
                    </a:lnTo>
                    <a:lnTo>
                      <a:pt x="226" y="436"/>
                    </a:lnTo>
                    <a:lnTo>
                      <a:pt x="224" y="436"/>
                    </a:lnTo>
                    <a:lnTo>
                      <a:pt x="224" y="430"/>
                    </a:lnTo>
                    <a:lnTo>
                      <a:pt x="224" y="422"/>
                    </a:lnTo>
                    <a:lnTo>
                      <a:pt x="226" y="416"/>
                    </a:lnTo>
                    <a:lnTo>
                      <a:pt x="226" y="410"/>
                    </a:lnTo>
                    <a:lnTo>
                      <a:pt x="224" y="410"/>
                    </a:lnTo>
                    <a:lnTo>
                      <a:pt x="220" y="412"/>
                    </a:lnTo>
                    <a:lnTo>
                      <a:pt x="218" y="412"/>
                    </a:lnTo>
                    <a:lnTo>
                      <a:pt x="218" y="410"/>
                    </a:lnTo>
                    <a:lnTo>
                      <a:pt x="218" y="406"/>
                    </a:lnTo>
                    <a:lnTo>
                      <a:pt x="218" y="392"/>
                    </a:lnTo>
                    <a:lnTo>
                      <a:pt x="216" y="388"/>
                    </a:lnTo>
                    <a:lnTo>
                      <a:pt x="212" y="386"/>
                    </a:lnTo>
                    <a:lnTo>
                      <a:pt x="210" y="386"/>
                    </a:lnTo>
                    <a:lnTo>
                      <a:pt x="208" y="384"/>
                    </a:lnTo>
                    <a:lnTo>
                      <a:pt x="208" y="382"/>
                    </a:lnTo>
                    <a:lnTo>
                      <a:pt x="206" y="380"/>
                    </a:lnTo>
                    <a:lnTo>
                      <a:pt x="204" y="382"/>
                    </a:lnTo>
                    <a:lnTo>
                      <a:pt x="196" y="382"/>
                    </a:lnTo>
                    <a:lnTo>
                      <a:pt x="192" y="380"/>
                    </a:lnTo>
                    <a:lnTo>
                      <a:pt x="190" y="378"/>
                    </a:lnTo>
                    <a:lnTo>
                      <a:pt x="190" y="374"/>
                    </a:lnTo>
                    <a:lnTo>
                      <a:pt x="188" y="368"/>
                    </a:lnTo>
                    <a:lnTo>
                      <a:pt x="190" y="362"/>
                    </a:lnTo>
                    <a:lnTo>
                      <a:pt x="188" y="358"/>
                    </a:lnTo>
                    <a:lnTo>
                      <a:pt x="186" y="354"/>
                    </a:lnTo>
                    <a:lnTo>
                      <a:pt x="184" y="350"/>
                    </a:lnTo>
                    <a:lnTo>
                      <a:pt x="188" y="348"/>
                    </a:lnTo>
                    <a:lnTo>
                      <a:pt x="184" y="346"/>
                    </a:lnTo>
                    <a:lnTo>
                      <a:pt x="186" y="340"/>
                    </a:lnTo>
                    <a:lnTo>
                      <a:pt x="188" y="330"/>
                    </a:lnTo>
                    <a:lnTo>
                      <a:pt x="188" y="326"/>
                    </a:lnTo>
                    <a:lnTo>
                      <a:pt x="188" y="324"/>
                    </a:lnTo>
                    <a:lnTo>
                      <a:pt x="186" y="320"/>
                    </a:lnTo>
                    <a:lnTo>
                      <a:pt x="182" y="316"/>
                    </a:lnTo>
                    <a:lnTo>
                      <a:pt x="180" y="314"/>
                    </a:lnTo>
                    <a:lnTo>
                      <a:pt x="178" y="308"/>
                    </a:lnTo>
                    <a:lnTo>
                      <a:pt x="178" y="304"/>
                    </a:lnTo>
                    <a:lnTo>
                      <a:pt x="180" y="302"/>
                    </a:lnTo>
                    <a:lnTo>
                      <a:pt x="162" y="302"/>
                    </a:lnTo>
                    <a:lnTo>
                      <a:pt x="162" y="300"/>
                    </a:lnTo>
                    <a:lnTo>
                      <a:pt x="160" y="296"/>
                    </a:lnTo>
                    <a:lnTo>
                      <a:pt x="158" y="290"/>
                    </a:lnTo>
                    <a:lnTo>
                      <a:pt x="158" y="286"/>
                    </a:lnTo>
                    <a:lnTo>
                      <a:pt x="162" y="280"/>
                    </a:lnTo>
                    <a:lnTo>
                      <a:pt x="160" y="274"/>
                    </a:lnTo>
                    <a:lnTo>
                      <a:pt x="158" y="268"/>
                    </a:lnTo>
                    <a:lnTo>
                      <a:pt x="156" y="264"/>
                    </a:lnTo>
                    <a:lnTo>
                      <a:pt x="154" y="262"/>
                    </a:lnTo>
                    <a:lnTo>
                      <a:pt x="152" y="262"/>
                    </a:lnTo>
                    <a:lnTo>
                      <a:pt x="148" y="264"/>
                    </a:lnTo>
                    <a:lnTo>
                      <a:pt x="144" y="262"/>
                    </a:lnTo>
                    <a:lnTo>
                      <a:pt x="140" y="262"/>
                    </a:lnTo>
                    <a:lnTo>
                      <a:pt x="134" y="260"/>
                    </a:lnTo>
                    <a:lnTo>
                      <a:pt x="132" y="256"/>
                    </a:lnTo>
                    <a:lnTo>
                      <a:pt x="128" y="254"/>
                    </a:lnTo>
                    <a:lnTo>
                      <a:pt x="126" y="252"/>
                    </a:lnTo>
                    <a:lnTo>
                      <a:pt x="120" y="248"/>
                    </a:lnTo>
                    <a:lnTo>
                      <a:pt x="116" y="244"/>
                    </a:lnTo>
                    <a:lnTo>
                      <a:pt x="114" y="242"/>
                    </a:lnTo>
                    <a:lnTo>
                      <a:pt x="112" y="244"/>
                    </a:lnTo>
                    <a:lnTo>
                      <a:pt x="110" y="244"/>
                    </a:lnTo>
                    <a:lnTo>
                      <a:pt x="104" y="242"/>
                    </a:lnTo>
                    <a:lnTo>
                      <a:pt x="100" y="240"/>
                    </a:lnTo>
                    <a:lnTo>
                      <a:pt x="98" y="236"/>
                    </a:lnTo>
                    <a:lnTo>
                      <a:pt x="98" y="232"/>
                    </a:lnTo>
                    <a:lnTo>
                      <a:pt x="100" y="228"/>
                    </a:lnTo>
                    <a:lnTo>
                      <a:pt x="102" y="224"/>
                    </a:lnTo>
                    <a:lnTo>
                      <a:pt x="100" y="220"/>
                    </a:lnTo>
                    <a:lnTo>
                      <a:pt x="94" y="220"/>
                    </a:lnTo>
                    <a:lnTo>
                      <a:pt x="88" y="222"/>
                    </a:lnTo>
                    <a:lnTo>
                      <a:pt x="82" y="224"/>
                    </a:lnTo>
                    <a:lnTo>
                      <a:pt x="78" y="226"/>
                    </a:lnTo>
                    <a:lnTo>
                      <a:pt x="74" y="232"/>
                    </a:lnTo>
                    <a:lnTo>
                      <a:pt x="70" y="238"/>
                    </a:lnTo>
                    <a:lnTo>
                      <a:pt x="66" y="238"/>
                    </a:lnTo>
                    <a:lnTo>
                      <a:pt x="64" y="240"/>
                    </a:lnTo>
                    <a:lnTo>
                      <a:pt x="64" y="242"/>
                    </a:lnTo>
                    <a:lnTo>
                      <a:pt x="64" y="244"/>
                    </a:lnTo>
                    <a:lnTo>
                      <a:pt x="62" y="244"/>
                    </a:lnTo>
                    <a:lnTo>
                      <a:pt x="58" y="246"/>
                    </a:lnTo>
                    <a:lnTo>
                      <a:pt x="56" y="244"/>
                    </a:lnTo>
                    <a:lnTo>
                      <a:pt x="54" y="244"/>
                    </a:lnTo>
                    <a:lnTo>
                      <a:pt x="52" y="244"/>
                    </a:lnTo>
                    <a:lnTo>
                      <a:pt x="38" y="240"/>
                    </a:lnTo>
                    <a:lnTo>
                      <a:pt x="40" y="206"/>
                    </a:lnTo>
                    <a:lnTo>
                      <a:pt x="40" y="204"/>
                    </a:lnTo>
                    <a:lnTo>
                      <a:pt x="40" y="202"/>
                    </a:lnTo>
                    <a:lnTo>
                      <a:pt x="40" y="204"/>
                    </a:lnTo>
                    <a:lnTo>
                      <a:pt x="30" y="208"/>
                    </a:lnTo>
                    <a:lnTo>
                      <a:pt x="20" y="208"/>
                    </a:lnTo>
                    <a:lnTo>
                      <a:pt x="18" y="208"/>
                    </a:lnTo>
                    <a:lnTo>
                      <a:pt x="18" y="204"/>
                    </a:lnTo>
                    <a:lnTo>
                      <a:pt x="16" y="202"/>
                    </a:lnTo>
                    <a:lnTo>
                      <a:pt x="14" y="200"/>
                    </a:lnTo>
                    <a:lnTo>
                      <a:pt x="12" y="198"/>
                    </a:lnTo>
                    <a:lnTo>
                      <a:pt x="10" y="196"/>
                    </a:lnTo>
                    <a:lnTo>
                      <a:pt x="6" y="192"/>
                    </a:lnTo>
                    <a:lnTo>
                      <a:pt x="4" y="190"/>
                    </a:lnTo>
                    <a:lnTo>
                      <a:pt x="4" y="184"/>
                    </a:lnTo>
                    <a:lnTo>
                      <a:pt x="4" y="182"/>
                    </a:lnTo>
                    <a:lnTo>
                      <a:pt x="4" y="180"/>
                    </a:lnTo>
                    <a:lnTo>
                      <a:pt x="2" y="176"/>
                    </a:lnTo>
                    <a:lnTo>
                      <a:pt x="0" y="170"/>
                    </a:lnTo>
                    <a:lnTo>
                      <a:pt x="2" y="170"/>
                    </a:lnTo>
                    <a:lnTo>
                      <a:pt x="4" y="170"/>
                    </a:lnTo>
                    <a:lnTo>
                      <a:pt x="6" y="170"/>
                    </a:lnTo>
                    <a:lnTo>
                      <a:pt x="6" y="164"/>
                    </a:lnTo>
                    <a:lnTo>
                      <a:pt x="8" y="162"/>
                    </a:lnTo>
                    <a:lnTo>
                      <a:pt x="10" y="158"/>
                    </a:lnTo>
                    <a:lnTo>
                      <a:pt x="12" y="152"/>
                    </a:lnTo>
                    <a:lnTo>
                      <a:pt x="12" y="148"/>
                    </a:lnTo>
                    <a:lnTo>
                      <a:pt x="16" y="144"/>
                    </a:lnTo>
                    <a:lnTo>
                      <a:pt x="22" y="140"/>
                    </a:lnTo>
                    <a:lnTo>
                      <a:pt x="26" y="138"/>
                    </a:lnTo>
                    <a:lnTo>
                      <a:pt x="32" y="136"/>
                    </a:lnTo>
                    <a:lnTo>
                      <a:pt x="40" y="134"/>
                    </a:lnTo>
                    <a:lnTo>
                      <a:pt x="42" y="134"/>
                    </a:lnTo>
                    <a:lnTo>
                      <a:pt x="44" y="132"/>
                    </a:lnTo>
                    <a:lnTo>
                      <a:pt x="44" y="130"/>
                    </a:lnTo>
                    <a:lnTo>
                      <a:pt x="56" y="98"/>
                    </a:lnTo>
                    <a:lnTo>
                      <a:pt x="58" y="94"/>
                    </a:lnTo>
                    <a:lnTo>
                      <a:pt x="56" y="90"/>
                    </a:lnTo>
                    <a:lnTo>
                      <a:pt x="52" y="86"/>
                    </a:lnTo>
                    <a:lnTo>
                      <a:pt x="50" y="86"/>
                    </a:lnTo>
                    <a:lnTo>
                      <a:pt x="50" y="82"/>
                    </a:lnTo>
                    <a:lnTo>
                      <a:pt x="58" y="80"/>
                    </a:lnTo>
                    <a:lnTo>
                      <a:pt x="58" y="76"/>
                    </a:lnTo>
                    <a:lnTo>
                      <a:pt x="56" y="74"/>
                    </a:lnTo>
                    <a:lnTo>
                      <a:pt x="52" y="74"/>
                    </a:lnTo>
                    <a:lnTo>
                      <a:pt x="52" y="68"/>
                    </a:lnTo>
                    <a:lnTo>
                      <a:pt x="58" y="66"/>
                    </a:lnTo>
                    <a:lnTo>
                      <a:pt x="74" y="64"/>
                    </a:lnTo>
                    <a:lnTo>
                      <a:pt x="74" y="60"/>
                    </a:lnTo>
                    <a:lnTo>
                      <a:pt x="76" y="62"/>
                    </a:lnTo>
                    <a:lnTo>
                      <a:pt x="80" y="60"/>
                    </a:lnTo>
                    <a:lnTo>
                      <a:pt x="82" y="56"/>
                    </a:lnTo>
                    <a:lnTo>
                      <a:pt x="86" y="56"/>
                    </a:lnTo>
                    <a:lnTo>
                      <a:pt x="88" y="62"/>
                    </a:lnTo>
                    <a:lnTo>
                      <a:pt x="90" y="62"/>
                    </a:lnTo>
                    <a:lnTo>
                      <a:pt x="96" y="66"/>
                    </a:lnTo>
                    <a:lnTo>
                      <a:pt x="100" y="64"/>
                    </a:lnTo>
                    <a:lnTo>
                      <a:pt x="104" y="62"/>
                    </a:lnTo>
                    <a:lnTo>
                      <a:pt x="106" y="62"/>
                    </a:lnTo>
                    <a:lnTo>
                      <a:pt x="108" y="60"/>
                    </a:lnTo>
                    <a:lnTo>
                      <a:pt x="108" y="58"/>
                    </a:lnTo>
                    <a:lnTo>
                      <a:pt x="110" y="58"/>
                    </a:lnTo>
                    <a:lnTo>
                      <a:pt x="114" y="56"/>
                    </a:lnTo>
                    <a:lnTo>
                      <a:pt x="116" y="54"/>
                    </a:lnTo>
                    <a:lnTo>
                      <a:pt x="118" y="54"/>
                    </a:lnTo>
                    <a:lnTo>
                      <a:pt x="120" y="50"/>
                    </a:lnTo>
                    <a:lnTo>
                      <a:pt x="120" y="48"/>
                    </a:lnTo>
                    <a:lnTo>
                      <a:pt x="122" y="48"/>
                    </a:lnTo>
                    <a:lnTo>
                      <a:pt x="126" y="46"/>
                    </a:lnTo>
                    <a:lnTo>
                      <a:pt x="126" y="44"/>
                    </a:lnTo>
                    <a:lnTo>
                      <a:pt x="124" y="42"/>
                    </a:lnTo>
                    <a:lnTo>
                      <a:pt x="122" y="42"/>
                    </a:lnTo>
                    <a:lnTo>
                      <a:pt x="118" y="44"/>
                    </a:lnTo>
                    <a:lnTo>
                      <a:pt x="114" y="44"/>
                    </a:lnTo>
                    <a:lnTo>
                      <a:pt x="112" y="42"/>
                    </a:lnTo>
                    <a:lnTo>
                      <a:pt x="110" y="38"/>
                    </a:lnTo>
                    <a:lnTo>
                      <a:pt x="110" y="34"/>
                    </a:lnTo>
                    <a:lnTo>
                      <a:pt x="112" y="30"/>
                    </a:lnTo>
                    <a:lnTo>
                      <a:pt x="108" y="24"/>
                    </a:lnTo>
                    <a:lnTo>
                      <a:pt x="106" y="20"/>
                    </a:lnTo>
                    <a:lnTo>
                      <a:pt x="106" y="18"/>
                    </a:lnTo>
                    <a:lnTo>
                      <a:pt x="106" y="16"/>
                    </a:lnTo>
                    <a:lnTo>
                      <a:pt x="104" y="16"/>
                    </a:lnTo>
                    <a:lnTo>
                      <a:pt x="108" y="14"/>
                    </a:lnTo>
                    <a:lnTo>
                      <a:pt x="112" y="16"/>
                    </a:lnTo>
                    <a:lnTo>
                      <a:pt x="116" y="18"/>
                    </a:lnTo>
                    <a:lnTo>
                      <a:pt x="118" y="18"/>
                    </a:lnTo>
                    <a:lnTo>
                      <a:pt x="122" y="20"/>
                    </a:lnTo>
                    <a:lnTo>
                      <a:pt x="126" y="22"/>
                    </a:lnTo>
                    <a:lnTo>
                      <a:pt x="130" y="22"/>
                    </a:lnTo>
                    <a:lnTo>
                      <a:pt x="128" y="20"/>
                    </a:lnTo>
                    <a:lnTo>
                      <a:pt x="128" y="18"/>
                    </a:lnTo>
                    <a:lnTo>
                      <a:pt x="130" y="16"/>
                    </a:lnTo>
                    <a:lnTo>
                      <a:pt x="132" y="16"/>
                    </a:lnTo>
                    <a:lnTo>
                      <a:pt x="138" y="18"/>
                    </a:lnTo>
                    <a:lnTo>
                      <a:pt x="142" y="16"/>
                    </a:lnTo>
                    <a:lnTo>
                      <a:pt x="144" y="14"/>
                    </a:lnTo>
                    <a:lnTo>
                      <a:pt x="146" y="14"/>
                    </a:lnTo>
                    <a:lnTo>
                      <a:pt x="146" y="12"/>
                    </a:lnTo>
                    <a:lnTo>
                      <a:pt x="148" y="10"/>
                    </a:lnTo>
                    <a:lnTo>
                      <a:pt x="154" y="8"/>
                    </a:lnTo>
                    <a:lnTo>
                      <a:pt x="156" y="4"/>
                    </a:lnTo>
                    <a:lnTo>
                      <a:pt x="154" y="0"/>
                    </a:lnTo>
                    <a:lnTo>
                      <a:pt x="158" y="2"/>
                    </a:lnTo>
                    <a:lnTo>
                      <a:pt x="164" y="2"/>
                    </a:lnTo>
                    <a:lnTo>
                      <a:pt x="166" y="4"/>
                    </a:lnTo>
                    <a:lnTo>
                      <a:pt x="166" y="6"/>
                    </a:lnTo>
                    <a:lnTo>
                      <a:pt x="162" y="10"/>
                    </a:lnTo>
                    <a:lnTo>
                      <a:pt x="168" y="12"/>
                    </a:lnTo>
                    <a:lnTo>
                      <a:pt x="170" y="12"/>
                    </a:lnTo>
                    <a:lnTo>
                      <a:pt x="168" y="14"/>
                    </a:lnTo>
                    <a:lnTo>
                      <a:pt x="168" y="16"/>
                    </a:lnTo>
                    <a:lnTo>
                      <a:pt x="168" y="18"/>
                    </a:lnTo>
                    <a:lnTo>
                      <a:pt x="170" y="20"/>
                    </a:lnTo>
                    <a:lnTo>
                      <a:pt x="168" y="22"/>
                    </a:lnTo>
                    <a:lnTo>
                      <a:pt x="162" y="26"/>
                    </a:lnTo>
                    <a:lnTo>
                      <a:pt x="162" y="34"/>
                    </a:lnTo>
                    <a:lnTo>
                      <a:pt x="162" y="44"/>
                    </a:lnTo>
                    <a:lnTo>
                      <a:pt x="162" y="46"/>
                    </a:lnTo>
                    <a:lnTo>
                      <a:pt x="162" y="48"/>
                    </a:lnTo>
                    <a:lnTo>
                      <a:pt x="164" y="52"/>
                    </a:lnTo>
                    <a:lnTo>
                      <a:pt x="168" y="54"/>
                    </a:lnTo>
                    <a:lnTo>
                      <a:pt x="170" y="56"/>
                    </a:lnTo>
                    <a:lnTo>
                      <a:pt x="172" y="58"/>
                    </a:lnTo>
                    <a:lnTo>
                      <a:pt x="174" y="60"/>
                    </a:lnTo>
                    <a:lnTo>
                      <a:pt x="178" y="58"/>
                    </a:lnTo>
                    <a:lnTo>
                      <a:pt x="178" y="56"/>
                    </a:lnTo>
                    <a:lnTo>
                      <a:pt x="180" y="56"/>
                    </a:lnTo>
                    <a:lnTo>
                      <a:pt x="182" y="56"/>
                    </a:lnTo>
                    <a:lnTo>
                      <a:pt x="182" y="54"/>
                    </a:lnTo>
                    <a:lnTo>
                      <a:pt x="182" y="52"/>
                    </a:lnTo>
                    <a:lnTo>
                      <a:pt x="184" y="52"/>
                    </a:lnTo>
                    <a:lnTo>
                      <a:pt x="186" y="50"/>
                    </a:lnTo>
                    <a:lnTo>
                      <a:pt x="188" y="50"/>
                    </a:lnTo>
                    <a:lnTo>
                      <a:pt x="192" y="50"/>
                    </a:lnTo>
                    <a:lnTo>
                      <a:pt x="194" y="50"/>
                    </a:lnTo>
                    <a:lnTo>
                      <a:pt x="198" y="50"/>
                    </a:lnTo>
                    <a:lnTo>
                      <a:pt x="206" y="52"/>
                    </a:lnTo>
                    <a:lnTo>
                      <a:pt x="210" y="48"/>
                    </a:lnTo>
                    <a:lnTo>
                      <a:pt x="206" y="44"/>
                    </a:lnTo>
                    <a:lnTo>
                      <a:pt x="208" y="38"/>
                    </a:lnTo>
                    <a:lnTo>
                      <a:pt x="214" y="40"/>
                    </a:lnTo>
                    <a:lnTo>
                      <a:pt x="218" y="38"/>
                    </a:lnTo>
                    <a:lnTo>
                      <a:pt x="220" y="42"/>
                    </a:lnTo>
                    <a:lnTo>
                      <a:pt x="226" y="42"/>
                    </a:lnTo>
                    <a:lnTo>
                      <a:pt x="226" y="44"/>
                    </a:lnTo>
                    <a:lnTo>
                      <a:pt x="228" y="48"/>
                    </a:lnTo>
                    <a:lnTo>
                      <a:pt x="232" y="48"/>
                    </a:lnTo>
                    <a:lnTo>
                      <a:pt x="234" y="48"/>
                    </a:lnTo>
                    <a:lnTo>
                      <a:pt x="236" y="46"/>
                    </a:lnTo>
                    <a:lnTo>
                      <a:pt x="242" y="44"/>
                    </a:lnTo>
                    <a:lnTo>
                      <a:pt x="246" y="48"/>
                    </a:lnTo>
                    <a:lnTo>
                      <a:pt x="250" y="44"/>
                    </a:lnTo>
                    <a:lnTo>
                      <a:pt x="254" y="38"/>
                    </a:lnTo>
                    <a:lnTo>
                      <a:pt x="254" y="26"/>
                    </a:lnTo>
                    <a:lnTo>
                      <a:pt x="258" y="18"/>
                    </a:lnTo>
                    <a:lnTo>
                      <a:pt x="260" y="14"/>
                    </a:lnTo>
                    <a:close/>
                    <a:moveTo>
                      <a:pt x="296" y="88"/>
                    </a:moveTo>
                    <a:lnTo>
                      <a:pt x="296" y="92"/>
                    </a:lnTo>
                    <a:lnTo>
                      <a:pt x="294" y="94"/>
                    </a:lnTo>
                    <a:lnTo>
                      <a:pt x="294" y="90"/>
                    </a:lnTo>
                    <a:lnTo>
                      <a:pt x="294" y="88"/>
                    </a:lnTo>
                    <a:lnTo>
                      <a:pt x="296" y="88"/>
                    </a:lnTo>
                    <a:close/>
                    <a:moveTo>
                      <a:pt x="294" y="94"/>
                    </a:moveTo>
                    <a:lnTo>
                      <a:pt x="294" y="96"/>
                    </a:lnTo>
                    <a:lnTo>
                      <a:pt x="290" y="98"/>
                    </a:lnTo>
                    <a:lnTo>
                      <a:pt x="290" y="100"/>
                    </a:lnTo>
                    <a:lnTo>
                      <a:pt x="286" y="100"/>
                    </a:lnTo>
                    <a:lnTo>
                      <a:pt x="288" y="98"/>
                    </a:lnTo>
                    <a:lnTo>
                      <a:pt x="294" y="94"/>
                    </a:lnTo>
                    <a:close/>
                    <a:moveTo>
                      <a:pt x="268" y="68"/>
                    </a:moveTo>
                    <a:lnTo>
                      <a:pt x="268" y="68"/>
                    </a:lnTo>
                    <a:lnTo>
                      <a:pt x="270" y="70"/>
                    </a:lnTo>
                    <a:lnTo>
                      <a:pt x="270" y="74"/>
                    </a:lnTo>
                    <a:lnTo>
                      <a:pt x="280" y="72"/>
                    </a:lnTo>
                    <a:lnTo>
                      <a:pt x="274" y="80"/>
                    </a:lnTo>
                    <a:lnTo>
                      <a:pt x="270" y="86"/>
                    </a:lnTo>
                    <a:lnTo>
                      <a:pt x="272" y="92"/>
                    </a:lnTo>
                    <a:lnTo>
                      <a:pt x="280" y="100"/>
                    </a:lnTo>
                    <a:lnTo>
                      <a:pt x="274" y="100"/>
                    </a:lnTo>
                    <a:lnTo>
                      <a:pt x="266" y="88"/>
                    </a:lnTo>
                    <a:lnTo>
                      <a:pt x="264" y="88"/>
                    </a:lnTo>
                    <a:lnTo>
                      <a:pt x="262" y="88"/>
                    </a:lnTo>
                    <a:lnTo>
                      <a:pt x="264" y="90"/>
                    </a:lnTo>
                    <a:lnTo>
                      <a:pt x="260" y="90"/>
                    </a:lnTo>
                    <a:lnTo>
                      <a:pt x="262" y="98"/>
                    </a:lnTo>
                    <a:lnTo>
                      <a:pt x="258" y="90"/>
                    </a:lnTo>
                    <a:lnTo>
                      <a:pt x="254" y="90"/>
                    </a:lnTo>
                    <a:lnTo>
                      <a:pt x="250" y="92"/>
                    </a:lnTo>
                    <a:lnTo>
                      <a:pt x="252" y="88"/>
                    </a:lnTo>
                    <a:lnTo>
                      <a:pt x="258" y="84"/>
                    </a:lnTo>
                    <a:lnTo>
                      <a:pt x="262" y="74"/>
                    </a:lnTo>
                    <a:lnTo>
                      <a:pt x="264" y="70"/>
                    </a:lnTo>
                    <a:lnTo>
                      <a:pt x="268" y="68"/>
                    </a:lnTo>
                    <a:close/>
                    <a:moveTo>
                      <a:pt x="274" y="60"/>
                    </a:moveTo>
                    <a:lnTo>
                      <a:pt x="274" y="60"/>
                    </a:lnTo>
                    <a:lnTo>
                      <a:pt x="276" y="62"/>
                    </a:lnTo>
                    <a:lnTo>
                      <a:pt x="272" y="64"/>
                    </a:lnTo>
                    <a:lnTo>
                      <a:pt x="272" y="60"/>
                    </a:lnTo>
                    <a:lnTo>
                      <a:pt x="274" y="60"/>
                    </a:lnTo>
                    <a:close/>
                  </a:path>
                </a:pathLst>
              </a:custGeom>
              <a:grpFill/>
              <a:ln w="3175">
                <a:noFill/>
                <a:round/>
                <a:headEnd/>
                <a:tailEnd/>
              </a:ln>
            </p:spPr>
            <p:txBody>
              <a:bodyPr/>
              <a:lstStyle/>
              <a:p>
                <a:pPr>
                  <a:defRPr/>
                </a:pPr>
                <a:endParaRPr lang="en-GB" dirty="0">
                  <a:latin typeface="Calibri" pitchFamily="34" charset="0"/>
                </a:endParaRPr>
              </a:p>
            </p:txBody>
          </p:sp>
          <p:sp>
            <p:nvSpPr>
              <p:cNvPr id="781" name="Freeform 186"/>
              <p:cNvSpPr>
                <a:spLocks/>
              </p:cNvSpPr>
              <p:nvPr/>
            </p:nvSpPr>
            <p:spPr bwMode="auto">
              <a:xfrm>
                <a:off x="5232709" y="4963159"/>
                <a:ext cx="255071" cy="301400"/>
              </a:xfrm>
              <a:custGeom>
                <a:avLst/>
                <a:gdLst>
                  <a:gd name="T0" fmla="*/ 2 w 112"/>
                  <a:gd name="T1" fmla="*/ 43 h 132"/>
                  <a:gd name="T2" fmla="*/ 3 w 112"/>
                  <a:gd name="T3" fmla="*/ 45 h 132"/>
                  <a:gd name="T4" fmla="*/ 4 w 112"/>
                  <a:gd name="T5" fmla="*/ 48 h 132"/>
                  <a:gd name="T6" fmla="*/ 5 w 112"/>
                  <a:gd name="T7" fmla="*/ 51 h 132"/>
                  <a:gd name="T8" fmla="*/ 7 w 112"/>
                  <a:gd name="T9" fmla="*/ 50 h 132"/>
                  <a:gd name="T10" fmla="*/ 10 w 112"/>
                  <a:gd name="T11" fmla="*/ 48 h 132"/>
                  <a:gd name="T12" fmla="*/ 15 w 112"/>
                  <a:gd name="T13" fmla="*/ 46 h 132"/>
                  <a:gd name="T14" fmla="*/ 15 w 112"/>
                  <a:gd name="T15" fmla="*/ 44 h 132"/>
                  <a:gd name="T16" fmla="*/ 17 w 112"/>
                  <a:gd name="T17" fmla="*/ 43 h 132"/>
                  <a:gd name="T18" fmla="*/ 19 w 112"/>
                  <a:gd name="T19" fmla="*/ 43 h 132"/>
                  <a:gd name="T20" fmla="*/ 22 w 112"/>
                  <a:gd name="T21" fmla="*/ 43 h 132"/>
                  <a:gd name="T22" fmla="*/ 23 w 112"/>
                  <a:gd name="T23" fmla="*/ 44 h 132"/>
                  <a:gd name="T24" fmla="*/ 26 w 112"/>
                  <a:gd name="T25" fmla="*/ 45 h 132"/>
                  <a:gd name="T26" fmla="*/ 27 w 112"/>
                  <a:gd name="T27" fmla="*/ 44 h 132"/>
                  <a:gd name="T28" fmla="*/ 28 w 112"/>
                  <a:gd name="T29" fmla="*/ 37 h 132"/>
                  <a:gd name="T30" fmla="*/ 30 w 112"/>
                  <a:gd name="T31" fmla="*/ 35 h 132"/>
                  <a:gd name="T32" fmla="*/ 31 w 112"/>
                  <a:gd name="T33" fmla="*/ 32 h 132"/>
                  <a:gd name="T34" fmla="*/ 33 w 112"/>
                  <a:gd name="T35" fmla="*/ 30 h 132"/>
                  <a:gd name="T36" fmla="*/ 35 w 112"/>
                  <a:gd name="T37" fmla="*/ 28 h 132"/>
                  <a:gd name="T38" fmla="*/ 39 w 112"/>
                  <a:gd name="T39" fmla="*/ 27 h 132"/>
                  <a:gd name="T40" fmla="*/ 39 w 112"/>
                  <a:gd name="T41" fmla="*/ 27 h 132"/>
                  <a:gd name="T42" fmla="*/ 42 w 112"/>
                  <a:gd name="T43" fmla="*/ 25 h 132"/>
                  <a:gd name="T44" fmla="*/ 42 w 112"/>
                  <a:gd name="T45" fmla="*/ 24 h 132"/>
                  <a:gd name="T46" fmla="*/ 42 w 112"/>
                  <a:gd name="T47" fmla="*/ 22 h 132"/>
                  <a:gd name="T48" fmla="*/ 39 w 112"/>
                  <a:gd name="T49" fmla="*/ 22 h 132"/>
                  <a:gd name="T50" fmla="*/ 39 w 112"/>
                  <a:gd name="T51" fmla="*/ 22 h 132"/>
                  <a:gd name="T52" fmla="*/ 38 w 112"/>
                  <a:gd name="T53" fmla="*/ 19 h 132"/>
                  <a:gd name="T54" fmla="*/ 39 w 112"/>
                  <a:gd name="T55" fmla="*/ 17 h 132"/>
                  <a:gd name="T56" fmla="*/ 36 w 112"/>
                  <a:gd name="T57" fmla="*/ 16 h 132"/>
                  <a:gd name="T58" fmla="*/ 35 w 112"/>
                  <a:gd name="T59" fmla="*/ 15 h 132"/>
                  <a:gd name="T60" fmla="*/ 35 w 112"/>
                  <a:gd name="T61" fmla="*/ 13 h 132"/>
                  <a:gd name="T62" fmla="*/ 32 w 112"/>
                  <a:gd name="T63" fmla="*/ 10 h 132"/>
                  <a:gd name="T64" fmla="*/ 31 w 112"/>
                  <a:gd name="T65" fmla="*/ 10 h 132"/>
                  <a:gd name="T66" fmla="*/ 30 w 112"/>
                  <a:gd name="T67" fmla="*/ 10 h 132"/>
                  <a:gd name="T68" fmla="*/ 29 w 112"/>
                  <a:gd name="T69" fmla="*/ 9 h 132"/>
                  <a:gd name="T70" fmla="*/ 27 w 112"/>
                  <a:gd name="T71" fmla="*/ 6 h 132"/>
                  <a:gd name="T72" fmla="*/ 26 w 112"/>
                  <a:gd name="T73" fmla="*/ 4 h 132"/>
                  <a:gd name="T74" fmla="*/ 25 w 112"/>
                  <a:gd name="T75" fmla="*/ 3 h 132"/>
                  <a:gd name="T76" fmla="*/ 24 w 112"/>
                  <a:gd name="T77" fmla="*/ 0 h 132"/>
                  <a:gd name="T78" fmla="*/ 22 w 112"/>
                  <a:gd name="T79" fmla="*/ 2 h 132"/>
                  <a:gd name="T80" fmla="*/ 22 w 112"/>
                  <a:gd name="T81" fmla="*/ 2 h 132"/>
                  <a:gd name="T82" fmla="*/ 20 w 112"/>
                  <a:gd name="T83" fmla="*/ 2 h 132"/>
                  <a:gd name="T84" fmla="*/ 19 w 112"/>
                  <a:gd name="T85" fmla="*/ 2 h 132"/>
                  <a:gd name="T86" fmla="*/ 6 w 112"/>
                  <a:gd name="T87" fmla="*/ 22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132">
                    <a:moveTo>
                      <a:pt x="0" y="108"/>
                    </a:moveTo>
                    <a:lnTo>
                      <a:pt x="0" y="108"/>
                    </a:lnTo>
                    <a:lnTo>
                      <a:pt x="4" y="110"/>
                    </a:lnTo>
                    <a:lnTo>
                      <a:pt x="6" y="112"/>
                    </a:lnTo>
                    <a:lnTo>
                      <a:pt x="8" y="116"/>
                    </a:lnTo>
                    <a:lnTo>
                      <a:pt x="10" y="122"/>
                    </a:lnTo>
                    <a:lnTo>
                      <a:pt x="10" y="126"/>
                    </a:lnTo>
                    <a:lnTo>
                      <a:pt x="10" y="130"/>
                    </a:lnTo>
                    <a:lnTo>
                      <a:pt x="10" y="132"/>
                    </a:lnTo>
                    <a:lnTo>
                      <a:pt x="12" y="132"/>
                    </a:lnTo>
                    <a:lnTo>
                      <a:pt x="14" y="132"/>
                    </a:lnTo>
                    <a:lnTo>
                      <a:pt x="18" y="130"/>
                    </a:lnTo>
                    <a:lnTo>
                      <a:pt x="24" y="128"/>
                    </a:lnTo>
                    <a:lnTo>
                      <a:pt x="28" y="126"/>
                    </a:lnTo>
                    <a:lnTo>
                      <a:pt x="34" y="122"/>
                    </a:lnTo>
                    <a:lnTo>
                      <a:pt x="38" y="120"/>
                    </a:lnTo>
                    <a:lnTo>
                      <a:pt x="40" y="116"/>
                    </a:lnTo>
                    <a:lnTo>
                      <a:pt x="40" y="114"/>
                    </a:lnTo>
                    <a:lnTo>
                      <a:pt x="44" y="110"/>
                    </a:lnTo>
                    <a:lnTo>
                      <a:pt x="46" y="110"/>
                    </a:lnTo>
                    <a:lnTo>
                      <a:pt x="48" y="112"/>
                    </a:lnTo>
                    <a:lnTo>
                      <a:pt x="50" y="112"/>
                    </a:lnTo>
                    <a:lnTo>
                      <a:pt x="52" y="112"/>
                    </a:lnTo>
                    <a:lnTo>
                      <a:pt x="54" y="112"/>
                    </a:lnTo>
                    <a:lnTo>
                      <a:pt x="56" y="112"/>
                    </a:lnTo>
                    <a:lnTo>
                      <a:pt x="58" y="114"/>
                    </a:lnTo>
                    <a:lnTo>
                      <a:pt x="60" y="114"/>
                    </a:lnTo>
                    <a:lnTo>
                      <a:pt x="64" y="114"/>
                    </a:lnTo>
                    <a:lnTo>
                      <a:pt x="68" y="116"/>
                    </a:lnTo>
                    <a:lnTo>
                      <a:pt x="70" y="114"/>
                    </a:lnTo>
                    <a:lnTo>
                      <a:pt x="70" y="98"/>
                    </a:lnTo>
                    <a:lnTo>
                      <a:pt x="72" y="96"/>
                    </a:lnTo>
                    <a:lnTo>
                      <a:pt x="76" y="94"/>
                    </a:lnTo>
                    <a:lnTo>
                      <a:pt x="78" y="92"/>
                    </a:lnTo>
                    <a:lnTo>
                      <a:pt x="78" y="90"/>
                    </a:lnTo>
                    <a:lnTo>
                      <a:pt x="80" y="86"/>
                    </a:lnTo>
                    <a:lnTo>
                      <a:pt x="82" y="84"/>
                    </a:lnTo>
                    <a:lnTo>
                      <a:pt x="84" y="82"/>
                    </a:lnTo>
                    <a:lnTo>
                      <a:pt x="86" y="78"/>
                    </a:lnTo>
                    <a:lnTo>
                      <a:pt x="88" y="76"/>
                    </a:lnTo>
                    <a:lnTo>
                      <a:pt x="90" y="74"/>
                    </a:lnTo>
                    <a:lnTo>
                      <a:pt x="96" y="72"/>
                    </a:lnTo>
                    <a:lnTo>
                      <a:pt x="102" y="70"/>
                    </a:lnTo>
                    <a:lnTo>
                      <a:pt x="102" y="68"/>
                    </a:lnTo>
                    <a:lnTo>
                      <a:pt x="104" y="68"/>
                    </a:lnTo>
                    <a:lnTo>
                      <a:pt x="106" y="68"/>
                    </a:lnTo>
                    <a:lnTo>
                      <a:pt x="108" y="66"/>
                    </a:lnTo>
                    <a:lnTo>
                      <a:pt x="112" y="64"/>
                    </a:lnTo>
                    <a:lnTo>
                      <a:pt x="112" y="62"/>
                    </a:lnTo>
                    <a:lnTo>
                      <a:pt x="110" y="62"/>
                    </a:lnTo>
                    <a:lnTo>
                      <a:pt x="108" y="58"/>
                    </a:lnTo>
                    <a:lnTo>
                      <a:pt x="106" y="58"/>
                    </a:lnTo>
                    <a:lnTo>
                      <a:pt x="104" y="58"/>
                    </a:lnTo>
                    <a:lnTo>
                      <a:pt x="102" y="58"/>
                    </a:lnTo>
                    <a:lnTo>
                      <a:pt x="100" y="56"/>
                    </a:lnTo>
                    <a:lnTo>
                      <a:pt x="98" y="54"/>
                    </a:lnTo>
                    <a:lnTo>
                      <a:pt x="98" y="48"/>
                    </a:lnTo>
                    <a:lnTo>
                      <a:pt x="100" y="46"/>
                    </a:lnTo>
                    <a:lnTo>
                      <a:pt x="100" y="44"/>
                    </a:lnTo>
                    <a:lnTo>
                      <a:pt x="98" y="44"/>
                    </a:lnTo>
                    <a:lnTo>
                      <a:pt x="96" y="42"/>
                    </a:lnTo>
                    <a:lnTo>
                      <a:pt x="94" y="40"/>
                    </a:lnTo>
                    <a:lnTo>
                      <a:pt x="92" y="38"/>
                    </a:lnTo>
                    <a:lnTo>
                      <a:pt x="92" y="32"/>
                    </a:lnTo>
                    <a:lnTo>
                      <a:pt x="88" y="30"/>
                    </a:lnTo>
                    <a:lnTo>
                      <a:pt x="84" y="26"/>
                    </a:lnTo>
                    <a:lnTo>
                      <a:pt x="82" y="28"/>
                    </a:lnTo>
                    <a:lnTo>
                      <a:pt x="80" y="28"/>
                    </a:lnTo>
                    <a:lnTo>
                      <a:pt x="78" y="26"/>
                    </a:lnTo>
                    <a:lnTo>
                      <a:pt x="78" y="24"/>
                    </a:lnTo>
                    <a:lnTo>
                      <a:pt x="76" y="24"/>
                    </a:lnTo>
                    <a:lnTo>
                      <a:pt x="72" y="18"/>
                    </a:lnTo>
                    <a:lnTo>
                      <a:pt x="70" y="14"/>
                    </a:lnTo>
                    <a:lnTo>
                      <a:pt x="70" y="12"/>
                    </a:lnTo>
                    <a:lnTo>
                      <a:pt x="68" y="10"/>
                    </a:lnTo>
                    <a:lnTo>
                      <a:pt x="68" y="8"/>
                    </a:lnTo>
                    <a:lnTo>
                      <a:pt x="66" y="8"/>
                    </a:lnTo>
                    <a:lnTo>
                      <a:pt x="64" y="4"/>
                    </a:lnTo>
                    <a:lnTo>
                      <a:pt x="64" y="0"/>
                    </a:lnTo>
                    <a:lnTo>
                      <a:pt x="62" y="0"/>
                    </a:lnTo>
                    <a:lnTo>
                      <a:pt x="60" y="2"/>
                    </a:lnTo>
                    <a:lnTo>
                      <a:pt x="58" y="4"/>
                    </a:lnTo>
                    <a:lnTo>
                      <a:pt x="58" y="6"/>
                    </a:lnTo>
                    <a:lnTo>
                      <a:pt x="56" y="4"/>
                    </a:lnTo>
                    <a:lnTo>
                      <a:pt x="54" y="4"/>
                    </a:lnTo>
                    <a:lnTo>
                      <a:pt x="52" y="4"/>
                    </a:lnTo>
                    <a:lnTo>
                      <a:pt x="52" y="6"/>
                    </a:lnTo>
                    <a:lnTo>
                      <a:pt x="50" y="8"/>
                    </a:lnTo>
                    <a:lnTo>
                      <a:pt x="48" y="6"/>
                    </a:lnTo>
                    <a:lnTo>
                      <a:pt x="22" y="10"/>
                    </a:lnTo>
                    <a:lnTo>
                      <a:pt x="14" y="10"/>
                    </a:lnTo>
                    <a:lnTo>
                      <a:pt x="14" y="56"/>
                    </a:lnTo>
                    <a:lnTo>
                      <a:pt x="2" y="56"/>
                    </a:lnTo>
                    <a:lnTo>
                      <a:pt x="0" y="108"/>
                    </a:lnTo>
                    <a:close/>
                  </a:path>
                </a:pathLst>
              </a:custGeom>
              <a:grpFill/>
              <a:ln w="3175">
                <a:noFill/>
                <a:round/>
                <a:headEnd/>
                <a:tailEnd/>
              </a:ln>
            </p:spPr>
            <p:txBody>
              <a:bodyPr/>
              <a:lstStyle/>
              <a:p>
                <a:pPr>
                  <a:defRPr/>
                </a:pPr>
                <a:endParaRPr lang="en-GB" dirty="0">
                  <a:latin typeface="Calibri" pitchFamily="34" charset="0"/>
                </a:endParaRPr>
              </a:p>
            </p:txBody>
          </p:sp>
          <p:sp>
            <p:nvSpPr>
              <p:cNvPr id="782" name="Freeform 187"/>
              <p:cNvSpPr>
                <a:spLocks/>
              </p:cNvSpPr>
              <p:nvPr/>
            </p:nvSpPr>
            <p:spPr bwMode="auto">
              <a:xfrm>
                <a:off x="5137057" y="2870750"/>
                <a:ext cx="104347" cy="98535"/>
              </a:xfrm>
              <a:custGeom>
                <a:avLst/>
                <a:gdLst>
                  <a:gd name="T0" fmla="*/ 13 w 46"/>
                  <a:gd name="T1" fmla="*/ 15 h 44"/>
                  <a:gd name="T2" fmla="*/ 13 w 46"/>
                  <a:gd name="T3" fmla="*/ 15 h 44"/>
                  <a:gd name="T4" fmla="*/ 13 w 46"/>
                  <a:gd name="T5" fmla="*/ 12 h 44"/>
                  <a:gd name="T6" fmla="*/ 14 w 46"/>
                  <a:gd name="T7" fmla="*/ 12 h 44"/>
                  <a:gd name="T8" fmla="*/ 15 w 46"/>
                  <a:gd name="T9" fmla="*/ 10 h 44"/>
                  <a:gd name="T10" fmla="*/ 16 w 46"/>
                  <a:gd name="T11" fmla="*/ 10 h 44"/>
                  <a:gd name="T12" fmla="*/ 17 w 46"/>
                  <a:gd name="T13" fmla="*/ 9 h 44"/>
                  <a:gd name="T14" fmla="*/ 16 w 46"/>
                  <a:gd name="T15" fmla="*/ 8 h 44"/>
                  <a:gd name="T16" fmla="*/ 15 w 46"/>
                  <a:gd name="T17" fmla="*/ 7 h 44"/>
                  <a:gd name="T18" fmla="*/ 16 w 46"/>
                  <a:gd name="T19" fmla="*/ 7 h 44"/>
                  <a:gd name="T20" fmla="*/ 16 w 46"/>
                  <a:gd name="T21" fmla="*/ 7 h 44"/>
                  <a:gd name="T22" fmla="*/ 16 w 46"/>
                  <a:gd name="T23" fmla="*/ 5 h 44"/>
                  <a:gd name="T24" fmla="*/ 16 w 46"/>
                  <a:gd name="T25" fmla="*/ 4 h 44"/>
                  <a:gd name="T26" fmla="*/ 16 w 46"/>
                  <a:gd name="T27" fmla="*/ 3 h 44"/>
                  <a:gd name="T28" fmla="*/ 13 w 46"/>
                  <a:gd name="T29" fmla="*/ 3 h 44"/>
                  <a:gd name="T30" fmla="*/ 13 w 46"/>
                  <a:gd name="T31" fmla="*/ 3 h 44"/>
                  <a:gd name="T32" fmla="*/ 11 w 46"/>
                  <a:gd name="T33" fmla="*/ 2 h 44"/>
                  <a:gd name="T34" fmla="*/ 9 w 46"/>
                  <a:gd name="T35" fmla="*/ 2 h 44"/>
                  <a:gd name="T36" fmla="*/ 8 w 46"/>
                  <a:gd name="T37" fmla="*/ 2 h 44"/>
                  <a:gd name="T38" fmla="*/ 6 w 46"/>
                  <a:gd name="T39" fmla="*/ 2 h 44"/>
                  <a:gd name="T40" fmla="*/ 5 w 46"/>
                  <a:gd name="T41" fmla="*/ 2 h 44"/>
                  <a:gd name="T42" fmla="*/ 4 w 46"/>
                  <a:gd name="T43" fmla="*/ 2 h 44"/>
                  <a:gd name="T44" fmla="*/ 3 w 46"/>
                  <a:gd name="T45" fmla="*/ 2 h 44"/>
                  <a:gd name="T46" fmla="*/ 2 w 46"/>
                  <a:gd name="T47" fmla="*/ 2 h 44"/>
                  <a:gd name="T48" fmla="*/ 2 w 46"/>
                  <a:gd name="T49" fmla="*/ 0 h 44"/>
                  <a:gd name="T50" fmla="*/ 2 w 46"/>
                  <a:gd name="T51" fmla="*/ 0 h 44"/>
                  <a:gd name="T52" fmla="*/ 0 w 46"/>
                  <a:gd name="T53" fmla="*/ 2 h 44"/>
                  <a:gd name="T54" fmla="*/ 0 w 46"/>
                  <a:gd name="T55" fmla="*/ 2 h 44"/>
                  <a:gd name="T56" fmla="*/ 2 w 46"/>
                  <a:gd name="T57" fmla="*/ 5 h 44"/>
                  <a:gd name="T58" fmla="*/ 2 w 46"/>
                  <a:gd name="T59" fmla="*/ 5 h 44"/>
                  <a:gd name="T60" fmla="*/ 2 w 46"/>
                  <a:gd name="T61" fmla="*/ 7 h 44"/>
                  <a:gd name="T62" fmla="*/ 4 w 46"/>
                  <a:gd name="T63" fmla="*/ 9 h 44"/>
                  <a:gd name="T64" fmla="*/ 7 w 46"/>
                  <a:gd name="T65" fmla="*/ 11 h 44"/>
                  <a:gd name="T66" fmla="*/ 8 w 46"/>
                  <a:gd name="T67" fmla="*/ 13 h 44"/>
                  <a:gd name="T68" fmla="*/ 8 w 46"/>
                  <a:gd name="T69" fmla="*/ 13 h 44"/>
                  <a:gd name="T70" fmla="*/ 10 w 46"/>
                  <a:gd name="T71" fmla="*/ 13 h 44"/>
                  <a:gd name="T72" fmla="*/ 11 w 46"/>
                  <a:gd name="T73" fmla="*/ 15 h 44"/>
                  <a:gd name="T74" fmla="*/ 13 w 46"/>
                  <a:gd name="T75" fmla="*/ 15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6" h="44">
                    <a:moveTo>
                      <a:pt x="32" y="44"/>
                    </a:moveTo>
                    <a:lnTo>
                      <a:pt x="32" y="44"/>
                    </a:lnTo>
                    <a:lnTo>
                      <a:pt x="32" y="42"/>
                    </a:lnTo>
                    <a:lnTo>
                      <a:pt x="32" y="40"/>
                    </a:lnTo>
                    <a:lnTo>
                      <a:pt x="32" y="36"/>
                    </a:lnTo>
                    <a:lnTo>
                      <a:pt x="32" y="34"/>
                    </a:lnTo>
                    <a:lnTo>
                      <a:pt x="38" y="32"/>
                    </a:lnTo>
                    <a:lnTo>
                      <a:pt x="40" y="28"/>
                    </a:lnTo>
                    <a:lnTo>
                      <a:pt x="44" y="28"/>
                    </a:lnTo>
                    <a:lnTo>
                      <a:pt x="46" y="26"/>
                    </a:lnTo>
                    <a:lnTo>
                      <a:pt x="44" y="24"/>
                    </a:lnTo>
                    <a:lnTo>
                      <a:pt x="42" y="22"/>
                    </a:lnTo>
                    <a:lnTo>
                      <a:pt x="40" y="22"/>
                    </a:lnTo>
                    <a:lnTo>
                      <a:pt x="40" y="20"/>
                    </a:lnTo>
                    <a:lnTo>
                      <a:pt x="42" y="20"/>
                    </a:lnTo>
                    <a:lnTo>
                      <a:pt x="44" y="18"/>
                    </a:lnTo>
                    <a:lnTo>
                      <a:pt x="44" y="16"/>
                    </a:lnTo>
                    <a:lnTo>
                      <a:pt x="42" y="12"/>
                    </a:lnTo>
                    <a:lnTo>
                      <a:pt x="42" y="8"/>
                    </a:lnTo>
                    <a:lnTo>
                      <a:pt x="36" y="10"/>
                    </a:lnTo>
                    <a:lnTo>
                      <a:pt x="34" y="8"/>
                    </a:lnTo>
                    <a:lnTo>
                      <a:pt x="32" y="8"/>
                    </a:lnTo>
                    <a:lnTo>
                      <a:pt x="30" y="6"/>
                    </a:lnTo>
                    <a:lnTo>
                      <a:pt x="24" y="2"/>
                    </a:lnTo>
                    <a:lnTo>
                      <a:pt x="22" y="2"/>
                    </a:lnTo>
                    <a:lnTo>
                      <a:pt x="18" y="4"/>
                    </a:lnTo>
                    <a:lnTo>
                      <a:pt x="16" y="6"/>
                    </a:lnTo>
                    <a:lnTo>
                      <a:pt x="14" y="4"/>
                    </a:lnTo>
                    <a:lnTo>
                      <a:pt x="12" y="2"/>
                    </a:lnTo>
                    <a:lnTo>
                      <a:pt x="10" y="2"/>
                    </a:lnTo>
                    <a:lnTo>
                      <a:pt x="8" y="2"/>
                    </a:lnTo>
                    <a:lnTo>
                      <a:pt x="8" y="4"/>
                    </a:lnTo>
                    <a:lnTo>
                      <a:pt x="6" y="2"/>
                    </a:lnTo>
                    <a:lnTo>
                      <a:pt x="4" y="0"/>
                    </a:lnTo>
                    <a:lnTo>
                      <a:pt x="2" y="0"/>
                    </a:lnTo>
                    <a:lnTo>
                      <a:pt x="0" y="2"/>
                    </a:lnTo>
                    <a:lnTo>
                      <a:pt x="0" y="6"/>
                    </a:lnTo>
                    <a:lnTo>
                      <a:pt x="4" y="8"/>
                    </a:lnTo>
                    <a:lnTo>
                      <a:pt x="6" y="16"/>
                    </a:lnTo>
                    <a:lnTo>
                      <a:pt x="6" y="18"/>
                    </a:lnTo>
                    <a:lnTo>
                      <a:pt x="12" y="26"/>
                    </a:lnTo>
                    <a:lnTo>
                      <a:pt x="18" y="30"/>
                    </a:lnTo>
                    <a:lnTo>
                      <a:pt x="20" y="34"/>
                    </a:lnTo>
                    <a:lnTo>
                      <a:pt x="22" y="36"/>
                    </a:lnTo>
                    <a:lnTo>
                      <a:pt x="22" y="38"/>
                    </a:lnTo>
                    <a:lnTo>
                      <a:pt x="24" y="38"/>
                    </a:lnTo>
                    <a:lnTo>
                      <a:pt x="26" y="38"/>
                    </a:lnTo>
                    <a:lnTo>
                      <a:pt x="30" y="42"/>
                    </a:lnTo>
                    <a:lnTo>
                      <a:pt x="32" y="44"/>
                    </a:lnTo>
                    <a:close/>
                  </a:path>
                </a:pathLst>
              </a:custGeom>
              <a:grpFill/>
              <a:ln w="3175">
                <a:noFill/>
                <a:round/>
                <a:headEnd/>
                <a:tailEnd/>
              </a:ln>
            </p:spPr>
            <p:txBody>
              <a:bodyPr/>
              <a:lstStyle/>
              <a:p>
                <a:pPr>
                  <a:defRPr/>
                </a:pPr>
                <a:endParaRPr lang="en-GB" dirty="0">
                  <a:latin typeface="Calibri" pitchFamily="34" charset="0"/>
                </a:endParaRPr>
              </a:p>
            </p:txBody>
          </p:sp>
          <p:sp>
            <p:nvSpPr>
              <p:cNvPr id="783" name="Freeform 188"/>
              <p:cNvSpPr>
                <a:spLocks noEditPoints="1"/>
              </p:cNvSpPr>
              <p:nvPr/>
            </p:nvSpPr>
            <p:spPr bwMode="auto">
              <a:xfrm>
                <a:off x="2922576" y="4725517"/>
                <a:ext cx="310143" cy="388342"/>
              </a:xfrm>
              <a:custGeom>
                <a:avLst/>
                <a:gdLst>
                  <a:gd name="T0" fmla="*/ 4 w 136"/>
                  <a:gd name="T1" fmla="*/ 29 h 170"/>
                  <a:gd name="T2" fmla="*/ 3 w 136"/>
                  <a:gd name="T3" fmla="*/ 30 h 170"/>
                  <a:gd name="T4" fmla="*/ 3 w 136"/>
                  <a:gd name="T5" fmla="*/ 32 h 170"/>
                  <a:gd name="T6" fmla="*/ 2 w 136"/>
                  <a:gd name="T7" fmla="*/ 39 h 170"/>
                  <a:gd name="T8" fmla="*/ 3 w 136"/>
                  <a:gd name="T9" fmla="*/ 44 h 170"/>
                  <a:gd name="T10" fmla="*/ 6 w 136"/>
                  <a:gd name="T11" fmla="*/ 47 h 170"/>
                  <a:gd name="T12" fmla="*/ 7 w 136"/>
                  <a:gd name="T13" fmla="*/ 52 h 170"/>
                  <a:gd name="T14" fmla="*/ 8 w 136"/>
                  <a:gd name="T15" fmla="*/ 58 h 170"/>
                  <a:gd name="T16" fmla="*/ 12 w 136"/>
                  <a:gd name="T17" fmla="*/ 64 h 170"/>
                  <a:gd name="T18" fmla="*/ 16 w 136"/>
                  <a:gd name="T19" fmla="*/ 61 h 170"/>
                  <a:gd name="T20" fmla="*/ 22 w 136"/>
                  <a:gd name="T21" fmla="*/ 63 h 170"/>
                  <a:gd name="T22" fmla="*/ 23 w 136"/>
                  <a:gd name="T23" fmla="*/ 66 h 170"/>
                  <a:gd name="T24" fmla="*/ 24 w 136"/>
                  <a:gd name="T25" fmla="*/ 63 h 170"/>
                  <a:gd name="T26" fmla="*/ 26 w 136"/>
                  <a:gd name="T27" fmla="*/ 63 h 170"/>
                  <a:gd name="T28" fmla="*/ 35 w 136"/>
                  <a:gd name="T29" fmla="*/ 54 h 170"/>
                  <a:gd name="T30" fmla="*/ 37 w 136"/>
                  <a:gd name="T31" fmla="*/ 52 h 170"/>
                  <a:gd name="T32" fmla="*/ 39 w 136"/>
                  <a:gd name="T33" fmla="*/ 48 h 170"/>
                  <a:gd name="T34" fmla="*/ 51 w 136"/>
                  <a:gd name="T35" fmla="*/ 50 h 170"/>
                  <a:gd name="T36" fmla="*/ 51 w 136"/>
                  <a:gd name="T37" fmla="*/ 48 h 170"/>
                  <a:gd name="T38" fmla="*/ 52 w 136"/>
                  <a:gd name="T39" fmla="*/ 43 h 170"/>
                  <a:gd name="T40" fmla="*/ 52 w 136"/>
                  <a:gd name="T41" fmla="*/ 40 h 170"/>
                  <a:gd name="T42" fmla="*/ 50 w 136"/>
                  <a:gd name="T43" fmla="*/ 37 h 170"/>
                  <a:gd name="T44" fmla="*/ 48 w 136"/>
                  <a:gd name="T45" fmla="*/ 34 h 170"/>
                  <a:gd name="T46" fmla="*/ 42 w 136"/>
                  <a:gd name="T47" fmla="*/ 32 h 170"/>
                  <a:gd name="T48" fmla="*/ 42 w 136"/>
                  <a:gd name="T49" fmla="*/ 29 h 170"/>
                  <a:gd name="T50" fmla="*/ 40 w 136"/>
                  <a:gd name="T51" fmla="*/ 25 h 170"/>
                  <a:gd name="T52" fmla="*/ 42 w 136"/>
                  <a:gd name="T53" fmla="*/ 23 h 170"/>
                  <a:gd name="T54" fmla="*/ 40 w 136"/>
                  <a:gd name="T55" fmla="*/ 19 h 170"/>
                  <a:gd name="T56" fmla="*/ 39 w 136"/>
                  <a:gd name="T57" fmla="*/ 16 h 170"/>
                  <a:gd name="T58" fmla="*/ 37 w 136"/>
                  <a:gd name="T59" fmla="*/ 17 h 170"/>
                  <a:gd name="T60" fmla="*/ 33 w 136"/>
                  <a:gd name="T61" fmla="*/ 16 h 170"/>
                  <a:gd name="T62" fmla="*/ 31 w 136"/>
                  <a:gd name="T63" fmla="*/ 13 h 170"/>
                  <a:gd name="T64" fmla="*/ 28 w 136"/>
                  <a:gd name="T65" fmla="*/ 13 h 170"/>
                  <a:gd name="T66" fmla="*/ 24 w 136"/>
                  <a:gd name="T67" fmla="*/ 9 h 170"/>
                  <a:gd name="T68" fmla="*/ 22 w 136"/>
                  <a:gd name="T69" fmla="*/ 9 h 170"/>
                  <a:gd name="T70" fmla="*/ 20 w 136"/>
                  <a:gd name="T71" fmla="*/ 8 h 170"/>
                  <a:gd name="T72" fmla="*/ 17 w 136"/>
                  <a:gd name="T73" fmla="*/ 6 h 170"/>
                  <a:gd name="T74" fmla="*/ 19 w 136"/>
                  <a:gd name="T75" fmla="*/ 2 h 170"/>
                  <a:gd name="T76" fmla="*/ 16 w 136"/>
                  <a:gd name="T77" fmla="*/ 0 h 170"/>
                  <a:gd name="T78" fmla="*/ 12 w 136"/>
                  <a:gd name="T79" fmla="*/ 2 h 170"/>
                  <a:gd name="T80" fmla="*/ 7 w 136"/>
                  <a:gd name="T81" fmla="*/ 7 h 170"/>
                  <a:gd name="T82" fmla="*/ 5 w 136"/>
                  <a:gd name="T83" fmla="*/ 8 h 170"/>
                  <a:gd name="T84" fmla="*/ 5 w 136"/>
                  <a:gd name="T85" fmla="*/ 8 h 170"/>
                  <a:gd name="T86" fmla="*/ 2 w 136"/>
                  <a:gd name="T87" fmla="*/ 10 h 170"/>
                  <a:gd name="T88" fmla="*/ 2 w 136"/>
                  <a:gd name="T89" fmla="*/ 9 h 170"/>
                  <a:gd name="T90" fmla="*/ 2 w 136"/>
                  <a:gd name="T91" fmla="*/ 19 h 170"/>
                  <a:gd name="T92" fmla="*/ 2 w 136"/>
                  <a:gd name="T93" fmla="*/ 22 h 170"/>
                  <a:gd name="T94" fmla="*/ 2 w 136"/>
                  <a:gd name="T95" fmla="*/ 24 h 170"/>
                  <a:gd name="T96" fmla="*/ 2 w 136"/>
                  <a:gd name="T97" fmla="*/ 27 h 170"/>
                  <a:gd name="T98" fmla="*/ 13 w 136"/>
                  <a:gd name="T99" fmla="*/ 45 h 170"/>
                  <a:gd name="T100" fmla="*/ 13 w 136"/>
                  <a:gd name="T101" fmla="*/ 48 h 170"/>
                  <a:gd name="T102" fmla="*/ 12 w 136"/>
                  <a:gd name="T103" fmla="*/ 46 h 170"/>
                  <a:gd name="T104" fmla="*/ 13 w 136"/>
                  <a:gd name="T105" fmla="*/ 45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170">
                    <a:moveTo>
                      <a:pt x="6" y="72"/>
                    </a:moveTo>
                    <a:lnTo>
                      <a:pt x="10" y="76"/>
                    </a:lnTo>
                    <a:lnTo>
                      <a:pt x="14" y="80"/>
                    </a:lnTo>
                    <a:lnTo>
                      <a:pt x="8" y="78"/>
                    </a:lnTo>
                    <a:lnTo>
                      <a:pt x="8" y="80"/>
                    </a:lnTo>
                    <a:lnTo>
                      <a:pt x="8" y="84"/>
                    </a:lnTo>
                    <a:lnTo>
                      <a:pt x="2" y="94"/>
                    </a:lnTo>
                    <a:lnTo>
                      <a:pt x="4" y="100"/>
                    </a:lnTo>
                    <a:lnTo>
                      <a:pt x="6" y="106"/>
                    </a:lnTo>
                    <a:lnTo>
                      <a:pt x="8" y="114"/>
                    </a:lnTo>
                    <a:lnTo>
                      <a:pt x="12" y="118"/>
                    </a:lnTo>
                    <a:lnTo>
                      <a:pt x="14" y="120"/>
                    </a:lnTo>
                    <a:lnTo>
                      <a:pt x="18" y="130"/>
                    </a:lnTo>
                    <a:lnTo>
                      <a:pt x="18" y="136"/>
                    </a:lnTo>
                    <a:lnTo>
                      <a:pt x="20" y="142"/>
                    </a:lnTo>
                    <a:lnTo>
                      <a:pt x="22" y="148"/>
                    </a:lnTo>
                    <a:lnTo>
                      <a:pt x="22" y="154"/>
                    </a:lnTo>
                    <a:lnTo>
                      <a:pt x="22" y="164"/>
                    </a:lnTo>
                    <a:lnTo>
                      <a:pt x="30" y="166"/>
                    </a:lnTo>
                    <a:lnTo>
                      <a:pt x="38" y="160"/>
                    </a:lnTo>
                    <a:lnTo>
                      <a:pt x="42" y="160"/>
                    </a:lnTo>
                    <a:lnTo>
                      <a:pt x="48" y="162"/>
                    </a:lnTo>
                    <a:lnTo>
                      <a:pt x="56" y="162"/>
                    </a:lnTo>
                    <a:lnTo>
                      <a:pt x="60" y="168"/>
                    </a:lnTo>
                    <a:lnTo>
                      <a:pt x="60" y="170"/>
                    </a:lnTo>
                    <a:lnTo>
                      <a:pt x="64" y="164"/>
                    </a:lnTo>
                    <a:lnTo>
                      <a:pt x="66" y="160"/>
                    </a:lnTo>
                    <a:lnTo>
                      <a:pt x="68" y="162"/>
                    </a:lnTo>
                    <a:lnTo>
                      <a:pt x="84" y="162"/>
                    </a:lnTo>
                    <a:lnTo>
                      <a:pt x="92" y="146"/>
                    </a:lnTo>
                    <a:lnTo>
                      <a:pt x="92" y="142"/>
                    </a:lnTo>
                    <a:lnTo>
                      <a:pt x="94" y="138"/>
                    </a:lnTo>
                    <a:lnTo>
                      <a:pt x="96" y="134"/>
                    </a:lnTo>
                    <a:lnTo>
                      <a:pt x="98" y="128"/>
                    </a:lnTo>
                    <a:lnTo>
                      <a:pt x="102" y="124"/>
                    </a:lnTo>
                    <a:lnTo>
                      <a:pt x="116" y="122"/>
                    </a:lnTo>
                    <a:lnTo>
                      <a:pt x="126" y="124"/>
                    </a:lnTo>
                    <a:lnTo>
                      <a:pt x="132" y="130"/>
                    </a:lnTo>
                    <a:lnTo>
                      <a:pt x="136" y="128"/>
                    </a:lnTo>
                    <a:lnTo>
                      <a:pt x="132" y="126"/>
                    </a:lnTo>
                    <a:lnTo>
                      <a:pt x="134" y="120"/>
                    </a:lnTo>
                    <a:lnTo>
                      <a:pt x="136" y="110"/>
                    </a:lnTo>
                    <a:lnTo>
                      <a:pt x="136" y="106"/>
                    </a:lnTo>
                    <a:lnTo>
                      <a:pt x="136" y="104"/>
                    </a:lnTo>
                    <a:lnTo>
                      <a:pt x="134" y="100"/>
                    </a:lnTo>
                    <a:lnTo>
                      <a:pt x="130" y="96"/>
                    </a:lnTo>
                    <a:lnTo>
                      <a:pt x="128" y="94"/>
                    </a:lnTo>
                    <a:lnTo>
                      <a:pt x="126" y="88"/>
                    </a:lnTo>
                    <a:lnTo>
                      <a:pt x="126" y="84"/>
                    </a:lnTo>
                    <a:lnTo>
                      <a:pt x="128" y="82"/>
                    </a:lnTo>
                    <a:lnTo>
                      <a:pt x="110" y="82"/>
                    </a:lnTo>
                    <a:lnTo>
                      <a:pt x="110" y="80"/>
                    </a:lnTo>
                    <a:lnTo>
                      <a:pt x="108" y="76"/>
                    </a:lnTo>
                    <a:lnTo>
                      <a:pt x="106" y="70"/>
                    </a:lnTo>
                    <a:lnTo>
                      <a:pt x="106" y="66"/>
                    </a:lnTo>
                    <a:lnTo>
                      <a:pt x="110" y="60"/>
                    </a:lnTo>
                    <a:lnTo>
                      <a:pt x="108" y="54"/>
                    </a:lnTo>
                    <a:lnTo>
                      <a:pt x="106" y="48"/>
                    </a:lnTo>
                    <a:lnTo>
                      <a:pt x="104" y="44"/>
                    </a:lnTo>
                    <a:lnTo>
                      <a:pt x="102" y="42"/>
                    </a:lnTo>
                    <a:lnTo>
                      <a:pt x="100" y="42"/>
                    </a:lnTo>
                    <a:lnTo>
                      <a:pt x="96" y="44"/>
                    </a:lnTo>
                    <a:lnTo>
                      <a:pt x="92" y="42"/>
                    </a:lnTo>
                    <a:lnTo>
                      <a:pt x="88" y="42"/>
                    </a:lnTo>
                    <a:lnTo>
                      <a:pt x="82" y="40"/>
                    </a:lnTo>
                    <a:lnTo>
                      <a:pt x="80" y="36"/>
                    </a:lnTo>
                    <a:lnTo>
                      <a:pt x="76" y="34"/>
                    </a:lnTo>
                    <a:lnTo>
                      <a:pt x="74" y="32"/>
                    </a:lnTo>
                    <a:lnTo>
                      <a:pt x="68" y="28"/>
                    </a:lnTo>
                    <a:lnTo>
                      <a:pt x="64" y="24"/>
                    </a:lnTo>
                    <a:lnTo>
                      <a:pt x="62" y="22"/>
                    </a:lnTo>
                    <a:lnTo>
                      <a:pt x="60" y="24"/>
                    </a:lnTo>
                    <a:lnTo>
                      <a:pt x="58" y="24"/>
                    </a:lnTo>
                    <a:lnTo>
                      <a:pt x="52" y="22"/>
                    </a:lnTo>
                    <a:lnTo>
                      <a:pt x="48" y="20"/>
                    </a:lnTo>
                    <a:lnTo>
                      <a:pt x="46" y="16"/>
                    </a:lnTo>
                    <a:lnTo>
                      <a:pt x="46" y="12"/>
                    </a:lnTo>
                    <a:lnTo>
                      <a:pt x="48" y="8"/>
                    </a:lnTo>
                    <a:lnTo>
                      <a:pt x="50" y="4"/>
                    </a:lnTo>
                    <a:lnTo>
                      <a:pt x="48" y="0"/>
                    </a:lnTo>
                    <a:lnTo>
                      <a:pt x="42" y="0"/>
                    </a:lnTo>
                    <a:lnTo>
                      <a:pt x="36" y="2"/>
                    </a:lnTo>
                    <a:lnTo>
                      <a:pt x="30" y="4"/>
                    </a:lnTo>
                    <a:lnTo>
                      <a:pt x="26" y="6"/>
                    </a:lnTo>
                    <a:lnTo>
                      <a:pt x="22" y="12"/>
                    </a:lnTo>
                    <a:lnTo>
                      <a:pt x="18" y="18"/>
                    </a:lnTo>
                    <a:lnTo>
                      <a:pt x="14" y="18"/>
                    </a:lnTo>
                    <a:lnTo>
                      <a:pt x="12" y="20"/>
                    </a:lnTo>
                    <a:lnTo>
                      <a:pt x="12" y="22"/>
                    </a:lnTo>
                    <a:lnTo>
                      <a:pt x="12" y="24"/>
                    </a:lnTo>
                    <a:lnTo>
                      <a:pt x="10" y="24"/>
                    </a:lnTo>
                    <a:lnTo>
                      <a:pt x="6" y="26"/>
                    </a:lnTo>
                    <a:lnTo>
                      <a:pt x="4" y="24"/>
                    </a:lnTo>
                    <a:lnTo>
                      <a:pt x="2" y="24"/>
                    </a:lnTo>
                    <a:lnTo>
                      <a:pt x="0" y="24"/>
                    </a:lnTo>
                    <a:lnTo>
                      <a:pt x="6" y="38"/>
                    </a:lnTo>
                    <a:lnTo>
                      <a:pt x="4" y="48"/>
                    </a:lnTo>
                    <a:lnTo>
                      <a:pt x="2" y="50"/>
                    </a:lnTo>
                    <a:lnTo>
                      <a:pt x="2" y="56"/>
                    </a:lnTo>
                    <a:lnTo>
                      <a:pt x="6" y="64"/>
                    </a:lnTo>
                    <a:lnTo>
                      <a:pt x="4" y="66"/>
                    </a:lnTo>
                    <a:lnTo>
                      <a:pt x="4" y="68"/>
                    </a:lnTo>
                    <a:lnTo>
                      <a:pt x="6" y="72"/>
                    </a:lnTo>
                    <a:close/>
                    <a:moveTo>
                      <a:pt x="32" y="116"/>
                    </a:moveTo>
                    <a:lnTo>
                      <a:pt x="32" y="116"/>
                    </a:lnTo>
                    <a:lnTo>
                      <a:pt x="34" y="120"/>
                    </a:lnTo>
                    <a:lnTo>
                      <a:pt x="34" y="124"/>
                    </a:lnTo>
                    <a:lnTo>
                      <a:pt x="32" y="122"/>
                    </a:lnTo>
                    <a:lnTo>
                      <a:pt x="30" y="118"/>
                    </a:lnTo>
                    <a:lnTo>
                      <a:pt x="30" y="116"/>
                    </a:lnTo>
                    <a:lnTo>
                      <a:pt x="32" y="116"/>
                    </a:lnTo>
                    <a:close/>
                  </a:path>
                </a:pathLst>
              </a:custGeom>
              <a:grpFill/>
              <a:ln w="3175">
                <a:noFill/>
                <a:round/>
                <a:headEnd/>
                <a:tailEnd/>
              </a:ln>
            </p:spPr>
            <p:txBody>
              <a:bodyPr/>
              <a:lstStyle/>
              <a:p>
                <a:pPr>
                  <a:defRPr/>
                </a:pPr>
                <a:endParaRPr lang="en-GB" dirty="0">
                  <a:latin typeface="Calibri" pitchFamily="34" charset="0"/>
                </a:endParaRPr>
              </a:p>
            </p:txBody>
          </p:sp>
          <p:sp>
            <p:nvSpPr>
              <p:cNvPr id="784" name="Freeform 189"/>
              <p:cNvSpPr>
                <a:spLocks/>
              </p:cNvSpPr>
              <p:nvPr/>
            </p:nvSpPr>
            <p:spPr bwMode="auto">
              <a:xfrm>
                <a:off x="7032699" y="3470651"/>
                <a:ext cx="84058" cy="46369"/>
              </a:xfrm>
              <a:custGeom>
                <a:avLst/>
                <a:gdLst>
                  <a:gd name="T0" fmla="*/ 2 w 36"/>
                  <a:gd name="T1" fmla="*/ 4 h 20"/>
                  <a:gd name="T2" fmla="*/ 0 w 36"/>
                  <a:gd name="T3" fmla="*/ 6 h 20"/>
                  <a:gd name="T4" fmla="*/ 2 w 36"/>
                  <a:gd name="T5" fmla="*/ 8 h 20"/>
                  <a:gd name="T6" fmla="*/ 4 w 36"/>
                  <a:gd name="T7" fmla="*/ 7 h 20"/>
                  <a:gd name="T8" fmla="*/ 6 w 36"/>
                  <a:gd name="T9" fmla="*/ 7 h 20"/>
                  <a:gd name="T10" fmla="*/ 10 w 36"/>
                  <a:gd name="T11" fmla="*/ 8 h 20"/>
                  <a:gd name="T12" fmla="*/ 14 w 36"/>
                  <a:gd name="T13" fmla="*/ 7 h 20"/>
                  <a:gd name="T14" fmla="*/ 15 w 36"/>
                  <a:gd name="T15" fmla="*/ 7 h 20"/>
                  <a:gd name="T16" fmla="*/ 15 w 36"/>
                  <a:gd name="T17" fmla="*/ 5 h 20"/>
                  <a:gd name="T18" fmla="*/ 15 w 36"/>
                  <a:gd name="T19" fmla="*/ 2 h 20"/>
                  <a:gd name="T20" fmla="*/ 11 w 36"/>
                  <a:gd name="T21" fmla="*/ 2 h 20"/>
                  <a:gd name="T22" fmla="*/ 8 w 36"/>
                  <a:gd name="T23" fmla="*/ 2 h 20"/>
                  <a:gd name="T24" fmla="*/ 6 w 36"/>
                  <a:gd name="T25" fmla="*/ 0 h 20"/>
                  <a:gd name="T26" fmla="*/ 3 w 36"/>
                  <a:gd name="T27" fmla="*/ 2 h 20"/>
                  <a:gd name="T28" fmla="*/ 2 w 36"/>
                  <a:gd name="T29" fmla="*/ 2 h 20"/>
                  <a:gd name="T30" fmla="*/ 2 w 36"/>
                  <a:gd name="T31" fmla="*/ 4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 h="20">
                    <a:moveTo>
                      <a:pt x="2" y="10"/>
                    </a:moveTo>
                    <a:lnTo>
                      <a:pt x="0" y="14"/>
                    </a:lnTo>
                    <a:lnTo>
                      <a:pt x="6" y="20"/>
                    </a:lnTo>
                    <a:lnTo>
                      <a:pt x="10" y="18"/>
                    </a:lnTo>
                    <a:lnTo>
                      <a:pt x="16" y="18"/>
                    </a:lnTo>
                    <a:lnTo>
                      <a:pt x="22" y="20"/>
                    </a:lnTo>
                    <a:lnTo>
                      <a:pt x="32" y="18"/>
                    </a:lnTo>
                    <a:lnTo>
                      <a:pt x="36" y="18"/>
                    </a:lnTo>
                    <a:lnTo>
                      <a:pt x="36" y="12"/>
                    </a:lnTo>
                    <a:lnTo>
                      <a:pt x="34" y="4"/>
                    </a:lnTo>
                    <a:lnTo>
                      <a:pt x="26" y="2"/>
                    </a:lnTo>
                    <a:lnTo>
                      <a:pt x="20" y="2"/>
                    </a:lnTo>
                    <a:lnTo>
                      <a:pt x="14" y="0"/>
                    </a:lnTo>
                    <a:lnTo>
                      <a:pt x="8" y="2"/>
                    </a:lnTo>
                    <a:lnTo>
                      <a:pt x="6" y="4"/>
                    </a:lnTo>
                    <a:lnTo>
                      <a:pt x="2" y="10"/>
                    </a:lnTo>
                    <a:close/>
                  </a:path>
                </a:pathLst>
              </a:custGeom>
              <a:grpFill/>
              <a:ln w="3175">
                <a:noFill/>
                <a:round/>
                <a:headEnd/>
                <a:tailEnd/>
              </a:ln>
            </p:spPr>
            <p:txBody>
              <a:bodyPr/>
              <a:lstStyle/>
              <a:p>
                <a:pPr>
                  <a:defRPr/>
                </a:pPr>
                <a:endParaRPr lang="en-GB" dirty="0">
                  <a:latin typeface="Calibri" pitchFamily="34" charset="0"/>
                </a:endParaRPr>
              </a:p>
            </p:txBody>
          </p:sp>
          <p:sp>
            <p:nvSpPr>
              <p:cNvPr id="785" name="Freeform 190"/>
              <p:cNvSpPr>
                <a:spLocks/>
              </p:cNvSpPr>
              <p:nvPr/>
            </p:nvSpPr>
            <p:spPr bwMode="auto">
              <a:xfrm>
                <a:off x="4751552" y="3972018"/>
                <a:ext cx="72463" cy="214457"/>
              </a:xfrm>
              <a:custGeom>
                <a:avLst/>
                <a:gdLst>
                  <a:gd name="T0" fmla="*/ 4 w 32"/>
                  <a:gd name="T1" fmla="*/ 36 h 94"/>
                  <a:gd name="T2" fmla="*/ 8 w 32"/>
                  <a:gd name="T3" fmla="*/ 35 h 94"/>
                  <a:gd name="T4" fmla="*/ 8 w 32"/>
                  <a:gd name="T5" fmla="*/ 31 h 94"/>
                  <a:gd name="T6" fmla="*/ 8 w 32"/>
                  <a:gd name="T7" fmla="*/ 28 h 94"/>
                  <a:gd name="T8" fmla="*/ 8 w 32"/>
                  <a:gd name="T9" fmla="*/ 27 h 94"/>
                  <a:gd name="T10" fmla="*/ 8 w 32"/>
                  <a:gd name="T11" fmla="*/ 23 h 94"/>
                  <a:gd name="T12" fmla="*/ 8 w 32"/>
                  <a:gd name="T13" fmla="*/ 22 h 94"/>
                  <a:gd name="T14" fmla="*/ 8 w 32"/>
                  <a:gd name="T15" fmla="*/ 20 h 94"/>
                  <a:gd name="T16" fmla="*/ 9 w 32"/>
                  <a:gd name="T17" fmla="*/ 21 h 94"/>
                  <a:gd name="T18" fmla="*/ 10 w 32"/>
                  <a:gd name="T19" fmla="*/ 20 h 94"/>
                  <a:gd name="T20" fmla="*/ 10 w 32"/>
                  <a:gd name="T21" fmla="*/ 19 h 94"/>
                  <a:gd name="T22" fmla="*/ 10 w 32"/>
                  <a:gd name="T23" fmla="*/ 17 h 94"/>
                  <a:gd name="T24" fmla="*/ 10 w 32"/>
                  <a:gd name="T25" fmla="*/ 15 h 94"/>
                  <a:gd name="T26" fmla="*/ 10 w 32"/>
                  <a:gd name="T27" fmla="*/ 13 h 94"/>
                  <a:gd name="T28" fmla="*/ 11 w 32"/>
                  <a:gd name="T29" fmla="*/ 13 h 94"/>
                  <a:gd name="T30" fmla="*/ 13 w 32"/>
                  <a:gd name="T31" fmla="*/ 13 h 94"/>
                  <a:gd name="T32" fmla="*/ 11 w 32"/>
                  <a:gd name="T33" fmla="*/ 10 h 94"/>
                  <a:gd name="T34" fmla="*/ 11 w 32"/>
                  <a:gd name="T35" fmla="*/ 10 h 94"/>
                  <a:gd name="T36" fmla="*/ 11 w 32"/>
                  <a:gd name="T37" fmla="*/ 8 h 94"/>
                  <a:gd name="T38" fmla="*/ 10 w 32"/>
                  <a:gd name="T39" fmla="*/ 7 h 94"/>
                  <a:gd name="T40" fmla="*/ 10 w 32"/>
                  <a:gd name="T41" fmla="*/ 6 h 94"/>
                  <a:gd name="T42" fmla="*/ 10 w 32"/>
                  <a:gd name="T43" fmla="*/ 3 h 94"/>
                  <a:gd name="T44" fmla="*/ 8 w 32"/>
                  <a:gd name="T45" fmla="*/ 2 h 94"/>
                  <a:gd name="T46" fmla="*/ 8 w 32"/>
                  <a:gd name="T47" fmla="*/ 2 h 94"/>
                  <a:gd name="T48" fmla="*/ 6 w 32"/>
                  <a:gd name="T49" fmla="*/ 0 h 94"/>
                  <a:gd name="T50" fmla="*/ 4 w 32"/>
                  <a:gd name="T51" fmla="*/ 2 h 94"/>
                  <a:gd name="T52" fmla="*/ 4 w 32"/>
                  <a:gd name="T53" fmla="*/ 3 h 94"/>
                  <a:gd name="T54" fmla="*/ 4 w 32"/>
                  <a:gd name="T55" fmla="*/ 4 h 94"/>
                  <a:gd name="T56" fmla="*/ 2 w 32"/>
                  <a:gd name="T57" fmla="*/ 5 h 94"/>
                  <a:gd name="T58" fmla="*/ 2 w 32"/>
                  <a:gd name="T59" fmla="*/ 6 h 94"/>
                  <a:gd name="T60" fmla="*/ 0 w 32"/>
                  <a:gd name="T61" fmla="*/ 6 h 94"/>
                  <a:gd name="T62" fmla="*/ 3 w 32"/>
                  <a:gd name="T63" fmla="*/ 12 h 94"/>
                  <a:gd name="T64" fmla="*/ 3 w 32"/>
                  <a:gd name="T65" fmla="*/ 13 h 94"/>
                  <a:gd name="T66" fmla="*/ 3 w 32"/>
                  <a:gd name="T67" fmla="*/ 15 h 94"/>
                  <a:gd name="T68" fmla="*/ 4 w 32"/>
                  <a:gd name="T69" fmla="*/ 17 h 94"/>
                  <a:gd name="T70" fmla="*/ 4 w 32"/>
                  <a:gd name="T71" fmla="*/ 17 h 94"/>
                  <a:gd name="T72" fmla="*/ 4 w 32"/>
                  <a:gd name="T73" fmla="*/ 20 h 94"/>
                  <a:gd name="T74" fmla="*/ 4 w 32"/>
                  <a:gd name="T75" fmla="*/ 24 h 94"/>
                  <a:gd name="T76" fmla="*/ 4 w 32"/>
                  <a:gd name="T77" fmla="*/ 27 h 94"/>
                  <a:gd name="T78" fmla="*/ 4 w 32"/>
                  <a:gd name="T79" fmla="*/ 28 h 94"/>
                  <a:gd name="T80" fmla="*/ 3 w 32"/>
                  <a:gd name="T81" fmla="*/ 31 h 94"/>
                  <a:gd name="T82" fmla="*/ 4 w 32"/>
                  <a:gd name="T83" fmla="*/ 34 h 94"/>
                  <a:gd name="T84" fmla="*/ 4 w 32"/>
                  <a:gd name="T85" fmla="*/ 34 h 94"/>
                  <a:gd name="T86" fmla="*/ 4 w 32"/>
                  <a:gd name="T87" fmla="*/ 35 h 94"/>
                  <a:gd name="T88" fmla="*/ 4 w 32"/>
                  <a:gd name="T89" fmla="*/ 36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 h="94">
                    <a:moveTo>
                      <a:pt x="12" y="94"/>
                    </a:moveTo>
                    <a:lnTo>
                      <a:pt x="12" y="94"/>
                    </a:lnTo>
                    <a:lnTo>
                      <a:pt x="22" y="90"/>
                    </a:lnTo>
                    <a:lnTo>
                      <a:pt x="22" y="80"/>
                    </a:lnTo>
                    <a:lnTo>
                      <a:pt x="22" y="76"/>
                    </a:lnTo>
                    <a:lnTo>
                      <a:pt x="22" y="72"/>
                    </a:lnTo>
                    <a:lnTo>
                      <a:pt x="20" y="70"/>
                    </a:lnTo>
                    <a:lnTo>
                      <a:pt x="22" y="64"/>
                    </a:lnTo>
                    <a:lnTo>
                      <a:pt x="22" y="60"/>
                    </a:lnTo>
                    <a:lnTo>
                      <a:pt x="22" y="58"/>
                    </a:lnTo>
                    <a:lnTo>
                      <a:pt x="22" y="54"/>
                    </a:lnTo>
                    <a:lnTo>
                      <a:pt x="22" y="52"/>
                    </a:lnTo>
                    <a:lnTo>
                      <a:pt x="24" y="54"/>
                    </a:lnTo>
                    <a:lnTo>
                      <a:pt x="26" y="52"/>
                    </a:lnTo>
                    <a:lnTo>
                      <a:pt x="26" y="50"/>
                    </a:lnTo>
                    <a:lnTo>
                      <a:pt x="24" y="46"/>
                    </a:lnTo>
                    <a:lnTo>
                      <a:pt x="26" y="44"/>
                    </a:lnTo>
                    <a:lnTo>
                      <a:pt x="28" y="40"/>
                    </a:lnTo>
                    <a:lnTo>
                      <a:pt x="28" y="36"/>
                    </a:lnTo>
                    <a:lnTo>
                      <a:pt x="28" y="34"/>
                    </a:lnTo>
                    <a:lnTo>
                      <a:pt x="30" y="32"/>
                    </a:lnTo>
                    <a:lnTo>
                      <a:pt x="32" y="32"/>
                    </a:lnTo>
                    <a:lnTo>
                      <a:pt x="30" y="30"/>
                    </a:lnTo>
                    <a:lnTo>
                      <a:pt x="30" y="28"/>
                    </a:lnTo>
                    <a:lnTo>
                      <a:pt x="30" y="26"/>
                    </a:lnTo>
                    <a:lnTo>
                      <a:pt x="32" y="22"/>
                    </a:lnTo>
                    <a:lnTo>
                      <a:pt x="30" y="20"/>
                    </a:lnTo>
                    <a:lnTo>
                      <a:pt x="28" y="18"/>
                    </a:lnTo>
                    <a:lnTo>
                      <a:pt x="28" y="14"/>
                    </a:lnTo>
                    <a:lnTo>
                      <a:pt x="28" y="10"/>
                    </a:lnTo>
                    <a:lnTo>
                      <a:pt x="28" y="8"/>
                    </a:lnTo>
                    <a:lnTo>
                      <a:pt x="22" y="6"/>
                    </a:lnTo>
                    <a:lnTo>
                      <a:pt x="22" y="4"/>
                    </a:lnTo>
                    <a:lnTo>
                      <a:pt x="20" y="2"/>
                    </a:lnTo>
                    <a:lnTo>
                      <a:pt x="16" y="0"/>
                    </a:lnTo>
                    <a:lnTo>
                      <a:pt x="10" y="6"/>
                    </a:lnTo>
                    <a:lnTo>
                      <a:pt x="10" y="8"/>
                    </a:lnTo>
                    <a:lnTo>
                      <a:pt x="10" y="10"/>
                    </a:lnTo>
                    <a:lnTo>
                      <a:pt x="6" y="12"/>
                    </a:lnTo>
                    <a:lnTo>
                      <a:pt x="4" y="14"/>
                    </a:lnTo>
                    <a:lnTo>
                      <a:pt x="4" y="16"/>
                    </a:lnTo>
                    <a:lnTo>
                      <a:pt x="0" y="16"/>
                    </a:lnTo>
                    <a:lnTo>
                      <a:pt x="0" y="28"/>
                    </a:lnTo>
                    <a:lnTo>
                      <a:pt x="8" y="30"/>
                    </a:lnTo>
                    <a:lnTo>
                      <a:pt x="8" y="32"/>
                    </a:lnTo>
                    <a:lnTo>
                      <a:pt x="8" y="38"/>
                    </a:lnTo>
                    <a:lnTo>
                      <a:pt x="8" y="42"/>
                    </a:lnTo>
                    <a:lnTo>
                      <a:pt x="10" y="44"/>
                    </a:lnTo>
                    <a:lnTo>
                      <a:pt x="10" y="46"/>
                    </a:lnTo>
                    <a:lnTo>
                      <a:pt x="10" y="52"/>
                    </a:lnTo>
                    <a:lnTo>
                      <a:pt x="8" y="58"/>
                    </a:lnTo>
                    <a:lnTo>
                      <a:pt x="10" y="62"/>
                    </a:lnTo>
                    <a:lnTo>
                      <a:pt x="10" y="68"/>
                    </a:lnTo>
                    <a:lnTo>
                      <a:pt x="10" y="72"/>
                    </a:lnTo>
                    <a:lnTo>
                      <a:pt x="8" y="76"/>
                    </a:lnTo>
                    <a:lnTo>
                      <a:pt x="8" y="80"/>
                    </a:lnTo>
                    <a:lnTo>
                      <a:pt x="10" y="88"/>
                    </a:lnTo>
                    <a:lnTo>
                      <a:pt x="10" y="90"/>
                    </a:lnTo>
                    <a:lnTo>
                      <a:pt x="12" y="94"/>
                    </a:lnTo>
                    <a:close/>
                  </a:path>
                </a:pathLst>
              </a:custGeom>
              <a:grpFill/>
              <a:ln w="3175">
                <a:noFill/>
                <a:round/>
                <a:headEnd/>
                <a:tailEnd/>
              </a:ln>
            </p:spPr>
            <p:txBody>
              <a:bodyPr/>
              <a:lstStyle/>
              <a:p>
                <a:pPr>
                  <a:defRPr/>
                </a:pPr>
                <a:endParaRPr lang="en-GB" dirty="0">
                  <a:latin typeface="Calibri" pitchFamily="34" charset="0"/>
                </a:endParaRPr>
              </a:p>
            </p:txBody>
          </p:sp>
          <p:sp>
            <p:nvSpPr>
              <p:cNvPr id="786" name="Freeform 191"/>
              <p:cNvSpPr>
                <a:spLocks/>
              </p:cNvSpPr>
              <p:nvPr/>
            </p:nvSpPr>
            <p:spPr bwMode="auto">
              <a:xfrm>
                <a:off x="5366041" y="2433141"/>
                <a:ext cx="194202" cy="176783"/>
              </a:xfrm>
              <a:custGeom>
                <a:avLst/>
                <a:gdLst>
                  <a:gd name="T0" fmla="*/ 9 w 86"/>
                  <a:gd name="T1" fmla="*/ 6 h 78"/>
                  <a:gd name="T2" fmla="*/ 11 w 86"/>
                  <a:gd name="T3" fmla="*/ 4 h 78"/>
                  <a:gd name="T4" fmla="*/ 12 w 86"/>
                  <a:gd name="T5" fmla="*/ 4 h 78"/>
                  <a:gd name="T6" fmla="*/ 14 w 86"/>
                  <a:gd name="T7" fmla="*/ 3 h 78"/>
                  <a:gd name="T8" fmla="*/ 14 w 86"/>
                  <a:gd name="T9" fmla="*/ 2 h 78"/>
                  <a:gd name="T10" fmla="*/ 15 w 86"/>
                  <a:gd name="T11" fmla="*/ 0 h 78"/>
                  <a:gd name="T12" fmla="*/ 17 w 86"/>
                  <a:gd name="T13" fmla="*/ 2 h 78"/>
                  <a:gd name="T14" fmla="*/ 18 w 86"/>
                  <a:gd name="T15" fmla="*/ 0 h 78"/>
                  <a:gd name="T16" fmla="*/ 18 w 86"/>
                  <a:gd name="T17" fmla="*/ 2 h 78"/>
                  <a:gd name="T18" fmla="*/ 19 w 86"/>
                  <a:gd name="T19" fmla="*/ 2 h 78"/>
                  <a:gd name="T20" fmla="*/ 20 w 86"/>
                  <a:gd name="T21" fmla="*/ 2 h 78"/>
                  <a:gd name="T22" fmla="*/ 20 w 86"/>
                  <a:gd name="T23" fmla="*/ 2 h 78"/>
                  <a:gd name="T24" fmla="*/ 23 w 86"/>
                  <a:gd name="T25" fmla="*/ 2 h 78"/>
                  <a:gd name="T26" fmla="*/ 25 w 86"/>
                  <a:gd name="T27" fmla="*/ 3 h 78"/>
                  <a:gd name="T28" fmla="*/ 25 w 86"/>
                  <a:gd name="T29" fmla="*/ 4 h 78"/>
                  <a:gd name="T30" fmla="*/ 26 w 86"/>
                  <a:gd name="T31" fmla="*/ 4 h 78"/>
                  <a:gd name="T32" fmla="*/ 26 w 86"/>
                  <a:gd name="T33" fmla="*/ 5 h 78"/>
                  <a:gd name="T34" fmla="*/ 27 w 86"/>
                  <a:gd name="T35" fmla="*/ 9 h 78"/>
                  <a:gd name="T36" fmla="*/ 27 w 86"/>
                  <a:gd name="T37" fmla="*/ 10 h 78"/>
                  <a:gd name="T38" fmla="*/ 28 w 86"/>
                  <a:gd name="T39" fmla="*/ 13 h 78"/>
                  <a:gd name="T40" fmla="*/ 31 w 86"/>
                  <a:gd name="T41" fmla="*/ 14 h 78"/>
                  <a:gd name="T42" fmla="*/ 32 w 86"/>
                  <a:gd name="T43" fmla="*/ 16 h 78"/>
                  <a:gd name="T44" fmla="*/ 31 w 86"/>
                  <a:gd name="T45" fmla="*/ 18 h 78"/>
                  <a:gd name="T46" fmla="*/ 30 w 86"/>
                  <a:gd name="T47" fmla="*/ 18 h 78"/>
                  <a:gd name="T48" fmla="*/ 29 w 86"/>
                  <a:gd name="T49" fmla="*/ 17 h 78"/>
                  <a:gd name="T50" fmla="*/ 28 w 86"/>
                  <a:gd name="T51" fmla="*/ 18 h 78"/>
                  <a:gd name="T52" fmla="*/ 29 w 86"/>
                  <a:gd name="T53" fmla="*/ 20 h 78"/>
                  <a:gd name="T54" fmla="*/ 29 w 86"/>
                  <a:gd name="T55" fmla="*/ 20 h 78"/>
                  <a:gd name="T56" fmla="*/ 29 w 86"/>
                  <a:gd name="T57" fmla="*/ 25 h 78"/>
                  <a:gd name="T58" fmla="*/ 28 w 86"/>
                  <a:gd name="T59" fmla="*/ 25 h 78"/>
                  <a:gd name="T60" fmla="*/ 27 w 86"/>
                  <a:gd name="T61" fmla="*/ 27 h 78"/>
                  <a:gd name="T62" fmla="*/ 26 w 86"/>
                  <a:gd name="T63" fmla="*/ 27 h 78"/>
                  <a:gd name="T64" fmla="*/ 26 w 86"/>
                  <a:gd name="T65" fmla="*/ 30 h 78"/>
                  <a:gd name="T66" fmla="*/ 23 w 86"/>
                  <a:gd name="T67" fmla="*/ 28 h 78"/>
                  <a:gd name="T68" fmla="*/ 21 w 86"/>
                  <a:gd name="T69" fmla="*/ 28 h 78"/>
                  <a:gd name="T70" fmla="*/ 20 w 86"/>
                  <a:gd name="T71" fmla="*/ 28 h 78"/>
                  <a:gd name="T72" fmla="*/ 19 w 86"/>
                  <a:gd name="T73" fmla="*/ 28 h 78"/>
                  <a:gd name="T74" fmla="*/ 18 w 86"/>
                  <a:gd name="T75" fmla="*/ 27 h 78"/>
                  <a:gd name="T76" fmla="*/ 17 w 86"/>
                  <a:gd name="T77" fmla="*/ 28 h 78"/>
                  <a:gd name="T78" fmla="*/ 16 w 86"/>
                  <a:gd name="T79" fmla="*/ 28 h 78"/>
                  <a:gd name="T80" fmla="*/ 12 w 86"/>
                  <a:gd name="T81" fmla="*/ 28 h 78"/>
                  <a:gd name="T82" fmla="*/ 7 w 86"/>
                  <a:gd name="T83" fmla="*/ 27 h 78"/>
                  <a:gd name="T84" fmla="*/ 4 w 86"/>
                  <a:gd name="T85" fmla="*/ 27 h 78"/>
                  <a:gd name="T86" fmla="*/ 4 w 86"/>
                  <a:gd name="T87" fmla="*/ 28 h 78"/>
                  <a:gd name="T88" fmla="*/ 3 w 86"/>
                  <a:gd name="T89" fmla="*/ 28 h 78"/>
                  <a:gd name="T90" fmla="*/ 2 w 86"/>
                  <a:gd name="T91" fmla="*/ 27 h 78"/>
                  <a:gd name="T92" fmla="*/ 2 w 86"/>
                  <a:gd name="T93" fmla="*/ 28 h 78"/>
                  <a:gd name="T94" fmla="*/ 2 w 86"/>
                  <a:gd name="T95" fmla="*/ 25 h 78"/>
                  <a:gd name="T96" fmla="*/ 2 w 86"/>
                  <a:gd name="T97" fmla="*/ 23 h 78"/>
                  <a:gd name="T98" fmla="*/ 2 w 86"/>
                  <a:gd name="T99" fmla="*/ 21 h 78"/>
                  <a:gd name="T100" fmla="*/ 2 w 86"/>
                  <a:gd name="T101" fmla="*/ 19 h 78"/>
                  <a:gd name="T102" fmla="*/ 2 w 86"/>
                  <a:gd name="T103" fmla="*/ 16 h 78"/>
                  <a:gd name="T104" fmla="*/ 4 w 86"/>
                  <a:gd name="T105" fmla="*/ 16 h 78"/>
                  <a:gd name="T106" fmla="*/ 5 w 86"/>
                  <a:gd name="T107" fmla="*/ 16 h 78"/>
                  <a:gd name="T108" fmla="*/ 7 w 86"/>
                  <a:gd name="T109" fmla="*/ 15 h 78"/>
                  <a:gd name="T110" fmla="*/ 7 w 86"/>
                  <a:gd name="T111" fmla="*/ 13 h 78"/>
                  <a:gd name="T112" fmla="*/ 7 w 86"/>
                  <a:gd name="T113" fmla="*/ 10 h 78"/>
                  <a:gd name="T114" fmla="*/ 9 w 86"/>
                  <a:gd name="T115" fmla="*/ 8 h 78"/>
                  <a:gd name="T116" fmla="*/ 9 w 86"/>
                  <a:gd name="T117" fmla="*/ 6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 h="78">
                    <a:moveTo>
                      <a:pt x="24" y="16"/>
                    </a:moveTo>
                    <a:lnTo>
                      <a:pt x="24" y="16"/>
                    </a:lnTo>
                    <a:lnTo>
                      <a:pt x="28" y="12"/>
                    </a:lnTo>
                    <a:lnTo>
                      <a:pt x="30" y="12"/>
                    </a:lnTo>
                    <a:lnTo>
                      <a:pt x="34" y="12"/>
                    </a:lnTo>
                    <a:lnTo>
                      <a:pt x="36" y="12"/>
                    </a:lnTo>
                    <a:lnTo>
                      <a:pt x="38" y="8"/>
                    </a:lnTo>
                    <a:lnTo>
                      <a:pt x="38" y="2"/>
                    </a:lnTo>
                    <a:lnTo>
                      <a:pt x="40" y="0"/>
                    </a:lnTo>
                    <a:lnTo>
                      <a:pt x="44" y="2"/>
                    </a:lnTo>
                    <a:lnTo>
                      <a:pt x="46" y="2"/>
                    </a:lnTo>
                    <a:lnTo>
                      <a:pt x="48" y="0"/>
                    </a:lnTo>
                    <a:lnTo>
                      <a:pt x="50" y="2"/>
                    </a:lnTo>
                    <a:lnTo>
                      <a:pt x="50" y="4"/>
                    </a:lnTo>
                    <a:lnTo>
                      <a:pt x="52" y="4"/>
                    </a:lnTo>
                    <a:lnTo>
                      <a:pt x="54" y="2"/>
                    </a:lnTo>
                    <a:lnTo>
                      <a:pt x="56" y="2"/>
                    </a:lnTo>
                    <a:lnTo>
                      <a:pt x="62" y="4"/>
                    </a:lnTo>
                    <a:lnTo>
                      <a:pt x="66" y="4"/>
                    </a:lnTo>
                    <a:lnTo>
                      <a:pt x="68" y="8"/>
                    </a:lnTo>
                    <a:lnTo>
                      <a:pt x="68" y="10"/>
                    </a:lnTo>
                    <a:lnTo>
                      <a:pt x="70" y="10"/>
                    </a:lnTo>
                    <a:lnTo>
                      <a:pt x="72" y="12"/>
                    </a:lnTo>
                    <a:lnTo>
                      <a:pt x="72" y="14"/>
                    </a:lnTo>
                    <a:lnTo>
                      <a:pt x="74" y="18"/>
                    </a:lnTo>
                    <a:lnTo>
                      <a:pt x="74" y="24"/>
                    </a:lnTo>
                    <a:lnTo>
                      <a:pt x="74" y="28"/>
                    </a:lnTo>
                    <a:lnTo>
                      <a:pt x="76" y="32"/>
                    </a:lnTo>
                    <a:lnTo>
                      <a:pt x="80" y="36"/>
                    </a:lnTo>
                    <a:lnTo>
                      <a:pt x="84" y="38"/>
                    </a:lnTo>
                    <a:lnTo>
                      <a:pt x="86" y="44"/>
                    </a:lnTo>
                    <a:lnTo>
                      <a:pt x="86" y="46"/>
                    </a:lnTo>
                    <a:lnTo>
                      <a:pt x="84" y="48"/>
                    </a:lnTo>
                    <a:lnTo>
                      <a:pt x="82" y="48"/>
                    </a:lnTo>
                    <a:lnTo>
                      <a:pt x="80" y="46"/>
                    </a:lnTo>
                    <a:lnTo>
                      <a:pt x="78" y="46"/>
                    </a:lnTo>
                    <a:lnTo>
                      <a:pt x="76" y="48"/>
                    </a:lnTo>
                    <a:lnTo>
                      <a:pt x="76" y="50"/>
                    </a:lnTo>
                    <a:lnTo>
                      <a:pt x="78" y="52"/>
                    </a:lnTo>
                    <a:lnTo>
                      <a:pt x="80" y="54"/>
                    </a:lnTo>
                    <a:lnTo>
                      <a:pt x="80" y="68"/>
                    </a:lnTo>
                    <a:lnTo>
                      <a:pt x="76" y="68"/>
                    </a:lnTo>
                    <a:lnTo>
                      <a:pt x="74" y="70"/>
                    </a:lnTo>
                    <a:lnTo>
                      <a:pt x="72" y="72"/>
                    </a:lnTo>
                    <a:lnTo>
                      <a:pt x="72" y="76"/>
                    </a:lnTo>
                    <a:lnTo>
                      <a:pt x="70" y="78"/>
                    </a:lnTo>
                    <a:lnTo>
                      <a:pt x="60" y="76"/>
                    </a:lnTo>
                    <a:lnTo>
                      <a:pt x="58" y="76"/>
                    </a:lnTo>
                    <a:lnTo>
                      <a:pt x="54" y="76"/>
                    </a:lnTo>
                    <a:lnTo>
                      <a:pt x="52" y="76"/>
                    </a:lnTo>
                    <a:lnTo>
                      <a:pt x="50" y="74"/>
                    </a:lnTo>
                    <a:lnTo>
                      <a:pt x="48" y="78"/>
                    </a:lnTo>
                    <a:lnTo>
                      <a:pt x="46" y="76"/>
                    </a:lnTo>
                    <a:lnTo>
                      <a:pt x="42" y="76"/>
                    </a:lnTo>
                    <a:lnTo>
                      <a:pt x="34" y="76"/>
                    </a:lnTo>
                    <a:lnTo>
                      <a:pt x="20" y="74"/>
                    </a:lnTo>
                    <a:lnTo>
                      <a:pt x="12" y="74"/>
                    </a:lnTo>
                    <a:lnTo>
                      <a:pt x="10" y="76"/>
                    </a:lnTo>
                    <a:lnTo>
                      <a:pt x="10" y="78"/>
                    </a:lnTo>
                    <a:lnTo>
                      <a:pt x="8" y="76"/>
                    </a:lnTo>
                    <a:lnTo>
                      <a:pt x="6" y="74"/>
                    </a:lnTo>
                    <a:lnTo>
                      <a:pt x="4" y="74"/>
                    </a:lnTo>
                    <a:lnTo>
                      <a:pt x="2" y="76"/>
                    </a:lnTo>
                    <a:lnTo>
                      <a:pt x="2" y="66"/>
                    </a:lnTo>
                    <a:lnTo>
                      <a:pt x="4" y="62"/>
                    </a:lnTo>
                    <a:lnTo>
                      <a:pt x="4" y="58"/>
                    </a:lnTo>
                    <a:lnTo>
                      <a:pt x="4" y="56"/>
                    </a:lnTo>
                    <a:lnTo>
                      <a:pt x="2" y="50"/>
                    </a:lnTo>
                    <a:lnTo>
                      <a:pt x="0" y="46"/>
                    </a:lnTo>
                    <a:lnTo>
                      <a:pt x="6" y="44"/>
                    </a:lnTo>
                    <a:lnTo>
                      <a:pt x="12" y="44"/>
                    </a:lnTo>
                    <a:lnTo>
                      <a:pt x="14" y="42"/>
                    </a:lnTo>
                    <a:lnTo>
                      <a:pt x="14" y="40"/>
                    </a:lnTo>
                    <a:lnTo>
                      <a:pt x="18" y="40"/>
                    </a:lnTo>
                    <a:lnTo>
                      <a:pt x="18" y="34"/>
                    </a:lnTo>
                    <a:lnTo>
                      <a:pt x="20" y="28"/>
                    </a:lnTo>
                    <a:lnTo>
                      <a:pt x="24" y="22"/>
                    </a:lnTo>
                    <a:lnTo>
                      <a:pt x="26" y="18"/>
                    </a:lnTo>
                    <a:lnTo>
                      <a:pt x="24" y="16"/>
                    </a:lnTo>
                    <a:close/>
                  </a:path>
                </a:pathLst>
              </a:custGeom>
              <a:grpFill/>
              <a:ln w="3175">
                <a:noFill/>
                <a:round/>
                <a:headEnd/>
                <a:tailEnd/>
              </a:ln>
            </p:spPr>
            <p:txBody>
              <a:bodyPr/>
              <a:lstStyle/>
              <a:p>
                <a:pPr>
                  <a:defRPr/>
                </a:pPr>
                <a:endParaRPr lang="en-GB" dirty="0">
                  <a:latin typeface="Calibri" pitchFamily="34" charset="0"/>
                </a:endParaRPr>
              </a:p>
            </p:txBody>
          </p:sp>
          <p:sp>
            <p:nvSpPr>
              <p:cNvPr id="787" name="Freeform 192"/>
              <p:cNvSpPr>
                <a:spLocks/>
              </p:cNvSpPr>
              <p:nvPr/>
            </p:nvSpPr>
            <p:spPr bwMode="auto">
              <a:xfrm>
                <a:off x="2429825" y="3789439"/>
                <a:ext cx="28985" cy="84044"/>
              </a:xfrm>
              <a:custGeom>
                <a:avLst/>
                <a:gdLst>
                  <a:gd name="T0" fmla="*/ 4 w 12"/>
                  <a:gd name="T1" fmla="*/ 0 h 36"/>
                  <a:gd name="T2" fmla="*/ 4 w 12"/>
                  <a:gd name="T3" fmla="*/ 0 h 36"/>
                  <a:gd name="T4" fmla="*/ 3 w 12"/>
                  <a:gd name="T5" fmla="*/ 0 h 36"/>
                  <a:gd name="T6" fmla="*/ 3 w 12"/>
                  <a:gd name="T7" fmla="*/ 0 h 36"/>
                  <a:gd name="T8" fmla="*/ 3 w 12"/>
                  <a:gd name="T9" fmla="*/ 2 h 36"/>
                  <a:gd name="T10" fmla="*/ 0 w 12"/>
                  <a:gd name="T11" fmla="*/ 2 h 36"/>
                  <a:gd name="T12" fmla="*/ 0 w 12"/>
                  <a:gd name="T13" fmla="*/ 15 h 36"/>
                  <a:gd name="T14" fmla="*/ 3 w 12"/>
                  <a:gd name="T15" fmla="*/ 15 h 36"/>
                  <a:gd name="T16" fmla="*/ 3 w 12"/>
                  <a:gd name="T17" fmla="*/ 15 h 36"/>
                  <a:gd name="T18" fmla="*/ 5 w 12"/>
                  <a:gd name="T19" fmla="*/ 8 h 36"/>
                  <a:gd name="T20" fmla="*/ 6 w 12"/>
                  <a:gd name="T21" fmla="*/ 4 h 36"/>
                  <a:gd name="T22" fmla="*/ 6 w 12"/>
                  <a:gd name="T23" fmla="*/ 2 h 36"/>
                  <a:gd name="T24" fmla="*/ 6 w 12"/>
                  <a:gd name="T25" fmla="*/ 2 h 36"/>
                  <a:gd name="T26" fmla="*/ 5 w 12"/>
                  <a:gd name="T27" fmla="*/ 0 h 36"/>
                  <a:gd name="T28" fmla="*/ 4 w 12"/>
                  <a:gd name="T29" fmla="*/ 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36">
                    <a:moveTo>
                      <a:pt x="8" y="0"/>
                    </a:moveTo>
                    <a:lnTo>
                      <a:pt x="8" y="0"/>
                    </a:lnTo>
                    <a:lnTo>
                      <a:pt x="6" y="0"/>
                    </a:lnTo>
                    <a:lnTo>
                      <a:pt x="4" y="0"/>
                    </a:lnTo>
                    <a:lnTo>
                      <a:pt x="4" y="2"/>
                    </a:lnTo>
                    <a:lnTo>
                      <a:pt x="0" y="4"/>
                    </a:lnTo>
                    <a:lnTo>
                      <a:pt x="0" y="36"/>
                    </a:lnTo>
                    <a:lnTo>
                      <a:pt x="6" y="36"/>
                    </a:lnTo>
                    <a:lnTo>
                      <a:pt x="10" y="18"/>
                    </a:lnTo>
                    <a:lnTo>
                      <a:pt x="12" y="10"/>
                    </a:lnTo>
                    <a:lnTo>
                      <a:pt x="12" y="4"/>
                    </a:lnTo>
                    <a:lnTo>
                      <a:pt x="10" y="0"/>
                    </a:lnTo>
                    <a:lnTo>
                      <a:pt x="8" y="0"/>
                    </a:lnTo>
                    <a:close/>
                  </a:path>
                </a:pathLst>
              </a:custGeom>
              <a:grpFill/>
              <a:ln w="3175">
                <a:noFill/>
                <a:round/>
                <a:headEnd/>
                <a:tailEnd/>
              </a:ln>
            </p:spPr>
            <p:txBody>
              <a:bodyPr/>
              <a:lstStyle/>
              <a:p>
                <a:pPr>
                  <a:defRPr/>
                </a:pPr>
                <a:endParaRPr lang="en-GB" dirty="0">
                  <a:latin typeface="Calibri" pitchFamily="34" charset="0"/>
                </a:endParaRPr>
              </a:p>
            </p:txBody>
          </p:sp>
          <p:sp>
            <p:nvSpPr>
              <p:cNvPr id="788" name="Freeform 193"/>
              <p:cNvSpPr>
                <a:spLocks/>
              </p:cNvSpPr>
              <p:nvPr/>
            </p:nvSpPr>
            <p:spPr bwMode="auto">
              <a:xfrm>
                <a:off x="4786334" y="2627312"/>
                <a:ext cx="104347" cy="69554"/>
              </a:xfrm>
              <a:custGeom>
                <a:avLst/>
                <a:gdLst>
                  <a:gd name="T0" fmla="*/ 2 w 46"/>
                  <a:gd name="T1" fmla="*/ 2 h 30"/>
                  <a:gd name="T2" fmla="*/ 2 w 46"/>
                  <a:gd name="T3" fmla="*/ 2 h 30"/>
                  <a:gd name="T4" fmla="*/ 2 w 46"/>
                  <a:gd name="T5" fmla="*/ 3 h 30"/>
                  <a:gd name="T6" fmla="*/ 3 w 46"/>
                  <a:gd name="T7" fmla="*/ 5 h 30"/>
                  <a:gd name="T8" fmla="*/ 4 w 46"/>
                  <a:gd name="T9" fmla="*/ 6 h 30"/>
                  <a:gd name="T10" fmla="*/ 5 w 46"/>
                  <a:gd name="T11" fmla="*/ 7 h 30"/>
                  <a:gd name="T12" fmla="*/ 7 w 46"/>
                  <a:gd name="T13" fmla="*/ 6 h 30"/>
                  <a:gd name="T14" fmla="*/ 7 w 46"/>
                  <a:gd name="T15" fmla="*/ 7 h 30"/>
                  <a:gd name="T16" fmla="*/ 8 w 46"/>
                  <a:gd name="T17" fmla="*/ 9 h 30"/>
                  <a:gd name="T18" fmla="*/ 10 w 46"/>
                  <a:gd name="T19" fmla="*/ 10 h 30"/>
                  <a:gd name="T20" fmla="*/ 10 w 46"/>
                  <a:gd name="T21" fmla="*/ 10 h 30"/>
                  <a:gd name="T22" fmla="*/ 11 w 46"/>
                  <a:gd name="T23" fmla="*/ 10 h 30"/>
                  <a:gd name="T24" fmla="*/ 11 w 46"/>
                  <a:gd name="T25" fmla="*/ 10 h 30"/>
                  <a:gd name="T26" fmla="*/ 13 w 46"/>
                  <a:gd name="T27" fmla="*/ 12 h 30"/>
                  <a:gd name="T28" fmla="*/ 13 w 46"/>
                  <a:gd name="T29" fmla="*/ 12 h 30"/>
                  <a:gd name="T30" fmla="*/ 16 w 46"/>
                  <a:gd name="T31" fmla="*/ 11 h 30"/>
                  <a:gd name="T32" fmla="*/ 16 w 46"/>
                  <a:gd name="T33" fmla="*/ 11 h 30"/>
                  <a:gd name="T34" fmla="*/ 16 w 46"/>
                  <a:gd name="T35" fmla="*/ 9 h 30"/>
                  <a:gd name="T36" fmla="*/ 16 w 46"/>
                  <a:gd name="T37" fmla="*/ 9 h 30"/>
                  <a:gd name="T38" fmla="*/ 17 w 46"/>
                  <a:gd name="T39" fmla="*/ 6 h 30"/>
                  <a:gd name="T40" fmla="*/ 16 w 46"/>
                  <a:gd name="T41" fmla="*/ 6 h 30"/>
                  <a:gd name="T42" fmla="*/ 16 w 46"/>
                  <a:gd name="T43" fmla="*/ 5 h 30"/>
                  <a:gd name="T44" fmla="*/ 16 w 46"/>
                  <a:gd name="T45" fmla="*/ 4 h 30"/>
                  <a:gd name="T46" fmla="*/ 16 w 46"/>
                  <a:gd name="T47" fmla="*/ 3 h 30"/>
                  <a:gd name="T48" fmla="*/ 15 w 46"/>
                  <a:gd name="T49" fmla="*/ 3 h 30"/>
                  <a:gd name="T50" fmla="*/ 13 w 46"/>
                  <a:gd name="T51" fmla="*/ 2 h 30"/>
                  <a:gd name="T52" fmla="*/ 13 w 46"/>
                  <a:gd name="T53" fmla="*/ 2 h 30"/>
                  <a:gd name="T54" fmla="*/ 13 w 46"/>
                  <a:gd name="T55" fmla="*/ 2 h 30"/>
                  <a:gd name="T56" fmla="*/ 11 w 46"/>
                  <a:gd name="T57" fmla="*/ 2 h 30"/>
                  <a:gd name="T58" fmla="*/ 8 w 46"/>
                  <a:gd name="T59" fmla="*/ 2 h 30"/>
                  <a:gd name="T60" fmla="*/ 7 w 46"/>
                  <a:gd name="T61" fmla="*/ 2 h 30"/>
                  <a:gd name="T62" fmla="*/ 6 w 46"/>
                  <a:gd name="T63" fmla="*/ 0 h 30"/>
                  <a:gd name="T64" fmla="*/ 0 w 46"/>
                  <a:gd name="T65" fmla="*/ 2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30">
                    <a:moveTo>
                      <a:pt x="0" y="4"/>
                    </a:moveTo>
                    <a:lnTo>
                      <a:pt x="4" y="6"/>
                    </a:lnTo>
                    <a:lnTo>
                      <a:pt x="6" y="8"/>
                    </a:lnTo>
                    <a:lnTo>
                      <a:pt x="8" y="12"/>
                    </a:lnTo>
                    <a:lnTo>
                      <a:pt x="12" y="16"/>
                    </a:lnTo>
                    <a:lnTo>
                      <a:pt x="14" y="18"/>
                    </a:lnTo>
                    <a:lnTo>
                      <a:pt x="16" y="18"/>
                    </a:lnTo>
                    <a:lnTo>
                      <a:pt x="18" y="16"/>
                    </a:lnTo>
                    <a:lnTo>
                      <a:pt x="18" y="18"/>
                    </a:lnTo>
                    <a:lnTo>
                      <a:pt x="20" y="22"/>
                    </a:lnTo>
                    <a:lnTo>
                      <a:pt x="24" y="24"/>
                    </a:lnTo>
                    <a:lnTo>
                      <a:pt x="26" y="24"/>
                    </a:lnTo>
                    <a:lnTo>
                      <a:pt x="28" y="24"/>
                    </a:lnTo>
                    <a:lnTo>
                      <a:pt x="30" y="24"/>
                    </a:lnTo>
                    <a:lnTo>
                      <a:pt x="30" y="28"/>
                    </a:lnTo>
                    <a:lnTo>
                      <a:pt x="34" y="30"/>
                    </a:lnTo>
                    <a:lnTo>
                      <a:pt x="36" y="30"/>
                    </a:lnTo>
                    <a:lnTo>
                      <a:pt x="42" y="28"/>
                    </a:lnTo>
                    <a:lnTo>
                      <a:pt x="42" y="26"/>
                    </a:lnTo>
                    <a:lnTo>
                      <a:pt x="42" y="24"/>
                    </a:lnTo>
                    <a:lnTo>
                      <a:pt x="42" y="22"/>
                    </a:lnTo>
                    <a:lnTo>
                      <a:pt x="44" y="22"/>
                    </a:lnTo>
                    <a:lnTo>
                      <a:pt x="46" y="18"/>
                    </a:lnTo>
                    <a:lnTo>
                      <a:pt x="46" y="16"/>
                    </a:lnTo>
                    <a:lnTo>
                      <a:pt x="44" y="14"/>
                    </a:lnTo>
                    <a:lnTo>
                      <a:pt x="42" y="12"/>
                    </a:lnTo>
                    <a:lnTo>
                      <a:pt x="44" y="12"/>
                    </a:lnTo>
                    <a:lnTo>
                      <a:pt x="44" y="10"/>
                    </a:lnTo>
                    <a:lnTo>
                      <a:pt x="42" y="8"/>
                    </a:lnTo>
                    <a:lnTo>
                      <a:pt x="40" y="8"/>
                    </a:lnTo>
                    <a:lnTo>
                      <a:pt x="38" y="8"/>
                    </a:lnTo>
                    <a:lnTo>
                      <a:pt x="36" y="6"/>
                    </a:lnTo>
                    <a:lnTo>
                      <a:pt x="34" y="4"/>
                    </a:lnTo>
                    <a:lnTo>
                      <a:pt x="30" y="4"/>
                    </a:lnTo>
                    <a:lnTo>
                      <a:pt x="26" y="4"/>
                    </a:lnTo>
                    <a:lnTo>
                      <a:pt x="22" y="6"/>
                    </a:lnTo>
                    <a:lnTo>
                      <a:pt x="18" y="4"/>
                    </a:lnTo>
                    <a:lnTo>
                      <a:pt x="16" y="2"/>
                    </a:lnTo>
                    <a:lnTo>
                      <a:pt x="16" y="0"/>
                    </a:lnTo>
                    <a:lnTo>
                      <a:pt x="0" y="4"/>
                    </a:lnTo>
                    <a:close/>
                  </a:path>
                </a:pathLst>
              </a:custGeom>
              <a:grpFill/>
              <a:ln w="3175">
                <a:noFill/>
                <a:round/>
                <a:headEnd/>
                <a:tailEnd/>
              </a:ln>
            </p:spPr>
            <p:txBody>
              <a:bodyPr/>
              <a:lstStyle/>
              <a:p>
                <a:pPr>
                  <a:defRPr/>
                </a:pPr>
                <a:endParaRPr lang="en-GB" dirty="0">
                  <a:latin typeface="Calibri" pitchFamily="34" charset="0"/>
                </a:endParaRPr>
              </a:p>
            </p:txBody>
          </p:sp>
          <p:sp>
            <p:nvSpPr>
              <p:cNvPr id="789" name="Freeform 194"/>
              <p:cNvSpPr>
                <a:spLocks/>
              </p:cNvSpPr>
              <p:nvPr/>
            </p:nvSpPr>
            <p:spPr bwMode="auto">
              <a:xfrm>
                <a:off x="6992119" y="3540205"/>
                <a:ext cx="142028" cy="197069"/>
              </a:xfrm>
              <a:custGeom>
                <a:avLst/>
                <a:gdLst>
                  <a:gd name="T0" fmla="*/ 22 w 62"/>
                  <a:gd name="T1" fmla="*/ 34 h 86"/>
                  <a:gd name="T2" fmla="*/ 22 w 62"/>
                  <a:gd name="T3" fmla="*/ 32 h 86"/>
                  <a:gd name="T4" fmla="*/ 22 w 62"/>
                  <a:gd name="T5" fmla="*/ 32 h 86"/>
                  <a:gd name="T6" fmla="*/ 25 w 62"/>
                  <a:gd name="T7" fmla="*/ 32 h 86"/>
                  <a:gd name="T8" fmla="*/ 25 w 62"/>
                  <a:gd name="T9" fmla="*/ 32 h 86"/>
                  <a:gd name="T10" fmla="*/ 25 w 62"/>
                  <a:gd name="T11" fmla="*/ 29 h 86"/>
                  <a:gd name="T12" fmla="*/ 23 w 62"/>
                  <a:gd name="T13" fmla="*/ 28 h 86"/>
                  <a:gd name="T14" fmla="*/ 23 w 62"/>
                  <a:gd name="T15" fmla="*/ 25 h 86"/>
                  <a:gd name="T16" fmla="*/ 22 w 62"/>
                  <a:gd name="T17" fmla="*/ 25 h 86"/>
                  <a:gd name="T18" fmla="*/ 22 w 62"/>
                  <a:gd name="T19" fmla="*/ 22 h 86"/>
                  <a:gd name="T20" fmla="*/ 21 w 62"/>
                  <a:gd name="T21" fmla="*/ 19 h 86"/>
                  <a:gd name="T22" fmla="*/ 20 w 62"/>
                  <a:gd name="T23" fmla="*/ 21 h 86"/>
                  <a:gd name="T24" fmla="*/ 17 w 62"/>
                  <a:gd name="T25" fmla="*/ 21 h 86"/>
                  <a:gd name="T26" fmla="*/ 17 w 62"/>
                  <a:gd name="T27" fmla="*/ 20 h 86"/>
                  <a:gd name="T28" fmla="*/ 19 w 62"/>
                  <a:gd name="T29" fmla="*/ 16 h 86"/>
                  <a:gd name="T30" fmla="*/ 20 w 62"/>
                  <a:gd name="T31" fmla="*/ 13 h 86"/>
                  <a:gd name="T32" fmla="*/ 20 w 62"/>
                  <a:gd name="T33" fmla="*/ 13 h 86"/>
                  <a:gd name="T34" fmla="*/ 20 w 62"/>
                  <a:gd name="T35" fmla="*/ 13 h 86"/>
                  <a:gd name="T36" fmla="*/ 21 w 62"/>
                  <a:gd name="T37" fmla="*/ 12 h 86"/>
                  <a:gd name="T38" fmla="*/ 20 w 62"/>
                  <a:gd name="T39" fmla="*/ 9 h 86"/>
                  <a:gd name="T40" fmla="*/ 22 w 62"/>
                  <a:gd name="T41" fmla="*/ 8 h 86"/>
                  <a:gd name="T42" fmla="*/ 20 w 62"/>
                  <a:gd name="T43" fmla="*/ 8 h 86"/>
                  <a:gd name="T44" fmla="*/ 17 w 62"/>
                  <a:gd name="T45" fmla="*/ 8 h 86"/>
                  <a:gd name="T46" fmla="*/ 15 w 62"/>
                  <a:gd name="T47" fmla="*/ 8 h 86"/>
                  <a:gd name="T48" fmla="*/ 12 w 62"/>
                  <a:gd name="T49" fmla="*/ 8 h 86"/>
                  <a:gd name="T50" fmla="*/ 10 w 62"/>
                  <a:gd name="T51" fmla="*/ 8 h 86"/>
                  <a:gd name="T52" fmla="*/ 9 w 62"/>
                  <a:gd name="T53" fmla="*/ 5 h 86"/>
                  <a:gd name="T54" fmla="*/ 10 w 62"/>
                  <a:gd name="T55" fmla="*/ 2 h 86"/>
                  <a:gd name="T56" fmla="*/ 8 w 62"/>
                  <a:gd name="T57" fmla="*/ 2 h 86"/>
                  <a:gd name="T58" fmla="*/ 6 w 62"/>
                  <a:gd name="T59" fmla="*/ 2 h 86"/>
                  <a:gd name="T60" fmla="*/ 4 w 62"/>
                  <a:gd name="T61" fmla="*/ 0 h 86"/>
                  <a:gd name="T62" fmla="*/ 2 w 62"/>
                  <a:gd name="T63" fmla="*/ 2 h 86"/>
                  <a:gd name="T64" fmla="*/ 5 w 62"/>
                  <a:gd name="T65" fmla="*/ 4 h 86"/>
                  <a:gd name="T66" fmla="*/ 4 w 62"/>
                  <a:gd name="T67" fmla="*/ 6 h 86"/>
                  <a:gd name="T68" fmla="*/ 2 w 62"/>
                  <a:gd name="T69" fmla="*/ 7 h 86"/>
                  <a:gd name="T70" fmla="*/ 0 w 62"/>
                  <a:gd name="T71" fmla="*/ 8 h 86"/>
                  <a:gd name="T72" fmla="*/ 2 w 62"/>
                  <a:gd name="T73" fmla="*/ 10 h 86"/>
                  <a:gd name="T74" fmla="*/ 2 w 62"/>
                  <a:gd name="T75" fmla="*/ 13 h 86"/>
                  <a:gd name="T76" fmla="*/ 4 w 62"/>
                  <a:gd name="T77" fmla="*/ 13 h 86"/>
                  <a:gd name="T78" fmla="*/ 5 w 62"/>
                  <a:gd name="T79" fmla="*/ 16 h 86"/>
                  <a:gd name="T80" fmla="*/ 4 w 62"/>
                  <a:gd name="T81" fmla="*/ 19 h 86"/>
                  <a:gd name="T82" fmla="*/ 6 w 62"/>
                  <a:gd name="T83" fmla="*/ 20 h 86"/>
                  <a:gd name="T84" fmla="*/ 6 w 62"/>
                  <a:gd name="T85" fmla="*/ 23 h 86"/>
                  <a:gd name="T86" fmla="*/ 5 w 62"/>
                  <a:gd name="T87" fmla="*/ 25 h 86"/>
                  <a:gd name="T88" fmla="*/ 5 w 62"/>
                  <a:gd name="T89" fmla="*/ 29 h 86"/>
                  <a:gd name="T90" fmla="*/ 5 w 62"/>
                  <a:gd name="T91" fmla="*/ 29 h 86"/>
                  <a:gd name="T92" fmla="*/ 10 w 62"/>
                  <a:gd name="T93" fmla="*/ 25 h 86"/>
                  <a:gd name="T94" fmla="*/ 10 w 62"/>
                  <a:gd name="T95" fmla="*/ 25 h 86"/>
                  <a:gd name="T96" fmla="*/ 10 w 62"/>
                  <a:gd name="T97" fmla="*/ 25 h 86"/>
                  <a:gd name="T98" fmla="*/ 10 w 62"/>
                  <a:gd name="T99" fmla="*/ 27 h 86"/>
                  <a:gd name="T100" fmla="*/ 13 w 62"/>
                  <a:gd name="T101" fmla="*/ 27 h 86"/>
                  <a:gd name="T102" fmla="*/ 13 w 62"/>
                  <a:gd name="T103" fmla="*/ 27 h 86"/>
                  <a:gd name="T104" fmla="*/ 13 w 62"/>
                  <a:gd name="T105" fmla="*/ 20 h 86"/>
                  <a:gd name="T106" fmla="*/ 13 w 62"/>
                  <a:gd name="T107" fmla="*/ 20 h 86"/>
                  <a:gd name="T108" fmla="*/ 17 w 62"/>
                  <a:gd name="T109" fmla="*/ 22 h 86"/>
                  <a:gd name="T110" fmla="*/ 19 w 62"/>
                  <a:gd name="T111" fmla="*/ 25 h 86"/>
                  <a:gd name="T112" fmla="*/ 20 w 62"/>
                  <a:gd name="T113" fmla="*/ 28 h 86"/>
                  <a:gd name="T114" fmla="*/ 20 w 62"/>
                  <a:gd name="T115" fmla="*/ 32 h 86"/>
                  <a:gd name="T116" fmla="*/ 20 w 62"/>
                  <a:gd name="T117" fmla="*/ 32 h 86"/>
                  <a:gd name="T118" fmla="*/ 21 w 62"/>
                  <a:gd name="T119" fmla="*/ 32 h 86"/>
                  <a:gd name="T120" fmla="*/ 22 w 62"/>
                  <a:gd name="T121" fmla="*/ 34 h 86"/>
                  <a:gd name="T122" fmla="*/ 22 w 62"/>
                  <a:gd name="T123" fmla="*/ 34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 h="86">
                    <a:moveTo>
                      <a:pt x="56" y="86"/>
                    </a:moveTo>
                    <a:lnTo>
                      <a:pt x="56" y="82"/>
                    </a:lnTo>
                    <a:lnTo>
                      <a:pt x="58" y="80"/>
                    </a:lnTo>
                    <a:lnTo>
                      <a:pt x="62" y="82"/>
                    </a:lnTo>
                    <a:lnTo>
                      <a:pt x="62" y="76"/>
                    </a:lnTo>
                    <a:lnTo>
                      <a:pt x="60" y="72"/>
                    </a:lnTo>
                    <a:lnTo>
                      <a:pt x="60" y="66"/>
                    </a:lnTo>
                    <a:lnTo>
                      <a:pt x="58" y="62"/>
                    </a:lnTo>
                    <a:lnTo>
                      <a:pt x="58" y="56"/>
                    </a:lnTo>
                    <a:lnTo>
                      <a:pt x="54" y="48"/>
                    </a:lnTo>
                    <a:lnTo>
                      <a:pt x="52" y="54"/>
                    </a:lnTo>
                    <a:lnTo>
                      <a:pt x="46" y="54"/>
                    </a:lnTo>
                    <a:lnTo>
                      <a:pt x="46" y="50"/>
                    </a:lnTo>
                    <a:lnTo>
                      <a:pt x="48" y="40"/>
                    </a:lnTo>
                    <a:lnTo>
                      <a:pt x="50" y="36"/>
                    </a:lnTo>
                    <a:lnTo>
                      <a:pt x="52" y="32"/>
                    </a:lnTo>
                    <a:lnTo>
                      <a:pt x="54" y="30"/>
                    </a:lnTo>
                    <a:lnTo>
                      <a:pt x="52" y="24"/>
                    </a:lnTo>
                    <a:lnTo>
                      <a:pt x="58" y="20"/>
                    </a:lnTo>
                    <a:lnTo>
                      <a:pt x="50" y="20"/>
                    </a:lnTo>
                    <a:lnTo>
                      <a:pt x="44" y="22"/>
                    </a:lnTo>
                    <a:lnTo>
                      <a:pt x="38" y="22"/>
                    </a:lnTo>
                    <a:lnTo>
                      <a:pt x="30" y="22"/>
                    </a:lnTo>
                    <a:lnTo>
                      <a:pt x="26" y="22"/>
                    </a:lnTo>
                    <a:lnTo>
                      <a:pt x="24" y="12"/>
                    </a:lnTo>
                    <a:lnTo>
                      <a:pt x="26" y="6"/>
                    </a:lnTo>
                    <a:lnTo>
                      <a:pt x="22" y="4"/>
                    </a:lnTo>
                    <a:lnTo>
                      <a:pt x="16" y="4"/>
                    </a:lnTo>
                    <a:lnTo>
                      <a:pt x="10" y="0"/>
                    </a:lnTo>
                    <a:lnTo>
                      <a:pt x="6" y="4"/>
                    </a:lnTo>
                    <a:lnTo>
                      <a:pt x="12" y="10"/>
                    </a:lnTo>
                    <a:lnTo>
                      <a:pt x="10" y="16"/>
                    </a:lnTo>
                    <a:lnTo>
                      <a:pt x="4" y="18"/>
                    </a:lnTo>
                    <a:lnTo>
                      <a:pt x="0" y="20"/>
                    </a:lnTo>
                    <a:lnTo>
                      <a:pt x="2" y="28"/>
                    </a:lnTo>
                    <a:lnTo>
                      <a:pt x="2" y="32"/>
                    </a:lnTo>
                    <a:lnTo>
                      <a:pt x="10" y="36"/>
                    </a:lnTo>
                    <a:lnTo>
                      <a:pt x="12" y="40"/>
                    </a:lnTo>
                    <a:lnTo>
                      <a:pt x="10" y="48"/>
                    </a:lnTo>
                    <a:lnTo>
                      <a:pt x="14" y="52"/>
                    </a:lnTo>
                    <a:lnTo>
                      <a:pt x="14" y="60"/>
                    </a:lnTo>
                    <a:lnTo>
                      <a:pt x="12" y="64"/>
                    </a:lnTo>
                    <a:lnTo>
                      <a:pt x="12" y="74"/>
                    </a:lnTo>
                    <a:lnTo>
                      <a:pt x="28" y="66"/>
                    </a:lnTo>
                    <a:lnTo>
                      <a:pt x="28" y="68"/>
                    </a:lnTo>
                    <a:lnTo>
                      <a:pt x="32" y="68"/>
                    </a:lnTo>
                    <a:lnTo>
                      <a:pt x="34" y="50"/>
                    </a:lnTo>
                    <a:lnTo>
                      <a:pt x="44" y="56"/>
                    </a:lnTo>
                    <a:lnTo>
                      <a:pt x="48" y="64"/>
                    </a:lnTo>
                    <a:lnTo>
                      <a:pt x="50" y="72"/>
                    </a:lnTo>
                    <a:lnTo>
                      <a:pt x="52" y="82"/>
                    </a:lnTo>
                    <a:lnTo>
                      <a:pt x="54" y="84"/>
                    </a:lnTo>
                    <a:lnTo>
                      <a:pt x="56" y="86"/>
                    </a:lnTo>
                    <a:close/>
                  </a:path>
                </a:pathLst>
              </a:custGeom>
              <a:grpFill/>
              <a:ln w="3175">
                <a:noFill/>
                <a:round/>
                <a:headEnd/>
                <a:tailEnd/>
              </a:ln>
            </p:spPr>
            <p:txBody>
              <a:bodyPr/>
              <a:lstStyle/>
              <a:p>
                <a:pPr>
                  <a:defRPr/>
                </a:pPr>
                <a:endParaRPr lang="en-GB" dirty="0">
                  <a:latin typeface="Calibri" pitchFamily="34" charset="0"/>
                </a:endParaRPr>
              </a:p>
            </p:txBody>
          </p:sp>
          <p:sp>
            <p:nvSpPr>
              <p:cNvPr id="790" name="Freeform 195"/>
              <p:cNvSpPr>
                <a:spLocks/>
              </p:cNvSpPr>
              <p:nvPr/>
            </p:nvSpPr>
            <p:spPr bwMode="auto">
              <a:xfrm>
                <a:off x="2708085" y="3572084"/>
                <a:ext cx="14493" cy="17388"/>
              </a:xfrm>
              <a:custGeom>
                <a:avLst/>
                <a:gdLst>
                  <a:gd name="T0" fmla="*/ 0 w 6"/>
                  <a:gd name="T1" fmla="*/ 0 h 8"/>
                  <a:gd name="T2" fmla="*/ 0 w 6"/>
                  <a:gd name="T3" fmla="*/ 0 h 8"/>
                  <a:gd name="T4" fmla="*/ 0 w 6"/>
                  <a:gd name="T5" fmla="*/ 3 h 8"/>
                  <a:gd name="T6" fmla="*/ 0 w 6"/>
                  <a:gd name="T7" fmla="*/ 3 h 8"/>
                  <a:gd name="T8" fmla="*/ 3 w 6"/>
                  <a:gd name="T9" fmla="*/ 2 h 8"/>
                  <a:gd name="T10" fmla="*/ 3 w 6"/>
                  <a:gd name="T11" fmla="*/ 2 h 8"/>
                  <a:gd name="T12" fmla="*/ 0 w 6"/>
                  <a:gd name="T13" fmla="*/ 0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8">
                    <a:moveTo>
                      <a:pt x="0" y="0"/>
                    </a:moveTo>
                    <a:lnTo>
                      <a:pt x="0" y="0"/>
                    </a:lnTo>
                    <a:lnTo>
                      <a:pt x="0" y="8"/>
                    </a:lnTo>
                    <a:lnTo>
                      <a:pt x="6" y="6"/>
                    </a:lnTo>
                    <a:lnTo>
                      <a:pt x="6" y="4"/>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791" name="Freeform 196"/>
              <p:cNvSpPr>
                <a:spLocks noEditPoints="1"/>
              </p:cNvSpPr>
              <p:nvPr/>
            </p:nvSpPr>
            <p:spPr bwMode="auto">
              <a:xfrm>
                <a:off x="5899372" y="2983775"/>
                <a:ext cx="130434" cy="124617"/>
              </a:xfrm>
              <a:custGeom>
                <a:avLst/>
                <a:gdLst>
                  <a:gd name="T0" fmla="*/ 0 w 58"/>
                  <a:gd name="T1" fmla="*/ 15 h 54"/>
                  <a:gd name="T2" fmla="*/ 2 w 58"/>
                  <a:gd name="T3" fmla="*/ 18 h 54"/>
                  <a:gd name="T4" fmla="*/ 3 w 58"/>
                  <a:gd name="T5" fmla="*/ 19 h 54"/>
                  <a:gd name="T6" fmla="*/ 5 w 58"/>
                  <a:gd name="T7" fmla="*/ 19 h 54"/>
                  <a:gd name="T8" fmla="*/ 4 w 58"/>
                  <a:gd name="T9" fmla="*/ 17 h 54"/>
                  <a:gd name="T10" fmla="*/ 3 w 58"/>
                  <a:gd name="T11" fmla="*/ 15 h 54"/>
                  <a:gd name="T12" fmla="*/ 0 w 58"/>
                  <a:gd name="T13" fmla="*/ 15 h 54"/>
                  <a:gd name="T14" fmla="*/ 15 w 58"/>
                  <a:gd name="T15" fmla="*/ 22 h 54"/>
                  <a:gd name="T16" fmla="*/ 16 w 58"/>
                  <a:gd name="T17" fmla="*/ 19 h 54"/>
                  <a:gd name="T18" fmla="*/ 21 w 58"/>
                  <a:gd name="T19" fmla="*/ 10 h 54"/>
                  <a:gd name="T20" fmla="*/ 18 w 58"/>
                  <a:gd name="T21" fmla="*/ 8 h 54"/>
                  <a:gd name="T22" fmla="*/ 16 w 58"/>
                  <a:gd name="T23" fmla="*/ 3 h 54"/>
                  <a:gd name="T24" fmla="*/ 13 w 58"/>
                  <a:gd name="T25" fmla="*/ 6 h 54"/>
                  <a:gd name="T26" fmla="*/ 12 w 58"/>
                  <a:gd name="T27" fmla="*/ 4 h 54"/>
                  <a:gd name="T28" fmla="*/ 10 w 58"/>
                  <a:gd name="T29" fmla="*/ 2 h 54"/>
                  <a:gd name="T30" fmla="*/ 8 w 58"/>
                  <a:gd name="T31" fmla="*/ 0 h 54"/>
                  <a:gd name="T32" fmla="*/ 7 w 58"/>
                  <a:gd name="T33" fmla="*/ 2 h 54"/>
                  <a:gd name="T34" fmla="*/ 8 w 58"/>
                  <a:gd name="T35" fmla="*/ 4 h 54"/>
                  <a:gd name="T36" fmla="*/ 7 w 58"/>
                  <a:gd name="T37" fmla="*/ 4 h 54"/>
                  <a:gd name="T38" fmla="*/ 5 w 58"/>
                  <a:gd name="T39" fmla="*/ 2 h 54"/>
                  <a:gd name="T40" fmla="*/ 3 w 58"/>
                  <a:gd name="T41" fmla="*/ 2 h 54"/>
                  <a:gd name="T42" fmla="*/ 2 w 58"/>
                  <a:gd name="T43" fmla="*/ 3 h 54"/>
                  <a:gd name="T44" fmla="*/ 2 w 58"/>
                  <a:gd name="T45" fmla="*/ 6 h 54"/>
                  <a:gd name="T46" fmla="*/ 2 w 58"/>
                  <a:gd name="T47" fmla="*/ 6 h 54"/>
                  <a:gd name="T48" fmla="*/ 3 w 58"/>
                  <a:gd name="T49" fmla="*/ 6 h 54"/>
                  <a:gd name="T50" fmla="*/ 4 w 58"/>
                  <a:gd name="T51" fmla="*/ 8 h 54"/>
                  <a:gd name="T52" fmla="*/ 3 w 58"/>
                  <a:gd name="T53" fmla="*/ 10 h 54"/>
                  <a:gd name="T54" fmla="*/ 5 w 58"/>
                  <a:gd name="T55" fmla="*/ 11 h 54"/>
                  <a:gd name="T56" fmla="*/ 5 w 58"/>
                  <a:gd name="T57" fmla="*/ 14 h 54"/>
                  <a:gd name="T58" fmla="*/ 7 w 58"/>
                  <a:gd name="T59" fmla="*/ 14 h 54"/>
                  <a:gd name="T60" fmla="*/ 8 w 58"/>
                  <a:gd name="T61" fmla="*/ 17 h 54"/>
                  <a:gd name="T62" fmla="*/ 9 w 58"/>
                  <a:gd name="T63" fmla="*/ 17 h 54"/>
                  <a:gd name="T64" fmla="*/ 11 w 58"/>
                  <a:gd name="T65" fmla="*/ 15 h 54"/>
                  <a:gd name="T66" fmla="*/ 12 w 58"/>
                  <a:gd name="T67" fmla="*/ 14 h 54"/>
                  <a:gd name="T68" fmla="*/ 13 w 58"/>
                  <a:gd name="T69" fmla="*/ 15 h 54"/>
                  <a:gd name="T70" fmla="*/ 13 w 58"/>
                  <a:gd name="T71" fmla="*/ 17 h 54"/>
                  <a:gd name="T72" fmla="*/ 12 w 58"/>
                  <a:gd name="T73" fmla="*/ 18 h 54"/>
                  <a:gd name="T74" fmla="*/ 13 w 58"/>
                  <a:gd name="T75" fmla="*/ 20 h 54"/>
                  <a:gd name="T76" fmla="*/ 15 w 58"/>
                  <a:gd name="T77" fmla="*/ 22 h 54"/>
                  <a:gd name="T78" fmla="*/ 8 w 58"/>
                  <a:gd name="T79" fmla="*/ 11 h 54"/>
                  <a:gd name="T80" fmla="*/ 9 w 58"/>
                  <a:gd name="T81" fmla="*/ 8 h 54"/>
                  <a:gd name="T82" fmla="*/ 9 w 58"/>
                  <a:gd name="T83" fmla="*/ 11 h 54"/>
                  <a:gd name="T84" fmla="*/ 11 w 58"/>
                  <a:gd name="T85" fmla="*/ 13 h 54"/>
                  <a:gd name="T86" fmla="*/ 9 w 58"/>
                  <a:gd name="T87" fmla="*/ 14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54">
                    <a:moveTo>
                      <a:pt x="0" y="38"/>
                    </a:moveTo>
                    <a:lnTo>
                      <a:pt x="0" y="38"/>
                    </a:lnTo>
                    <a:lnTo>
                      <a:pt x="2" y="42"/>
                    </a:lnTo>
                    <a:lnTo>
                      <a:pt x="4" y="44"/>
                    </a:lnTo>
                    <a:lnTo>
                      <a:pt x="6" y="46"/>
                    </a:lnTo>
                    <a:lnTo>
                      <a:pt x="8" y="48"/>
                    </a:lnTo>
                    <a:lnTo>
                      <a:pt x="10" y="50"/>
                    </a:lnTo>
                    <a:lnTo>
                      <a:pt x="16" y="48"/>
                    </a:lnTo>
                    <a:lnTo>
                      <a:pt x="16" y="46"/>
                    </a:lnTo>
                    <a:lnTo>
                      <a:pt x="12" y="42"/>
                    </a:lnTo>
                    <a:lnTo>
                      <a:pt x="8" y="38"/>
                    </a:lnTo>
                    <a:lnTo>
                      <a:pt x="4" y="38"/>
                    </a:lnTo>
                    <a:lnTo>
                      <a:pt x="0" y="38"/>
                    </a:lnTo>
                    <a:close/>
                    <a:moveTo>
                      <a:pt x="40" y="54"/>
                    </a:moveTo>
                    <a:lnTo>
                      <a:pt x="40" y="54"/>
                    </a:lnTo>
                    <a:lnTo>
                      <a:pt x="42" y="50"/>
                    </a:lnTo>
                    <a:lnTo>
                      <a:pt x="44" y="48"/>
                    </a:lnTo>
                    <a:lnTo>
                      <a:pt x="52" y="24"/>
                    </a:lnTo>
                    <a:lnTo>
                      <a:pt x="58" y="24"/>
                    </a:lnTo>
                    <a:lnTo>
                      <a:pt x="50" y="20"/>
                    </a:lnTo>
                    <a:lnTo>
                      <a:pt x="46" y="14"/>
                    </a:lnTo>
                    <a:lnTo>
                      <a:pt x="44" y="8"/>
                    </a:lnTo>
                    <a:lnTo>
                      <a:pt x="40" y="12"/>
                    </a:lnTo>
                    <a:lnTo>
                      <a:pt x="36" y="16"/>
                    </a:lnTo>
                    <a:lnTo>
                      <a:pt x="34" y="14"/>
                    </a:lnTo>
                    <a:lnTo>
                      <a:pt x="32" y="10"/>
                    </a:lnTo>
                    <a:lnTo>
                      <a:pt x="30" y="8"/>
                    </a:lnTo>
                    <a:lnTo>
                      <a:pt x="28" y="6"/>
                    </a:lnTo>
                    <a:lnTo>
                      <a:pt x="22" y="0"/>
                    </a:lnTo>
                    <a:lnTo>
                      <a:pt x="20" y="2"/>
                    </a:lnTo>
                    <a:lnTo>
                      <a:pt x="18" y="4"/>
                    </a:lnTo>
                    <a:lnTo>
                      <a:pt x="20" y="6"/>
                    </a:lnTo>
                    <a:lnTo>
                      <a:pt x="22" y="8"/>
                    </a:lnTo>
                    <a:lnTo>
                      <a:pt x="22" y="10"/>
                    </a:lnTo>
                    <a:lnTo>
                      <a:pt x="20" y="12"/>
                    </a:lnTo>
                    <a:lnTo>
                      <a:pt x="18" y="10"/>
                    </a:lnTo>
                    <a:lnTo>
                      <a:pt x="16" y="8"/>
                    </a:lnTo>
                    <a:lnTo>
                      <a:pt x="14" y="6"/>
                    </a:lnTo>
                    <a:lnTo>
                      <a:pt x="10" y="4"/>
                    </a:lnTo>
                    <a:lnTo>
                      <a:pt x="8" y="4"/>
                    </a:lnTo>
                    <a:lnTo>
                      <a:pt x="6" y="6"/>
                    </a:lnTo>
                    <a:lnTo>
                      <a:pt x="4" y="8"/>
                    </a:lnTo>
                    <a:lnTo>
                      <a:pt x="2" y="10"/>
                    </a:lnTo>
                    <a:lnTo>
                      <a:pt x="2" y="14"/>
                    </a:lnTo>
                    <a:lnTo>
                      <a:pt x="4" y="16"/>
                    </a:lnTo>
                    <a:lnTo>
                      <a:pt x="6" y="16"/>
                    </a:lnTo>
                    <a:lnTo>
                      <a:pt x="8" y="14"/>
                    </a:lnTo>
                    <a:lnTo>
                      <a:pt x="8" y="16"/>
                    </a:lnTo>
                    <a:lnTo>
                      <a:pt x="10" y="18"/>
                    </a:lnTo>
                    <a:lnTo>
                      <a:pt x="10" y="20"/>
                    </a:lnTo>
                    <a:lnTo>
                      <a:pt x="10" y="22"/>
                    </a:lnTo>
                    <a:lnTo>
                      <a:pt x="8" y="24"/>
                    </a:lnTo>
                    <a:lnTo>
                      <a:pt x="14" y="26"/>
                    </a:lnTo>
                    <a:lnTo>
                      <a:pt x="16" y="28"/>
                    </a:lnTo>
                    <a:lnTo>
                      <a:pt x="14" y="32"/>
                    </a:lnTo>
                    <a:lnTo>
                      <a:pt x="14" y="34"/>
                    </a:lnTo>
                    <a:lnTo>
                      <a:pt x="18" y="36"/>
                    </a:lnTo>
                    <a:lnTo>
                      <a:pt x="20" y="36"/>
                    </a:lnTo>
                    <a:lnTo>
                      <a:pt x="22" y="36"/>
                    </a:lnTo>
                    <a:lnTo>
                      <a:pt x="22" y="42"/>
                    </a:lnTo>
                    <a:lnTo>
                      <a:pt x="22" y="44"/>
                    </a:lnTo>
                    <a:lnTo>
                      <a:pt x="24" y="42"/>
                    </a:lnTo>
                    <a:lnTo>
                      <a:pt x="28" y="38"/>
                    </a:lnTo>
                    <a:lnTo>
                      <a:pt x="30" y="38"/>
                    </a:lnTo>
                    <a:lnTo>
                      <a:pt x="30" y="36"/>
                    </a:lnTo>
                    <a:lnTo>
                      <a:pt x="32" y="36"/>
                    </a:lnTo>
                    <a:lnTo>
                      <a:pt x="36" y="38"/>
                    </a:lnTo>
                    <a:lnTo>
                      <a:pt x="38" y="40"/>
                    </a:lnTo>
                    <a:lnTo>
                      <a:pt x="36" y="42"/>
                    </a:lnTo>
                    <a:lnTo>
                      <a:pt x="34" y="42"/>
                    </a:lnTo>
                    <a:lnTo>
                      <a:pt x="32" y="44"/>
                    </a:lnTo>
                    <a:lnTo>
                      <a:pt x="32" y="46"/>
                    </a:lnTo>
                    <a:lnTo>
                      <a:pt x="34" y="48"/>
                    </a:lnTo>
                    <a:lnTo>
                      <a:pt x="36" y="50"/>
                    </a:lnTo>
                    <a:lnTo>
                      <a:pt x="40" y="54"/>
                    </a:lnTo>
                    <a:close/>
                    <a:moveTo>
                      <a:pt x="26" y="34"/>
                    </a:moveTo>
                    <a:lnTo>
                      <a:pt x="26" y="34"/>
                    </a:lnTo>
                    <a:lnTo>
                      <a:pt x="22" y="28"/>
                    </a:lnTo>
                    <a:lnTo>
                      <a:pt x="18" y="24"/>
                    </a:lnTo>
                    <a:lnTo>
                      <a:pt x="18" y="22"/>
                    </a:lnTo>
                    <a:lnTo>
                      <a:pt x="24" y="20"/>
                    </a:lnTo>
                    <a:lnTo>
                      <a:pt x="26" y="24"/>
                    </a:lnTo>
                    <a:lnTo>
                      <a:pt x="24" y="24"/>
                    </a:lnTo>
                    <a:lnTo>
                      <a:pt x="24" y="28"/>
                    </a:lnTo>
                    <a:lnTo>
                      <a:pt x="28" y="28"/>
                    </a:lnTo>
                    <a:lnTo>
                      <a:pt x="30" y="32"/>
                    </a:lnTo>
                    <a:lnTo>
                      <a:pt x="28" y="34"/>
                    </a:lnTo>
                    <a:lnTo>
                      <a:pt x="26" y="34"/>
                    </a:lnTo>
                    <a:close/>
                  </a:path>
                </a:pathLst>
              </a:custGeom>
              <a:grpFill/>
              <a:ln w="3175">
                <a:noFill/>
                <a:round/>
                <a:headEnd/>
                <a:tailEnd/>
              </a:ln>
            </p:spPr>
            <p:txBody>
              <a:bodyPr/>
              <a:lstStyle/>
              <a:p>
                <a:pPr>
                  <a:defRPr/>
                </a:pPr>
                <a:endParaRPr lang="en-GB" dirty="0">
                  <a:latin typeface="Calibri" pitchFamily="34" charset="0"/>
                </a:endParaRPr>
              </a:p>
            </p:txBody>
          </p:sp>
          <p:sp>
            <p:nvSpPr>
              <p:cNvPr id="792" name="Freeform 197"/>
              <p:cNvSpPr>
                <a:spLocks/>
              </p:cNvSpPr>
              <p:nvPr/>
            </p:nvSpPr>
            <p:spPr bwMode="auto">
              <a:xfrm>
                <a:off x="4992130" y="2714254"/>
                <a:ext cx="182608" cy="95636"/>
              </a:xfrm>
              <a:custGeom>
                <a:avLst/>
                <a:gdLst>
                  <a:gd name="T0" fmla="*/ 2 w 80"/>
                  <a:gd name="T1" fmla="*/ 15 h 42"/>
                  <a:gd name="T2" fmla="*/ 2 w 80"/>
                  <a:gd name="T3" fmla="*/ 13 h 42"/>
                  <a:gd name="T4" fmla="*/ 0 w 80"/>
                  <a:gd name="T5" fmla="*/ 13 h 42"/>
                  <a:gd name="T6" fmla="*/ 2 w 80"/>
                  <a:gd name="T7" fmla="*/ 12 h 42"/>
                  <a:gd name="T8" fmla="*/ 2 w 80"/>
                  <a:gd name="T9" fmla="*/ 10 h 42"/>
                  <a:gd name="T10" fmla="*/ 5 w 80"/>
                  <a:gd name="T11" fmla="*/ 9 h 42"/>
                  <a:gd name="T12" fmla="*/ 6 w 80"/>
                  <a:gd name="T13" fmla="*/ 9 h 42"/>
                  <a:gd name="T14" fmla="*/ 6 w 80"/>
                  <a:gd name="T15" fmla="*/ 8 h 42"/>
                  <a:gd name="T16" fmla="*/ 9 w 80"/>
                  <a:gd name="T17" fmla="*/ 8 h 42"/>
                  <a:gd name="T18" fmla="*/ 10 w 80"/>
                  <a:gd name="T19" fmla="*/ 8 h 42"/>
                  <a:gd name="T20" fmla="*/ 12 w 80"/>
                  <a:gd name="T21" fmla="*/ 9 h 42"/>
                  <a:gd name="T22" fmla="*/ 13 w 80"/>
                  <a:gd name="T23" fmla="*/ 8 h 42"/>
                  <a:gd name="T24" fmla="*/ 12 w 80"/>
                  <a:gd name="T25" fmla="*/ 7 h 42"/>
                  <a:gd name="T26" fmla="*/ 10 w 80"/>
                  <a:gd name="T27" fmla="*/ 6 h 42"/>
                  <a:gd name="T28" fmla="*/ 13 w 80"/>
                  <a:gd name="T29" fmla="*/ 6 h 42"/>
                  <a:gd name="T30" fmla="*/ 13 w 80"/>
                  <a:gd name="T31" fmla="*/ 5 h 42"/>
                  <a:gd name="T32" fmla="*/ 13 w 80"/>
                  <a:gd name="T33" fmla="*/ 4 h 42"/>
                  <a:gd name="T34" fmla="*/ 15 w 80"/>
                  <a:gd name="T35" fmla="*/ 2 h 42"/>
                  <a:gd name="T36" fmla="*/ 16 w 80"/>
                  <a:gd name="T37" fmla="*/ 2 h 42"/>
                  <a:gd name="T38" fmla="*/ 19 w 80"/>
                  <a:gd name="T39" fmla="*/ 3 h 42"/>
                  <a:gd name="T40" fmla="*/ 19 w 80"/>
                  <a:gd name="T41" fmla="*/ 2 h 42"/>
                  <a:gd name="T42" fmla="*/ 21 w 80"/>
                  <a:gd name="T43" fmla="*/ 0 h 42"/>
                  <a:gd name="T44" fmla="*/ 22 w 80"/>
                  <a:gd name="T45" fmla="*/ 0 h 42"/>
                  <a:gd name="T46" fmla="*/ 24 w 80"/>
                  <a:gd name="T47" fmla="*/ 2 h 42"/>
                  <a:gd name="T48" fmla="*/ 25 w 80"/>
                  <a:gd name="T49" fmla="*/ 2 h 42"/>
                  <a:gd name="T50" fmla="*/ 27 w 80"/>
                  <a:gd name="T51" fmla="*/ 2 h 42"/>
                  <a:gd name="T52" fmla="*/ 30 w 80"/>
                  <a:gd name="T53" fmla="*/ 2 h 42"/>
                  <a:gd name="T54" fmla="*/ 29 w 80"/>
                  <a:gd name="T55" fmla="*/ 4 h 42"/>
                  <a:gd name="T56" fmla="*/ 31 w 80"/>
                  <a:gd name="T57" fmla="*/ 6 h 42"/>
                  <a:gd name="T58" fmla="*/ 30 w 80"/>
                  <a:gd name="T59" fmla="*/ 6 h 42"/>
                  <a:gd name="T60" fmla="*/ 30 w 80"/>
                  <a:gd name="T61" fmla="*/ 8 h 42"/>
                  <a:gd name="T62" fmla="*/ 30 w 80"/>
                  <a:gd name="T63" fmla="*/ 9 h 42"/>
                  <a:gd name="T64" fmla="*/ 28 w 80"/>
                  <a:gd name="T65" fmla="*/ 10 h 42"/>
                  <a:gd name="T66" fmla="*/ 28 w 80"/>
                  <a:gd name="T67" fmla="*/ 10 h 42"/>
                  <a:gd name="T68" fmla="*/ 27 w 80"/>
                  <a:gd name="T69" fmla="*/ 13 h 42"/>
                  <a:gd name="T70" fmla="*/ 25 w 80"/>
                  <a:gd name="T71" fmla="*/ 13 h 42"/>
                  <a:gd name="T72" fmla="*/ 24 w 80"/>
                  <a:gd name="T73" fmla="*/ 13 h 42"/>
                  <a:gd name="T74" fmla="*/ 22 w 80"/>
                  <a:gd name="T75" fmla="*/ 13 h 42"/>
                  <a:gd name="T76" fmla="*/ 21 w 80"/>
                  <a:gd name="T77" fmla="*/ 13 h 42"/>
                  <a:gd name="T78" fmla="*/ 19 w 80"/>
                  <a:gd name="T79" fmla="*/ 15 h 42"/>
                  <a:gd name="T80" fmla="*/ 17 w 80"/>
                  <a:gd name="T81" fmla="*/ 15 h 42"/>
                  <a:gd name="T82" fmla="*/ 16 w 80"/>
                  <a:gd name="T83" fmla="*/ 15 h 42"/>
                  <a:gd name="T84" fmla="*/ 16 w 80"/>
                  <a:gd name="T85" fmla="*/ 15 h 42"/>
                  <a:gd name="T86" fmla="*/ 13 w 80"/>
                  <a:gd name="T87" fmla="*/ 16 h 42"/>
                  <a:gd name="T88" fmla="*/ 10 w 80"/>
                  <a:gd name="T89" fmla="*/ 16 h 42"/>
                  <a:gd name="T90" fmla="*/ 10 w 80"/>
                  <a:gd name="T91" fmla="*/ 16 h 42"/>
                  <a:gd name="T92" fmla="*/ 9 w 80"/>
                  <a:gd name="T93" fmla="*/ 16 h 42"/>
                  <a:gd name="T94" fmla="*/ 8 w 80"/>
                  <a:gd name="T95" fmla="*/ 15 h 42"/>
                  <a:gd name="T96" fmla="*/ 7 w 80"/>
                  <a:gd name="T97" fmla="*/ 15 h 42"/>
                  <a:gd name="T98" fmla="*/ 6 w 80"/>
                  <a:gd name="T99" fmla="*/ 15 h 42"/>
                  <a:gd name="T100" fmla="*/ 5 w 80"/>
                  <a:gd name="T101" fmla="*/ 13 h 42"/>
                  <a:gd name="T102" fmla="*/ 5 w 80"/>
                  <a:gd name="T103" fmla="*/ 15 h 42"/>
                  <a:gd name="T104" fmla="*/ 3 w 80"/>
                  <a:gd name="T105" fmla="*/ 15 h 42"/>
                  <a:gd name="T106" fmla="*/ 2 w 80"/>
                  <a:gd name="T107" fmla="*/ 15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0" h="42">
                    <a:moveTo>
                      <a:pt x="4" y="38"/>
                    </a:moveTo>
                    <a:lnTo>
                      <a:pt x="4" y="38"/>
                    </a:lnTo>
                    <a:lnTo>
                      <a:pt x="2" y="36"/>
                    </a:lnTo>
                    <a:lnTo>
                      <a:pt x="0" y="34"/>
                    </a:lnTo>
                    <a:lnTo>
                      <a:pt x="0" y="32"/>
                    </a:lnTo>
                    <a:lnTo>
                      <a:pt x="2" y="30"/>
                    </a:lnTo>
                    <a:lnTo>
                      <a:pt x="4" y="28"/>
                    </a:lnTo>
                    <a:lnTo>
                      <a:pt x="6" y="26"/>
                    </a:lnTo>
                    <a:lnTo>
                      <a:pt x="12" y="24"/>
                    </a:lnTo>
                    <a:lnTo>
                      <a:pt x="14" y="24"/>
                    </a:lnTo>
                    <a:lnTo>
                      <a:pt x="16" y="22"/>
                    </a:lnTo>
                    <a:lnTo>
                      <a:pt x="20" y="22"/>
                    </a:lnTo>
                    <a:lnTo>
                      <a:pt x="24" y="22"/>
                    </a:lnTo>
                    <a:lnTo>
                      <a:pt x="26" y="22"/>
                    </a:lnTo>
                    <a:lnTo>
                      <a:pt x="30" y="24"/>
                    </a:lnTo>
                    <a:lnTo>
                      <a:pt x="32" y="24"/>
                    </a:lnTo>
                    <a:lnTo>
                      <a:pt x="32" y="22"/>
                    </a:lnTo>
                    <a:lnTo>
                      <a:pt x="30" y="18"/>
                    </a:lnTo>
                    <a:lnTo>
                      <a:pt x="28" y="16"/>
                    </a:lnTo>
                    <a:lnTo>
                      <a:pt x="30" y="16"/>
                    </a:lnTo>
                    <a:lnTo>
                      <a:pt x="32" y="14"/>
                    </a:lnTo>
                    <a:lnTo>
                      <a:pt x="36" y="12"/>
                    </a:lnTo>
                    <a:lnTo>
                      <a:pt x="36" y="10"/>
                    </a:lnTo>
                    <a:lnTo>
                      <a:pt x="38" y="6"/>
                    </a:lnTo>
                    <a:lnTo>
                      <a:pt x="38" y="4"/>
                    </a:lnTo>
                    <a:lnTo>
                      <a:pt x="42" y="4"/>
                    </a:lnTo>
                    <a:lnTo>
                      <a:pt x="46" y="6"/>
                    </a:lnTo>
                    <a:lnTo>
                      <a:pt x="48" y="8"/>
                    </a:lnTo>
                    <a:lnTo>
                      <a:pt x="50" y="6"/>
                    </a:lnTo>
                    <a:lnTo>
                      <a:pt x="52" y="2"/>
                    </a:lnTo>
                    <a:lnTo>
                      <a:pt x="54" y="0"/>
                    </a:lnTo>
                    <a:lnTo>
                      <a:pt x="56" y="0"/>
                    </a:lnTo>
                    <a:lnTo>
                      <a:pt x="58" y="0"/>
                    </a:lnTo>
                    <a:lnTo>
                      <a:pt x="62" y="2"/>
                    </a:lnTo>
                    <a:lnTo>
                      <a:pt x="66" y="4"/>
                    </a:lnTo>
                    <a:lnTo>
                      <a:pt x="70" y="4"/>
                    </a:lnTo>
                    <a:lnTo>
                      <a:pt x="78" y="4"/>
                    </a:lnTo>
                    <a:lnTo>
                      <a:pt x="76" y="6"/>
                    </a:lnTo>
                    <a:lnTo>
                      <a:pt x="76" y="10"/>
                    </a:lnTo>
                    <a:lnTo>
                      <a:pt x="78" y="10"/>
                    </a:lnTo>
                    <a:lnTo>
                      <a:pt x="80" y="16"/>
                    </a:lnTo>
                    <a:lnTo>
                      <a:pt x="78" y="16"/>
                    </a:lnTo>
                    <a:lnTo>
                      <a:pt x="78" y="18"/>
                    </a:lnTo>
                    <a:lnTo>
                      <a:pt x="78" y="20"/>
                    </a:lnTo>
                    <a:lnTo>
                      <a:pt x="78" y="24"/>
                    </a:lnTo>
                    <a:lnTo>
                      <a:pt x="76" y="28"/>
                    </a:lnTo>
                    <a:lnTo>
                      <a:pt x="74" y="28"/>
                    </a:lnTo>
                    <a:lnTo>
                      <a:pt x="72" y="28"/>
                    </a:lnTo>
                    <a:lnTo>
                      <a:pt x="70" y="32"/>
                    </a:lnTo>
                    <a:lnTo>
                      <a:pt x="66" y="34"/>
                    </a:lnTo>
                    <a:lnTo>
                      <a:pt x="62" y="34"/>
                    </a:lnTo>
                    <a:lnTo>
                      <a:pt x="58" y="34"/>
                    </a:lnTo>
                    <a:lnTo>
                      <a:pt x="56" y="34"/>
                    </a:lnTo>
                    <a:lnTo>
                      <a:pt x="54" y="36"/>
                    </a:lnTo>
                    <a:lnTo>
                      <a:pt x="50" y="38"/>
                    </a:lnTo>
                    <a:lnTo>
                      <a:pt x="46" y="38"/>
                    </a:lnTo>
                    <a:lnTo>
                      <a:pt x="42" y="38"/>
                    </a:lnTo>
                    <a:lnTo>
                      <a:pt x="40" y="40"/>
                    </a:lnTo>
                    <a:lnTo>
                      <a:pt x="38" y="42"/>
                    </a:lnTo>
                    <a:lnTo>
                      <a:pt x="36" y="42"/>
                    </a:lnTo>
                    <a:lnTo>
                      <a:pt x="28" y="42"/>
                    </a:lnTo>
                    <a:lnTo>
                      <a:pt x="26" y="42"/>
                    </a:lnTo>
                    <a:lnTo>
                      <a:pt x="24" y="42"/>
                    </a:lnTo>
                    <a:lnTo>
                      <a:pt x="22" y="40"/>
                    </a:lnTo>
                    <a:lnTo>
                      <a:pt x="18" y="40"/>
                    </a:lnTo>
                    <a:lnTo>
                      <a:pt x="16" y="40"/>
                    </a:lnTo>
                    <a:lnTo>
                      <a:pt x="14" y="38"/>
                    </a:lnTo>
                    <a:lnTo>
                      <a:pt x="12" y="36"/>
                    </a:lnTo>
                    <a:lnTo>
                      <a:pt x="12" y="38"/>
                    </a:lnTo>
                    <a:lnTo>
                      <a:pt x="10" y="40"/>
                    </a:lnTo>
                    <a:lnTo>
                      <a:pt x="8" y="38"/>
                    </a:lnTo>
                    <a:lnTo>
                      <a:pt x="6" y="38"/>
                    </a:lnTo>
                    <a:lnTo>
                      <a:pt x="4" y="38"/>
                    </a:lnTo>
                    <a:close/>
                  </a:path>
                </a:pathLst>
              </a:custGeom>
              <a:grpFill/>
              <a:ln w="3175">
                <a:noFill/>
                <a:round/>
                <a:headEnd/>
                <a:tailEnd/>
              </a:ln>
            </p:spPr>
            <p:txBody>
              <a:bodyPr/>
              <a:lstStyle/>
              <a:p>
                <a:pPr>
                  <a:defRPr/>
                </a:pPr>
                <a:endParaRPr lang="en-GB" dirty="0">
                  <a:latin typeface="Calibri" pitchFamily="34" charset="0"/>
                </a:endParaRPr>
              </a:p>
            </p:txBody>
          </p:sp>
          <p:sp>
            <p:nvSpPr>
              <p:cNvPr id="793" name="Freeform 198"/>
              <p:cNvSpPr>
                <a:spLocks noEditPoints="1"/>
              </p:cNvSpPr>
              <p:nvPr/>
            </p:nvSpPr>
            <p:spPr bwMode="auto">
              <a:xfrm>
                <a:off x="7644290" y="4751600"/>
                <a:ext cx="1028980" cy="1109962"/>
              </a:xfrm>
              <a:custGeom>
                <a:avLst/>
                <a:gdLst>
                  <a:gd name="T0" fmla="*/ 10 w 452"/>
                  <a:gd name="T1" fmla="*/ 112 h 486"/>
                  <a:gd name="T2" fmla="*/ 13 w 452"/>
                  <a:gd name="T3" fmla="*/ 130 h 486"/>
                  <a:gd name="T4" fmla="*/ 25 w 452"/>
                  <a:gd name="T5" fmla="*/ 130 h 486"/>
                  <a:gd name="T6" fmla="*/ 38 w 452"/>
                  <a:gd name="T7" fmla="*/ 126 h 486"/>
                  <a:gd name="T8" fmla="*/ 47 w 452"/>
                  <a:gd name="T9" fmla="*/ 121 h 486"/>
                  <a:gd name="T10" fmla="*/ 55 w 452"/>
                  <a:gd name="T11" fmla="*/ 118 h 486"/>
                  <a:gd name="T12" fmla="*/ 80 w 452"/>
                  <a:gd name="T13" fmla="*/ 115 h 486"/>
                  <a:gd name="T14" fmla="*/ 90 w 452"/>
                  <a:gd name="T15" fmla="*/ 119 h 486"/>
                  <a:gd name="T16" fmla="*/ 94 w 452"/>
                  <a:gd name="T17" fmla="*/ 130 h 486"/>
                  <a:gd name="T18" fmla="*/ 105 w 452"/>
                  <a:gd name="T19" fmla="*/ 123 h 486"/>
                  <a:gd name="T20" fmla="*/ 104 w 452"/>
                  <a:gd name="T21" fmla="*/ 133 h 486"/>
                  <a:gd name="T22" fmla="*/ 108 w 452"/>
                  <a:gd name="T23" fmla="*/ 138 h 486"/>
                  <a:gd name="T24" fmla="*/ 122 w 452"/>
                  <a:gd name="T25" fmla="*/ 154 h 486"/>
                  <a:gd name="T26" fmla="*/ 132 w 452"/>
                  <a:gd name="T27" fmla="*/ 154 h 486"/>
                  <a:gd name="T28" fmla="*/ 134 w 452"/>
                  <a:gd name="T29" fmla="*/ 155 h 486"/>
                  <a:gd name="T30" fmla="*/ 142 w 452"/>
                  <a:gd name="T31" fmla="*/ 158 h 486"/>
                  <a:gd name="T32" fmla="*/ 156 w 452"/>
                  <a:gd name="T33" fmla="*/ 151 h 486"/>
                  <a:gd name="T34" fmla="*/ 159 w 452"/>
                  <a:gd name="T35" fmla="*/ 137 h 486"/>
                  <a:gd name="T36" fmla="*/ 168 w 452"/>
                  <a:gd name="T37" fmla="*/ 121 h 486"/>
                  <a:gd name="T38" fmla="*/ 170 w 452"/>
                  <a:gd name="T39" fmla="*/ 110 h 486"/>
                  <a:gd name="T40" fmla="*/ 170 w 452"/>
                  <a:gd name="T41" fmla="*/ 84 h 486"/>
                  <a:gd name="T42" fmla="*/ 160 w 452"/>
                  <a:gd name="T43" fmla="*/ 64 h 486"/>
                  <a:gd name="T44" fmla="*/ 153 w 452"/>
                  <a:gd name="T45" fmla="*/ 51 h 486"/>
                  <a:gd name="T46" fmla="*/ 141 w 452"/>
                  <a:gd name="T47" fmla="*/ 32 h 486"/>
                  <a:gd name="T48" fmla="*/ 134 w 452"/>
                  <a:gd name="T49" fmla="*/ 19 h 486"/>
                  <a:gd name="T50" fmla="*/ 125 w 452"/>
                  <a:gd name="T51" fmla="*/ 0 h 486"/>
                  <a:gd name="T52" fmla="*/ 122 w 452"/>
                  <a:gd name="T53" fmla="*/ 28 h 486"/>
                  <a:gd name="T54" fmla="*/ 117 w 452"/>
                  <a:gd name="T55" fmla="*/ 36 h 486"/>
                  <a:gd name="T56" fmla="*/ 107 w 452"/>
                  <a:gd name="T57" fmla="*/ 28 h 486"/>
                  <a:gd name="T58" fmla="*/ 98 w 452"/>
                  <a:gd name="T59" fmla="*/ 15 h 486"/>
                  <a:gd name="T60" fmla="*/ 101 w 452"/>
                  <a:gd name="T61" fmla="*/ 8 h 486"/>
                  <a:gd name="T62" fmla="*/ 90 w 452"/>
                  <a:gd name="T63" fmla="*/ 5 h 486"/>
                  <a:gd name="T64" fmla="*/ 82 w 452"/>
                  <a:gd name="T65" fmla="*/ 2 h 486"/>
                  <a:gd name="T66" fmla="*/ 82 w 452"/>
                  <a:gd name="T67" fmla="*/ 8 h 486"/>
                  <a:gd name="T68" fmla="*/ 75 w 452"/>
                  <a:gd name="T69" fmla="*/ 13 h 486"/>
                  <a:gd name="T70" fmla="*/ 68 w 452"/>
                  <a:gd name="T71" fmla="*/ 22 h 486"/>
                  <a:gd name="T72" fmla="*/ 62 w 452"/>
                  <a:gd name="T73" fmla="*/ 17 h 486"/>
                  <a:gd name="T74" fmla="*/ 53 w 452"/>
                  <a:gd name="T75" fmla="*/ 19 h 486"/>
                  <a:gd name="T76" fmla="*/ 49 w 452"/>
                  <a:gd name="T77" fmla="*/ 23 h 486"/>
                  <a:gd name="T78" fmla="*/ 46 w 452"/>
                  <a:gd name="T79" fmla="*/ 31 h 486"/>
                  <a:gd name="T80" fmla="*/ 39 w 452"/>
                  <a:gd name="T81" fmla="*/ 39 h 486"/>
                  <a:gd name="T82" fmla="*/ 27 w 452"/>
                  <a:gd name="T83" fmla="*/ 48 h 486"/>
                  <a:gd name="T84" fmla="*/ 16 w 452"/>
                  <a:gd name="T85" fmla="*/ 52 h 486"/>
                  <a:gd name="T86" fmla="*/ 4 w 452"/>
                  <a:gd name="T87" fmla="*/ 61 h 486"/>
                  <a:gd name="T88" fmla="*/ 3 w 452"/>
                  <a:gd name="T89" fmla="*/ 67 h 486"/>
                  <a:gd name="T90" fmla="*/ 4 w 452"/>
                  <a:gd name="T91" fmla="*/ 80 h 486"/>
                  <a:gd name="T92" fmla="*/ 4 w 452"/>
                  <a:gd name="T93" fmla="*/ 84 h 486"/>
                  <a:gd name="T94" fmla="*/ 6 w 452"/>
                  <a:gd name="T95" fmla="*/ 95 h 486"/>
                  <a:gd name="T96" fmla="*/ 132 w 452"/>
                  <a:gd name="T97" fmla="*/ 172 h 486"/>
                  <a:gd name="T98" fmla="*/ 140 w 452"/>
                  <a:gd name="T99" fmla="*/ 186 h 486"/>
                  <a:gd name="T100" fmla="*/ 148 w 452"/>
                  <a:gd name="T101" fmla="*/ 178 h 486"/>
                  <a:gd name="T102" fmla="*/ 148 w 452"/>
                  <a:gd name="T103" fmla="*/ 168 h 486"/>
                  <a:gd name="T104" fmla="*/ 131 w 452"/>
                  <a:gd name="T105" fmla="*/ 162 h 486"/>
                  <a:gd name="T106" fmla="*/ 95 w 452"/>
                  <a:gd name="T107" fmla="*/ 113 h 486"/>
                  <a:gd name="T108" fmla="*/ 97 w 452"/>
                  <a:gd name="T109" fmla="*/ 116 h 486"/>
                  <a:gd name="T110" fmla="*/ 104 w 452"/>
                  <a:gd name="T111" fmla="*/ 110 h 486"/>
                  <a:gd name="T112" fmla="*/ 112 w 452"/>
                  <a:gd name="T113" fmla="*/ 31 h 486"/>
                  <a:gd name="T114" fmla="*/ 101 w 452"/>
                  <a:gd name="T115" fmla="*/ 17 h 486"/>
                  <a:gd name="T116" fmla="*/ 73 w 452"/>
                  <a:gd name="T117" fmla="*/ 4 h 486"/>
                  <a:gd name="T118" fmla="*/ 79 w 452"/>
                  <a:gd name="T119" fmla="*/ 3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2" h="486">
                    <a:moveTo>
                      <a:pt x="20" y="248"/>
                    </a:moveTo>
                    <a:lnTo>
                      <a:pt x="20" y="248"/>
                    </a:lnTo>
                    <a:lnTo>
                      <a:pt x="20" y="250"/>
                    </a:lnTo>
                    <a:lnTo>
                      <a:pt x="18" y="252"/>
                    </a:lnTo>
                    <a:lnTo>
                      <a:pt x="18" y="254"/>
                    </a:lnTo>
                    <a:lnTo>
                      <a:pt x="20" y="258"/>
                    </a:lnTo>
                    <a:lnTo>
                      <a:pt x="22" y="264"/>
                    </a:lnTo>
                    <a:lnTo>
                      <a:pt x="22" y="280"/>
                    </a:lnTo>
                    <a:lnTo>
                      <a:pt x="26" y="282"/>
                    </a:lnTo>
                    <a:lnTo>
                      <a:pt x="28" y="290"/>
                    </a:lnTo>
                    <a:lnTo>
                      <a:pt x="28" y="298"/>
                    </a:lnTo>
                    <a:lnTo>
                      <a:pt x="30" y="298"/>
                    </a:lnTo>
                    <a:lnTo>
                      <a:pt x="30" y="310"/>
                    </a:lnTo>
                    <a:lnTo>
                      <a:pt x="28" y="326"/>
                    </a:lnTo>
                    <a:lnTo>
                      <a:pt x="20" y="326"/>
                    </a:lnTo>
                    <a:lnTo>
                      <a:pt x="22" y="334"/>
                    </a:lnTo>
                    <a:lnTo>
                      <a:pt x="28" y="336"/>
                    </a:lnTo>
                    <a:lnTo>
                      <a:pt x="32" y="338"/>
                    </a:lnTo>
                    <a:lnTo>
                      <a:pt x="32" y="340"/>
                    </a:lnTo>
                    <a:lnTo>
                      <a:pt x="34" y="342"/>
                    </a:lnTo>
                    <a:lnTo>
                      <a:pt x="36" y="344"/>
                    </a:lnTo>
                    <a:lnTo>
                      <a:pt x="40" y="344"/>
                    </a:lnTo>
                    <a:lnTo>
                      <a:pt x="44" y="342"/>
                    </a:lnTo>
                    <a:lnTo>
                      <a:pt x="48" y="346"/>
                    </a:lnTo>
                    <a:lnTo>
                      <a:pt x="54" y="346"/>
                    </a:lnTo>
                    <a:lnTo>
                      <a:pt x="58" y="342"/>
                    </a:lnTo>
                    <a:lnTo>
                      <a:pt x="62" y="334"/>
                    </a:lnTo>
                    <a:lnTo>
                      <a:pt x="66" y="338"/>
                    </a:lnTo>
                    <a:lnTo>
                      <a:pt x="68" y="338"/>
                    </a:lnTo>
                    <a:lnTo>
                      <a:pt x="70" y="340"/>
                    </a:lnTo>
                    <a:lnTo>
                      <a:pt x="70" y="338"/>
                    </a:lnTo>
                    <a:lnTo>
                      <a:pt x="70" y="334"/>
                    </a:lnTo>
                    <a:lnTo>
                      <a:pt x="70" y="330"/>
                    </a:lnTo>
                    <a:lnTo>
                      <a:pt x="76" y="332"/>
                    </a:lnTo>
                    <a:lnTo>
                      <a:pt x="86" y="330"/>
                    </a:lnTo>
                    <a:lnTo>
                      <a:pt x="98" y="326"/>
                    </a:lnTo>
                    <a:lnTo>
                      <a:pt x="100" y="328"/>
                    </a:lnTo>
                    <a:lnTo>
                      <a:pt x="102" y="330"/>
                    </a:lnTo>
                    <a:lnTo>
                      <a:pt x="108" y="326"/>
                    </a:lnTo>
                    <a:lnTo>
                      <a:pt x="112" y="328"/>
                    </a:lnTo>
                    <a:lnTo>
                      <a:pt x="114" y="330"/>
                    </a:lnTo>
                    <a:lnTo>
                      <a:pt x="116" y="328"/>
                    </a:lnTo>
                    <a:lnTo>
                      <a:pt x="120" y="326"/>
                    </a:lnTo>
                    <a:lnTo>
                      <a:pt x="120" y="322"/>
                    </a:lnTo>
                    <a:lnTo>
                      <a:pt x="122" y="320"/>
                    </a:lnTo>
                    <a:lnTo>
                      <a:pt x="124" y="316"/>
                    </a:lnTo>
                    <a:lnTo>
                      <a:pt x="126" y="316"/>
                    </a:lnTo>
                    <a:lnTo>
                      <a:pt x="128" y="316"/>
                    </a:lnTo>
                    <a:lnTo>
                      <a:pt x="130" y="316"/>
                    </a:lnTo>
                    <a:lnTo>
                      <a:pt x="132" y="316"/>
                    </a:lnTo>
                    <a:lnTo>
                      <a:pt x="132" y="314"/>
                    </a:lnTo>
                    <a:lnTo>
                      <a:pt x="134" y="312"/>
                    </a:lnTo>
                    <a:lnTo>
                      <a:pt x="136" y="312"/>
                    </a:lnTo>
                    <a:lnTo>
                      <a:pt x="140" y="312"/>
                    </a:lnTo>
                    <a:lnTo>
                      <a:pt x="140" y="308"/>
                    </a:lnTo>
                    <a:lnTo>
                      <a:pt x="142" y="306"/>
                    </a:lnTo>
                    <a:lnTo>
                      <a:pt x="144" y="306"/>
                    </a:lnTo>
                    <a:lnTo>
                      <a:pt x="144" y="304"/>
                    </a:lnTo>
                    <a:lnTo>
                      <a:pt x="148" y="304"/>
                    </a:lnTo>
                    <a:lnTo>
                      <a:pt x="154" y="306"/>
                    </a:lnTo>
                    <a:lnTo>
                      <a:pt x="164" y="304"/>
                    </a:lnTo>
                    <a:lnTo>
                      <a:pt x="180" y="298"/>
                    </a:lnTo>
                    <a:lnTo>
                      <a:pt x="194" y="294"/>
                    </a:lnTo>
                    <a:lnTo>
                      <a:pt x="200" y="294"/>
                    </a:lnTo>
                    <a:lnTo>
                      <a:pt x="206" y="294"/>
                    </a:lnTo>
                    <a:lnTo>
                      <a:pt x="208" y="296"/>
                    </a:lnTo>
                    <a:lnTo>
                      <a:pt x="210" y="298"/>
                    </a:lnTo>
                    <a:lnTo>
                      <a:pt x="212" y="302"/>
                    </a:lnTo>
                    <a:lnTo>
                      <a:pt x="216" y="302"/>
                    </a:lnTo>
                    <a:lnTo>
                      <a:pt x="220" y="302"/>
                    </a:lnTo>
                    <a:lnTo>
                      <a:pt x="226" y="302"/>
                    </a:lnTo>
                    <a:lnTo>
                      <a:pt x="230" y="302"/>
                    </a:lnTo>
                    <a:lnTo>
                      <a:pt x="230" y="304"/>
                    </a:lnTo>
                    <a:lnTo>
                      <a:pt x="232" y="306"/>
                    </a:lnTo>
                    <a:lnTo>
                      <a:pt x="230" y="310"/>
                    </a:lnTo>
                    <a:lnTo>
                      <a:pt x="236" y="310"/>
                    </a:lnTo>
                    <a:lnTo>
                      <a:pt x="238" y="310"/>
                    </a:lnTo>
                    <a:lnTo>
                      <a:pt x="236" y="314"/>
                    </a:lnTo>
                    <a:lnTo>
                      <a:pt x="234" y="314"/>
                    </a:lnTo>
                    <a:lnTo>
                      <a:pt x="234" y="316"/>
                    </a:lnTo>
                    <a:lnTo>
                      <a:pt x="236" y="318"/>
                    </a:lnTo>
                    <a:lnTo>
                      <a:pt x="244" y="320"/>
                    </a:lnTo>
                    <a:lnTo>
                      <a:pt x="244" y="328"/>
                    </a:lnTo>
                    <a:lnTo>
                      <a:pt x="248" y="338"/>
                    </a:lnTo>
                    <a:lnTo>
                      <a:pt x="252" y="340"/>
                    </a:lnTo>
                    <a:lnTo>
                      <a:pt x="264" y="326"/>
                    </a:lnTo>
                    <a:lnTo>
                      <a:pt x="266" y="326"/>
                    </a:lnTo>
                    <a:lnTo>
                      <a:pt x="268" y="326"/>
                    </a:lnTo>
                    <a:lnTo>
                      <a:pt x="272" y="320"/>
                    </a:lnTo>
                    <a:lnTo>
                      <a:pt x="274" y="316"/>
                    </a:lnTo>
                    <a:lnTo>
                      <a:pt x="276" y="316"/>
                    </a:lnTo>
                    <a:lnTo>
                      <a:pt x="276" y="318"/>
                    </a:lnTo>
                    <a:lnTo>
                      <a:pt x="276" y="326"/>
                    </a:lnTo>
                    <a:lnTo>
                      <a:pt x="270" y="336"/>
                    </a:lnTo>
                    <a:lnTo>
                      <a:pt x="272" y="340"/>
                    </a:lnTo>
                    <a:lnTo>
                      <a:pt x="272" y="344"/>
                    </a:lnTo>
                    <a:lnTo>
                      <a:pt x="268" y="346"/>
                    </a:lnTo>
                    <a:lnTo>
                      <a:pt x="266" y="346"/>
                    </a:lnTo>
                    <a:lnTo>
                      <a:pt x="266" y="350"/>
                    </a:lnTo>
                    <a:lnTo>
                      <a:pt x="268" y="348"/>
                    </a:lnTo>
                    <a:lnTo>
                      <a:pt x="272" y="346"/>
                    </a:lnTo>
                    <a:lnTo>
                      <a:pt x="274" y="344"/>
                    </a:lnTo>
                    <a:lnTo>
                      <a:pt x="276" y="336"/>
                    </a:lnTo>
                    <a:lnTo>
                      <a:pt x="280" y="336"/>
                    </a:lnTo>
                    <a:lnTo>
                      <a:pt x="280" y="338"/>
                    </a:lnTo>
                    <a:lnTo>
                      <a:pt x="278" y="338"/>
                    </a:lnTo>
                    <a:lnTo>
                      <a:pt x="280" y="340"/>
                    </a:lnTo>
                    <a:lnTo>
                      <a:pt x="282" y="346"/>
                    </a:lnTo>
                    <a:lnTo>
                      <a:pt x="284" y="354"/>
                    </a:lnTo>
                    <a:lnTo>
                      <a:pt x="282" y="358"/>
                    </a:lnTo>
                    <a:lnTo>
                      <a:pt x="294" y="354"/>
                    </a:lnTo>
                    <a:lnTo>
                      <a:pt x="298" y="370"/>
                    </a:lnTo>
                    <a:lnTo>
                      <a:pt x="298" y="386"/>
                    </a:lnTo>
                    <a:lnTo>
                      <a:pt x="306" y="390"/>
                    </a:lnTo>
                    <a:lnTo>
                      <a:pt x="306" y="394"/>
                    </a:lnTo>
                    <a:lnTo>
                      <a:pt x="308" y="396"/>
                    </a:lnTo>
                    <a:lnTo>
                      <a:pt x="320" y="402"/>
                    </a:lnTo>
                    <a:lnTo>
                      <a:pt x="320" y="400"/>
                    </a:lnTo>
                    <a:lnTo>
                      <a:pt x="322" y="398"/>
                    </a:lnTo>
                    <a:lnTo>
                      <a:pt x="326" y="400"/>
                    </a:lnTo>
                    <a:lnTo>
                      <a:pt x="326" y="402"/>
                    </a:lnTo>
                    <a:lnTo>
                      <a:pt x="330" y="408"/>
                    </a:lnTo>
                    <a:lnTo>
                      <a:pt x="334" y="410"/>
                    </a:lnTo>
                    <a:lnTo>
                      <a:pt x="338" y="410"/>
                    </a:lnTo>
                    <a:lnTo>
                      <a:pt x="342" y="410"/>
                    </a:lnTo>
                    <a:lnTo>
                      <a:pt x="344" y="408"/>
                    </a:lnTo>
                    <a:lnTo>
                      <a:pt x="346" y="404"/>
                    </a:lnTo>
                    <a:lnTo>
                      <a:pt x="348" y="400"/>
                    </a:lnTo>
                    <a:lnTo>
                      <a:pt x="352" y="400"/>
                    </a:lnTo>
                    <a:lnTo>
                      <a:pt x="352" y="398"/>
                    </a:lnTo>
                    <a:lnTo>
                      <a:pt x="350" y="396"/>
                    </a:lnTo>
                    <a:lnTo>
                      <a:pt x="358" y="392"/>
                    </a:lnTo>
                    <a:lnTo>
                      <a:pt x="358" y="394"/>
                    </a:lnTo>
                    <a:lnTo>
                      <a:pt x="360" y="396"/>
                    </a:lnTo>
                    <a:lnTo>
                      <a:pt x="356" y="398"/>
                    </a:lnTo>
                    <a:lnTo>
                      <a:pt x="354" y="402"/>
                    </a:lnTo>
                    <a:lnTo>
                      <a:pt x="364" y="400"/>
                    </a:lnTo>
                    <a:lnTo>
                      <a:pt x="360" y="406"/>
                    </a:lnTo>
                    <a:lnTo>
                      <a:pt x="370" y="410"/>
                    </a:lnTo>
                    <a:lnTo>
                      <a:pt x="370" y="414"/>
                    </a:lnTo>
                    <a:lnTo>
                      <a:pt x="372" y="416"/>
                    </a:lnTo>
                    <a:lnTo>
                      <a:pt x="372" y="414"/>
                    </a:lnTo>
                    <a:lnTo>
                      <a:pt x="374" y="410"/>
                    </a:lnTo>
                    <a:lnTo>
                      <a:pt x="376" y="410"/>
                    </a:lnTo>
                    <a:lnTo>
                      <a:pt x="378" y="410"/>
                    </a:lnTo>
                    <a:lnTo>
                      <a:pt x="382" y="408"/>
                    </a:lnTo>
                    <a:lnTo>
                      <a:pt x="384" y="402"/>
                    </a:lnTo>
                    <a:lnTo>
                      <a:pt x="388" y="394"/>
                    </a:lnTo>
                    <a:lnTo>
                      <a:pt x="400" y="394"/>
                    </a:lnTo>
                    <a:lnTo>
                      <a:pt x="408" y="394"/>
                    </a:lnTo>
                    <a:lnTo>
                      <a:pt x="408" y="392"/>
                    </a:lnTo>
                    <a:lnTo>
                      <a:pt x="412" y="390"/>
                    </a:lnTo>
                    <a:lnTo>
                      <a:pt x="412" y="386"/>
                    </a:lnTo>
                    <a:lnTo>
                      <a:pt x="414" y="382"/>
                    </a:lnTo>
                    <a:lnTo>
                      <a:pt x="412" y="382"/>
                    </a:lnTo>
                    <a:lnTo>
                      <a:pt x="410" y="380"/>
                    </a:lnTo>
                    <a:lnTo>
                      <a:pt x="408" y="378"/>
                    </a:lnTo>
                    <a:lnTo>
                      <a:pt x="408" y="376"/>
                    </a:lnTo>
                    <a:lnTo>
                      <a:pt x="414" y="372"/>
                    </a:lnTo>
                    <a:lnTo>
                      <a:pt x="414" y="368"/>
                    </a:lnTo>
                    <a:lnTo>
                      <a:pt x="414" y="364"/>
                    </a:lnTo>
                    <a:lnTo>
                      <a:pt x="416" y="356"/>
                    </a:lnTo>
                    <a:lnTo>
                      <a:pt x="420" y="348"/>
                    </a:lnTo>
                    <a:lnTo>
                      <a:pt x="424" y="340"/>
                    </a:lnTo>
                    <a:lnTo>
                      <a:pt x="424" y="330"/>
                    </a:lnTo>
                    <a:lnTo>
                      <a:pt x="424" y="324"/>
                    </a:lnTo>
                    <a:lnTo>
                      <a:pt x="430" y="324"/>
                    </a:lnTo>
                    <a:lnTo>
                      <a:pt x="430" y="318"/>
                    </a:lnTo>
                    <a:lnTo>
                      <a:pt x="434" y="314"/>
                    </a:lnTo>
                    <a:lnTo>
                      <a:pt x="442" y="312"/>
                    </a:lnTo>
                    <a:lnTo>
                      <a:pt x="442" y="308"/>
                    </a:lnTo>
                    <a:lnTo>
                      <a:pt x="440" y="308"/>
                    </a:lnTo>
                    <a:lnTo>
                      <a:pt x="440" y="306"/>
                    </a:lnTo>
                    <a:lnTo>
                      <a:pt x="442" y="302"/>
                    </a:lnTo>
                    <a:lnTo>
                      <a:pt x="444" y="302"/>
                    </a:lnTo>
                    <a:lnTo>
                      <a:pt x="446" y="298"/>
                    </a:lnTo>
                    <a:lnTo>
                      <a:pt x="446" y="290"/>
                    </a:lnTo>
                    <a:lnTo>
                      <a:pt x="446" y="286"/>
                    </a:lnTo>
                    <a:lnTo>
                      <a:pt x="446" y="284"/>
                    </a:lnTo>
                    <a:lnTo>
                      <a:pt x="446" y="274"/>
                    </a:lnTo>
                    <a:lnTo>
                      <a:pt x="446" y="264"/>
                    </a:lnTo>
                    <a:lnTo>
                      <a:pt x="450" y="264"/>
                    </a:lnTo>
                    <a:lnTo>
                      <a:pt x="452" y="258"/>
                    </a:lnTo>
                    <a:lnTo>
                      <a:pt x="452" y="250"/>
                    </a:lnTo>
                    <a:lnTo>
                      <a:pt x="450" y="246"/>
                    </a:lnTo>
                    <a:lnTo>
                      <a:pt x="444" y="234"/>
                    </a:lnTo>
                    <a:lnTo>
                      <a:pt x="444" y="228"/>
                    </a:lnTo>
                    <a:lnTo>
                      <a:pt x="446" y="220"/>
                    </a:lnTo>
                    <a:lnTo>
                      <a:pt x="446" y="212"/>
                    </a:lnTo>
                    <a:lnTo>
                      <a:pt x="444" y="204"/>
                    </a:lnTo>
                    <a:lnTo>
                      <a:pt x="434" y="198"/>
                    </a:lnTo>
                    <a:lnTo>
                      <a:pt x="434" y="194"/>
                    </a:lnTo>
                    <a:lnTo>
                      <a:pt x="434" y="190"/>
                    </a:lnTo>
                    <a:lnTo>
                      <a:pt x="428" y="186"/>
                    </a:lnTo>
                    <a:lnTo>
                      <a:pt x="424" y="184"/>
                    </a:lnTo>
                    <a:lnTo>
                      <a:pt x="422" y="176"/>
                    </a:lnTo>
                    <a:lnTo>
                      <a:pt x="422" y="166"/>
                    </a:lnTo>
                    <a:lnTo>
                      <a:pt x="416" y="162"/>
                    </a:lnTo>
                    <a:lnTo>
                      <a:pt x="408" y="160"/>
                    </a:lnTo>
                    <a:lnTo>
                      <a:pt x="408" y="148"/>
                    </a:lnTo>
                    <a:lnTo>
                      <a:pt x="406" y="142"/>
                    </a:lnTo>
                    <a:lnTo>
                      <a:pt x="402" y="138"/>
                    </a:lnTo>
                    <a:lnTo>
                      <a:pt x="400" y="138"/>
                    </a:lnTo>
                    <a:lnTo>
                      <a:pt x="402" y="136"/>
                    </a:lnTo>
                    <a:lnTo>
                      <a:pt x="402" y="134"/>
                    </a:lnTo>
                    <a:lnTo>
                      <a:pt x="402" y="132"/>
                    </a:lnTo>
                    <a:lnTo>
                      <a:pt x="402" y="130"/>
                    </a:lnTo>
                    <a:lnTo>
                      <a:pt x="402" y="128"/>
                    </a:lnTo>
                    <a:lnTo>
                      <a:pt x="386" y="120"/>
                    </a:lnTo>
                    <a:lnTo>
                      <a:pt x="378" y="116"/>
                    </a:lnTo>
                    <a:lnTo>
                      <a:pt x="374" y="112"/>
                    </a:lnTo>
                    <a:lnTo>
                      <a:pt x="372" y="106"/>
                    </a:lnTo>
                    <a:lnTo>
                      <a:pt x="372" y="100"/>
                    </a:lnTo>
                    <a:lnTo>
                      <a:pt x="372" y="94"/>
                    </a:lnTo>
                    <a:lnTo>
                      <a:pt x="372" y="88"/>
                    </a:lnTo>
                    <a:lnTo>
                      <a:pt x="370" y="84"/>
                    </a:lnTo>
                    <a:lnTo>
                      <a:pt x="368" y="80"/>
                    </a:lnTo>
                    <a:lnTo>
                      <a:pt x="362" y="74"/>
                    </a:lnTo>
                    <a:lnTo>
                      <a:pt x="362" y="68"/>
                    </a:lnTo>
                    <a:lnTo>
                      <a:pt x="364" y="64"/>
                    </a:lnTo>
                    <a:lnTo>
                      <a:pt x="364" y="58"/>
                    </a:lnTo>
                    <a:lnTo>
                      <a:pt x="362" y="54"/>
                    </a:lnTo>
                    <a:lnTo>
                      <a:pt x="358" y="54"/>
                    </a:lnTo>
                    <a:lnTo>
                      <a:pt x="356" y="50"/>
                    </a:lnTo>
                    <a:lnTo>
                      <a:pt x="354" y="50"/>
                    </a:lnTo>
                    <a:lnTo>
                      <a:pt x="354" y="44"/>
                    </a:lnTo>
                    <a:lnTo>
                      <a:pt x="348" y="46"/>
                    </a:lnTo>
                    <a:lnTo>
                      <a:pt x="348" y="50"/>
                    </a:lnTo>
                    <a:lnTo>
                      <a:pt x="346" y="50"/>
                    </a:lnTo>
                    <a:lnTo>
                      <a:pt x="346" y="48"/>
                    </a:lnTo>
                    <a:lnTo>
                      <a:pt x="344" y="48"/>
                    </a:lnTo>
                    <a:lnTo>
                      <a:pt x="342" y="32"/>
                    </a:lnTo>
                    <a:lnTo>
                      <a:pt x="340" y="22"/>
                    </a:lnTo>
                    <a:lnTo>
                      <a:pt x="330" y="0"/>
                    </a:lnTo>
                    <a:lnTo>
                      <a:pt x="324" y="0"/>
                    </a:lnTo>
                    <a:lnTo>
                      <a:pt x="322" y="18"/>
                    </a:lnTo>
                    <a:lnTo>
                      <a:pt x="322" y="34"/>
                    </a:lnTo>
                    <a:lnTo>
                      <a:pt x="320" y="36"/>
                    </a:lnTo>
                    <a:lnTo>
                      <a:pt x="318" y="46"/>
                    </a:lnTo>
                    <a:lnTo>
                      <a:pt x="320" y="54"/>
                    </a:lnTo>
                    <a:lnTo>
                      <a:pt x="320" y="62"/>
                    </a:lnTo>
                    <a:lnTo>
                      <a:pt x="320" y="72"/>
                    </a:lnTo>
                    <a:lnTo>
                      <a:pt x="316" y="74"/>
                    </a:lnTo>
                    <a:lnTo>
                      <a:pt x="316" y="78"/>
                    </a:lnTo>
                    <a:lnTo>
                      <a:pt x="316" y="82"/>
                    </a:lnTo>
                    <a:lnTo>
                      <a:pt x="312" y="86"/>
                    </a:lnTo>
                    <a:lnTo>
                      <a:pt x="312" y="90"/>
                    </a:lnTo>
                    <a:lnTo>
                      <a:pt x="312" y="94"/>
                    </a:lnTo>
                    <a:lnTo>
                      <a:pt x="310" y="94"/>
                    </a:lnTo>
                    <a:lnTo>
                      <a:pt x="308" y="94"/>
                    </a:lnTo>
                    <a:lnTo>
                      <a:pt x="304" y="94"/>
                    </a:lnTo>
                    <a:lnTo>
                      <a:pt x="300" y="94"/>
                    </a:lnTo>
                    <a:lnTo>
                      <a:pt x="298" y="94"/>
                    </a:lnTo>
                    <a:lnTo>
                      <a:pt x="296" y="90"/>
                    </a:lnTo>
                    <a:lnTo>
                      <a:pt x="294" y="84"/>
                    </a:lnTo>
                    <a:lnTo>
                      <a:pt x="292" y="84"/>
                    </a:lnTo>
                    <a:lnTo>
                      <a:pt x="290" y="84"/>
                    </a:lnTo>
                    <a:lnTo>
                      <a:pt x="286" y="82"/>
                    </a:lnTo>
                    <a:lnTo>
                      <a:pt x="284" y="78"/>
                    </a:lnTo>
                    <a:lnTo>
                      <a:pt x="280" y="74"/>
                    </a:lnTo>
                    <a:lnTo>
                      <a:pt x="278" y="70"/>
                    </a:lnTo>
                    <a:lnTo>
                      <a:pt x="270" y="68"/>
                    </a:lnTo>
                    <a:lnTo>
                      <a:pt x="264" y="68"/>
                    </a:lnTo>
                    <a:lnTo>
                      <a:pt x="264" y="64"/>
                    </a:lnTo>
                    <a:lnTo>
                      <a:pt x="252" y="58"/>
                    </a:lnTo>
                    <a:lnTo>
                      <a:pt x="252" y="46"/>
                    </a:lnTo>
                    <a:lnTo>
                      <a:pt x="256" y="44"/>
                    </a:lnTo>
                    <a:lnTo>
                      <a:pt x="258" y="38"/>
                    </a:lnTo>
                    <a:lnTo>
                      <a:pt x="256" y="36"/>
                    </a:lnTo>
                    <a:lnTo>
                      <a:pt x="254" y="34"/>
                    </a:lnTo>
                    <a:lnTo>
                      <a:pt x="258" y="34"/>
                    </a:lnTo>
                    <a:lnTo>
                      <a:pt x="264" y="34"/>
                    </a:lnTo>
                    <a:lnTo>
                      <a:pt x="264" y="28"/>
                    </a:lnTo>
                    <a:lnTo>
                      <a:pt x="262" y="28"/>
                    </a:lnTo>
                    <a:lnTo>
                      <a:pt x="262" y="26"/>
                    </a:lnTo>
                    <a:lnTo>
                      <a:pt x="264" y="24"/>
                    </a:lnTo>
                    <a:lnTo>
                      <a:pt x="266" y="22"/>
                    </a:lnTo>
                    <a:lnTo>
                      <a:pt x="268" y="20"/>
                    </a:lnTo>
                    <a:lnTo>
                      <a:pt x="266" y="14"/>
                    </a:lnTo>
                    <a:lnTo>
                      <a:pt x="256" y="18"/>
                    </a:lnTo>
                    <a:lnTo>
                      <a:pt x="254" y="14"/>
                    </a:lnTo>
                    <a:lnTo>
                      <a:pt x="246" y="14"/>
                    </a:lnTo>
                    <a:lnTo>
                      <a:pt x="236" y="12"/>
                    </a:lnTo>
                    <a:lnTo>
                      <a:pt x="234" y="12"/>
                    </a:lnTo>
                    <a:lnTo>
                      <a:pt x="232" y="12"/>
                    </a:lnTo>
                    <a:lnTo>
                      <a:pt x="234" y="12"/>
                    </a:lnTo>
                    <a:lnTo>
                      <a:pt x="230" y="10"/>
                    </a:lnTo>
                    <a:lnTo>
                      <a:pt x="228" y="8"/>
                    </a:lnTo>
                    <a:lnTo>
                      <a:pt x="226" y="10"/>
                    </a:lnTo>
                    <a:lnTo>
                      <a:pt x="224" y="10"/>
                    </a:lnTo>
                    <a:lnTo>
                      <a:pt x="226" y="12"/>
                    </a:lnTo>
                    <a:lnTo>
                      <a:pt x="222" y="10"/>
                    </a:lnTo>
                    <a:lnTo>
                      <a:pt x="220" y="10"/>
                    </a:lnTo>
                    <a:lnTo>
                      <a:pt x="222" y="10"/>
                    </a:lnTo>
                    <a:lnTo>
                      <a:pt x="218" y="6"/>
                    </a:lnTo>
                    <a:lnTo>
                      <a:pt x="214" y="4"/>
                    </a:lnTo>
                    <a:lnTo>
                      <a:pt x="210" y="4"/>
                    </a:lnTo>
                    <a:lnTo>
                      <a:pt x="214" y="8"/>
                    </a:lnTo>
                    <a:lnTo>
                      <a:pt x="224" y="14"/>
                    </a:lnTo>
                    <a:lnTo>
                      <a:pt x="222" y="18"/>
                    </a:lnTo>
                    <a:lnTo>
                      <a:pt x="222" y="20"/>
                    </a:lnTo>
                    <a:lnTo>
                      <a:pt x="220" y="18"/>
                    </a:lnTo>
                    <a:lnTo>
                      <a:pt x="220" y="22"/>
                    </a:lnTo>
                    <a:lnTo>
                      <a:pt x="216" y="22"/>
                    </a:lnTo>
                    <a:lnTo>
                      <a:pt x="212" y="20"/>
                    </a:lnTo>
                    <a:lnTo>
                      <a:pt x="206" y="18"/>
                    </a:lnTo>
                    <a:lnTo>
                      <a:pt x="202" y="16"/>
                    </a:lnTo>
                    <a:lnTo>
                      <a:pt x="200" y="22"/>
                    </a:lnTo>
                    <a:lnTo>
                      <a:pt x="198" y="20"/>
                    </a:lnTo>
                    <a:lnTo>
                      <a:pt x="196" y="18"/>
                    </a:lnTo>
                    <a:lnTo>
                      <a:pt x="192" y="28"/>
                    </a:lnTo>
                    <a:lnTo>
                      <a:pt x="194" y="32"/>
                    </a:lnTo>
                    <a:lnTo>
                      <a:pt x="196" y="34"/>
                    </a:lnTo>
                    <a:lnTo>
                      <a:pt x="192" y="34"/>
                    </a:lnTo>
                    <a:lnTo>
                      <a:pt x="188" y="34"/>
                    </a:lnTo>
                    <a:lnTo>
                      <a:pt x="188" y="42"/>
                    </a:lnTo>
                    <a:lnTo>
                      <a:pt x="184" y="44"/>
                    </a:lnTo>
                    <a:lnTo>
                      <a:pt x="182" y="46"/>
                    </a:lnTo>
                    <a:lnTo>
                      <a:pt x="186" y="54"/>
                    </a:lnTo>
                    <a:lnTo>
                      <a:pt x="186" y="56"/>
                    </a:lnTo>
                    <a:lnTo>
                      <a:pt x="180" y="56"/>
                    </a:lnTo>
                    <a:lnTo>
                      <a:pt x="178" y="56"/>
                    </a:lnTo>
                    <a:lnTo>
                      <a:pt x="176" y="54"/>
                    </a:lnTo>
                    <a:lnTo>
                      <a:pt x="174" y="54"/>
                    </a:lnTo>
                    <a:lnTo>
                      <a:pt x="170" y="54"/>
                    </a:lnTo>
                    <a:lnTo>
                      <a:pt x="170" y="60"/>
                    </a:lnTo>
                    <a:lnTo>
                      <a:pt x="166" y="62"/>
                    </a:lnTo>
                    <a:lnTo>
                      <a:pt x="168" y="52"/>
                    </a:lnTo>
                    <a:lnTo>
                      <a:pt x="166" y="48"/>
                    </a:lnTo>
                    <a:lnTo>
                      <a:pt x="162" y="44"/>
                    </a:lnTo>
                    <a:lnTo>
                      <a:pt x="160" y="40"/>
                    </a:lnTo>
                    <a:lnTo>
                      <a:pt x="150" y="42"/>
                    </a:lnTo>
                    <a:lnTo>
                      <a:pt x="148" y="44"/>
                    </a:lnTo>
                    <a:lnTo>
                      <a:pt x="146" y="50"/>
                    </a:lnTo>
                    <a:lnTo>
                      <a:pt x="146" y="48"/>
                    </a:lnTo>
                    <a:lnTo>
                      <a:pt x="144" y="46"/>
                    </a:lnTo>
                    <a:lnTo>
                      <a:pt x="142" y="46"/>
                    </a:lnTo>
                    <a:lnTo>
                      <a:pt x="144" y="50"/>
                    </a:lnTo>
                    <a:lnTo>
                      <a:pt x="140" y="50"/>
                    </a:lnTo>
                    <a:lnTo>
                      <a:pt x="142" y="56"/>
                    </a:lnTo>
                    <a:lnTo>
                      <a:pt x="138" y="56"/>
                    </a:lnTo>
                    <a:lnTo>
                      <a:pt x="136" y="56"/>
                    </a:lnTo>
                    <a:lnTo>
                      <a:pt x="138" y="58"/>
                    </a:lnTo>
                    <a:lnTo>
                      <a:pt x="138" y="60"/>
                    </a:lnTo>
                    <a:lnTo>
                      <a:pt x="138" y="62"/>
                    </a:lnTo>
                    <a:lnTo>
                      <a:pt x="132" y="58"/>
                    </a:lnTo>
                    <a:lnTo>
                      <a:pt x="130" y="60"/>
                    </a:lnTo>
                    <a:lnTo>
                      <a:pt x="130" y="62"/>
                    </a:lnTo>
                    <a:lnTo>
                      <a:pt x="130" y="68"/>
                    </a:lnTo>
                    <a:lnTo>
                      <a:pt x="130" y="72"/>
                    </a:lnTo>
                    <a:lnTo>
                      <a:pt x="122" y="68"/>
                    </a:lnTo>
                    <a:lnTo>
                      <a:pt x="120" y="68"/>
                    </a:lnTo>
                    <a:lnTo>
                      <a:pt x="118" y="70"/>
                    </a:lnTo>
                    <a:lnTo>
                      <a:pt x="118" y="82"/>
                    </a:lnTo>
                    <a:lnTo>
                      <a:pt x="122" y="80"/>
                    </a:lnTo>
                    <a:lnTo>
                      <a:pt x="120" y="84"/>
                    </a:lnTo>
                    <a:lnTo>
                      <a:pt x="118" y="88"/>
                    </a:lnTo>
                    <a:lnTo>
                      <a:pt x="114" y="82"/>
                    </a:lnTo>
                    <a:lnTo>
                      <a:pt x="112" y="76"/>
                    </a:lnTo>
                    <a:lnTo>
                      <a:pt x="110" y="78"/>
                    </a:lnTo>
                    <a:lnTo>
                      <a:pt x="104" y="82"/>
                    </a:lnTo>
                    <a:lnTo>
                      <a:pt x="102" y="94"/>
                    </a:lnTo>
                    <a:lnTo>
                      <a:pt x="102" y="98"/>
                    </a:lnTo>
                    <a:lnTo>
                      <a:pt x="104" y="100"/>
                    </a:lnTo>
                    <a:lnTo>
                      <a:pt x="100" y="104"/>
                    </a:lnTo>
                    <a:lnTo>
                      <a:pt x="94" y="108"/>
                    </a:lnTo>
                    <a:lnTo>
                      <a:pt x="94" y="112"/>
                    </a:lnTo>
                    <a:lnTo>
                      <a:pt x="92" y="116"/>
                    </a:lnTo>
                    <a:lnTo>
                      <a:pt x="88" y="118"/>
                    </a:lnTo>
                    <a:lnTo>
                      <a:pt x="84" y="120"/>
                    </a:lnTo>
                    <a:lnTo>
                      <a:pt x="74" y="122"/>
                    </a:lnTo>
                    <a:lnTo>
                      <a:pt x="72" y="124"/>
                    </a:lnTo>
                    <a:lnTo>
                      <a:pt x="70" y="124"/>
                    </a:lnTo>
                    <a:lnTo>
                      <a:pt x="68" y="124"/>
                    </a:lnTo>
                    <a:lnTo>
                      <a:pt x="68" y="122"/>
                    </a:lnTo>
                    <a:lnTo>
                      <a:pt x="66" y="122"/>
                    </a:lnTo>
                    <a:lnTo>
                      <a:pt x="64" y="128"/>
                    </a:lnTo>
                    <a:lnTo>
                      <a:pt x="62" y="132"/>
                    </a:lnTo>
                    <a:lnTo>
                      <a:pt x="54" y="132"/>
                    </a:lnTo>
                    <a:lnTo>
                      <a:pt x="52" y="136"/>
                    </a:lnTo>
                    <a:lnTo>
                      <a:pt x="46" y="134"/>
                    </a:lnTo>
                    <a:lnTo>
                      <a:pt x="42" y="134"/>
                    </a:lnTo>
                    <a:lnTo>
                      <a:pt x="40" y="136"/>
                    </a:lnTo>
                    <a:lnTo>
                      <a:pt x="40" y="138"/>
                    </a:lnTo>
                    <a:lnTo>
                      <a:pt x="36" y="138"/>
                    </a:lnTo>
                    <a:lnTo>
                      <a:pt x="34" y="138"/>
                    </a:lnTo>
                    <a:lnTo>
                      <a:pt x="34" y="140"/>
                    </a:lnTo>
                    <a:lnTo>
                      <a:pt x="26" y="146"/>
                    </a:lnTo>
                    <a:lnTo>
                      <a:pt x="18" y="154"/>
                    </a:lnTo>
                    <a:lnTo>
                      <a:pt x="12" y="158"/>
                    </a:lnTo>
                    <a:lnTo>
                      <a:pt x="8" y="160"/>
                    </a:lnTo>
                    <a:lnTo>
                      <a:pt x="10" y="154"/>
                    </a:lnTo>
                    <a:lnTo>
                      <a:pt x="8" y="156"/>
                    </a:lnTo>
                    <a:lnTo>
                      <a:pt x="6" y="158"/>
                    </a:lnTo>
                    <a:lnTo>
                      <a:pt x="6" y="162"/>
                    </a:lnTo>
                    <a:lnTo>
                      <a:pt x="6" y="170"/>
                    </a:lnTo>
                    <a:lnTo>
                      <a:pt x="8" y="174"/>
                    </a:lnTo>
                    <a:lnTo>
                      <a:pt x="8" y="178"/>
                    </a:lnTo>
                    <a:lnTo>
                      <a:pt x="4" y="182"/>
                    </a:lnTo>
                    <a:lnTo>
                      <a:pt x="0" y="184"/>
                    </a:lnTo>
                    <a:lnTo>
                      <a:pt x="2" y="188"/>
                    </a:lnTo>
                    <a:lnTo>
                      <a:pt x="2" y="190"/>
                    </a:lnTo>
                    <a:lnTo>
                      <a:pt x="4" y="190"/>
                    </a:lnTo>
                    <a:lnTo>
                      <a:pt x="6" y="194"/>
                    </a:lnTo>
                    <a:lnTo>
                      <a:pt x="8" y="198"/>
                    </a:lnTo>
                    <a:lnTo>
                      <a:pt x="10" y="206"/>
                    </a:lnTo>
                    <a:lnTo>
                      <a:pt x="10" y="216"/>
                    </a:lnTo>
                    <a:lnTo>
                      <a:pt x="8" y="214"/>
                    </a:lnTo>
                    <a:lnTo>
                      <a:pt x="6" y="214"/>
                    </a:lnTo>
                    <a:lnTo>
                      <a:pt x="6" y="208"/>
                    </a:lnTo>
                    <a:lnTo>
                      <a:pt x="4" y="208"/>
                    </a:lnTo>
                    <a:lnTo>
                      <a:pt x="4" y="210"/>
                    </a:lnTo>
                    <a:lnTo>
                      <a:pt x="4" y="214"/>
                    </a:lnTo>
                    <a:lnTo>
                      <a:pt x="12" y="220"/>
                    </a:lnTo>
                    <a:lnTo>
                      <a:pt x="12" y="222"/>
                    </a:lnTo>
                    <a:lnTo>
                      <a:pt x="10" y="222"/>
                    </a:lnTo>
                    <a:lnTo>
                      <a:pt x="2" y="218"/>
                    </a:lnTo>
                    <a:lnTo>
                      <a:pt x="2" y="222"/>
                    </a:lnTo>
                    <a:lnTo>
                      <a:pt x="8" y="228"/>
                    </a:lnTo>
                    <a:lnTo>
                      <a:pt x="10" y="230"/>
                    </a:lnTo>
                    <a:lnTo>
                      <a:pt x="12" y="232"/>
                    </a:lnTo>
                    <a:lnTo>
                      <a:pt x="12" y="238"/>
                    </a:lnTo>
                    <a:lnTo>
                      <a:pt x="12" y="244"/>
                    </a:lnTo>
                    <a:lnTo>
                      <a:pt x="16" y="246"/>
                    </a:lnTo>
                    <a:lnTo>
                      <a:pt x="20" y="248"/>
                    </a:lnTo>
                    <a:close/>
                    <a:moveTo>
                      <a:pt x="380" y="480"/>
                    </a:moveTo>
                    <a:lnTo>
                      <a:pt x="382" y="484"/>
                    </a:lnTo>
                    <a:lnTo>
                      <a:pt x="382" y="482"/>
                    </a:lnTo>
                    <a:lnTo>
                      <a:pt x="380" y="480"/>
                    </a:lnTo>
                    <a:close/>
                    <a:moveTo>
                      <a:pt x="350" y="438"/>
                    </a:moveTo>
                    <a:lnTo>
                      <a:pt x="350" y="438"/>
                    </a:lnTo>
                    <a:lnTo>
                      <a:pt x="350" y="442"/>
                    </a:lnTo>
                    <a:lnTo>
                      <a:pt x="348" y="444"/>
                    </a:lnTo>
                    <a:lnTo>
                      <a:pt x="352" y="448"/>
                    </a:lnTo>
                    <a:lnTo>
                      <a:pt x="354" y="452"/>
                    </a:lnTo>
                    <a:lnTo>
                      <a:pt x="356" y="458"/>
                    </a:lnTo>
                    <a:lnTo>
                      <a:pt x="358" y="462"/>
                    </a:lnTo>
                    <a:lnTo>
                      <a:pt x="362" y="464"/>
                    </a:lnTo>
                    <a:lnTo>
                      <a:pt x="360" y="466"/>
                    </a:lnTo>
                    <a:lnTo>
                      <a:pt x="360" y="468"/>
                    </a:lnTo>
                    <a:lnTo>
                      <a:pt x="360" y="472"/>
                    </a:lnTo>
                    <a:lnTo>
                      <a:pt x="366" y="476"/>
                    </a:lnTo>
                    <a:lnTo>
                      <a:pt x="368" y="480"/>
                    </a:lnTo>
                    <a:lnTo>
                      <a:pt x="368" y="484"/>
                    </a:lnTo>
                    <a:lnTo>
                      <a:pt x="374" y="486"/>
                    </a:lnTo>
                    <a:lnTo>
                      <a:pt x="378" y="484"/>
                    </a:lnTo>
                    <a:lnTo>
                      <a:pt x="382" y="476"/>
                    </a:lnTo>
                    <a:lnTo>
                      <a:pt x="386" y="478"/>
                    </a:lnTo>
                    <a:lnTo>
                      <a:pt x="386" y="480"/>
                    </a:lnTo>
                    <a:lnTo>
                      <a:pt x="388" y="478"/>
                    </a:lnTo>
                    <a:lnTo>
                      <a:pt x="388" y="476"/>
                    </a:lnTo>
                    <a:lnTo>
                      <a:pt x="388" y="468"/>
                    </a:lnTo>
                    <a:lnTo>
                      <a:pt x="388" y="462"/>
                    </a:lnTo>
                    <a:lnTo>
                      <a:pt x="392" y="462"/>
                    </a:lnTo>
                    <a:lnTo>
                      <a:pt x="392" y="452"/>
                    </a:lnTo>
                    <a:lnTo>
                      <a:pt x="390" y="442"/>
                    </a:lnTo>
                    <a:lnTo>
                      <a:pt x="380" y="446"/>
                    </a:lnTo>
                    <a:lnTo>
                      <a:pt x="370" y="446"/>
                    </a:lnTo>
                    <a:lnTo>
                      <a:pt x="350" y="438"/>
                    </a:lnTo>
                    <a:close/>
                    <a:moveTo>
                      <a:pt x="388" y="426"/>
                    </a:moveTo>
                    <a:lnTo>
                      <a:pt x="388" y="426"/>
                    </a:lnTo>
                    <a:lnTo>
                      <a:pt x="388" y="434"/>
                    </a:lnTo>
                    <a:lnTo>
                      <a:pt x="392" y="434"/>
                    </a:lnTo>
                    <a:lnTo>
                      <a:pt x="392" y="432"/>
                    </a:lnTo>
                    <a:lnTo>
                      <a:pt x="390" y="428"/>
                    </a:lnTo>
                    <a:lnTo>
                      <a:pt x="388" y="426"/>
                    </a:lnTo>
                    <a:close/>
                    <a:moveTo>
                      <a:pt x="340" y="422"/>
                    </a:moveTo>
                    <a:lnTo>
                      <a:pt x="340" y="422"/>
                    </a:lnTo>
                    <a:lnTo>
                      <a:pt x="340" y="424"/>
                    </a:lnTo>
                    <a:lnTo>
                      <a:pt x="340" y="426"/>
                    </a:lnTo>
                    <a:lnTo>
                      <a:pt x="342" y="430"/>
                    </a:lnTo>
                    <a:lnTo>
                      <a:pt x="344" y="426"/>
                    </a:lnTo>
                    <a:lnTo>
                      <a:pt x="344" y="422"/>
                    </a:lnTo>
                    <a:lnTo>
                      <a:pt x="340" y="422"/>
                    </a:lnTo>
                    <a:close/>
                    <a:moveTo>
                      <a:pt x="270" y="358"/>
                    </a:moveTo>
                    <a:lnTo>
                      <a:pt x="268" y="364"/>
                    </a:lnTo>
                    <a:lnTo>
                      <a:pt x="276" y="362"/>
                    </a:lnTo>
                    <a:lnTo>
                      <a:pt x="278" y="360"/>
                    </a:lnTo>
                    <a:lnTo>
                      <a:pt x="276" y="360"/>
                    </a:lnTo>
                    <a:lnTo>
                      <a:pt x="270" y="358"/>
                    </a:lnTo>
                    <a:close/>
                    <a:moveTo>
                      <a:pt x="250" y="290"/>
                    </a:moveTo>
                    <a:lnTo>
                      <a:pt x="250" y="290"/>
                    </a:lnTo>
                    <a:lnTo>
                      <a:pt x="250" y="292"/>
                    </a:lnTo>
                    <a:lnTo>
                      <a:pt x="248" y="294"/>
                    </a:lnTo>
                    <a:lnTo>
                      <a:pt x="248" y="292"/>
                    </a:lnTo>
                    <a:lnTo>
                      <a:pt x="248" y="290"/>
                    </a:lnTo>
                    <a:lnTo>
                      <a:pt x="250" y="290"/>
                    </a:lnTo>
                    <a:close/>
                    <a:moveTo>
                      <a:pt x="254" y="288"/>
                    </a:moveTo>
                    <a:lnTo>
                      <a:pt x="254" y="288"/>
                    </a:lnTo>
                    <a:lnTo>
                      <a:pt x="258" y="296"/>
                    </a:lnTo>
                    <a:lnTo>
                      <a:pt x="258" y="300"/>
                    </a:lnTo>
                    <a:lnTo>
                      <a:pt x="254" y="300"/>
                    </a:lnTo>
                    <a:lnTo>
                      <a:pt x="254" y="294"/>
                    </a:lnTo>
                    <a:lnTo>
                      <a:pt x="254" y="288"/>
                    </a:lnTo>
                    <a:close/>
                    <a:moveTo>
                      <a:pt x="274" y="284"/>
                    </a:moveTo>
                    <a:lnTo>
                      <a:pt x="274" y="284"/>
                    </a:lnTo>
                    <a:lnTo>
                      <a:pt x="278" y="290"/>
                    </a:lnTo>
                    <a:lnTo>
                      <a:pt x="278" y="292"/>
                    </a:lnTo>
                    <a:lnTo>
                      <a:pt x="276" y="292"/>
                    </a:lnTo>
                    <a:lnTo>
                      <a:pt x="274" y="286"/>
                    </a:lnTo>
                    <a:lnTo>
                      <a:pt x="272" y="284"/>
                    </a:lnTo>
                    <a:lnTo>
                      <a:pt x="274" y="284"/>
                    </a:lnTo>
                    <a:close/>
                    <a:moveTo>
                      <a:pt x="0" y="210"/>
                    </a:moveTo>
                    <a:lnTo>
                      <a:pt x="2" y="218"/>
                    </a:lnTo>
                    <a:lnTo>
                      <a:pt x="2" y="212"/>
                    </a:lnTo>
                    <a:lnTo>
                      <a:pt x="2" y="210"/>
                    </a:lnTo>
                    <a:lnTo>
                      <a:pt x="0" y="210"/>
                    </a:lnTo>
                    <a:close/>
                    <a:moveTo>
                      <a:pt x="296" y="76"/>
                    </a:moveTo>
                    <a:lnTo>
                      <a:pt x="296" y="76"/>
                    </a:lnTo>
                    <a:lnTo>
                      <a:pt x="294" y="76"/>
                    </a:lnTo>
                    <a:lnTo>
                      <a:pt x="294" y="78"/>
                    </a:lnTo>
                    <a:lnTo>
                      <a:pt x="296" y="80"/>
                    </a:lnTo>
                    <a:lnTo>
                      <a:pt x="298" y="82"/>
                    </a:lnTo>
                    <a:lnTo>
                      <a:pt x="298" y="78"/>
                    </a:lnTo>
                    <a:lnTo>
                      <a:pt x="298" y="76"/>
                    </a:lnTo>
                    <a:lnTo>
                      <a:pt x="296" y="76"/>
                    </a:lnTo>
                    <a:close/>
                    <a:moveTo>
                      <a:pt x="266" y="38"/>
                    </a:moveTo>
                    <a:lnTo>
                      <a:pt x="266" y="38"/>
                    </a:lnTo>
                    <a:lnTo>
                      <a:pt x="262" y="40"/>
                    </a:lnTo>
                    <a:lnTo>
                      <a:pt x="262" y="46"/>
                    </a:lnTo>
                    <a:lnTo>
                      <a:pt x="266" y="44"/>
                    </a:lnTo>
                    <a:lnTo>
                      <a:pt x="268" y="42"/>
                    </a:lnTo>
                    <a:lnTo>
                      <a:pt x="266" y="38"/>
                    </a:lnTo>
                    <a:close/>
                    <a:moveTo>
                      <a:pt x="192" y="10"/>
                    </a:moveTo>
                    <a:lnTo>
                      <a:pt x="192" y="12"/>
                    </a:lnTo>
                    <a:lnTo>
                      <a:pt x="196" y="12"/>
                    </a:lnTo>
                    <a:lnTo>
                      <a:pt x="194" y="12"/>
                    </a:lnTo>
                    <a:lnTo>
                      <a:pt x="194" y="10"/>
                    </a:lnTo>
                    <a:lnTo>
                      <a:pt x="192" y="10"/>
                    </a:lnTo>
                    <a:close/>
                    <a:moveTo>
                      <a:pt x="198" y="8"/>
                    </a:moveTo>
                    <a:lnTo>
                      <a:pt x="198" y="12"/>
                    </a:lnTo>
                    <a:lnTo>
                      <a:pt x="200" y="12"/>
                    </a:lnTo>
                    <a:lnTo>
                      <a:pt x="200" y="10"/>
                    </a:lnTo>
                    <a:lnTo>
                      <a:pt x="198" y="8"/>
                    </a:lnTo>
                    <a:close/>
                    <a:moveTo>
                      <a:pt x="202" y="6"/>
                    </a:moveTo>
                    <a:lnTo>
                      <a:pt x="202" y="10"/>
                    </a:lnTo>
                    <a:lnTo>
                      <a:pt x="206" y="10"/>
                    </a:lnTo>
                    <a:lnTo>
                      <a:pt x="204" y="8"/>
                    </a:lnTo>
                    <a:lnTo>
                      <a:pt x="206" y="8"/>
                    </a:lnTo>
                    <a:lnTo>
                      <a:pt x="204" y="6"/>
                    </a:lnTo>
                    <a:lnTo>
                      <a:pt x="202" y="6"/>
                    </a:lnTo>
                    <a:close/>
                  </a:path>
                </a:pathLst>
              </a:custGeom>
              <a:grpFill/>
              <a:ln w="3175">
                <a:noFill/>
                <a:round/>
                <a:headEnd/>
                <a:tailEnd/>
              </a:ln>
            </p:spPr>
            <p:txBody>
              <a:bodyPr/>
              <a:lstStyle/>
              <a:p>
                <a:pPr>
                  <a:defRPr/>
                </a:pPr>
                <a:endParaRPr lang="en-GB" dirty="0">
                  <a:latin typeface="Calibri" pitchFamily="34" charset="0"/>
                </a:endParaRPr>
              </a:p>
            </p:txBody>
          </p:sp>
          <p:sp>
            <p:nvSpPr>
              <p:cNvPr id="794" name="Freeform 199"/>
              <p:cNvSpPr>
                <a:spLocks noEditPoints="1"/>
              </p:cNvSpPr>
              <p:nvPr/>
            </p:nvSpPr>
            <p:spPr bwMode="auto">
              <a:xfrm>
                <a:off x="5861691" y="3006959"/>
                <a:ext cx="86956" cy="86942"/>
              </a:xfrm>
              <a:custGeom>
                <a:avLst/>
                <a:gdLst>
                  <a:gd name="T0" fmla="*/ 2 w 38"/>
                  <a:gd name="T1" fmla="*/ 2 h 38"/>
                  <a:gd name="T2" fmla="*/ 2 w 38"/>
                  <a:gd name="T3" fmla="*/ 2 h 38"/>
                  <a:gd name="T4" fmla="*/ 2 w 38"/>
                  <a:gd name="T5" fmla="*/ 4 h 38"/>
                  <a:gd name="T6" fmla="*/ 0 w 38"/>
                  <a:gd name="T7" fmla="*/ 6 h 38"/>
                  <a:gd name="T8" fmla="*/ 0 w 38"/>
                  <a:gd name="T9" fmla="*/ 7 h 38"/>
                  <a:gd name="T10" fmla="*/ 5 w 38"/>
                  <a:gd name="T11" fmla="*/ 8 h 38"/>
                  <a:gd name="T12" fmla="*/ 6 w 38"/>
                  <a:gd name="T13" fmla="*/ 9 h 38"/>
                  <a:gd name="T14" fmla="*/ 6 w 38"/>
                  <a:gd name="T15" fmla="*/ 10 h 38"/>
                  <a:gd name="T16" fmla="*/ 8 w 38"/>
                  <a:gd name="T17" fmla="*/ 10 h 38"/>
                  <a:gd name="T18" fmla="*/ 9 w 38"/>
                  <a:gd name="T19" fmla="*/ 10 h 38"/>
                  <a:gd name="T20" fmla="*/ 10 w 38"/>
                  <a:gd name="T21" fmla="*/ 13 h 38"/>
                  <a:gd name="T22" fmla="*/ 13 w 38"/>
                  <a:gd name="T23" fmla="*/ 13 h 38"/>
                  <a:gd name="T24" fmla="*/ 13 w 38"/>
                  <a:gd name="T25" fmla="*/ 15 h 38"/>
                  <a:gd name="T26" fmla="*/ 13 w 38"/>
                  <a:gd name="T27" fmla="*/ 13 h 38"/>
                  <a:gd name="T28" fmla="*/ 15 w 38"/>
                  <a:gd name="T29" fmla="*/ 13 h 38"/>
                  <a:gd name="T30" fmla="*/ 15 w 38"/>
                  <a:gd name="T31" fmla="*/ 10 h 38"/>
                  <a:gd name="T32" fmla="*/ 13 w 38"/>
                  <a:gd name="T33" fmla="*/ 10 h 38"/>
                  <a:gd name="T34" fmla="*/ 13 w 38"/>
                  <a:gd name="T35" fmla="*/ 10 h 38"/>
                  <a:gd name="T36" fmla="*/ 12 w 38"/>
                  <a:gd name="T37" fmla="*/ 8 h 38"/>
                  <a:gd name="T38" fmla="*/ 13 w 38"/>
                  <a:gd name="T39" fmla="*/ 7 h 38"/>
                  <a:gd name="T40" fmla="*/ 12 w 38"/>
                  <a:gd name="T41" fmla="*/ 6 h 38"/>
                  <a:gd name="T42" fmla="*/ 9 w 38"/>
                  <a:gd name="T43" fmla="*/ 6 h 38"/>
                  <a:gd name="T44" fmla="*/ 10 w 38"/>
                  <a:gd name="T45" fmla="*/ 4 h 38"/>
                  <a:gd name="T46" fmla="*/ 10 w 38"/>
                  <a:gd name="T47" fmla="*/ 3 h 38"/>
                  <a:gd name="T48" fmla="*/ 9 w 38"/>
                  <a:gd name="T49" fmla="*/ 2 h 38"/>
                  <a:gd name="T50" fmla="*/ 8 w 38"/>
                  <a:gd name="T51" fmla="*/ 2 h 38"/>
                  <a:gd name="T52" fmla="*/ 8 w 38"/>
                  <a:gd name="T53" fmla="*/ 2 h 38"/>
                  <a:gd name="T54" fmla="*/ 7 w 38"/>
                  <a:gd name="T55" fmla="*/ 0 h 38"/>
                  <a:gd name="T56" fmla="*/ 4 w 38"/>
                  <a:gd name="T57" fmla="*/ 0 h 38"/>
                  <a:gd name="T58" fmla="*/ 2 w 38"/>
                  <a:gd name="T59" fmla="*/ 2 h 38"/>
                  <a:gd name="T60" fmla="*/ 6 w 38"/>
                  <a:gd name="T61" fmla="*/ 6 h 38"/>
                  <a:gd name="T62" fmla="*/ 7 w 38"/>
                  <a:gd name="T63" fmla="*/ 7 h 38"/>
                  <a:gd name="T64" fmla="*/ 7 w 38"/>
                  <a:gd name="T65" fmla="*/ 8 h 38"/>
                  <a:gd name="T66" fmla="*/ 6 w 38"/>
                  <a:gd name="T67" fmla="*/ 8 h 38"/>
                  <a:gd name="T68" fmla="*/ 5 w 38"/>
                  <a:gd name="T69" fmla="*/ 7 h 38"/>
                  <a:gd name="T70" fmla="*/ 6 w 38"/>
                  <a:gd name="T71" fmla="*/ 6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 h="38">
                    <a:moveTo>
                      <a:pt x="2" y="2"/>
                    </a:moveTo>
                    <a:lnTo>
                      <a:pt x="2" y="2"/>
                    </a:lnTo>
                    <a:lnTo>
                      <a:pt x="4" y="4"/>
                    </a:lnTo>
                    <a:lnTo>
                      <a:pt x="4" y="6"/>
                    </a:lnTo>
                    <a:lnTo>
                      <a:pt x="2" y="10"/>
                    </a:lnTo>
                    <a:lnTo>
                      <a:pt x="0" y="12"/>
                    </a:lnTo>
                    <a:lnTo>
                      <a:pt x="0" y="16"/>
                    </a:lnTo>
                    <a:lnTo>
                      <a:pt x="0" y="18"/>
                    </a:lnTo>
                    <a:lnTo>
                      <a:pt x="4" y="20"/>
                    </a:lnTo>
                    <a:lnTo>
                      <a:pt x="12" y="22"/>
                    </a:lnTo>
                    <a:lnTo>
                      <a:pt x="14" y="24"/>
                    </a:lnTo>
                    <a:lnTo>
                      <a:pt x="16" y="26"/>
                    </a:lnTo>
                    <a:lnTo>
                      <a:pt x="16" y="28"/>
                    </a:lnTo>
                    <a:lnTo>
                      <a:pt x="20" y="28"/>
                    </a:lnTo>
                    <a:lnTo>
                      <a:pt x="24" y="28"/>
                    </a:lnTo>
                    <a:lnTo>
                      <a:pt x="28" y="32"/>
                    </a:lnTo>
                    <a:lnTo>
                      <a:pt x="32" y="36"/>
                    </a:lnTo>
                    <a:lnTo>
                      <a:pt x="32" y="38"/>
                    </a:lnTo>
                    <a:lnTo>
                      <a:pt x="36" y="36"/>
                    </a:lnTo>
                    <a:lnTo>
                      <a:pt x="38" y="34"/>
                    </a:lnTo>
                    <a:lnTo>
                      <a:pt x="38" y="32"/>
                    </a:lnTo>
                    <a:lnTo>
                      <a:pt x="38" y="26"/>
                    </a:lnTo>
                    <a:lnTo>
                      <a:pt x="36" y="26"/>
                    </a:lnTo>
                    <a:lnTo>
                      <a:pt x="34" y="26"/>
                    </a:lnTo>
                    <a:lnTo>
                      <a:pt x="30" y="24"/>
                    </a:lnTo>
                    <a:lnTo>
                      <a:pt x="30" y="22"/>
                    </a:lnTo>
                    <a:lnTo>
                      <a:pt x="32" y="18"/>
                    </a:lnTo>
                    <a:lnTo>
                      <a:pt x="30" y="16"/>
                    </a:lnTo>
                    <a:lnTo>
                      <a:pt x="24" y="14"/>
                    </a:lnTo>
                    <a:lnTo>
                      <a:pt x="26" y="12"/>
                    </a:lnTo>
                    <a:lnTo>
                      <a:pt x="26" y="10"/>
                    </a:lnTo>
                    <a:lnTo>
                      <a:pt x="26" y="8"/>
                    </a:lnTo>
                    <a:lnTo>
                      <a:pt x="24" y="6"/>
                    </a:lnTo>
                    <a:lnTo>
                      <a:pt x="24" y="4"/>
                    </a:lnTo>
                    <a:lnTo>
                      <a:pt x="22" y="6"/>
                    </a:lnTo>
                    <a:lnTo>
                      <a:pt x="20" y="6"/>
                    </a:lnTo>
                    <a:lnTo>
                      <a:pt x="18" y="4"/>
                    </a:lnTo>
                    <a:lnTo>
                      <a:pt x="18" y="0"/>
                    </a:lnTo>
                    <a:lnTo>
                      <a:pt x="10" y="0"/>
                    </a:lnTo>
                    <a:lnTo>
                      <a:pt x="2" y="2"/>
                    </a:lnTo>
                    <a:close/>
                    <a:moveTo>
                      <a:pt x="14" y="16"/>
                    </a:moveTo>
                    <a:lnTo>
                      <a:pt x="14" y="16"/>
                    </a:lnTo>
                    <a:lnTo>
                      <a:pt x="18" y="18"/>
                    </a:lnTo>
                    <a:lnTo>
                      <a:pt x="20" y="20"/>
                    </a:lnTo>
                    <a:lnTo>
                      <a:pt x="18" y="20"/>
                    </a:lnTo>
                    <a:lnTo>
                      <a:pt x="14" y="20"/>
                    </a:lnTo>
                    <a:lnTo>
                      <a:pt x="12" y="18"/>
                    </a:lnTo>
                    <a:lnTo>
                      <a:pt x="14" y="16"/>
                    </a:lnTo>
                    <a:close/>
                  </a:path>
                </a:pathLst>
              </a:custGeom>
              <a:grpFill/>
              <a:ln w="3175">
                <a:noFill/>
                <a:round/>
                <a:headEnd/>
                <a:tailEnd/>
              </a:ln>
            </p:spPr>
            <p:txBody>
              <a:bodyPr/>
              <a:lstStyle/>
              <a:p>
                <a:pPr>
                  <a:defRPr/>
                </a:pPr>
                <a:endParaRPr lang="en-GB" dirty="0">
                  <a:latin typeface="Calibri" pitchFamily="34" charset="0"/>
                </a:endParaRPr>
              </a:p>
            </p:txBody>
          </p:sp>
          <p:sp>
            <p:nvSpPr>
              <p:cNvPr id="795" name="Freeform 200"/>
              <p:cNvSpPr>
                <a:spLocks noEditPoints="1"/>
              </p:cNvSpPr>
              <p:nvPr/>
            </p:nvSpPr>
            <p:spPr bwMode="auto">
              <a:xfrm>
                <a:off x="2835620" y="5090674"/>
                <a:ext cx="501447" cy="1196905"/>
              </a:xfrm>
              <a:custGeom>
                <a:avLst/>
                <a:gdLst>
                  <a:gd name="T0" fmla="*/ 33 w 220"/>
                  <a:gd name="T1" fmla="*/ 199 h 526"/>
                  <a:gd name="T2" fmla="*/ 22 w 220"/>
                  <a:gd name="T3" fmla="*/ 188 h 526"/>
                  <a:gd name="T4" fmla="*/ 39 w 220"/>
                  <a:gd name="T5" fmla="*/ 0 h 526"/>
                  <a:gd name="T6" fmla="*/ 33 w 220"/>
                  <a:gd name="T7" fmla="*/ 2 h 526"/>
                  <a:gd name="T8" fmla="*/ 27 w 220"/>
                  <a:gd name="T9" fmla="*/ 6 h 526"/>
                  <a:gd name="T10" fmla="*/ 25 w 220"/>
                  <a:gd name="T11" fmla="*/ 13 h 526"/>
                  <a:gd name="T12" fmla="*/ 22 w 220"/>
                  <a:gd name="T13" fmla="*/ 20 h 526"/>
                  <a:gd name="T14" fmla="*/ 22 w 220"/>
                  <a:gd name="T15" fmla="*/ 27 h 526"/>
                  <a:gd name="T16" fmla="*/ 17 w 220"/>
                  <a:gd name="T17" fmla="*/ 37 h 526"/>
                  <a:gd name="T18" fmla="*/ 15 w 220"/>
                  <a:gd name="T19" fmla="*/ 50 h 526"/>
                  <a:gd name="T20" fmla="*/ 15 w 220"/>
                  <a:gd name="T21" fmla="*/ 62 h 526"/>
                  <a:gd name="T22" fmla="*/ 13 w 220"/>
                  <a:gd name="T23" fmla="*/ 76 h 526"/>
                  <a:gd name="T24" fmla="*/ 12 w 220"/>
                  <a:gd name="T25" fmla="*/ 82 h 526"/>
                  <a:gd name="T26" fmla="*/ 8 w 220"/>
                  <a:gd name="T27" fmla="*/ 90 h 526"/>
                  <a:gd name="T28" fmla="*/ 8 w 220"/>
                  <a:gd name="T29" fmla="*/ 95 h 526"/>
                  <a:gd name="T30" fmla="*/ 6 w 220"/>
                  <a:gd name="T31" fmla="*/ 108 h 526"/>
                  <a:gd name="T32" fmla="*/ 7 w 220"/>
                  <a:gd name="T33" fmla="*/ 115 h 526"/>
                  <a:gd name="T34" fmla="*/ 7 w 220"/>
                  <a:gd name="T35" fmla="*/ 125 h 526"/>
                  <a:gd name="T36" fmla="*/ 8 w 220"/>
                  <a:gd name="T37" fmla="*/ 132 h 526"/>
                  <a:gd name="T38" fmla="*/ 8 w 220"/>
                  <a:gd name="T39" fmla="*/ 137 h 526"/>
                  <a:gd name="T40" fmla="*/ 6 w 220"/>
                  <a:gd name="T41" fmla="*/ 141 h 526"/>
                  <a:gd name="T42" fmla="*/ 6 w 220"/>
                  <a:gd name="T43" fmla="*/ 151 h 526"/>
                  <a:gd name="T44" fmla="*/ 4 w 220"/>
                  <a:gd name="T45" fmla="*/ 159 h 526"/>
                  <a:gd name="T46" fmla="*/ 0 w 220"/>
                  <a:gd name="T47" fmla="*/ 166 h 526"/>
                  <a:gd name="T48" fmla="*/ 2 w 220"/>
                  <a:gd name="T49" fmla="*/ 170 h 526"/>
                  <a:gd name="T50" fmla="*/ 4 w 220"/>
                  <a:gd name="T51" fmla="*/ 177 h 526"/>
                  <a:gd name="T52" fmla="*/ 20 w 220"/>
                  <a:gd name="T53" fmla="*/ 179 h 526"/>
                  <a:gd name="T54" fmla="*/ 19 w 220"/>
                  <a:gd name="T55" fmla="*/ 173 h 526"/>
                  <a:gd name="T56" fmla="*/ 20 w 220"/>
                  <a:gd name="T57" fmla="*/ 166 h 526"/>
                  <a:gd name="T58" fmla="*/ 24 w 220"/>
                  <a:gd name="T59" fmla="*/ 166 h 526"/>
                  <a:gd name="T60" fmla="*/ 32 w 220"/>
                  <a:gd name="T61" fmla="*/ 151 h 526"/>
                  <a:gd name="T62" fmla="*/ 25 w 220"/>
                  <a:gd name="T63" fmla="*/ 145 h 526"/>
                  <a:gd name="T64" fmla="*/ 33 w 220"/>
                  <a:gd name="T65" fmla="*/ 137 h 526"/>
                  <a:gd name="T66" fmla="*/ 33 w 220"/>
                  <a:gd name="T67" fmla="*/ 133 h 526"/>
                  <a:gd name="T68" fmla="*/ 39 w 220"/>
                  <a:gd name="T69" fmla="*/ 124 h 526"/>
                  <a:gd name="T70" fmla="*/ 39 w 220"/>
                  <a:gd name="T71" fmla="*/ 121 h 526"/>
                  <a:gd name="T72" fmla="*/ 42 w 220"/>
                  <a:gd name="T73" fmla="*/ 121 h 526"/>
                  <a:gd name="T74" fmla="*/ 38 w 220"/>
                  <a:gd name="T75" fmla="*/ 116 h 526"/>
                  <a:gd name="T76" fmla="*/ 39 w 220"/>
                  <a:gd name="T77" fmla="*/ 111 h 526"/>
                  <a:gd name="T78" fmla="*/ 48 w 220"/>
                  <a:gd name="T79" fmla="*/ 111 h 526"/>
                  <a:gd name="T80" fmla="*/ 48 w 220"/>
                  <a:gd name="T81" fmla="*/ 98 h 526"/>
                  <a:gd name="T82" fmla="*/ 65 w 220"/>
                  <a:gd name="T83" fmla="*/ 95 h 526"/>
                  <a:gd name="T84" fmla="*/ 68 w 220"/>
                  <a:gd name="T85" fmla="*/ 82 h 526"/>
                  <a:gd name="T86" fmla="*/ 65 w 220"/>
                  <a:gd name="T87" fmla="*/ 73 h 526"/>
                  <a:gd name="T88" fmla="*/ 64 w 220"/>
                  <a:gd name="T89" fmla="*/ 64 h 526"/>
                  <a:gd name="T90" fmla="*/ 65 w 220"/>
                  <a:gd name="T91" fmla="*/ 59 h 526"/>
                  <a:gd name="T92" fmla="*/ 67 w 220"/>
                  <a:gd name="T93" fmla="*/ 53 h 526"/>
                  <a:gd name="T94" fmla="*/ 69 w 220"/>
                  <a:gd name="T95" fmla="*/ 46 h 526"/>
                  <a:gd name="T96" fmla="*/ 74 w 220"/>
                  <a:gd name="T97" fmla="*/ 38 h 526"/>
                  <a:gd name="T98" fmla="*/ 79 w 220"/>
                  <a:gd name="T99" fmla="*/ 33 h 526"/>
                  <a:gd name="T100" fmla="*/ 84 w 220"/>
                  <a:gd name="T101" fmla="*/ 30 h 526"/>
                  <a:gd name="T102" fmla="*/ 83 w 220"/>
                  <a:gd name="T103" fmla="*/ 21 h 526"/>
                  <a:gd name="T104" fmla="*/ 79 w 220"/>
                  <a:gd name="T105" fmla="*/ 24 h 526"/>
                  <a:gd name="T106" fmla="*/ 76 w 220"/>
                  <a:gd name="T107" fmla="*/ 31 h 526"/>
                  <a:gd name="T108" fmla="*/ 68 w 220"/>
                  <a:gd name="T109" fmla="*/ 30 h 526"/>
                  <a:gd name="T110" fmla="*/ 64 w 220"/>
                  <a:gd name="T111" fmla="*/ 27 h 526"/>
                  <a:gd name="T112" fmla="*/ 64 w 220"/>
                  <a:gd name="T113" fmla="*/ 17 h 526"/>
                  <a:gd name="T114" fmla="*/ 59 w 220"/>
                  <a:gd name="T115" fmla="*/ 13 h 526"/>
                  <a:gd name="T116" fmla="*/ 54 w 220"/>
                  <a:gd name="T117" fmla="*/ 8 h 526"/>
                  <a:gd name="T118" fmla="*/ 39 w 220"/>
                  <a:gd name="T119" fmla="*/ 197 h 526"/>
                  <a:gd name="T120" fmla="*/ 39 w 220"/>
                  <a:gd name="T121" fmla="*/ 199 h 5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0" h="526">
                    <a:moveTo>
                      <a:pt x="52" y="490"/>
                    </a:moveTo>
                    <a:lnTo>
                      <a:pt x="52" y="524"/>
                    </a:lnTo>
                    <a:lnTo>
                      <a:pt x="54" y="522"/>
                    </a:lnTo>
                    <a:lnTo>
                      <a:pt x="62" y="524"/>
                    </a:lnTo>
                    <a:lnTo>
                      <a:pt x="88" y="526"/>
                    </a:lnTo>
                    <a:lnTo>
                      <a:pt x="88" y="520"/>
                    </a:lnTo>
                    <a:lnTo>
                      <a:pt x="84" y="520"/>
                    </a:lnTo>
                    <a:lnTo>
                      <a:pt x="80" y="520"/>
                    </a:lnTo>
                    <a:lnTo>
                      <a:pt x="74" y="520"/>
                    </a:lnTo>
                    <a:lnTo>
                      <a:pt x="56" y="504"/>
                    </a:lnTo>
                    <a:lnTo>
                      <a:pt x="56" y="496"/>
                    </a:lnTo>
                    <a:lnTo>
                      <a:pt x="56" y="492"/>
                    </a:lnTo>
                    <a:lnTo>
                      <a:pt x="52" y="490"/>
                    </a:lnTo>
                    <a:close/>
                    <a:moveTo>
                      <a:pt x="122" y="2"/>
                    </a:moveTo>
                    <a:lnTo>
                      <a:pt x="106" y="2"/>
                    </a:lnTo>
                    <a:lnTo>
                      <a:pt x="104" y="0"/>
                    </a:lnTo>
                    <a:lnTo>
                      <a:pt x="102" y="4"/>
                    </a:lnTo>
                    <a:lnTo>
                      <a:pt x="98" y="10"/>
                    </a:lnTo>
                    <a:lnTo>
                      <a:pt x="98" y="8"/>
                    </a:lnTo>
                    <a:lnTo>
                      <a:pt x="94" y="2"/>
                    </a:lnTo>
                    <a:lnTo>
                      <a:pt x="86" y="2"/>
                    </a:lnTo>
                    <a:lnTo>
                      <a:pt x="80" y="0"/>
                    </a:lnTo>
                    <a:lnTo>
                      <a:pt x="76" y="0"/>
                    </a:lnTo>
                    <a:lnTo>
                      <a:pt x="68" y="6"/>
                    </a:lnTo>
                    <a:lnTo>
                      <a:pt x="68" y="10"/>
                    </a:lnTo>
                    <a:lnTo>
                      <a:pt x="68" y="14"/>
                    </a:lnTo>
                    <a:lnTo>
                      <a:pt x="70" y="16"/>
                    </a:lnTo>
                    <a:lnTo>
                      <a:pt x="72" y="18"/>
                    </a:lnTo>
                    <a:lnTo>
                      <a:pt x="72" y="20"/>
                    </a:lnTo>
                    <a:lnTo>
                      <a:pt x="72" y="28"/>
                    </a:lnTo>
                    <a:lnTo>
                      <a:pt x="70" y="30"/>
                    </a:lnTo>
                    <a:lnTo>
                      <a:pt x="68" y="30"/>
                    </a:lnTo>
                    <a:lnTo>
                      <a:pt x="66" y="32"/>
                    </a:lnTo>
                    <a:lnTo>
                      <a:pt x="64" y="34"/>
                    </a:lnTo>
                    <a:lnTo>
                      <a:pt x="62" y="36"/>
                    </a:lnTo>
                    <a:lnTo>
                      <a:pt x="60" y="38"/>
                    </a:lnTo>
                    <a:lnTo>
                      <a:pt x="58" y="40"/>
                    </a:lnTo>
                    <a:lnTo>
                      <a:pt x="56" y="42"/>
                    </a:lnTo>
                    <a:lnTo>
                      <a:pt x="56" y="54"/>
                    </a:lnTo>
                    <a:lnTo>
                      <a:pt x="58" y="60"/>
                    </a:lnTo>
                    <a:lnTo>
                      <a:pt x="58" y="62"/>
                    </a:lnTo>
                    <a:lnTo>
                      <a:pt x="58" y="64"/>
                    </a:lnTo>
                    <a:lnTo>
                      <a:pt x="56" y="66"/>
                    </a:lnTo>
                    <a:lnTo>
                      <a:pt x="56" y="72"/>
                    </a:lnTo>
                    <a:lnTo>
                      <a:pt x="58" y="76"/>
                    </a:lnTo>
                    <a:lnTo>
                      <a:pt x="56" y="82"/>
                    </a:lnTo>
                    <a:lnTo>
                      <a:pt x="50" y="92"/>
                    </a:lnTo>
                    <a:lnTo>
                      <a:pt x="46" y="96"/>
                    </a:lnTo>
                    <a:lnTo>
                      <a:pt x="46" y="98"/>
                    </a:lnTo>
                    <a:lnTo>
                      <a:pt x="44" y="102"/>
                    </a:lnTo>
                    <a:lnTo>
                      <a:pt x="42" y="118"/>
                    </a:lnTo>
                    <a:lnTo>
                      <a:pt x="44" y="124"/>
                    </a:lnTo>
                    <a:lnTo>
                      <a:pt x="42" y="130"/>
                    </a:lnTo>
                    <a:lnTo>
                      <a:pt x="40" y="134"/>
                    </a:lnTo>
                    <a:lnTo>
                      <a:pt x="40" y="140"/>
                    </a:lnTo>
                    <a:lnTo>
                      <a:pt x="38" y="146"/>
                    </a:lnTo>
                    <a:lnTo>
                      <a:pt x="38" y="152"/>
                    </a:lnTo>
                    <a:lnTo>
                      <a:pt x="40" y="158"/>
                    </a:lnTo>
                    <a:lnTo>
                      <a:pt x="38" y="162"/>
                    </a:lnTo>
                    <a:lnTo>
                      <a:pt x="36" y="168"/>
                    </a:lnTo>
                    <a:lnTo>
                      <a:pt x="36" y="172"/>
                    </a:lnTo>
                    <a:lnTo>
                      <a:pt x="38" y="178"/>
                    </a:lnTo>
                    <a:lnTo>
                      <a:pt x="38" y="182"/>
                    </a:lnTo>
                    <a:lnTo>
                      <a:pt x="36" y="192"/>
                    </a:lnTo>
                    <a:lnTo>
                      <a:pt x="32" y="200"/>
                    </a:lnTo>
                    <a:lnTo>
                      <a:pt x="32" y="204"/>
                    </a:lnTo>
                    <a:lnTo>
                      <a:pt x="32" y="208"/>
                    </a:lnTo>
                    <a:lnTo>
                      <a:pt x="32" y="212"/>
                    </a:lnTo>
                    <a:lnTo>
                      <a:pt x="32" y="216"/>
                    </a:lnTo>
                    <a:lnTo>
                      <a:pt x="30" y="218"/>
                    </a:lnTo>
                    <a:lnTo>
                      <a:pt x="28" y="218"/>
                    </a:lnTo>
                    <a:lnTo>
                      <a:pt x="24" y="222"/>
                    </a:lnTo>
                    <a:lnTo>
                      <a:pt x="24" y="224"/>
                    </a:lnTo>
                    <a:lnTo>
                      <a:pt x="22" y="228"/>
                    </a:lnTo>
                    <a:lnTo>
                      <a:pt x="22" y="238"/>
                    </a:lnTo>
                    <a:lnTo>
                      <a:pt x="24" y="242"/>
                    </a:lnTo>
                    <a:lnTo>
                      <a:pt x="24" y="248"/>
                    </a:lnTo>
                    <a:lnTo>
                      <a:pt x="22" y="250"/>
                    </a:lnTo>
                    <a:lnTo>
                      <a:pt x="18" y="260"/>
                    </a:lnTo>
                    <a:lnTo>
                      <a:pt x="18" y="268"/>
                    </a:lnTo>
                    <a:lnTo>
                      <a:pt x="16" y="272"/>
                    </a:lnTo>
                    <a:lnTo>
                      <a:pt x="14" y="276"/>
                    </a:lnTo>
                    <a:lnTo>
                      <a:pt x="12" y="278"/>
                    </a:lnTo>
                    <a:lnTo>
                      <a:pt x="14" y="282"/>
                    </a:lnTo>
                    <a:lnTo>
                      <a:pt x="16" y="288"/>
                    </a:lnTo>
                    <a:lnTo>
                      <a:pt x="14" y="294"/>
                    </a:lnTo>
                    <a:lnTo>
                      <a:pt x="14" y="296"/>
                    </a:lnTo>
                    <a:lnTo>
                      <a:pt x="16" y="298"/>
                    </a:lnTo>
                    <a:lnTo>
                      <a:pt x="18" y="298"/>
                    </a:lnTo>
                    <a:lnTo>
                      <a:pt x="18" y="302"/>
                    </a:lnTo>
                    <a:lnTo>
                      <a:pt x="18" y="312"/>
                    </a:lnTo>
                    <a:lnTo>
                      <a:pt x="16" y="318"/>
                    </a:lnTo>
                    <a:lnTo>
                      <a:pt x="14" y="322"/>
                    </a:lnTo>
                    <a:lnTo>
                      <a:pt x="14" y="324"/>
                    </a:lnTo>
                    <a:lnTo>
                      <a:pt x="18" y="328"/>
                    </a:lnTo>
                    <a:lnTo>
                      <a:pt x="18" y="330"/>
                    </a:lnTo>
                    <a:lnTo>
                      <a:pt x="18" y="332"/>
                    </a:lnTo>
                    <a:lnTo>
                      <a:pt x="18" y="336"/>
                    </a:lnTo>
                    <a:lnTo>
                      <a:pt x="20" y="340"/>
                    </a:lnTo>
                    <a:lnTo>
                      <a:pt x="20" y="344"/>
                    </a:lnTo>
                    <a:lnTo>
                      <a:pt x="22" y="346"/>
                    </a:lnTo>
                    <a:lnTo>
                      <a:pt x="20" y="348"/>
                    </a:lnTo>
                    <a:lnTo>
                      <a:pt x="18" y="352"/>
                    </a:lnTo>
                    <a:lnTo>
                      <a:pt x="18" y="356"/>
                    </a:lnTo>
                    <a:lnTo>
                      <a:pt x="20" y="358"/>
                    </a:lnTo>
                    <a:lnTo>
                      <a:pt x="20" y="360"/>
                    </a:lnTo>
                    <a:lnTo>
                      <a:pt x="18" y="362"/>
                    </a:lnTo>
                    <a:lnTo>
                      <a:pt x="16" y="362"/>
                    </a:lnTo>
                    <a:lnTo>
                      <a:pt x="16" y="366"/>
                    </a:lnTo>
                    <a:lnTo>
                      <a:pt x="14" y="368"/>
                    </a:lnTo>
                    <a:lnTo>
                      <a:pt x="16" y="372"/>
                    </a:lnTo>
                    <a:lnTo>
                      <a:pt x="18" y="376"/>
                    </a:lnTo>
                    <a:lnTo>
                      <a:pt x="16" y="380"/>
                    </a:lnTo>
                    <a:lnTo>
                      <a:pt x="16" y="386"/>
                    </a:lnTo>
                    <a:lnTo>
                      <a:pt x="16" y="392"/>
                    </a:lnTo>
                    <a:lnTo>
                      <a:pt x="16" y="396"/>
                    </a:lnTo>
                    <a:lnTo>
                      <a:pt x="12" y="400"/>
                    </a:lnTo>
                    <a:lnTo>
                      <a:pt x="10" y="404"/>
                    </a:lnTo>
                    <a:lnTo>
                      <a:pt x="10" y="408"/>
                    </a:lnTo>
                    <a:lnTo>
                      <a:pt x="12" y="412"/>
                    </a:lnTo>
                    <a:lnTo>
                      <a:pt x="10" y="416"/>
                    </a:lnTo>
                    <a:lnTo>
                      <a:pt x="4" y="420"/>
                    </a:lnTo>
                    <a:lnTo>
                      <a:pt x="2" y="420"/>
                    </a:lnTo>
                    <a:lnTo>
                      <a:pt x="0" y="424"/>
                    </a:lnTo>
                    <a:lnTo>
                      <a:pt x="2" y="430"/>
                    </a:lnTo>
                    <a:lnTo>
                      <a:pt x="2" y="434"/>
                    </a:lnTo>
                    <a:lnTo>
                      <a:pt x="0" y="438"/>
                    </a:lnTo>
                    <a:lnTo>
                      <a:pt x="0" y="442"/>
                    </a:lnTo>
                    <a:lnTo>
                      <a:pt x="0" y="448"/>
                    </a:lnTo>
                    <a:lnTo>
                      <a:pt x="0" y="450"/>
                    </a:lnTo>
                    <a:lnTo>
                      <a:pt x="2" y="450"/>
                    </a:lnTo>
                    <a:lnTo>
                      <a:pt x="6" y="448"/>
                    </a:lnTo>
                    <a:lnTo>
                      <a:pt x="8" y="450"/>
                    </a:lnTo>
                    <a:lnTo>
                      <a:pt x="10" y="454"/>
                    </a:lnTo>
                    <a:lnTo>
                      <a:pt x="8" y="456"/>
                    </a:lnTo>
                    <a:lnTo>
                      <a:pt x="6" y="458"/>
                    </a:lnTo>
                    <a:lnTo>
                      <a:pt x="6" y="460"/>
                    </a:lnTo>
                    <a:lnTo>
                      <a:pt x="10" y="466"/>
                    </a:lnTo>
                    <a:lnTo>
                      <a:pt x="14" y="472"/>
                    </a:lnTo>
                    <a:lnTo>
                      <a:pt x="18" y="478"/>
                    </a:lnTo>
                    <a:lnTo>
                      <a:pt x="34" y="476"/>
                    </a:lnTo>
                    <a:lnTo>
                      <a:pt x="52" y="478"/>
                    </a:lnTo>
                    <a:lnTo>
                      <a:pt x="52" y="472"/>
                    </a:lnTo>
                    <a:lnTo>
                      <a:pt x="46" y="472"/>
                    </a:lnTo>
                    <a:lnTo>
                      <a:pt x="48" y="470"/>
                    </a:lnTo>
                    <a:lnTo>
                      <a:pt x="48" y="464"/>
                    </a:lnTo>
                    <a:lnTo>
                      <a:pt x="48" y="460"/>
                    </a:lnTo>
                    <a:lnTo>
                      <a:pt x="48" y="454"/>
                    </a:lnTo>
                    <a:lnTo>
                      <a:pt x="52" y="452"/>
                    </a:lnTo>
                    <a:lnTo>
                      <a:pt x="56" y="452"/>
                    </a:lnTo>
                    <a:lnTo>
                      <a:pt x="54" y="448"/>
                    </a:lnTo>
                    <a:lnTo>
                      <a:pt x="50" y="446"/>
                    </a:lnTo>
                    <a:lnTo>
                      <a:pt x="52" y="442"/>
                    </a:lnTo>
                    <a:lnTo>
                      <a:pt x="52" y="438"/>
                    </a:lnTo>
                    <a:lnTo>
                      <a:pt x="56" y="442"/>
                    </a:lnTo>
                    <a:lnTo>
                      <a:pt x="56" y="446"/>
                    </a:lnTo>
                    <a:lnTo>
                      <a:pt x="60" y="444"/>
                    </a:lnTo>
                    <a:lnTo>
                      <a:pt x="64" y="444"/>
                    </a:lnTo>
                    <a:lnTo>
                      <a:pt x="64" y="438"/>
                    </a:lnTo>
                    <a:lnTo>
                      <a:pt x="66" y="432"/>
                    </a:lnTo>
                    <a:lnTo>
                      <a:pt x="70" y="424"/>
                    </a:lnTo>
                    <a:lnTo>
                      <a:pt x="78" y="416"/>
                    </a:lnTo>
                    <a:lnTo>
                      <a:pt x="88" y="410"/>
                    </a:lnTo>
                    <a:lnTo>
                      <a:pt x="84" y="404"/>
                    </a:lnTo>
                    <a:lnTo>
                      <a:pt x="84" y="402"/>
                    </a:lnTo>
                    <a:lnTo>
                      <a:pt x="84" y="398"/>
                    </a:lnTo>
                    <a:lnTo>
                      <a:pt x="82" y="394"/>
                    </a:lnTo>
                    <a:lnTo>
                      <a:pt x="78" y="394"/>
                    </a:lnTo>
                    <a:lnTo>
                      <a:pt x="74" y="394"/>
                    </a:lnTo>
                    <a:lnTo>
                      <a:pt x="72" y="388"/>
                    </a:lnTo>
                    <a:lnTo>
                      <a:pt x="66" y="382"/>
                    </a:lnTo>
                    <a:lnTo>
                      <a:pt x="64" y="378"/>
                    </a:lnTo>
                    <a:lnTo>
                      <a:pt x="66" y="374"/>
                    </a:lnTo>
                    <a:lnTo>
                      <a:pt x="72" y="370"/>
                    </a:lnTo>
                    <a:lnTo>
                      <a:pt x="80" y="358"/>
                    </a:lnTo>
                    <a:lnTo>
                      <a:pt x="82" y="358"/>
                    </a:lnTo>
                    <a:lnTo>
                      <a:pt x="86" y="360"/>
                    </a:lnTo>
                    <a:lnTo>
                      <a:pt x="88" y="360"/>
                    </a:lnTo>
                    <a:lnTo>
                      <a:pt x="88" y="356"/>
                    </a:lnTo>
                    <a:lnTo>
                      <a:pt x="88" y="354"/>
                    </a:lnTo>
                    <a:lnTo>
                      <a:pt x="88" y="352"/>
                    </a:lnTo>
                    <a:lnTo>
                      <a:pt x="90" y="350"/>
                    </a:lnTo>
                    <a:lnTo>
                      <a:pt x="92" y="350"/>
                    </a:lnTo>
                    <a:lnTo>
                      <a:pt x="92" y="338"/>
                    </a:lnTo>
                    <a:lnTo>
                      <a:pt x="94" y="328"/>
                    </a:lnTo>
                    <a:lnTo>
                      <a:pt x="98" y="328"/>
                    </a:lnTo>
                    <a:lnTo>
                      <a:pt x="100" y="326"/>
                    </a:lnTo>
                    <a:lnTo>
                      <a:pt x="102" y="324"/>
                    </a:lnTo>
                    <a:lnTo>
                      <a:pt x="100" y="322"/>
                    </a:lnTo>
                    <a:lnTo>
                      <a:pt x="96" y="322"/>
                    </a:lnTo>
                    <a:lnTo>
                      <a:pt x="98" y="318"/>
                    </a:lnTo>
                    <a:lnTo>
                      <a:pt x="102" y="318"/>
                    </a:lnTo>
                    <a:lnTo>
                      <a:pt x="104" y="318"/>
                    </a:lnTo>
                    <a:lnTo>
                      <a:pt x="106" y="320"/>
                    </a:lnTo>
                    <a:lnTo>
                      <a:pt x="108" y="322"/>
                    </a:lnTo>
                    <a:lnTo>
                      <a:pt x="108" y="324"/>
                    </a:lnTo>
                    <a:lnTo>
                      <a:pt x="112" y="322"/>
                    </a:lnTo>
                    <a:lnTo>
                      <a:pt x="112" y="320"/>
                    </a:lnTo>
                    <a:lnTo>
                      <a:pt x="112" y="318"/>
                    </a:lnTo>
                    <a:lnTo>
                      <a:pt x="112" y="314"/>
                    </a:lnTo>
                    <a:lnTo>
                      <a:pt x="104" y="316"/>
                    </a:lnTo>
                    <a:lnTo>
                      <a:pt x="98" y="314"/>
                    </a:lnTo>
                    <a:lnTo>
                      <a:pt x="98" y="304"/>
                    </a:lnTo>
                    <a:lnTo>
                      <a:pt x="96" y="304"/>
                    </a:lnTo>
                    <a:lnTo>
                      <a:pt x="92" y="302"/>
                    </a:lnTo>
                    <a:lnTo>
                      <a:pt x="96" y="290"/>
                    </a:lnTo>
                    <a:lnTo>
                      <a:pt x="100" y="292"/>
                    </a:lnTo>
                    <a:lnTo>
                      <a:pt x="102" y="292"/>
                    </a:lnTo>
                    <a:lnTo>
                      <a:pt x="104" y="294"/>
                    </a:lnTo>
                    <a:lnTo>
                      <a:pt x="104" y="298"/>
                    </a:lnTo>
                    <a:lnTo>
                      <a:pt x="114" y="298"/>
                    </a:lnTo>
                    <a:lnTo>
                      <a:pt x="120" y="294"/>
                    </a:lnTo>
                    <a:lnTo>
                      <a:pt x="126" y="290"/>
                    </a:lnTo>
                    <a:lnTo>
                      <a:pt x="128" y="268"/>
                    </a:lnTo>
                    <a:lnTo>
                      <a:pt x="122" y="264"/>
                    </a:lnTo>
                    <a:lnTo>
                      <a:pt x="122" y="262"/>
                    </a:lnTo>
                    <a:lnTo>
                      <a:pt x="122" y="260"/>
                    </a:lnTo>
                    <a:lnTo>
                      <a:pt x="124" y="258"/>
                    </a:lnTo>
                    <a:lnTo>
                      <a:pt x="126" y="260"/>
                    </a:lnTo>
                    <a:lnTo>
                      <a:pt x="130" y="262"/>
                    </a:lnTo>
                    <a:lnTo>
                      <a:pt x="134" y="260"/>
                    </a:lnTo>
                    <a:lnTo>
                      <a:pt x="154" y="256"/>
                    </a:lnTo>
                    <a:lnTo>
                      <a:pt x="162" y="254"/>
                    </a:lnTo>
                    <a:lnTo>
                      <a:pt x="170" y="250"/>
                    </a:lnTo>
                    <a:lnTo>
                      <a:pt x="178" y="244"/>
                    </a:lnTo>
                    <a:lnTo>
                      <a:pt x="182" y="238"/>
                    </a:lnTo>
                    <a:lnTo>
                      <a:pt x="186" y="220"/>
                    </a:lnTo>
                    <a:lnTo>
                      <a:pt x="182" y="218"/>
                    </a:lnTo>
                    <a:lnTo>
                      <a:pt x="180" y="218"/>
                    </a:lnTo>
                    <a:lnTo>
                      <a:pt x="178" y="216"/>
                    </a:lnTo>
                    <a:lnTo>
                      <a:pt x="178" y="212"/>
                    </a:lnTo>
                    <a:lnTo>
                      <a:pt x="178" y="210"/>
                    </a:lnTo>
                    <a:lnTo>
                      <a:pt x="180" y="208"/>
                    </a:lnTo>
                    <a:lnTo>
                      <a:pt x="180" y="206"/>
                    </a:lnTo>
                    <a:lnTo>
                      <a:pt x="174" y="200"/>
                    </a:lnTo>
                    <a:lnTo>
                      <a:pt x="170" y="192"/>
                    </a:lnTo>
                    <a:lnTo>
                      <a:pt x="164" y="180"/>
                    </a:lnTo>
                    <a:lnTo>
                      <a:pt x="166" y="180"/>
                    </a:lnTo>
                    <a:lnTo>
                      <a:pt x="166" y="178"/>
                    </a:lnTo>
                    <a:lnTo>
                      <a:pt x="166" y="172"/>
                    </a:lnTo>
                    <a:lnTo>
                      <a:pt x="168" y="168"/>
                    </a:lnTo>
                    <a:lnTo>
                      <a:pt x="166" y="168"/>
                    </a:lnTo>
                    <a:lnTo>
                      <a:pt x="168" y="166"/>
                    </a:lnTo>
                    <a:lnTo>
                      <a:pt x="170" y="164"/>
                    </a:lnTo>
                    <a:lnTo>
                      <a:pt x="170" y="160"/>
                    </a:lnTo>
                    <a:lnTo>
                      <a:pt x="170" y="156"/>
                    </a:lnTo>
                    <a:lnTo>
                      <a:pt x="170" y="154"/>
                    </a:lnTo>
                    <a:lnTo>
                      <a:pt x="170" y="152"/>
                    </a:lnTo>
                    <a:lnTo>
                      <a:pt x="172" y="150"/>
                    </a:lnTo>
                    <a:lnTo>
                      <a:pt x="172" y="146"/>
                    </a:lnTo>
                    <a:lnTo>
                      <a:pt x="172" y="144"/>
                    </a:lnTo>
                    <a:lnTo>
                      <a:pt x="174" y="142"/>
                    </a:lnTo>
                    <a:lnTo>
                      <a:pt x="174" y="140"/>
                    </a:lnTo>
                    <a:lnTo>
                      <a:pt x="174" y="138"/>
                    </a:lnTo>
                    <a:lnTo>
                      <a:pt x="174" y="134"/>
                    </a:lnTo>
                    <a:lnTo>
                      <a:pt x="176" y="130"/>
                    </a:lnTo>
                    <a:lnTo>
                      <a:pt x="178" y="128"/>
                    </a:lnTo>
                    <a:lnTo>
                      <a:pt x="180" y="120"/>
                    </a:lnTo>
                    <a:lnTo>
                      <a:pt x="182" y="116"/>
                    </a:lnTo>
                    <a:lnTo>
                      <a:pt x="184" y="114"/>
                    </a:lnTo>
                    <a:lnTo>
                      <a:pt x="188" y="110"/>
                    </a:lnTo>
                    <a:lnTo>
                      <a:pt x="188" y="106"/>
                    </a:lnTo>
                    <a:lnTo>
                      <a:pt x="190" y="104"/>
                    </a:lnTo>
                    <a:lnTo>
                      <a:pt x="192" y="102"/>
                    </a:lnTo>
                    <a:lnTo>
                      <a:pt x="194" y="100"/>
                    </a:lnTo>
                    <a:lnTo>
                      <a:pt x="196" y="100"/>
                    </a:lnTo>
                    <a:lnTo>
                      <a:pt x="198" y="96"/>
                    </a:lnTo>
                    <a:lnTo>
                      <a:pt x="202" y="94"/>
                    </a:lnTo>
                    <a:lnTo>
                      <a:pt x="204" y="90"/>
                    </a:lnTo>
                    <a:lnTo>
                      <a:pt x="208" y="86"/>
                    </a:lnTo>
                    <a:lnTo>
                      <a:pt x="208" y="84"/>
                    </a:lnTo>
                    <a:lnTo>
                      <a:pt x="212" y="84"/>
                    </a:lnTo>
                    <a:lnTo>
                      <a:pt x="214" y="84"/>
                    </a:lnTo>
                    <a:lnTo>
                      <a:pt x="216" y="82"/>
                    </a:lnTo>
                    <a:lnTo>
                      <a:pt x="220" y="80"/>
                    </a:lnTo>
                    <a:lnTo>
                      <a:pt x="220" y="78"/>
                    </a:lnTo>
                    <a:lnTo>
                      <a:pt x="220" y="66"/>
                    </a:lnTo>
                    <a:lnTo>
                      <a:pt x="220" y="56"/>
                    </a:lnTo>
                    <a:lnTo>
                      <a:pt x="218" y="56"/>
                    </a:lnTo>
                    <a:lnTo>
                      <a:pt x="216" y="56"/>
                    </a:lnTo>
                    <a:lnTo>
                      <a:pt x="214" y="58"/>
                    </a:lnTo>
                    <a:lnTo>
                      <a:pt x="212" y="56"/>
                    </a:lnTo>
                    <a:lnTo>
                      <a:pt x="210" y="56"/>
                    </a:lnTo>
                    <a:lnTo>
                      <a:pt x="208" y="58"/>
                    </a:lnTo>
                    <a:lnTo>
                      <a:pt x="208" y="62"/>
                    </a:lnTo>
                    <a:lnTo>
                      <a:pt x="208" y="68"/>
                    </a:lnTo>
                    <a:lnTo>
                      <a:pt x="206" y="72"/>
                    </a:lnTo>
                    <a:lnTo>
                      <a:pt x="204" y="76"/>
                    </a:lnTo>
                    <a:lnTo>
                      <a:pt x="202" y="80"/>
                    </a:lnTo>
                    <a:lnTo>
                      <a:pt x="200" y="82"/>
                    </a:lnTo>
                    <a:lnTo>
                      <a:pt x="198" y="82"/>
                    </a:lnTo>
                    <a:lnTo>
                      <a:pt x="194" y="82"/>
                    </a:lnTo>
                    <a:lnTo>
                      <a:pt x="184" y="82"/>
                    </a:lnTo>
                    <a:lnTo>
                      <a:pt x="180" y="82"/>
                    </a:lnTo>
                    <a:lnTo>
                      <a:pt x="176" y="80"/>
                    </a:lnTo>
                    <a:lnTo>
                      <a:pt x="172" y="80"/>
                    </a:lnTo>
                    <a:lnTo>
                      <a:pt x="168" y="80"/>
                    </a:lnTo>
                    <a:lnTo>
                      <a:pt x="164" y="80"/>
                    </a:lnTo>
                    <a:lnTo>
                      <a:pt x="164" y="78"/>
                    </a:lnTo>
                    <a:lnTo>
                      <a:pt x="168" y="70"/>
                    </a:lnTo>
                    <a:lnTo>
                      <a:pt x="172" y="66"/>
                    </a:lnTo>
                    <a:lnTo>
                      <a:pt x="174" y="60"/>
                    </a:lnTo>
                    <a:lnTo>
                      <a:pt x="174" y="54"/>
                    </a:lnTo>
                    <a:lnTo>
                      <a:pt x="174" y="52"/>
                    </a:lnTo>
                    <a:lnTo>
                      <a:pt x="172" y="50"/>
                    </a:lnTo>
                    <a:lnTo>
                      <a:pt x="168" y="46"/>
                    </a:lnTo>
                    <a:lnTo>
                      <a:pt x="166" y="42"/>
                    </a:lnTo>
                    <a:lnTo>
                      <a:pt x="160" y="38"/>
                    </a:lnTo>
                    <a:lnTo>
                      <a:pt x="158" y="38"/>
                    </a:lnTo>
                    <a:lnTo>
                      <a:pt x="156" y="38"/>
                    </a:lnTo>
                    <a:lnTo>
                      <a:pt x="154" y="36"/>
                    </a:lnTo>
                    <a:lnTo>
                      <a:pt x="150" y="32"/>
                    </a:lnTo>
                    <a:lnTo>
                      <a:pt x="146" y="30"/>
                    </a:lnTo>
                    <a:lnTo>
                      <a:pt x="144" y="28"/>
                    </a:lnTo>
                    <a:lnTo>
                      <a:pt x="144" y="26"/>
                    </a:lnTo>
                    <a:lnTo>
                      <a:pt x="142" y="22"/>
                    </a:lnTo>
                    <a:lnTo>
                      <a:pt x="140" y="18"/>
                    </a:lnTo>
                    <a:lnTo>
                      <a:pt x="136" y="16"/>
                    </a:lnTo>
                    <a:lnTo>
                      <a:pt x="134" y="14"/>
                    </a:lnTo>
                    <a:lnTo>
                      <a:pt x="132" y="12"/>
                    </a:lnTo>
                    <a:lnTo>
                      <a:pt x="130" y="6"/>
                    </a:lnTo>
                    <a:lnTo>
                      <a:pt x="122" y="2"/>
                    </a:lnTo>
                    <a:close/>
                    <a:moveTo>
                      <a:pt x="102" y="520"/>
                    </a:moveTo>
                    <a:lnTo>
                      <a:pt x="102" y="520"/>
                    </a:lnTo>
                    <a:lnTo>
                      <a:pt x="100" y="522"/>
                    </a:lnTo>
                    <a:lnTo>
                      <a:pt x="102" y="524"/>
                    </a:lnTo>
                    <a:lnTo>
                      <a:pt x="104" y="524"/>
                    </a:lnTo>
                    <a:lnTo>
                      <a:pt x="102" y="524"/>
                    </a:lnTo>
                    <a:lnTo>
                      <a:pt x="108" y="524"/>
                    </a:lnTo>
                    <a:lnTo>
                      <a:pt x="108" y="522"/>
                    </a:lnTo>
                    <a:lnTo>
                      <a:pt x="102" y="520"/>
                    </a:lnTo>
                    <a:close/>
                  </a:path>
                </a:pathLst>
              </a:custGeom>
              <a:grpFill/>
              <a:ln w="3175">
                <a:noFill/>
                <a:round/>
                <a:headEnd/>
                <a:tailEnd/>
              </a:ln>
            </p:spPr>
            <p:txBody>
              <a:bodyPr/>
              <a:lstStyle/>
              <a:p>
                <a:pPr>
                  <a:defRPr/>
                </a:pPr>
                <a:endParaRPr lang="en-GB" dirty="0">
                  <a:latin typeface="Calibri" pitchFamily="34" charset="0"/>
                </a:endParaRPr>
              </a:p>
            </p:txBody>
          </p:sp>
          <p:sp>
            <p:nvSpPr>
              <p:cNvPr id="796" name="Freeform 201"/>
              <p:cNvSpPr>
                <a:spLocks noEditPoints="1"/>
              </p:cNvSpPr>
              <p:nvPr/>
            </p:nvSpPr>
            <p:spPr bwMode="auto">
              <a:xfrm>
                <a:off x="5024014" y="4511060"/>
                <a:ext cx="336230" cy="454998"/>
              </a:xfrm>
              <a:custGeom>
                <a:avLst/>
                <a:gdLst>
                  <a:gd name="T0" fmla="*/ 5 w 148"/>
                  <a:gd name="T1" fmla="*/ 4 h 200"/>
                  <a:gd name="T2" fmla="*/ 7 w 148"/>
                  <a:gd name="T3" fmla="*/ 2 h 200"/>
                  <a:gd name="T4" fmla="*/ 5 w 148"/>
                  <a:gd name="T5" fmla="*/ 2 h 200"/>
                  <a:gd name="T6" fmla="*/ 4 w 148"/>
                  <a:gd name="T7" fmla="*/ 2 h 200"/>
                  <a:gd name="T8" fmla="*/ 2 w 148"/>
                  <a:gd name="T9" fmla="*/ 5 h 200"/>
                  <a:gd name="T10" fmla="*/ 4 w 148"/>
                  <a:gd name="T11" fmla="*/ 13 h 200"/>
                  <a:gd name="T12" fmla="*/ 9 w 148"/>
                  <a:gd name="T13" fmla="*/ 8 h 200"/>
                  <a:gd name="T14" fmla="*/ 26 w 148"/>
                  <a:gd name="T15" fmla="*/ 8 h 200"/>
                  <a:gd name="T16" fmla="*/ 27 w 148"/>
                  <a:gd name="T17" fmla="*/ 13 h 200"/>
                  <a:gd name="T18" fmla="*/ 27 w 148"/>
                  <a:gd name="T19" fmla="*/ 17 h 200"/>
                  <a:gd name="T20" fmla="*/ 29 w 148"/>
                  <a:gd name="T21" fmla="*/ 20 h 200"/>
                  <a:gd name="T22" fmla="*/ 33 w 148"/>
                  <a:gd name="T23" fmla="*/ 20 h 200"/>
                  <a:gd name="T24" fmla="*/ 35 w 148"/>
                  <a:gd name="T25" fmla="*/ 20 h 200"/>
                  <a:gd name="T26" fmla="*/ 35 w 148"/>
                  <a:gd name="T27" fmla="*/ 15 h 200"/>
                  <a:gd name="T28" fmla="*/ 38 w 148"/>
                  <a:gd name="T29" fmla="*/ 15 h 200"/>
                  <a:gd name="T30" fmla="*/ 42 w 148"/>
                  <a:gd name="T31" fmla="*/ 16 h 200"/>
                  <a:gd name="T32" fmla="*/ 44 w 148"/>
                  <a:gd name="T33" fmla="*/ 19 h 200"/>
                  <a:gd name="T34" fmla="*/ 45 w 148"/>
                  <a:gd name="T35" fmla="*/ 20 h 200"/>
                  <a:gd name="T36" fmla="*/ 45 w 148"/>
                  <a:gd name="T37" fmla="*/ 24 h 200"/>
                  <a:gd name="T38" fmla="*/ 47 w 148"/>
                  <a:gd name="T39" fmla="*/ 28 h 200"/>
                  <a:gd name="T40" fmla="*/ 48 w 148"/>
                  <a:gd name="T41" fmla="*/ 30 h 200"/>
                  <a:gd name="T42" fmla="*/ 48 w 148"/>
                  <a:gd name="T43" fmla="*/ 35 h 200"/>
                  <a:gd name="T44" fmla="*/ 48 w 148"/>
                  <a:gd name="T45" fmla="*/ 37 h 200"/>
                  <a:gd name="T46" fmla="*/ 50 w 148"/>
                  <a:gd name="T47" fmla="*/ 36 h 200"/>
                  <a:gd name="T48" fmla="*/ 55 w 148"/>
                  <a:gd name="T49" fmla="*/ 36 h 200"/>
                  <a:gd name="T50" fmla="*/ 55 w 148"/>
                  <a:gd name="T51" fmla="*/ 42 h 200"/>
                  <a:gd name="T52" fmla="*/ 55 w 148"/>
                  <a:gd name="T53" fmla="*/ 46 h 200"/>
                  <a:gd name="T54" fmla="*/ 46 w 148"/>
                  <a:gd name="T55" fmla="*/ 67 h 200"/>
                  <a:gd name="T56" fmla="*/ 48 w 148"/>
                  <a:gd name="T57" fmla="*/ 71 h 200"/>
                  <a:gd name="T58" fmla="*/ 50 w 148"/>
                  <a:gd name="T59" fmla="*/ 75 h 200"/>
                  <a:gd name="T60" fmla="*/ 42 w 148"/>
                  <a:gd name="T61" fmla="*/ 76 h 200"/>
                  <a:gd name="T62" fmla="*/ 37 w 148"/>
                  <a:gd name="T63" fmla="*/ 75 h 200"/>
                  <a:gd name="T64" fmla="*/ 34 w 148"/>
                  <a:gd name="T65" fmla="*/ 75 h 200"/>
                  <a:gd name="T66" fmla="*/ 32 w 148"/>
                  <a:gd name="T67" fmla="*/ 75 h 200"/>
                  <a:gd name="T68" fmla="*/ 31 w 148"/>
                  <a:gd name="T69" fmla="*/ 73 h 200"/>
                  <a:gd name="T70" fmla="*/ 10 w 148"/>
                  <a:gd name="T71" fmla="*/ 71 h 200"/>
                  <a:gd name="T72" fmla="*/ 7 w 148"/>
                  <a:gd name="T73" fmla="*/ 71 h 200"/>
                  <a:gd name="T74" fmla="*/ 5 w 148"/>
                  <a:gd name="T75" fmla="*/ 71 h 200"/>
                  <a:gd name="T76" fmla="*/ 0 w 148"/>
                  <a:gd name="T77" fmla="*/ 63 h 200"/>
                  <a:gd name="T78" fmla="*/ 4 w 148"/>
                  <a:gd name="T79" fmla="*/ 57 h 200"/>
                  <a:gd name="T80" fmla="*/ 4 w 148"/>
                  <a:gd name="T81" fmla="*/ 50 h 200"/>
                  <a:gd name="T82" fmla="*/ 6 w 148"/>
                  <a:gd name="T83" fmla="*/ 49 h 200"/>
                  <a:gd name="T84" fmla="*/ 9 w 148"/>
                  <a:gd name="T85" fmla="*/ 45 h 200"/>
                  <a:gd name="T86" fmla="*/ 8 w 148"/>
                  <a:gd name="T87" fmla="*/ 35 h 200"/>
                  <a:gd name="T88" fmla="*/ 7 w 148"/>
                  <a:gd name="T89" fmla="*/ 31 h 200"/>
                  <a:gd name="T90" fmla="*/ 7 w 148"/>
                  <a:gd name="T91" fmla="*/ 23 h 200"/>
                  <a:gd name="T92" fmla="*/ 6 w 148"/>
                  <a:gd name="T93" fmla="*/ 16 h 200"/>
                  <a:gd name="T94" fmla="*/ 4 w 148"/>
                  <a:gd name="T95" fmla="*/ 13 h 2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8" h="200">
                    <a:moveTo>
                      <a:pt x="6" y="18"/>
                    </a:moveTo>
                    <a:lnTo>
                      <a:pt x="14" y="12"/>
                    </a:lnTo>
                    <a:lnTo>
                      <a:pt x="16" y="8"/>
                    </a:lnTo>
                    <a:lnTo>
                      <a:pt x="18" y="4"/>
                    </a:lnTo>
                    <a:lnTo>
                      <a:pt x="18" y="2"/>
                    </a:lnTo>
                    <a:lnTo>
                      <a:pt x="16" y="0"/>
                    </a:lnTo>
                    <a:lnTo>
                      <a:pt x="14" y="2"/>
                    </a:lnTo>
                    <a:lnTo>
                      <a:pt x="12" y="4"/>
                    </a:lnTo>
                    <a:lnTo>
                      <a:pt x="10" y="4"/>
                    </a:lnTo>
                    <a:lnTo>
                      <a:pt x="4" y="6"/>
                    </a:lnTo>
                    <a:lnTo>
                      <a:pt x="2" y="8"/>
                    </a:lnTo>
                    <a:lnTo>
                      <a:pt x="6" y="14"/>
                    </a:lnTo>
                    <a:lnTo>
                      <a:pt x="6" y="18"/>
                    </a:lnTo>
                    <a:close/>
                    <a:moveTo>
                      <a:pt x="10" y="32"/>
                    </a:moveTo>
                    <a:lnTo>
                      <a:pt x="10" y="32"/>
                    </a:lnTo>
                    <a:lnTo>
                      <a:pt x="20" y="26"/>
                    </a:lnTo>
                    <a:lnTo>
                      <a:pt x="24" y="22"/>
                    </a:lnTo>
                    <a:lnTo>
                      <a:pt x="32" y="22"/>
                    </a:lnTo>
                    <a:lnTo>
                      <a:pt x="46" y="24"/>
                    </a:lnTo>
                    <a:lnTo>
                      <a:pt x="68" y="22"/>
                    </a:lnTo>
                    <a:lnTo>
                      <a:pt x="72" y="30"/>
                    </a:lnTo>
                    <a:lnTo>
                      <a:pt x="72" y="34"/>
                    </a:lnTo>
                    <a:lnTo>
                      <a:pt x="72" y="38"/>
                    </a:lnTo>
                    <a:lnTo>
                      <a:pt x="72" y="42"/>
                    </a:lnTo>
                    <a:lnTo>
                      <a:pt x="74" y="46"/>
                    </a:lnTo>
                    <a:lnTo>
                      <a:pt x="74" y="50"/>
                    </a:lnTo>
                    <a:lnTo>
                      <a:pt x="76" y="52"/>
                    </a:lnTo>
                    <a:lnTo>
                      <a:pt x="80" y="54"/>
                    </a:lnTo>
                    <a:lnTo>
                      <a:pt x="84" y="54"/>
                    </a:lnTo>
                    <a:lnTo>
                      <a:pt x="88" y="52"/>
                    </a:lnTo>
                    <a:lnTo>
                      <a:pt x="90" y="50"/>
                    </a:lnTo>
                    <a:lnTo>
                      <a:pt x="90" y="52"/>
                    </a:lnTo>
                    <a:lnTo>
                      <a:pt x="94" y="52"/>
                    </a:lnTo>
                    <a:lnTo>
                      <a:pt x="94" y="50"/>
                    </a:lnTo>
                    <a:lnTo>
                      <a:pt x="94" y="46"/>
                    </a:lnTo>
                    <a:lnTo>
                      <a:pt x="94" y="40"/>
                    </a:lnTo>
                    <a:lnTo>
                      <a:pt x="96" y="40"/>
                    </a:lnTo>
                    <a:lnTo>
                      <a:pt x="102" y="40"/>
                    </a:lnTo>
                    <a:lnTo>
                      <a:pt x="106" y="40"/>
                    </a:lnTo>
                    <a:lnTo>
                      <a:pt x="108" y="40"/>
                    </a:lnTo>
                    <a:lnTo>
                      <a:pt x="108" y="42"/>
                    </a:lnTo>
                    <a:lnTo>
                      <a:pt x="108" y="44"/>
                    </a:lnTo>
                    <a:lnTo>
                      <a:pt x="112" y="44"/>
                    </a:lnTo>
                    <a:lnTo>
                      <a:pt x="116" y="44"/>
                    </a:lnTo>
                    <a:lnTo>
                      <a:pt x="118" y="48"/>
                    </a:lnTo>
                    <a:lnTo>
                      <a:pt x="118" y="52"/>
                    </a:lnTo>
                    <a:lnTo>
                      <a:pt x="118" y="54"/>
                    </a:lnTo>
                    <a:lnTo>
                      <a:pt x="120" y="54"/>
                    </a:lnTo>
                    <a:lnTo>
                      <a:pt x="120" y="56"/>
                    </a:lnTo>
                    <a:lnTo>
                      <a:pt x="120" y="58"/>
                    </a:lnTo>
                    <a:lnTo>
                      <a:pt x="120" y="62"/>
                    </a:lnTo>
                    <a:lnTo>
                      <a:pt x="122" y="70"/>
                    </a:lnTo>
                    <a:lnTo>
                      <a:pt x="124" y="74"/>
                    </a:lnTo>
                    <a:lnTo>
                      <a:pt x="124" y="76"/>
                    </a:lnTo>
                    <a:lnTo>
                      <a:pt x="126" y="80"/>
                    </a:lnTo>
                    <a:lnTo>
                      <a:pt x="126" y="82"/>
                    </a:lnTo>
                    <a:lnTo>
                      <a:pt x="124" y="86"/>
                    </a:lnTo>
                    <a:lnTo>
                      <a:pt x="126" y="90"/>
                    </a:lnTo>
                    <a:lnTo>
                      <a:pt x="126" y="94"/>
                    </a:lnTo>
                    <a:lnTo>
                      <a:pt x="128" y="98"/>
                    </a:lnTo>
                    <a:lnTo>
                      <a:pt x="130" y="100"/>
                    </a:lnTo>
                    <a:lnTo>
                      <a:pt x="132" y="98"/>
                    </a:lnTo>
                    <a:lnTo>
                      <a:pt x="134" y="96"/>
                    </a:lnTo>
                    <a:lnTo>
                      <a:pt x="138" y="96"/>
                    </a:lnTo>
                    <a:lnTo>
                      <a:pt x="146" y="96"/>
                    </a:lnTo>
                    <a:lnTo>
                      <a:pt x="148" y="106"/>
                    </a:lnTo>
                    <a:lnTo>
                      <a:pt x="146" y="108"/>
                    </a:lnTo>
                    <a:lnTo>
                      <a:pt x="146" y="112"/>
                    </a:lnTo>
                    <a:lnTo>
                      <a:pt x="146" y="118"/>
                    </a:lnTo>
                    <a:lnTo>
                      <a:pt x="146" y="122"/>
                    </a:lnTo>
                    <a:lnTo>
                      <a:pt x="120" y="122"/>
                    </a:lnTo>
                    <a:lnTo>
                      <a:pt x="120" y="172"/>
                    </a:lnTo>
                    <a:lnTo>
                      <a:pt x="122" y="174"/>
                    </a:lnTo>
                    <a:lnTo>
                      <a:pt x="124" y="178"/>
                    </a:lnTo>
                    <a:lnTo>
                      <a:pt x="124" y="184"/>
                    </a:lnTo>
                    <a:lnTo>
                      <a:pt x="128" y="188"/>
                    </a:lnTo>
                    <a:lnTo>
                      <a:pt x="132" y="190"/>
                    </a:lnTo>
                    <a:lnTo>
                      <a:pt x="132" y="194"/>
                    </a:lnTo>
                    <a:lnTo>
                      <a:pt x="134" y="196"/>
                    </a:lnTo>
                    <a:lnTo>
                      <a:pt x="136" y="196"/>
                    </a:lnTo>
                    <a:lnTo>
                      <a:pt x="134" y="196"/>
                    </a:lnTo>
                    <a:lnTo>
                      <a:pt x="108" y="200"/>
                    </a:lnTo>
                    <a:lnTo>
                      <a:pt x="106" y="200"/>
                    </a:lnTo>
                    <a:lnTo>
                      <a:pt x="100" y="198"/>
                    </a:lnTo>
                    <a:lnTo>
                      <a:pt x="98" y="198"/>
                    </a:lnTo>
                    <a:lnTo>
                      <a:pt x="96" y="198"/>
                    </a:lnTo>
                    <a:lnTo>
                      <a:pt x="94" y="198"/>
                    </a:lnTo>
                    <a:lnTo>
                      <a:pt x="92" y="198"/>
                    </a:lnTo>
                    <a:lnTo>
                      <a:pt x="90" y="196"/>
                    </a:lnTo>
                    <a:lnTo>
                      <a:pt x="86" y="196"/>
                    </a:lnTo>
                    <a:lnTo>
                      <a:pt x="84" y="196"/>
                    </a:lnTo>
                    <a:lnTo>
                      <a:pt x="82" y="194"/>
                    </a:lnTo>
                    <a:lnTo>
                      <a:pt x="78" y="192"/>
                    </a:lnTo>
                    <a:lnTo>
                      <a:pt x="76" y="190"/>
                    </a:lnTo>
                    <a:lnTo>
                      <a:pt x="26" y="188"/>
                    </a:lnTo>
                    <a:lnTo>
                      <a:pt x="24" y="186"/>
                    </a:lnTo>
                    <a:lnTo>
                      <a:pt x="20" y="184"/>
                    </a:lnTo>
                    <a:lnTo>
                      <a:pt x="18" y="186"/>
                    </a:lnTo>
                    <a:lnTo>
                      <a:pt x="16" y="188"/>
                    </a:lnTo>
                    <a:lnTo>
                      <a:pt x="14" y="188"/>
                    </a:lnTo>
                    <a:lnTo>
                      <a:pt x="6" y="188"/>
                    </a:lnTo>
                    <a:lnTo>
                      <a:pt x="0" y="190"/>
                    </a:lnTo>
                    <a:lnTo>
                      <a:pt x="0" y="166"/>
                    </a:lnTo>
                    <a:lnTo>
                      <a:pt x="6" y="158"/>
                    </a:lnTo>
                    <a:lnTo>
                      <a:pt x="10" y="152"/>
                    </a:lnTo>
                    <a:lnTo>
                      <a:pt x="10" y="146"/>
                    </a:lnTo>
                    <a:lnTo>
                      <a:pt x="10" y="142"/>
                    </a:lnTo>
                    <a:lnTo>
                      <a:pt x="10" y="138"/>
                    </a:lnTo>
                    <a:lnTo>
                      <a:pt x="12" y="132"/>
                    </a:lnTo>
                    <a:lnTo>
                      <a:pt x="16" y="132"/>
                    </a:lnTo>
                    <a:lnTo>
                      <a:pt x="16" y="128"/>
                    </a:lnTo>
                    <a:lnTo>
                      <a:pt x="16" y="126"/>
                    </a:lnTo>
                    <a:lnTo>
                      <a:pt x="20" y="122"/>
                    </a:lnTo>
                    <a:lnTo>
                      <a:pt x="24" y="118"/>
                    </a:lnTo>
                    <a:lnTo>
                      <a:pt x="24" y="110"/>
                    </a:lnTo>
                    <a:lnTo>
                      <a:pt x="24" y="102"/>
                    </a:lnTo>
                    <a:lnTo>
                      <a:pt x="22" y="90"/>
                    </a:lnTo>
                    <a:lnTo>
                      <a:pt x="18" y="88"/>
                    </a:lnTo>
                    <a:lnTo>
                      <a:pt x="18" y="82"/>
                    </a:lnTo>
                    <a:lnTo>
                      <a:pt x="20" y="76"/>
                    </a:lnTo>
                    <a:lnTo>
                      <a:pt x="22" y="70"/>
                    </a:lnTo>
                    <a:lnTo>
                      <a:pt x="22" y="64"/>
                    </a:lnTo>
                    <a:lnTo>
                      <a:pt x="18" y="60"/>
                    </a:lnTo>
                    <a:lnTo>
                      <a:pt x="18" y="52"/>
                    </a:lnTo>
                    <a:lnTo>
                      <a:pt x="16" y="44"/>
                    </a:lnTo>
                    <a:lnTo>
                      <a:pt x="12" y="38"/>
                    </a:lnTo>
                    <a:lnTo>
                      <a:pt x="10" y="32"/>
                    </a:lnTo>
                    <a:close/>
                  </a:path>
                </a:pathLst>
              </a:custGeom>
              <a:grpFill/>
              <a:ln w="3175">
                <a:noFill/>
                <a:round/>
                <a:headEnd/>
                <a:tailEnd/>
              </a:ln>
            </p:spPr>
            <p:txBody>
              <a:bodyPr/>
              <a:lstStyle/>
              <a:p>
                <a:pPr>
                  <a:defRPr/>
                </a:pPr>
                <a:endParaRPr lang="en-GB" dirty="0">
                  <a:latin typeface="Calibri" pitchFamily="34" charset="0"/>
                </a:endParaRPr>
              </a:p>
            </p:txBody>
          </p:sp>
          <p:sp>
            <p:nvSpPr>
              <p:cNvPr id="797" name="Freeform 202"/>
              <p:cNvSpPr>
                <a:spLocks/>
              </p:cNvSpPr>
              <p:nvPr/>
            </p:nvSpPr>
            <p:spPr bwMode="auto">
              <a:xfrm>
                <a:off x="4771842" y="2966386"/>
                <a:ext cx="11594" cy="8694"/>
              </a:xfrm>
              <a:custGeom>
                <a:avLst/>
                <a:gdLst>
                  <a:gd name="T0" fmla="*/ 4 w 4"/>
                  <a:gd name="T1" fmla="*/ 2 h 4"/>
                  <a:gd name="T2" fmla="*/ 2 w 4"/>
                  <a:gd name="T3" fmla="*/ 2 h 4"/>
                  <a:gd name="T4" fmla="*/ 0 w 4"/>
                  <a:gd name="T5" fmla="*/ 0 h 4"/>
                  <a:gd name="T6" fmla="*/ 0 w 4"/>
                  <a:gd name="T7" fmla="*/ 0 h 4"/>
                  <a:gd name="T8" fmla="*/ 2 w 4"/>
                  <a:gd name="T9" fmla="*/ 0 h 4"/>
                  <a:gd name="T10" fmla="*/ 2 w 4"/>
                  <a:gd name="T11" fmla="*/ 0 h 4"/>
                  <a:gd name="T12" fmla="*/ 4 w 4"/>
                  <a:gd name="T13" fmla="*/ 0 h 4"/>
                  <a:gd name="T14" fmla="*/ 4 w 4"/>
                  <a:gd name="T15" fmla="*/ 2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4">
                    <a:moveTo>
                      <a:pt x="4" y="2"/>
                    </a:moveTo>
                    <a:lnTo>
                      <a:pt x="2" y="4"/>
                    </a:lnTo>
                    <a:lnTo>
                      <a:pt x="0" y="0"/>
                    </a:lnTo>
                    <a:lnTo>
                      <a:pt x="2" y="0"/>
                    </a:lnTo>
                    <a:lnTo>
                      <a:pt x="4" y="0"/>
                    </a:lnTo>
                    <a:lnTo>
                      <a:pt x="4" y="2"/>
                    </a:lnTo>
                    <a:close/>
                  </a:path>
                </a:pathLst>
              </a:custGeom>
              <a:grpFill/>
              <a:ln w="3175">
                <a:noFill/>
                <a:round/>
                <a:headEnd/>
                <a:tailEnd/>
              </a:ln>
            </p:spPr>
            <p:txBody>
              <a:bodyPr/>
              <a:lstStyle/>
              <a:p>
                <a:pPr>
                  <a:defRPr/>
                </a:pPr>
                <a:endParaRPr lang="en-GB" dirty="0">
                  <a:latin typeface="Calibri" pitchFamily="34" charset="0"/>
                </a:endParaRPr>
              </a:p>
            </p:txBody>
          </p:sp>
          <p:sp>
            <p:nvSpPr>
              <p:cNvPr id="798" name="Freeform 203"/>
              <p:cNvSpPr>
                <a:spLocks/>
              </p:cNvSpPr>
              <p:nvPr/>
            </p:nvSpPr>
            <p:spPr bwMode="auto">
              <a:xfrm>
                <a:off x="4522568" y="3160557"/>
                <a:ext cx="501447" cy="602799"/>
              </a:xfrm>
              <a:custGeom>
                <a:avLst/>
                <a:gdLst>
                  <a:gd name="T0" fmla="*/ 15 w 220"/>
                  <a:gd name="T1" fmla="*/ 69 h 264"/>
                  <a:gd name="T2" fmla="*/ 42 w 220"/>
                  <a:gd name="T3" fmla="*/ 91 h 264"/>
                  <a:gd name="T4" fmla="*/ 45 w 220"/>
                  <a:gd name="T5" fmla="*/ 93 h 264"/>
                  <a:gd name="T6" fmla="*/ 48 w 220"/>
                  <a:gd name="T7" fmla="*/ 95 h 264"/>
                  <a:gd name="T8" fmla="*/ 48 w 220"/>
                  <a:gd name="T9" fmla="*/ 96 h 264"/>
                  <a:gd name="T10" fmla="*/ 48 w 220"/>
                  <a:gd name="T11" fmla="*/ 98 h 264"/>
                  <a:gd name="T12" fmla="*/ 48 w 220"/>
                  <a:gd name="T13" fmla="*/ 102 h 264"/>
                  <a:gd name="T14" fmla="*/ 53 w 220"/>
                  <a:gd name="T15" fmla="*/ 101 h 264"/>
                  <a:gd name="T16" fmla="*/ 84 w 220"/>
                  <a:gd name="T17" fmla="*/ 77 h 264"/>
                  <a:gd name="T18" fmla="*/ 82 w 220"/>
                  <a:gd name="T19" fmla="*/ 75 h 264"/>
                  <a:gd name="T20" fmla="*/ 80 w 220"/>
                  <a:gd name="T21" fmla="*/ 73 h 264"/>
                  <a:gd name="T22" fmla="*/ 77 w 220"/>
                  <a:gd name="T23" fmla="*/ 73 h 264"/>
                  <a:gd name="T24" fmla="*/ 75 w 220"/>
                  <a:gd name="T25" fmla="*/ 70 h 264"/>
                  <a:gd name="T26" fmla="*/ 74 w 220"/>
                  <a:gd name="T27" fmla="*/ 67 h 264"/>
                  <a:gd name="T28" fmla="*/ 72 w 220"/>
                  <a:gd name="T29" fmla="*/ 64 h 264"/>
                  <a:gd name="T30" fmla="*/ 72 w 220"/>
                  <a:gd name="T31" fmla="*/ 61 h 264"/>
                  <a:gd name="T32" fmla="*/ 74 w 220"/>
                  <a:gd name="T33" fmla="*/ 60 h 264"/>
                  <a:gd name="T34" fmla="*/ 74 w 220"/>
                  <a:gd name="T35" fmla="*/ 54 h 264"/>
                  <a:gd name="T36" fmla="*/ 74 w 220"/>
                  <a:gd name="T37" fmla="*/ 52 h 264"/>
                  <a:gd name="T38" fmla="*/ 74 w 220"/>
                  <a:gd name="T39" fmla="*/ 50 h 264"/>
                  <a:gd name="T40" fmla="*/ 74 w 220"/>
                  <a:gd name="T41" fmla="*/ 39 h 264"/>
                  <a:gd name="T42" fmla="*/ 74 w 220"/>
                  <a:gd name="T43" fmla="*/ 38 h 264"/>
                  <a:gd name="T44" fmla="*/ 71 w 220"/>
                  <a:gd name="T45" fmla="*/ 27 h 264"/>
                  <a:gd name="T46" fmla="*/ 68 w 220"/>
                  <a:gd name="T47" fmla="*/ 22 h 264"/>
                  <a:gd name="T48" fmla="*/ 67 w 220"/>
                  <a:gd name="T49" fmla="*/ 17 h 264"/>
                  <a:gd name="T50" fmla="*/ 68 w 220"/>
                  <a:gd name="T51" fmla="*/ 16 h 264"/>
                  <a:gd name="T52" fmla="*/ 71 w 220"/>
                  <a:gd name="T53" fmla="*/ 13 h 264"/>
                  <a:gd name="T54" fmla="*/ 71 w 220"/>
                  <a:gd name="T55" fmla="*/ 13 h 264"/>
                  <a:gd name="T56" fmla="*/ 71 w 220"/>
                  <a:gd name="T57" fmla="*/ 7 h 264"/>
                  <a:gd name="T58" fmla="*/ 69 w 220"/>
                  <a:gd name="T59" fmla="*/ 5 h 264"/>
                  <a:gd name="T60" fmla="*/ 69 w 220"/>
                  <a:gd name="T61" fmla="*/ 2 h 264"/>
                  <a:gd name="T62" fmla="*/ 68 w 220"/>
                  <a:gd name="T63" fmla="*/ 0 h 264"/>
                  <a:gd name="T64" fmla="*/ 65 w 220"/>
                  <a:gd name="T65" fmla="*/ 2 h 264"/>
                  <a:gd name="T66" fmla="*/ 64 w 220"/>
                  <a:gd name="T67" fmla="*/ 0 h 264"/>
                  <a:gd name="T68" fmla="*/ 55 w 220"/>
                  <a:gd name="T69" fmla="*/ 2 h 264"/>
                  <a:gd name="T70" fmla="*/ 48 w 220"/>
                  <a:gd name="T71" fmla="*/ 2 h 264"/>
                  <a:gd name="T72" fmla="*/ 42 w 220"/>
                  <a:gd name="T73" fmla="*/ 2 h 264"/>
                  <a:gd name="T74" fmla="*/ 39 w 220"/>
                  <a:gd name="T75" fmla="*/ 5 h 264"/>
                  <a:gd name="T76" fmla="*/ 36 w 220"/>
                  <a:gd name="T77" fmla="*/ 5 h 264"/>
                  <a:gd name="T78" fmla="*/ 35 w 220"/>
                  <a:gd name="T79" fmla="*/ 6 h 264"/>
                  <a:gd name="T80" fmla="*/ 31 w 220"/>
                  <a:gd name="T81" fmla="*/ 7 h 264"/>
                  <a:gd name="T82" fmla="*/ 28 w 220"/>
                  <a:gd name="T83" fmla="*/ 10 h 264"/>
                  <a:gd name="T84" fmla="*/ 26 w 220"/>
                  <a:gd name="T85" fmla="*/ 13 h 264"/>
                  <a:gd name="T86" fmla="*/ 26 w 220"/>
                  <a:gd name="T87" fmla="*/ 17 h 264"/>
                  <a:gd name="T88" fmla="*/ 27 w 220"/>
                  <a:gd name="T89" fmla="*/ 19 h 264"/>
                  <a:gd name="T90" fmla="*/ 28 w 220"/>
                  <a:gd name="T91" fmla="*/ 20 h 264"/>
                  <a:gd name="T92" fmla="*/ 28 w 220"/>
                  <a:gd name="T93" fmla="*/ 23 h 264"/>
                  <a:gd name="T94" fmla="*/ 29 w 220"/>
                  <a:gd name="T95" fmla="*/ 25 h 264"/>
                  <a:gd name="T96" fmla="*/ 27 w 220"/>
                  <a:gd name="T97" fmla="*/ 28 h 264"/>
                  <a:gd name="T98" fmla="*/ 25 w 220"/>
                  <a:gd name="T99" fmla="*/ 29 h 264"/>
                  <a:gd name="T100" fmla="*/ 24 w 220"/>
                  <a:gd name="T101" fmla="*/ 31 h 264"/>
                  <a:gd name="T102" fmla="*/ 23 w 220"/>
                  <a:gd name="T103" fmla="*/ 34 h 264"/>
                  <a:gd name="T104" fmla="*/ 20 w 220"/>
                  <a:gd name="T105" fmla="*/ 35 h 264"/>
                  <a:gd name="T106" fmla="*/ 17 w 220"/>
                  <a:gd name="T107" fmla="*/ 40 h 264"/>
                  <a:gd name="T108" fmla="*/ 13 w 220"/>
                  <a:gd name="T109" fmla="*/ 42 h 264"/>
                  <a:gd name="T110" fmla="*/ 12 w 220"/>
                  <a:gd name="T111" fmla="*/ 43 h 264"/>
                  <a:gd name="T112" fmla="*/ 9 w 220"/>
                  <a:gd name="T113" fmla="*/ 44 h 264"/>
                  <a:gd name="T114" fmla="*/ 5 w 220"/>
                  <a:gd name="T115" fmla="*/ 46 h 264"/>
                  <a:gd name="T116" fmla="*/ 2 w 220"/>
                  <a:gd name="T117" fmla="*/ 48 h 264"/>
                  <a:gd name="T118" fmla="*/ 0 w 220"/>
                  <a:gd name="T119" fmla="*/ 54 h 2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0" h="264">
                    <a:moveTo>
                      <a:pt x="0" y="142"/>
                    </a:moveTo>
                    <a:lnTo>
                      <a:pt x="0" y="150"/>
                    </a:lnTo>
                    <a:lnTo>
                      <a:pt x="38" y="180"/>
                    </a:lnTo>
                    <a:lnTo>
                      <a:pt x="110" y="234"/>
                    </a:lnTo>
                    <a:lnTo>
                      <a:pt x="110" y="236"/>
                    </a:lnTo>
                    <a:lnTo>
                      <a:pt x="114" y="240"/>
                    </a:lnTo>
                    <a:lnTo>
                      <a:pt x="118" y="242"/>
                    </a:lnTo>
                    <a:lnTo>
                      <a:pt x="122" y="244"/>
                    </a:lnTo>
                    <a:lnTo>
                      <a:pt x="124" y="246"/>
                    </a:lnTo>
                    <a:lnTo>
                      <a:pt x="126" y="248"/>
                    </a:lnTo>
                    <a:lnTo>
                      <a:pt x="126" y="250"/>
                    </a:lnTo>
                    <a:lnTo>
                      <a:pt x="124" y="254"/>
                    </a:lnTo>
                    <a:lnTo>
                      <a:pt x="126" y="256"/>
                    </a:lnTo>
                    <a:lnTo>
                      <a:pt x="126" y="260"/>
                    </a:lnTo>
                    <a:lnTo>
                      <a:pt x="126" y="264"/>
                    </a:lnTo>
                    <a:lnTo>
                      <a:pt x="128" y="264"/>
                    </a:lnTo>
                    <a:lnTo>
                      <a:pt x="132" y="262"/>
                    </a:lnTo>
                    <a:lnTo>
                      <a:pt x="138" y="262"/>
                    </a:lnTo>
                    <a:lnTo>
                      <a:pt x="154" y="258"/>
                    </a:lnTo>
                    <a:lnTo>
                      <a:pt x="160" y="246"/>
                    </a:lnTo>
                    <a:lnTo>
                      <a:pt x="220" y="200"/>
                    </a:lnTo>
                    <a:lnTo>
                      <a:pt x="218" y="198"/>
                    </a:lnTo>
                    <a:lnTo>
                      <a:pt x="214" y="196"/>
                    </a:lnTo>
                    <a:lnTo>
                      <a:pt x="212" y="194"/>
                    </a:lnTo>
                    <a:lnTo>
                      <a:pt x="210" y="190"/>
                    </a:lnTo>
                    <a:lnTo>
                      <a:pt x="202" y="190"/>
                    </a:lnTo>
                    <a:lnTo>
                      <a:pt x="198" y="186"/>
                    </a:lnTo>
                    <a:lnTo>
                      <a:pt x="196" y="182"/>
                    </a:lnTo>
                    <a:lnTo>
                      <a:pt x="196" y="178"/>
                    </a:lnTo>
                    <a:lnTo>
                      <a:pt x="194" y="174"/>
                    </a:lnTo>
                    <a:lnTo>
                      <a:pt x="192" y="170"/>
                    </a:lnTo>
                    <a:lnTo>
                      <a:pt x="190" y="166"/>
                    </a:lnTo>
                    <a:lnTo>
                      <a:pt x="186" y="162"/>
                    </a:lnTo>
                    <a:lnTo>
                      <a:pt x="190" y="160"/>
                    </a:lnTo>
                    <a:lnTo>
                      <a:pt x="192" y="158"/>
                    </a:lnTo>
                    <a:lnTo>
                      <a:pt x="194" y="156"/>
                    </a:lnTo>
                    <a:lnTo>
                      <a:pt x="194" y="140"/>
                    </a:lnTo>
                    <a:lnTo>
                      <a:pt x="194" y="138"/>
                    </a:lnTo>
                    <a:lnTo>
                      <a:pt x="192" y="136"/>
                    </a:lnTo>
                    <a:lnTo>
                      <a:pt x="194" y="134"/>
                    </a:lnTo>
                    <a:lnTo>
                      <a:pt x="196" y="132"/>
                    </a:lnTo>
                    <a:lnTo>
                      <a:pt x="192" y="128"/>
                    </a:lnTo>
                    <a:lnTo>
                      <a:pt x="194" y="104"/>
                    </a:lnTo>
                    <a:lnTo>
                      <a:pt x="192" y="102"/>
                    </a:lnTo>
                    <a:lnTo>
                      <a:pt x="192" y="100"/>
                    </a:lnTo>
                    <a:lnTo>
                      <a:pt x="194" y="98"/>
                    </a:lnTo>
                    <a:lnTo>
                      <a:pt x="190" y="72"/>
                    </a:lnTo>
                    <a:lnTo>
                      <a:pt x="184" y="70"/>
                    </a:lnTo>
                    <a:lnTo>
                      <a:pt x="180" y="60"/>
                    </a:lnTo>
                    <a:lnTo>
                      <a:pt x="178" y="58"/>
                    </a:lnTo>
                    <a:lnTo>
                      <a:pt x="176" y="58"/>
                    </a:lnTo>
                    <a:lnTo>
                      <a:pt x="174" y="46"/>
                    </a:lnTo>
                    <a:lnTo>
                      <a:pt x="174" y="42"/>
                    </a:lnTo>
                    <a:lnTo>
                      <a:pt x="178" y="42"/>
                    </a:lnTo>
                    <a:lnTo>
                      <a:pt x="182" y="40"/>
                    </a:lnTo>
                    <a:lnTo>
                      <a:pt x="184" y="36"/>
                    </a:lnTo>
                    <a:lnTo>
                      <a:pt x="184" y="32"/>
                    </a:lnTo>
                    <a:lnTo>
                      <a:pt x="186" y="32"/>
                    </a:lnTo>
                    <a:lnTo>
                      <a:pt x="186" y="30"/>
                    </a:lnTo>
                    <a:lnTo>
                      <a:pt x="184" y="18"/>
                    </a:lnTo>
                    <a:lnTo>
                      <a:pt x="184" y="14"/>
                    </a:lnTo>
                    <a:lnTo>
                      <a:pt x="182" y="12"/>
                    </a:lnTo>
                    <a:lnTo>
                      <a:pt x="182" y="8"/>
                    </a:lnTo>
                    <a:lnTo>
                      <a:pt x="180" y="6"/>
                    </a:lnTo>
                    <a:lnTo>
                      <a:pt x="182" y="0"/>
                    </a:lnTo>
                    <a:lnTo>
                      <a:pt x="176" y="0"/>
                    </a:lnTo>
                    <a:lnTo>
                      <a:pt x="174" y="4"/>
                    </a:lnTo>
                    <a:lnTo>
                      <a:pt x="172" y="6"/>
                    </a:lnTo>
                    <a:lnTo>
                      <a:pt x="170" y="4"/>
                    </a:lnTo>
                    <a:lnTo>
                      <a:pt x="166" y="0"/>
                    </a:lnTo>
                    <a:lnTo>
                      <a:pt x="156" y="2"/>
                    </a:lnTo>
                    <a:lnTo>
                      <a:pt x="144" y="2"/>
                    </a:lnTo>
                    <a:lnTo>
                      <a:pt x="134" y="4"/>
                    </a:lnTo>
                    <a:lnTo>
                      <a:pt x="126" y="6"/>
                    </a:lnTo>
                    <a:lnTo>
                      <a:pt x="120" y="6"/>
                    </a:lnTo>
                    <a:lnTo>
                      <a:pt x="110" y="4"/>
                    </a:lnTo>
                    <a:lnTo>
                      <a:pt x="106" y="8"/>
                    </a:lnTo>
                    <a:lnTo>
                      <a:pt x="102" y="12"/>
                    </a:lnTo>
                    <a:lnTo>
                      <a:pt x="98" y="12"/>
                    </a:lnTo>
                    <a:lnTo>
                      <a:pt x="96" y="12"/>
                    </a:lnTo>
                    <a:lnTo>
                      <a:pt x="92" y="16"/>
                    </a:lnTo>
                    <a:lnTo>
                      <a:pt x="86" y="18"/>
                    </a:lnTo>
                    <a:lnTo>
                      <a:pt x="80" y="18"/>
                    </a:lnTo>
                    <a:lnTo>
                      <a:pt x="76" y="20"/>
                    </a:lnTo>
                    <a:lnTo>
                      <a:pt x="74" y="24"/>
                    </a:lnTo>
                    <a:lnTo>
                      <a:pt x="72" y="28"/>
                    </a:lnTo>
                    <a:lnTo>
                      <a:pt x="68" y="28"/>
                    </a:lnTo>
                    <a:lnTo>
                      <a:pt x="68" y="32"/>
                    </a:lnTo>
                    <a:lnTo>
                      <a:pt x="70" y="36"/>
                    </a:lnTo>
                    <a:lnTo>
                      <a:pt x="68" y="46"/>
                    </a:lnTo>
                    <a:lnTo>
                      <a:pt x="68" y="48"/>
                    </a:lnTo>
                    <a:lnTo>
                      <a:pt x="70" y="48"/>
                    </a:lnTo>
                    <a:lnTo>
                      <a:pt x="72" y="50"/>
                    </a:lnTo>
                    <a:lnTo>
                      <a:pt x="72" y="52"/>
                    </a:lnTo>
                    <a:lnTo>
                      <a:pt x="72" y="56"/>
                    </a:lnTo>
                    <a:lnTo>
                      <a:pt x="74" y="60"/>
                    </a:lnTo>
                    <a:lnTo>
                      <a:pt x="76" y="64"/>
                    </a:lnTo>
                    <a:lnTo>
                      <a:pt x="78" y="66"/>
                    </a:lnTo>
                    <a:lnTo>
                      <a:pt x="76" y="66"/>
                    </a:lnTo>
                    <a:lnTo>
                      <a:pt x="72" y="70"/>
                    </a:lnTo>
                    <a:lnTo>
                      <a:pt x="70" y="72"/>
                    </a:lnTo>
                    <a:lnTo>
                      <a:pt x="68" y="74"/>
                    </a:lnTo>
                    <a:lnTo>
                      <a:pt x="66" y="76"/>
                    </a:lnTo>
                    <a:lnTo>
                      <a:pt x="64" y="78"/>
                    </a:lnTo>
                    <a:lnTo>
                      <a:pt x="62" y="78"/>
                    </a:lnTo>
                    <a:lnTo>
                      <a:pt x="62" y="80"/>
                    </a:lnTo>
                    <a:lnTo>
                      <a:pt x="62" y="84"/>
                    </a:lnTo>
                    <a:lnTo>
                      <a:pt x="60" y="88"/>
                    </a:lnTo>
                    <a:lnTo>
                      <a:pt x="54" y="90"/>
                    </a:lnTo>
                    <a:lnTo>
                      <a:pt x="52" y="90"/>
                    </a:lnTo>
                    <a:lnTo>
                      <a:pt x="50" y="96"/>
                    </a:lnTo>
                    <a:lnTo>
                      <a:pt x="44" y="104"/>
                    </a:lnTo>
                    <a:lnTo>
                      <a:pt x="40" y="106"/>
                    </a:lnTo>
                    <a:lnTo>
                      <a:pt x="36" y="108"/>
                    </a:lnTo>
                    <a:lnTo>
                      <a:pt x="32" y="108"/>
                    </a:lnTo>
                    <a:lnTo>
                      <a:pt x="30" y="110"/>
                    </a:lnTo>
                    <a:lnTo>
                      <a:pt x="26" y="114"/>
                    </a:lnTo>
                    <a:lnTo>
                      <a:pt x="24" y="114"/>
                    </a:lnTo>
                    <a:lnTo>
                      <a:pt x="18" y="116"/>
                    </a:lnTo>
                    <a:lnTo>
                      <a:pt x="12" y="118"/>
                    </a:lnTo>
                    <a:lnTo>
                      <a:pt x="8" y="120"/>
                    </a:lnTo>
                    <a:lnTo>
                      <a:pt x="2" y="126"/>
                    </a:lnTo>
                    <a:lnTo>
                      <a:pt x="0" y="130"/>
                    </a:lnTo>
                    <a:lnTo>
                      <a:pt x="0" y="142"/>
                    </a:lnTo>
                    <a:close/>
                  </a:path>
                </a:pathLst>
              </a:custGeom>
              <a:grpFill/>
              <a:ln w="3175">
                <a:noFill/>
                <a:round/>
                <a:headEnd/>
                <a:tailEnd/>
              </a:ln>
            </p:spPr>
            <p:txBody>
              <a:bodyPr/>
              <a:lstStyle/>
              <a:p>
                <a:pPr>
                  <a:defRPr/>
                </a:pPr>
                <a:endParaRPr lang="en-GB" dirty="0">
                  <a:latin typeface="Calibri" pitchFamily="34" charset="0"/>
                </a:endParaRPr>
              </a:p>
            </p:txBody>
          </p:sp>
          <p:sp>
            <p:nvSpPr>
              <p:cNvPr id="799" name="Freeform 204"/>
              <p:cNvSpPr>
                <a:spLocks/>
              </p:cNvSpPr>
              <p:nvPr/>
            </p:nvSpPr>
            <p:spPr bwMode="auto">
              <a:xfrm>
                <a:off x="5229810" y="2975081"/>
                <a:ext cx="49275" cy="101433"/>
              </a:xfrm>
              <a:custGeom>
                <a:avLst/>
                <a:gdLst>
                  <a:gd name="T0" fmla="*/ 4 w 22"/>
                  <a:gd name="T1" fmla="*/ 18 h 44"/>
                  <a:gd name="T2" fmla="*/ 4 w 22"/>
                  <a:gd name="T3" fmla="*/ 18 h 44"/>
                  <a:gd name="T4" fmla="*/ 5 w 22"/>
                  <a:gd name="T5" fmla="*/ 18 h 44"/>
                  <a:gd name="T6" fmla="*/ 5 w 22"/>
                  <a:gd name="T7" fmla="*/ 18 h 44"/>
                  <a:gd name="T8" fmla="*/ 5 w 22"/>
                  <a:gd name="T9" fmla="*/ 18 h 44"/>
                  <a:gd name="T10" fmla="*/ 5 w 22"/>
                  <a:gd name="T11" fmla="*/ 17 h 44"/>
                  <a:gd name="T12" fmla="*/ 5 w 22"/>
                  <a:gd name="T13" fmla="*/ 16 h 44"/>
                  <a:gd name="T14" fmla="*/ 5 w 22"/>
                  <a:gd name="T15" fmla="*/ 16 h 44"/>
                  <a:gd name="T16" fmla="*/ 5 w 22"/>
                  <a:gd name="T17" fmla="*/ 16 h 44"/>
                  <a:gd name="T18" fmla="*/ 7 w 22"/>
                  <a:gd name="T19" fmla="*/ 16 h 44"/>
                  <a:gd name="T20" fmla="*/ 7 w 22"/>
                  <a:gd name="T21" fmla="*/ 16 h 44"/>
                  <a:gd name="T22" fmla="*/ 8 w 22"/>
                  <a:gd name="T23" fmla="*/ 14 h 44"/>
                  <a:gd name="T24" fmla="*/ 7 w 22"/>
                  <a:gd name="T25" fmla="*/ 12 h 44"/>
                  <a:gd name="T26" fmla="*/ 7 w 22"/>
                  <a:gd name="T27" fmla="*/ 12 h 44"/>
                  <a:gd name="T28" fmla="*/ 7 w 22"/>
                  <a:gd name="T29" fmla="*/ 10 h 44"/>
                  <a:gd name="T30" fmla="*/ 7 w 22"/>
                  <a:gd name="T31" fmla="*/ 10 h 44"/>
                  <a:gd name="T32" fmla="*/ 5 w 22"/>
                  <a:gd name="T33" fmla="*/ 9 h 44"/>
                  <a:gd name="T34" fmla="*/ 5 w 22"/>
                  <a:gd name="T35" fmla="*/ 8 h 44"/>
                  <a:gd name="T36" fmla="*/ 5 w 22"/>
                  <a:gd name="T37" fmla="*/ 8 h 44"/>
                  <a:gd name="T38" fmla="*/ 7 w 22"/>
                  <a:gd name="T39" fmla="*/ 5 h 44"/>
                  <a:gd name="T40" fmla="*/ 5 w 22"/>
                  <a:gd name="T41" fmla="*/ 2 h 44"/>
                  <a:gd name="T42" fmla="*/ 4 w 22"/>
                  <a:gd name="T43" fmla="*/ 0 h 44"/>
                  <a:gd name="T44" fmla="*/ 3 w 22"/>
                  <a:gd name="T45" fmla="*/ 2 h 44"/>
                  <a:gd name="T46" fmla="*/ 2 w 22"/>
                  <a:gd name="T47" fmla="*/ 0 h 44"/>
                  <a:gd name="T48" fmla="*/ 0 w 22"/>
                  <a:gd name="T49" fmla="*/ 2 h 44"/>
                  <a:gd name="T50" fmla="*/ 0 w 22"/>
                  <a:gd name="T51" fmla="*/ 2 h 44"/>
                  <a:gd name="T52" fmla="*/ 0 w 22"/>
                  <a:gd name="T53" fmla="*/ 2 h 44"/>
                  <a:gd name="T54" fmla="*/ 0 w 22"/>
                  <a:gd name="T55" fmla="*/ 2 h 44"/>
                  <a:gd name="T56" fmla="*/ 2 w 22"/>
                  <a:gd name="T57" fmla="*/ 3 h 44"/>
                  <a:gd name="T58" fmla="*/ 2 w 22"/>
                  <a:gd name="T59" fmla="*/ 5 h 44"/>
                  <a:gd name="T60" fmla="*/ 2 w 22"/>
                  <a:gd name="T61" fmla="*/ 7 h 44"/>
                  <a:gd name="T62" fmla="*/ 0 w 22"/>
                  <a:gd name="T63" fmla="*/ 10 h 44"/>
                  <a:gd name="T64" fmla="*/ 0 w 22"/>
                  <a:gd name="T65" fmla="*/ 12 h 44"/>
                  <a:gd name="T66" fmla="*/ 0 w 22"/>
                  <a:gd name="T67" fmla="*/ 12 h 44"/>
                  <a:gd name="T68" fmla="*/ 4 w 22"/>
                  <a:gd name="T69" fmla="*/ 18 h 44"/>
                  <a:gd name="T70" fmla="*/ 4 w 22"/>
                  <a:gd name="T71" fmla="*/ 18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 h="44">
                    <a:moveTo>
                      <a:pt x="10" y="44"/>
                    </a:moveTo>
                    <a:lnTo>
                      <a:pt x="10" y="44"/>
                    </a:lnTo>
                    <a:lnTo>
                      <a:pt x="14" y="44"/>
                    </a:lnTo>
                    <a:lnTo>
                      <a:pt x="16" y="44"/>
                    </a:lnTo>
                    <a:lnTo>
                      <a:pt x="16" y="42"/>
                    </a:lnTo>
                    <a:lnTo>
                      <a:pt x="16" y="40"/>
                    </a:lnTo>
                    <a:lnTo>
                      <a:pt x="18" y="40"/>
                    </a:lnTo>
                    <a:lnTo>
                      <a:pt x="22" y="34"/>
                    </a:lnTo>
                    <a:lnTo>
                      <a:pt x="20" y="30"/>
                    </a:lnTo>
                    <a:lnTo>
                      <a:pt x="18" y="24"/>
                    </a:lnTo>
                    <a:lnTo>
                      <a:pt x="16" y="22"/>
                    </a:lnTo>
                    <a:lnTo>
                      <a:pt x="16" y="20"/>
                    </a:lnTo>
                    <a:lnTo>
                      <a:pt x="18" y="12"/>
                    </a:lnTo>
                    <a:lnTo>
                      <a:pt x="16" y="6"/>
                    </a:lnTo>
                    <a:lnTo>
                      <a:pt x="12" y="0"/>
                    </a:lnTo>
                    <a:lnTo>
                      <a:pt x="8" y="4"/>
                    </a:lnTo>
                    <a:lnTo>
                      <a:pt x="6" y="0"/>
                    </a:lnTo>
                    <a:lnTo>
                      <a:pt x="0" y="4"/>
                    </a:lnTo>
                    <a:lnTo>
                      <a:pt x="0" y="6"/>
                    </a:lnTo>
                    <a:lnTo>
                      <a:pt x="2" y="8"/>
                    </a:lnTo>
                    <a:lnTo>
                      <a:pt x="2" y="12"/>
                    </a:lnTo>
                    <a:lnTo>
                      <a:pt x="2" y="18"/>
                    </a:lnTo>
                    <a:lnTo>
                      <a:pt x="0" y="24"/>
                    </a:lnTo>
                    <a:lnTo>
                      <a:pt x="0" y="30"/>
                    </a:lnTo>
                    <a:lnTo>
                      <a:pt x="10" y="44"/>
                    </a:lnTo>
                    <a:close/>
                  </a:path>
                </a:pathLst>
              </a:custGeom>
              <a:grpFill/>
              <a:ln w="3175">
                <a:noFill/>
                <a:round/>
                <a:headEnd/>
                <a:tailEnd/>
              </a:ln>
            </p:spPr>
            <p:txBody>
              <a:bodyPr/>
              <a:lstStyle/>
              <a:p>
                <a:pPr>
                  <a:defRPr/>
                </a:pPr>
                <a:endParaRPr lang="en-GB" dirty="0">
                  <a:latin typeface="Calibri" pitchFamily="34" charset="0"/>
                </a:endParaRPr>
              </a:p>
            </p:txBody>
          </p:sp>
          <p:sp>
            <p:nvSpPr>
              <p:cNvPr id="800" name="Freeform 205"/>
              <p:cNvSpPr>
                <a:spLocks noEditPoints="1"/>
              </p:cNvSpPr>
              <p:nvPr/>
            </p:nvSpPr>
            <p:spPr bwMode="auto">
              <a:xfrm>
                <a:off x="15346" y="1743399"/>
                <a:ext cx="9643425" cy="895505"/>
              </a:xfrm>
              <a:custGeom>
                <a:avLst/>
                <a:gdLst>
                  <a:gd name="T0" fmla="*/ 149 w 4232"/>
                  <a:gd name="T1" fmla="*/ 7 h 392"/>
                  <a:gd name="T2" fmla="*/ 122 w 4232"/>
                  <a:gd name="T3" fmla="*/ 3 h 392"/>
                  <a:gd name="T4" fmla="*/ 101 w 4232"/>
                  <a:gd name="T5" fmla="*/ 5 h 392"/>
                  <a:gd name="T6" fmla="*/ 87 w 4232"/>
                  <a:gd name="T7" fmla="*/ 12 h 392"/>
                  <a:gd name="T8" fmla="*/ 71 w 4232"/>
                  <a:gd name="T9" fmla="*/ 27 h 392"/>
                  <a:gd name="T10" fmla="*/ 88 w 4232"/>
                  <a:gd name="T11" fmla="*/ 35 h 392"/>
                  <a:gd name="T12" fmla="*/ 90 w 4232"/>
                  <a:gd name="T13" fmla="*/ 41 h 392"/>
                  <a:gd name="T14" fmla="*/ 72 w 4232"/>
                  <a:gd name="T15" fmla="*/ 43 h 392"/>
                  <a:gd name="T16" fmla="*/ 74 w 4232"/>
                  <a:gd name="T17" fmla="*/ 54 h 392"/>
                  <a:gd name="T18" fmla="*/ 91 w 4232"/>
                  <a:gd name="T19" fmla="*/ 63 h 392"/>
                  <a:gd name="T20" fmla="*/ 80 w 4232"/>
                  <a:gd name="T21" fmla="*/ 66 h 392"/>
                  <a:gd name="T22" fmla="*/ 81 w 4232"/>
                  <a:gd name="T23" fmla="*/ 82 h 392"/>
                  <a:gd name="T24" fmla="*/ 87 w 4232"/>
                  <a:gd name="T25" fmla="*/ 86 h 392"/>
                  <a:gd name="T26" fmla="*/ 91 w 4232"/>
                  <a:gd name="T27" fmla="*/ 96 h 392"/>
                  <a:gd name="T28" fmla="*/ 104 w 4232"/>
                  <a:gd name="T29" fmla="*/ 95 h 392"/>
                  <a:gd name="T30" fmla="*/ 97 w 4232"/>
                  <a:gd name="T31" fmla="*/ 117 h 392"/>
                  <a:gd name="T32" fmla="*/ 88 w 4232"/>
                  <a:gd name="T33" fmla="*/ 123 h 392"/>
                  <a:gd name="T34" fmla="*/ 103 w 4232"/>
                  <a:gd name="T35" fmla="*/ 115 h 392"/>
                  <a:gd name="T36" fmla="*/ 113 w 4232"/>
                  <a:gd name="T37" fmla="*/ 105 h 392"/>
                  <a:gd name="T38" fmla="*/ 123 w 4232"/>
                  <a:gd name="T39" fmla="*/ 91 h 392"/>
                  <a:gd name="T40" fmla="*/ 138 w 4232"/>
                  <a:gd name="T41" fmla="*/ 76 h 392"/>
                  <a:gd name="T42" fmla="*/ 138 w 4232"/>
                  <a:gd name="T43" fmla="*/ 79 h 392"/>
                  <a:gd name="T44" fmla="*/ 143 w 4232"/>
                  <a:gd name="T45" fmla="*/ 89 h 392"/>
                  <a:gd name="T46" fmla="*/ 149 w 4232"/>
                  <a:gd name="T47" fmla="*/ 78 h 392"/>
                  <a:gd name="T48" fmla="*/ 160 w 4232"/>
                  <a:gd name="T49" fmla="*/ 84 h 392"/>
                  <a:gd name="T50" fmla="*/ 185 w 4232"/>
                  <a:gd name="T51" fmla="*/ 90 h 392"/>
                  <a:gd name="T52" fmla="*/ 199 w 4232"/>
                  <a:gd name="T53" fmla="*/ 101 h 392"/>
                  <a:gd name="T54" fmla="*/ 207 w 4232"/>
                  <a:gd name="T55" fmla="*/ 108 h 392"/>
                  <a:gd name="T56" fmla="*/ 213 w 4232"/>
                  <a:gd name="T57" fmla="*/ 117 h 392"/>
                  <a:gd name="T58" fmla="*/ 211 w 4232"/>
                  <a:gd name="T59" fmla="*/ 113 h 392"/>
                  <a:gd name="T60" fmla="*/ 204 w 4232"/>
                  <a:gd name="T61" fmla="*/ 102 h 392"/>
                  <a:gd name="T62" fmla="*/ 215 w 4232"/>
                  <a:gd name="T63" fmla="*/ 103 h 392"/>
                  <a:gd name="T64" fmla="*/ 219 w 4232"/>
                  <a:gd name="T65" fmla="*/ 114 h 392"/>
                  <a:gd name="T66" fmla="*/ 227 w 4232"/>
                  <a:gd name="T67" fmla="*/ 124 h 392"/>
                  <a:gd name="T68" fmla="*/ 233 w 4232"/>
                  <a:gd name="T69" fmla="*/ 123 h 392"/>
                  <a:gd name="T70" fmla="*/ 231 w 4232"/>
                  <a:gd name="T71" fmla="*/ 116 h 392"/>
                  <a:gd name="T72" fmla="*/ 212 w 4232"/>
                  <a:gd name="T73" fmla="*/ 94 h 392"/>
                  <a:gd name="T74" fmla="*/ 201 w 4232"/>
                  <a:gd name="T75" fmla="*/ 90 h 392"/>
                  <a:gd name="T76" fmla="*/ 187 w 4232"/>
                  <a:gd name="T77" fmla="*/ 82 h 392"/>
                  <a:gd name="T78" fmla="*/ 1575 w 4232"/>
                  <a:gd name="T79" fmla="*/ 148 h 392"/>
                  <a:gd name="T80" fmla="*/ 1591 w 4232"/>
                  <a:gd name="T81" fmla="*/ 145 h 392"/>
                  <a:gd name="T82" fmla="*/ 1533 w 4232"/>
                  <a:gd name="T83" fmla="*/ 142 h 392"/>
                  <a:gd name="T84" fmla="*/ 1599 w 4232"/>
                  <a:gd name="T85" fmla="*/ 84 h 392"/>
                  <a:gd name="T86" fmla="*/ 1614 w 4232"/>
                  <a:gd name="T87" fmla="*/ 66 h 392"/>
                  <a:gd name="T88" fmla="*/ 8 w 4232"/>
                  <a:gd name="T89" fmla="*/ 147 h 392"/>
                  <a:gd name="T90" fmla="*/ 26 w 4232"/>
                  <a:gd name="T91" fmla="*/ 143 h 392"/>
                  <a:gd name="T92" fmla="*/ 10 w 4232"/>
                  <a:gd name="T93" fmla="*/ 145 h 392"/>
                  <a:gd name="T94" fmla="*/ 33 w 4232"/>
                  <a:gd name="T95" fmla="*/ 143 h 392"/>
                  <a:gd name="T96" fmla="*/ 67 w 4232"/>
                  <a:gd name="T97" fmla="*/ 133 h 392"/>
                  <a:gd name="T98" fmla="*/ 204 w 4232"/>
                  <a:gd name="T99" fmla="*/ 109 h 392"/>
                  <a:gd name="T100" fmla="*/ 86 w 4232"/>
                  <a:gd name="T101" fmla="*/ 125 h 392"/>
                  <a:gd name="T102" fmla="*/ 97 w 4232"/>
                  <a:gd name="T103" fmla="*/ 124 h 392"/>
                  <a:gd name="T104" fmla="*/ 215 w 4232"/>
                  <a:gd name="T105" fmla="*/ 119 h 392"/>
                  <a:gd name="T106" fmla="*/ 224 w 4232"/>
                  <a:gd name="T107" fmla="*/ 124 h 392"/>
                  <a:gd name="T108" fmla="*/ 215 w 4232"/>
                  <a:gd name="T109" fmla="*/ 116 h 392"/>
                  <a:gd name="T110" fmla="*/ 126 w 4232"/>
                  <a:gd name="T111" fmla="*/ 110 h 392"/>
                  <a:gd name="T112" fmla="*/ 132 w 4232"/>
                  <a:gd name="T113" fmla="*/ 107 h 392"/>
                  <a:gd name="T114" fmla="*/ 129 w 4232"/>
                  <a:gd name="T115" fmla="*/ 99 h 392"/>
                  <a:gd name="T116" fmla="*/ 203 w 4232"/>
                  <a:gd name="T117" fmla="*/ 95 h 392"/>
                  <a:gd name="T118" fmla="*/ 155 w 4232"/>
                  <a:gd name="T119" fmla="*/ 84 h 392"/>
                  <a:gd name="T120" fmla="*/ 71 w 4232"/>
                  <a:gd name="T121" fmla="*/ 84 h 392"/>
                  <a:gd name="T122" fmla="*/ 56 w 4232"/>
                  <a:gd name="T123" fmla="*/ 61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232" h="392">
                    <a:moveTo>
                      <a:pt x="466" y="28"/>
                    </a:moveTo>
                    <a:lnTo>
                      <a:pt x="466" y="28"/>
                    </a:lnTo>
                    <a:lnTo>
                      <a:pt x="456" y="22"/>
                    </a:lnTo>
                    <a:lnTo>
                      <a:pt x="450" y="22"/>
                    </a:lnTo>
                    <a:lnTo>
                      <a:pt x="444" y="22"/>
                    </a:lnTo>
                    <a:lnTo>
                      <a:pt x="444" y="26"/>
                    </a:lnTo>
                    <a:lnTo>
                      <a:pt x="434" y="26"/>
                    </a:lnTo>
                    <a:lnTo>
                      <a:pt x="432" y="24"/>
                    </a:lnTo>
                    <a:lnTo>
                      <a:pt x="418" y="24"/>
                    </a:lnTo>
                    <a:lnTo>
                      <a:pt x="418" y="20"/>
                    </a:lnTo>
                    <a:lnTo>
                      <a:pt x="406" y="20"/>
                    </a:lnTo>
                    <a:lnTo>
                      <a:pt x="394" y="22"/>
                    </a:lnTo>
                    <a:lnTo>
                      <a:pt x="392" y="18"/>
                    </a:lnTo>
                    <a:lnTo>
                      <a:pt x="390" y="18"/>
                    </a:lnTo>
                    <a:lnTo>
                      <a:pt x="390" y="20"/>
                    </a:lnTo>
                    <a:lnTo>
                      <a:pt x="386" y="20"/>
                    </a:lnTo>
                    <a:lnTo>
                      <a:pt x="378" y="14"/>
                    </a:lnTo>
                    <a:lnTo>
                      <a:pt x="372" y="14"/>
                    </a:lnTo>
                    <a:lnTo>
                      <a:pt x="368" y="16"/>
                    </a:lnTo>
                    <a:lnTo>
                      <a:pt x="364" y="18"/>
                    </a:lnTo>
                    <a:lnTo>
                      <a:pt x="360" y="18"/>
                    </a:lnTo>
                    <a:lnTo>
                      <a:pt x="340" y="12"/>
                    </a:lnTo>
                    <a:lnTo>
                      <a:pt x="338" y="10"/>
                    </a:lnTo>
                    <a:lnTo>
                      <a:pt x="328" y="10"/>
                    </a:lnTo>
                    <a:lnTo>
                      <a:pt x="320" y="10"/>
                    </a:lnTo>
                    <a:lnTo>
                      <a:pt x="318" y="10"/>
                    </a:lnTo>
                    <a:lnTo>
                      <a:pt x="318" y="8"/>
                    </a:lnTo>
                    <a:lnTo>
                      <a:pt x="316" y="4"/>
                    </a:lnTo>
                    <a:lnTo>
                      <a:pt x="306" y="10"/>
                    </a:lnTo>
                    <a:lnTo>
                      <a:pt x="304" y="8"/>
                    </a:lnTo>
                    <a:lnTo>
                      <a:pt x="304" y="4"/>
                    </a:lnTo>
                    <a:lnTo>
                      <a:pt x="302" y="2"/>
                    </a:lnTo>
                    <a:lnTo>
                      <a:pt x="300" y="0"/>
                    </a:lnTo>
                    <a:lnTo>
                      <a:pt x="292" y="0"/>
                    </a:lnTo>
                    <a:lnTo>
                      <a:pt x="286" y="4"/>
                    </a:lnTo>
                    <a:lnTo>
                      <a:pt x="280" y="10"/>
                    </a:lnTo>
                    <a:lnTo>
                      <a:pt x="276" y="10"/>
                    </a:lnTo>
                    <a:lnTo>
                      <a:pt x="270" y="10"/>
                    </a:lnTo>
                    <a:lnTo>
                      <a:pt x="268" y="12"/>
                    </a:lnTo>
                    <a:lnTo>
                      <a:pt x="266" y="12"/>
                    </a:lnTo>
                    <a:lnTo>
                      <a:pt x="266" y="10"/>
                    </a:lnTo>
                    <a:lnTo>
                      <a:pt x="266" y="8"/>
                    </a:lnTo>
                    <a:lnTo>
                      <a:pt x="264" y="10"/>
                    </a:lnTo>
                    <a:lnTo>
                      <a:pt x="264" y="12"/>
                    </a:lnTo>
                    <a:lnTo>
                      <a:pt x="258" y="12"/>
                    </a:lnTo>
                    <a:lnTo>
                      <a:pt x="256" y="16"/>
                    </a:lnTo>
                    <a:lnTo>
                      <a:pt x="250" y="16"/>
                    </a:lnTo>
                    <a:lnTo>
                      <a:pt x="244" y="16"/>
                    </a:lnTo>
                    <a:lnTo>
                      <a:pt x="240" y="18"/>
                    </a:lnTo>
                    <a:lnTo>
                      <a:pt x="238" y="22"/>
                    </a:lnTo>
                    <a:lnTo>
                      <a:pt x="234" y="28"/>
                    </a:lnTo>
                    <a:lnTo>
                      <a:pt x="230" y="28"/>
                    </a:lnTo>
                    <a:lnTo>
                      <a:pt x="228" y="30"/>
                    </a:lnTo>
                    <a:lnTo>
                      <a:pt x="226" y="42"/>
                    </a:lnTo>
                    <a:lnTo>
                      <a:pt x="224" y="50"/>
                    </a:lnTo>
                    <a:lnTo>
                      <a:pt x="218" y="52"/>
                    </a:lnTo>
                    <a:lnTo>
                      <a:pt x="214" y="52"/>
                    </a:lnTo>
                    <a:lnTo>
                      <a:pt x="204" y="52"/>
                    </a:lnTo>
                    <a:lnTo>
                      <a:pt x="202" y="54"/>
                    </a:lnTo>
                    <a:lnTo>
                      <a:pt x="198" y="56"/>
                    </a:lnTo>
                    <a:lnTo>
                      <a:pt x="194" y="54"/>
                    </a:lnTo>
                    <a:lnTo>
                      <a:pt x="192" y="54"/>
                    </a:lnTo>
                    <a:lnTo>
                      <a:pt x="188" y="54"/>
                    </a:lnTo>
                    <a:lnTo>
                      <a:pt x="188" y="64"/>
                    </a:lnTo>
                    <a:lnTo>
                      <a:pt x="186" y="68"/>
                    </a:lnTo>
                    <a:lnTo>
                      <a:pt x="194" y="70"/>
                    </a:lnTo>
                    <a:lnTo>
                      <a:pt x="200" y="74"/>
                    </a:lnTo>
                    <a:lnTo>
                      <a:pt x="204" y="78"/>
                    </a:lnTo>
                    <a:lnTo>
                      <a:pt x="210" y="82"/>
                    </a:lnTo>
                    <a:lnTo>
                      <a:pt x="212" y="82"/>
                    </a:lnTo>
                    <a:lnTo>
                      <a:pt x="216" y="82"/>
                    </a:lnTo>
                    <a:lnTo>
                      <a:pt x="216" y="84"/>
                    </a:lnTo>
                    <a:lnTo>
                      <a:pt x="216" y="86"/>
                    </a:lnTo>
                    <a:lnTo>
                      <a:pt x="216" y="90"/>
                    </a:lnTo>
                    <a:lnTo>
                      <a:pt x="218" y="92"/>
                    </a:lnTo>
                    <a:lnTo>
                      <a:pt x="222" y="92"/>
                    </a:lnTo>
                    <a:lnTo>
                      <a:pt x="224" y="90"/>
                    </a:lnTo>
                    <a:lnTo>
                      <a:pt x="226" y="90"/>
                    </a:lnTo>
                    <a:lnTo>
                      <a:pt x="230" y="90"/>
                    </a:lnTo>
                    <a:lnTo>
                      <a:pt x="236" y="90"/>
                    </a:lnTo>
                    <a:lnTo>
                      <a:pt x="238" y="90"/>
                    </a:lnTo>
                    <a:lnTo>
                      <a:pt x="238" y="92"/>
                    </a:lnTo>
                    <a:lnTo>
                      <a:pt x="238" y="94"/>
                    </a:lnTo>
                    <a:lnTo>
                      <a:pt x="236" y="94"/>
                    </a:lnTo>
                    <a:lnTo>
                      <a:pt x="246" y="100"/>
                    </a:lnTo>
                    <a:lnTo>
                      <a:pt x="246" y="98"/>
                    </a:lnTo>
                    <a:lnTo>
                      <a:pt x="248" y="98"/>
                    </a:lnTo>
                    <a:lnTo>
                      <a:pt x="250" y="98"/>
                    </a:lnTo>
                    <a:lnTo>
                      <a:pt x="250" y="104"/>
                    </a:lnTo>
                    <a:lnTo>
                      <a:pt x="238" y="102"/>
                    </a:lnTo>
                    <a:lnTo>
                      <a:pt x="238" y="104"/>
                    </a:lnTo>
                    <a:lnTo>
                      <a:pt x="236" y="106"/>
                    </a:lnTo>
                    <a:lnTo>
                      <a:pt x="242" y="106"/>
                    </a:lnTo>
                    <a:lnTo>
                      <a:pt x="244" y="112"/>
                    </a:lnTo>
                    <a:lnTo>
                      <a:pt x="242" y="108"/>
                    </a:lnTo>
                    <a:lnTo>
                      <a:pt x="236" y="114"/>
                    </a:lnTo>
                    <a:lnTo>
                      <a:pt x="230" y="114"/>
                    </a:lnTo>
                    <a:lnTo>
                      <a:pt x="222" y="112"/>
                    </a:lnTo>
                    <a:lnTo>
                      <a:pt x="212" y="108"/>
                    </a:lnTo>
                    <a:lnTo>
                      <a:pt x="214" y="106"/>
                    </a:lnTo>
                    <a:lnTo>
                      <a:pt x="214" y="102"/>
                    </a:lnTo>
                    <a:lnTo>
                      <a:pt x="212" y="96"/>
                    </a:lnTo>
                    <a:lnTo>
                      <a:pt x="192" y="104"/>
                    </a:lnTo>
                    <a:lnTo>
                      <a:pt x="192" y="110"/>
                    </a:lnTo>
                    <a:lnTo>
                      <a:pt x="188" y="110"/>
                    </a:lnTo>
                    <a:lnTo>
                      <a:pt x="186" y="110"/>
                    </a:lnTo>
                    <a:lnTo>
                      <a:pt x="184" y="108"/>
                    </a:lnTo>
                    <a:lnTo>
                      <a:pt x="182" y="108"/>
                    </a:lnTo>
                    <a:lnTo>
                      <a:pt x="174" y="112"/>
                    </a:lnTo>
                    <a:lnTo>
                      <a:pt x="170" y="118"/>
                    </a:lnTo>
                    <a:lnTo>
                      <a:pt x="170" y="120"/>
                    </a:lnTo>
                    <a:lnTo>
                      <a:pt x="182" y="122"/>
                    </a:lnTo>
                    <a:lnTo>
                      <a:pt x="186" y="124"/>
                    </a:lnTo>
                    <a:lnTo>
                      <a:pt x="180" y="126"/>
                    </a:lnTo>
                    <a:lnTo>
                      <a:pt x="182" y="128"/>
                    </a:lnTo>
                    <a:lnTo>
                      <a:pt x="184" y="132"/>
                    </a:lnTo>
                    <a:lnTo>
                      <a:pt x="186" y="134"/>
                    </a:lnTo>
                    <a:lnTo>
                      <a:pt x="186" y="136"/>
                    </a:lnTo>
                    <a:lnTo>
                      <a:pt x="194" y="138"/>
                    </a:lnTo>
                    <a:lnTo>
                      <a:pt x="204" y="138"/>
                    </a:lnTo>
                    <a:lnTo>
                      <a:pt x="224" y="134"/>
                    </a:lnTo>
                    <a:lnTo>
                      <a:pt x="226" y="138"/>
                    </a:lnTo>
                    <a:lnTo>
                      <a:pt x="228" y="142"/>
                    </a:lnTo>
                    <a:lnTo>
                      <a:pt x="232" y="136"/>
                    </a:lnTo>
                    <a:lnTo>
                      <a:pt x="238" y="136"/>
                    </a:lnTo>
                    <a:lnTo>
                      <a:pt x="242" y="136"/>
                    </a:lnTo>
                    <a:lnTo>
                      <a:pt x="250" y="136"/>
                    </a:lnTo>
                    <a:lnTo>
                      <a:pt x="248" y="146"/>
                    </a:lnTo>
                    <a:lnTo>
                      <a:pt x="250" y="158"/>
                    </a:lnTo>
                    <a:lnTo>
                      <a:pt x="244" y="160"/>
                    </a:lnTo>
                    <a:lnTo>
                      <a:pt x="238" y="162"/>
                    </a:lnTo>
                    <a:lnTo>
                      <a:pt x="236" y="162"/>
                    </a:lnTo>
                    <a:lnTo>
                      <a:pt x="236" y="160"/>
                    </a:lnTo>
                    <a:lnTo>
                      <a:pt x="228" y="168"/>
                    </a:lnTo>
                    <a:lnTo>
                      <a:pt x="224" y="168"/>
                    </a:lnTo>
                    <a:lnTo>
                      <a:pt x="220" y="168"/>
                    </a:lnTo>
                    <a:lnTo>
                      <a:pt x="216" y="162"/>
                    </a:lnTo>
                    <a:lnTo>
                      <a:pt x="214" y="162"/>
                    </a:lnTo>
                    <a:lnTo>
                      <a:pt x="210" y="162"/>
                    </a:lnTo>
                    <a:lnTo>
                      <a:pt x="204" y="170"/>
                    </a:lnTo>
                    <a:lnTo>
                      <a:pt x="204" y="172"/>
                    </a:lnTo>
                    <a:lnTo>
                      <a:pt x="210" y="172"/>
                    </a:lnTo>
                    <a:lnTo>
                      <a:pt x="210" y="176"/>
                    </a:lnTo>
                    <a:lnTo>
                      <a:pt x="206" y="174"/>
                    </a:lnTo>
                    <a:lnTo>
                      <a:pt x="204" y="180"/>
                    </a:lnTo>
                    <a:lnTo>
                      <a:pt x="200" y="182"/>
                    </a:lnTo>
                    <a:lnTo>
                      <a:pt x="196" y="184"/>
                    </a:lnTo>
                    <a:lnTo>
                      <a:pt x="196" y="186"/>
                    </a:lnTo>
                    <a:lnTo>
                      <a:pt x="196" y="188"/>
                    </a:lnTo>
                    <a:lnTo>
                      <a:pt x="196" y="190"/>
                    </a:lnTo>
                    <a:lnTo>
                      <a:pt x="190" y="194"/>
                    </a:lnTo>
                    <a:lnTo>
                      <a:pt x="200" y="202"/>
                    </a:lnTo>
                    <a:lnTo>
                      <a:pt x="206" y="204"/>
                    </a:lnTo>
                    <a:lnTo>
                      <a:pt x="216" y="204"/>
                    </a:lnTo>
                    <a:lnTo>
                      <a:pt x="212" y="212"/>
                    </a:lnTo>
                    <a:lnTo>
                      <a:pt x="210" y="208"/>
                    </a:lnTo>
                    <a:lnTo>
                      <a:pt x="208" y="206"/>
                    </a:lnTo>
                    <a:lnTo>
                      <a:pt x="202" y="206"/>
                    </a:lnTo>
                    <a:lnTo>
                      <a:pt x="202" y="208"/>
                    </a:lnTo>
                    <a:lnTo>
                      <a:pt x="204" y="210"/>
                    </a:lnTo>
                    <a:lnTo>
                      <a:pt x="204" y="214"/>
                    </a:lnTo>
                    <a:lnTo>
                      <a:pt x="210" y="214"/>
                    </a:lnTo>
                    <a:lnTo>
                      <a:pt x="208" y="216"/>
                    </a:lnTo>
                    <a:lnTo>
                      <a:pt x="208" y="220"/>
                    </a:lnTo>
                    <a:lnTo>
                      <a:pt x="212" y="228"/>
                    </a:lnTo>
                    <a:lnTo>
                      <a:pt x="222" y="228"/>
                    </a:lnTo>
                    <a:lnTo>
                      <a:pt x="226" y="226"/>
                    </a:lnTo>
                    <a:lnTo>
                      <a:pt x="228" y="222"/>
                    </a:lnTo>
                    <a:lnTo>
                      <a:pt x="228" y="216"/>
                    </a:lnTo>
                    <a:lnTo>
                      <a:pt x="232" y="218"/>
                    </a:lnTo>
                    <a:lnTo>
                      <a:pt x="232" y="220"/>
                    </a:lnTo>
                    <a:lnTo>
                      <a:pt x="232" y="224"/>
                    </a:lnTo>
                    <a:lnTo>
                      <a:pt x="234" y="228"/>
                    </a:lnTo>
                    <a:lnTo>
                      <a:pt x="238" y="234"/>
                    </a:lnTo>
                    <a:lnTo>
                      <a:pt x="236" y="236"/>
                    </a:lnTo>
                    <a:lnTo>
                      <a:pt x="236" y="240"/>
                    </a:lnTo>
                    <a:lnTo>
                      <a:pt x="234" y="240"/>
                    </a:lnTo>
                    <a:lnTo>
                      <a:pt x="238" y="242"/>
                    </a:lnTo>
                    <a:lnTo>
                      <a:pt x="238" y="250"/>
                    </a:lnTo>
                    <a:lnTo>
                      <a:pt x="242" y="248"/>
                    </a:lnTo>
                    <a:lnTo>
                      <a:pt x="246" y="244"/>
                    </a:lnTo>
                    <a:lnTo>
                      <a:pt x="250" y="242"/>
                    </a:lnTo>
                    <a:lnTo>
                      <a:pt x="254" y="240"/>
                    </a:lnTo>
                    <a:lnTo>
                      <a:pt x="256" y="240"/>
                    </a:lnTo>
                    <a:lnTo>
                      <a:pt x="256" y="242"/>
                    </a:lnTo>
                    <a:lnTo>
                      <a:pt x="258" y="244"/>
                    </a:lnTo>
                    <a:lnTo>
                      <a:pt x="260" y="244"/>
                    </a:lnTo>
                    <a:lnTo>
                      <a:pt x="262" y="244"/>
                    </a:lnTo>
                    <a:lnTo>
                      <a:pt x="262" y="242"/>
                    </a:lnTo>
                    <a:lnTo>
                      <a:pt x="264" y="242"/>
                    </a:lnTo>
                    <a:lnTo>
                      <a:pt x="270" y="252"/>
                    </a:lnTo>
                    <a:lnTo>
                      <a:pt x="272" y="250"/>
                    </a:lnTo>
                    <a:lnTo>
                      <a:pt x="272" y="246"/>
                    </a:lnTo>
                    <a:lnTo>
                      <a:pt x="278" y="248"/>
                    </a:lnTo>
                    <a:lnTo>
                      <a:pt x="282" y="248"/>
                    </a:lnTo>
                    <a:lnTo>
                      <a:pt x="288" y="246"/>
                    </a:lnTo>
                    <a:lnTo>
                      <a:pt x="294" y="242"/>
                    </a:lnTo>
                    <a:lnTo>
                      <a:pt x="292" y="248"/>
                    </a:lnTo>
                    <a:lnTo>
                      <a:pt x="292" y="254"/>
                    </a:lnTo>
                    <a:lnTo>
                      <a:pt x="288" y="256"/>
                    </a:lnTo>
                    <a:lnTo>
                      <a:pt x="282" y="262"/>
                    </a:lnTo>
                    <a:lnTo>
                      <a:pt x="282" y="268"/>
                    </a:lnTo>
                    <a:lnTo>
                      <a:pt x="282" y="272"/>
                    </a:lnTo>
                    <a:lnTo>
                      <a:pt x="276" y="282"/>
                    </a:lnTo>
                    <a:lnTo>
                      <a:pt x="266" y="290"/>
                    </a:lnTo>
                    <a:lnTo>
                      <a:pt x="254" y="296"/>
                    </a:lnTo>
                    <a:lnTo>
                      <a:pt x="254" y="302"/>
                    </a:lnTo>
                    <a:lnTo>
                      <a:pt x="250" y="302"/>
                    </a:lnTo>
                    <a:lnTo>
                      <a:pt x="248" y="304"/>
                    </a:lnTo>
                    <a:lnTo>
                      <a:pt x="246" y="302"/>
                    </a:lnTo>
                    <a:lnTo>
                      <a:pt x="242" y="302"/>
                    </a:lnTo>
                    <a:lnTo>
                      <a:pt x="238" y="302"/>
                    </a:lnTo>
                    <a:lnTo>
                      <a:pt x="232" y="310"/>
                    </a:lnTo>
                    <a:lnTo>
                      <a:pt x="228" y="316"/>
                    </a:lnTo>
                    <a:lnTo>
                      <a:pt x="226" y="316"/>
                    </a:lnTo>
                    <a:lnTo>
                      <a:pt x="224" y="316"/>
                    </a:lnTo>
                    <a:lnTo>
                      <a:pt x="222" y="318"/>
                    </a:lnTo>
                    <a:lnTo>
                      <a:pt x="222" y="322"/>
                    </a:lnTo>
                    <a:lnTo>
                      <a:pt x="228" y="320"/>
                    </a:lnTo>
                    <a:lnTo>
                      <a:pt x="232" y="318"/>
                    </a:lnTo>
                    <a:lnTo>
                      <a:pt x="234" y="314"/>
                    </a:lnTo>
                    <a:lnTo>
                      <a:pt x="238" y="306"/>
                    </a:lnTo>
                    <a:lnTo>
                      <a:pt x="244" y="306"/>
                    </a:lnTo>
                    <a:lnTo>
                      <a:pt x="242" y="308"/>
                    </a:lnTo>
                    <a:lnTo>
                      <a:pt x="242" y="310"/>
                    </a:lnTo>
                    <a:lnTo>
                      <a:pt x="248" y="310"/>
                    </a:lnTo>
                    <a:lnTo>
                      <a:pt x="254" y="308"/>
                    </a:lnTo>
                    <a:lnTo>
                      <a:pt x="258" y="304"/>
                    </a:lnTo>
                    <a:lnTo>
                      <a:pt x="264" y="302"/>
                    </a:lnTo>
                    <a:lnTo>
                      <a:pt x="264" y="304"/>
                    </a:lnTo>
                    <a:lnTo>
                      <a:pt x="266" y="304"/>
                    </a:lnTo>
                    <a:lnTo>
                      <a:pt x="268" y="298"/>
                    </a:lnTo>
                    <a:lnTo>
                      <a:pt x="270" y="298"/>
                    </a:lnTo>
                    <a:lnTo>
                      <a:pt x="270" y="300"/>
                    </a:lnTo>
                    <a:lnTo>
                      <a:pt x="272" y="300"/>
                    </a:lnTo>
                    <a:lnTo>
                      <a:pt x="272" y="294"/>
                    </a:lnTo>
                    <a:lnTo>
                      <a:pt x="278" y="292"/>
                    </a:lnTo>
                    <a:lnTo>
                      <a:pt x="278" y="288"/>
                    </a:lnTo>
                    <a:lnTo>
                      <a:pt x="280" y="288"/>
                    </a:lnTo>
                    <a:lnTo>
                      <a:pt x="282" y="288"/>
                    </a:lnTo>
                    <a:lnTo>
                      <a:pt x="288" y="284"/>
                    </a:lnTo>
                    <a:lnTo>
                      <a:pt x="294" y="280"/>
                    </a:lnTo>
                    <a:lnTo>
                      <a:pt x="292" y="274"/>
                    </a:lnTo>
                    <a:lnTo>
                      <a:pt x="296" y="272"/>
                    </a:lnTo>
                    <a:lnTo>
                      <a:pt x="302" y="270"/>
                    </a:lnTo>
                    <a:lnTo>
                      <a:pt x="306" y="264"/>
                    </a:lnTo>
                    <a:lnTo>
                      <a:pt x="312" y="258"/>
                    </a:lnTo>
                    <a:lnTo>
                      <a:pt x="316" y="258"/>
                    </a:lnTo>
                    <a:lnTo>
                      <a:pt x="320" y="256"/>
                    </a:lnTo>
                    <a:lnTo>
                      <a:pt x="320" y="252"/>
                    </a:lnTo>
                    <a:lnTo>
                      <a:pt x="322" y="250"/>
                    </a:lnTo>
                    <a:lnTo>
                      <a:pt x="324" y="248"/>
                    </a:lnTo>
                    <a:lnTo>
                      <a:pt x="330" y="246"/>
                    </a:lnTo>
                    <a:lnTo>
                      <a:pt x="330" y="242"/>
                    </a:lnTo>
                    <a:lnTo>
                      <a:pt x="326" y="242"/>
                    </a:lnTo>
                    <a:lnTo>
                      <a:pt x="320" y="242"/>
                    </a:lnTo>
                    <a:lnTo>
                      <a:pt x="324" y="236"/>
                    </a:lnTo>
                    <a:lnTo>
                      <a:pt x="326" y="230"/>
                    </a:lnTo>
                    <a:lnTo>
                      <a:pt x="330" y="228"/>
                    </a:lnTo>
                    <a:lnTo>
                      <a:pt x="336" y="224"/>
                    </a:lnTo>
                    <a:lnTo>
                      <a:pt x="334" y="222"/>
                    </a:lnTo>
                    <a:lnTo>
                      <a:pt x="334" y="218"/>
                    </a:lnTo>
                    <a:lnTo>
                      <a:pt x="338" y="218"/>
                    </a:lnTo>
                    <a:lnTo>
                      <a:pt x="342" y="218"/>
                    </a:lnTo>
                    <a:lnTo>
                      <a:pt x="342" y="214"/>
                    </a:lnTo>
                    <a:lnTo>
                      <a:pt x="344" y="212"/>
                    </a:lnTo>
                    <a:lnTo>
                      <a:pt x="346" y="210"/>
                    </a:lnTo>
                    <a:lnTo>
                      <a:pt x="350" y="210"/>
                    </a:lnTo>
                    <a:lnTo>
                      <a:pt x="352" y="206"/>
                    </a:lnTo>
                    <a:lnTo>
                      <a:pt x="352" y="202"/>
                    </a:lnTo>
                    <a:lnTo>
                      <a:pt x="360" y="196"/>
                    </a:lnTo>
                    <a:lnTo>
                      <a:pt x="364" y="196"/>
                    </a:lnTo>
                    <a:lnTo>
                      <a:pt x="364" y="198"/>
                    </a:lnTo>
                    <a:lnTo>
                      <a:pt x="366" y="200"/>
                    </a:lnTo>
                    <a:lnTo>
                      <a:pt x="372" y="196"/>
                    </a:lnTo>
                    <a:lnTo>
                      <a:pt x="374" y="196"/>
                    </a:lnTo>
                    <a:lnTo>
                      <a:pt x="374" y="198"/>
                    </a:lnTo>
                    <a:lnTo>
                      <a:pt x="372" y="200"/>
                    </a:lnTo>
                    <a:lnTo>
                      <a:pt x="372" y="202"/>
                    </a:lnTo>
                    <a:lnTo>
                      <a:pt x="374" y="202"/>
                    </a:lnTo>
                    <a:lnTo>
                      <a:pt x="374" y="204"/>
                    </a:lnTo>
                    <a:lnTo>
                      <a:pt x="374" y="206"/>
                    </a:lnTo>
                    <a:lnTo>
                      <a:pt x="368" y="204"/>
                    </a:lnTo>
                    <a:lnTo>
                      <a:pt x="362" y="204"/>
                    </a:lnTo>
                    <a:lnTo>
                      <a:pt x="358" y="210"/>
                    </a:lnTo>
                    <a:lnTo>
                      <a:pt x="354" y="210"/>
                    </a:lnTo>
                    <a:lnTo>
                      <a:pt x="350" y="230"/>
                    </a:lnTo>
                    <a:lnTo>
                      <a:pt x="356" y="230"/>
                    </a:lnTo>
                    <a:lnTo>
                      <a:pt x="356" y="234"/>
                    </a:lnTo>
                    <a:lnTo>
                      <a:pt x="348" y="238"/>
                    </a:lnTo>
                    <a:lnTo>
                      <a:pt x="350" y="240"/>
                    </a:lnTo>
                    <a:lnTo>
                      <a:pt x="352" y="242"/>
                    </a:lnTo>
                    <a:lnTo>
                      <a:pt x="366" y="236"/>
                    </a:lnTo>
                    <a:lnTo>
                      <a:pt x="366" y="232"/>
                    </a:lnTo>
                    <a:lnTo>
                      <a:pt x="370" y="232"/>
                    </a:lnTo>
                    <a:lnTo>
                      <a:pt x="374" y="230"/>
                    </a:lnTo>
                    <a:lnTo>
                      <a:pt x="374" y="226"/>
                    </a:lnTo>
                    <a:lnTo>
                      <a:pt x="376" y="224"/>
                    </a:lnTo>
                    <a:lnTo>
                      <a:pt x="378" y="222"/>
                    </a:lnTo>
                    <a:lnTo>
                      <a:pt x="382" y="222"/>
                    </a:lnTo>
                    <a:lnTo>
                      <a:pt x="384" y="224"/>
                    </a:lnTo>
                    <a:lnTo>
                      <a:pt x="388" y="224"/>
                    </a:lnTo>
                    <a:lnTo>
                      <a:pt x="390" y="226"/>
                    </a:lnTo>
                    <a:lnTo>
                      <a:pt x="392" y="224"/>
                    </a:lnTo>
                    <a:lnTo>
                      <a:pt x="396" y="220"/>
                    </a:lnTo>
                    <a:lnTo>
                      <a:pt x="394" y="214"/>
                    </a:lnTo>
                    <a:lnTo>
                      <a:pt x="388" y="212"/>
                    </a:lnTo>
                    <a:lnTo>
                      <a:pt x="390" y="206"/>
                    </a:lnTo>
                    <a:lnTo>
                      <a:pt x="388" y="202"/>
                    </a:lnTo>
                    <a:lnTo>
                      <a:pt x="400" y="204"/>
                    </a:lnTo>
                    <a:lnTo>
                      <a:pt x="404" y="204"/>
                    </a:lnTo>
                    <a:lnTo>
                      <a:pt x="408" y="202"/>
                    </a:lnTo>
                    <a:lnTo>
                      <a:pt x="408" y="200"/>
                    </a:lnTo>
                    <a:lnTo>
                      <a:pt x="410" y="200"/>
                    </a:lnTo>
                    <a:lnTo>
                      <a:pt x="410" y="206"/>
                    </a:lnTo>
                    <a:lnTo>
                      <a:pt x="412" y="208"/>
                    </a:lnTo>
                    <a:lnTo>
                      <a:pt x="410" y="208"/>
                    </a:lnTo>
                    <a:lnTo>
                      <a:pt x="418" y="212"/>
                    </a:lnTo>
                    <a:lnTo>
                      <a:pt x="418" y="214"/>
                    </a:lnTo>
                    <a:lnTo>
                      <a:pt x="418" y="218"/>
                    </a:lnTo>
                    <a:lnTo>
                      <a:pt x="420" y="218"/>
                    </a:lnTo>
                    <a:lnTo>
                      <a:pt x="422" y="218"/>
                    </a:lnTo>
                    <a:lnTo>
                      <a:pt x="424" y="216"/>
                    </a:lnTo>
                    <a:lnTo>
                      <a:pt x="428" y="216"/>
                    </a:lnTo>
                    <a:lnTo>
                      <a:pt x="428" y="222"/>
                    </a:lnTo>
                    <a:lnTo>
                      <a:pt x="434" y="222"/>
                    </a:lnTo>
                    <a:lnTo>
                      <a:pt x="438" y="224"/>
                    </a:lnTo>
                    <a:lnTo>
                      <a:pt x="438" y="226"/>
                    </a:lnTo>
                    <a:lnTo>
                      <a:pt x="444" y="226"/>
                    </a:lnTo>
                    <a:lnTo>
                      <a:pt x="448" y="224"/>
                    </a:lnTo>
                    <a:lnTo>
                      <a:pt x="452" y="224"/>
                    </a:lnTo>
                    <a:lnTo>
                      <a:pt x="458" y="224"/>
                    </a:lnTo>
                    <a:lnTo>
                      <a:pt x="466" y="226"/>
                    </a:lnTo>
                    <a:lnTo>
                      <a:pt x="474" y="230"/>
                    </a:lnTo>
                    <a:lnTo>
                      <a:pt x="484" y="234"/>
                    </a:lnTo>
                    <a:lnTo>
                      <a:pt x="488" y="234"/>
                    </a:lnTo>
                    <a:lnTo>
                      <a:pt x="492" y="234"/>
                    </a:lnTo>
                    <a:lnTo>
                      <a:pt x="492" y="232"/>
                    </a:lnTo>
                    <a:lnTo>
                      <a:pt x="496" y="230"/>
                    </a:lnTo>
                    <a:lnTo>
                      <a:pt x="494" y="240"/>
                    </a:lnTo>
                    <a:lnTo>
                      <a:pt x="500" y="242"/>
                    </a:lnTo>
                    <a:lnTo>
                      <a:pt x="506" y="244"/>
                    </a:lnTo>
                    <a:lnTo>
                      <a:pt x="506" y="240"/>
                    </a:lnTo>
                    <a:lnTo>
                      <a:pt x="510" y="240"/>
                    </a:lnTo>
                    <a:lnTo>
                      <a:pt x="510" y="244"/>
                    </a:lnTo>
                    <a:lnTo>
                      <a:pt x="510" y="250"/>
                    </a:lnTo>
                    <a:lnTo>
                      <a:pt x="512" y="250"/>
                    </a:lnTo>
                    <a:lnTo>
                      <a:pt x="520" y="260"/>
                    </a:lnTo>
                    <a:lnTo>
                      <a:pt x="522" y="258"/>
                    </a:lnTo>
                    <a:lnTo>
                      <a:pt x="524" y="258"/>
                    </a:lnTo>
                    <a:lnTo>
                      <a:pt x="524" y="264"/>
                    </a:lnTo>
                    <a:lnTo>
                      <a:pt x="528" y="264"/>
                    </a:lnTo>
                    <a:lnTo>
                      <a:pt x="530" y="266"/>
                    </a:lnTo>
                    <a:lnTo>
                      <a:pt x="528" y="268"/>
                    </a:lnTo>
                    <a:lnTo>
                      <a:pt x="532" y="268"/>
                    </a:lnTo>
                    <a:lnTo>
                      <a:pt x="532" y="270"/>
                    </a:lnTo>
                    <a:lnTo>
                      <a:pt x="532" y="274"/>
                    </a:lnTo>
                    <a:lnTo>
                      <a:pt x="540" y="280"/>
                    </a:lnTo>
                    <a:lnTo>
                      <a:pt x="540" y="282"/>
                    </a:lnTo>
                    <a:lnTo>
                      <a:pt x="540" y="284"/>
                    </a:lnTo>
                    <a:lnTo>
                      <a:pt x="544" y="290"/>
                    </a:lnTo>
                    <a:lnTo>
                      <a:pt x="550" y="296"/>
                    </a:lnTo>
                    <a:lnTo>
                      <a:pt x="550" y="298"/>
                    </a:lnTo>
                    <a:lnTo>
                      <a:pt x="552" y="298"/>
                    </a:lnTo>
                    <a:lnTo>
                      <a:pt x="552" y="300"/>
                    </a:lnTo>
                    <a:lnTo>
                      <a:pt x="554" y="300"/>
                    </a:lnTo>
                    <a:lnTo>
                      <a:pt x="554" y="298"/>
                    </a:lnTo>
                    <a:lnTo>
                      <a:pt x="554" y="296"/>
                    </a:lnTo>
                    <a:lnTo>
                      <a:pt x="560" y="298"/>
                    </a:lnTo>
                    <a:lnTo>
                      <a:pt x="558" y="300"/>
                    </a:lnTo>
                    <a:lnTo>
                      <a:pt x="558" y="302"/>
                    </a:lnTo>
                    <a:lnTo>
                      <a:pt x="564" y="304"/>
                    </a:lnTo>
                    <a:lnTo>
                      <a:pt x="562" y="296"/>
                    </a:lnTo>
                    <a:lnTo>
                      <a:pt x="564" y="296"/>
                    </a:lnTo>
                    <a:lnTo>
                      <a:pt x="564" y="298"/>
                    </a:lnTo>
                    <a:lnTo>
                      <a:pt x="566" y="298"/>
                    </a:lnTo>
                    <a:lnTo>
                      <a:pt x="568" y="294"/>
                    </a:lnTo>
                    <a:lnTo>
                      <a:pt x="568" y="288"/>
                    </a:lnTo>
                    <a:lnTo>
                      <a:pt x="564" y="288"/>
                    </a:lnTo>
                    <a:lnTo>
                      <a:pt x="566" y="288"/>
                    </a:lnTo>
                    <a:lnTo>
                      <a:pt x="564" y="286"/>
                    </a:lnTo>
                    <a:lnTo>
                      <a:pt x="560" y="286"/>
                    </a:lnTo>
                    <a:lnTo>
                      <a:pt x="560" y="294"/>
                    </a:lnTo>
                    <a:lnTo>
                      <a:pt x="552" y="292"/>
                    </a:lnTo>
                    <a:lnTo>
                      <a:pt x="552" y="288"/>
                    </a:lnTo>
                    <a:lnTo>
                      <a:pt x="550" y="282"/>
                    </a:lnTo>
                    <a:lnTo>
                      <a:pt x="546" y="282"/>
                    </a:lnTo>
                    <a:lnTo>
                      <a:pt x="550" y="278"/>
                    </a:lnTo>
                    <a:lnTo>
                      <a:pt x="550" y="272"/>
                    </a:lnTo>
                    <a:lnTo>
                      <a:pt x="546" y="272"/>
                    </a:lnTo>
                    <a:lnTo>
                      <a:pt x="546" y="270"/>
                    </a:lnTo>
                    <a:lnTo>
                      <a:pt x="546" y="268"/>
                    </a:lnTo>
                    <a:lnTo>
                      <a:pt x="542" y="266"/>
                    </a:lnTo>
                    <a:lnTo>
                      <a:pt x="534" y="264"/>
                    </a:lnTo>
                    <a:lnTo>
                      <a:pt x="532" y="264"/>
                    </a:lnTo>
                    <a:lnTo>
                      <a:pt x="534" y="264"/>
                    </a:lnTo>
                    <a:lnTo>
                      <a:pt x="544" y="260"/>
                    </a:lnTo>
                    <a:lnTo>
                      <a:pt x="544" y="262"/>
                    </a:lnTo>
                    <a:lnTo>
                      <a:pt x="546" y="264"/>
                    </a:lnTo>
                    <a:lnTo>
                      <a:pt x="544" y="258"/>
                    </a:lnTo>
                    <a:lnTo>
                      <a:pt x="546" y="252"/>
                    </a:lnTo>
                    <a:lnTo>
                      <a:pt x="552" y="262"/>
                    </a:lnTo>
                    <a:lnTo>
                      <a:pt x="558" y="262"/>
                    </a:lnTo>
                    <a:lnTo>
                      <a:pt x="558" y="266"/>
                    </a:lnTo>
                    <a:lnTo>
                      <a:pt x="560" y="266"/>
                    </a:lnTo>
                    <a:lnTo>
                      <a:pt x="564" y="266"/>
                    </a:lnTo>
                    <a:lnTo>
                      <a:pt x="564" y="268"/>
                    </a:lnTo>
                    <a:lnTo>
                      <a:pt x="562" y="268"/>
                    </a:lnTo>
                    <a:lnTo>
                      <a:pt x="564" y="272"/>
                    </a:lnTo>
                    <a:lnTo>
                      <a:pt x="566" y="276"/>
                    </a:lnTo>
                    <a:lnTo>
                      <a:pt x="566" y="278"/>
                    </a:lnTo>
                    <a:lnTo>
                      <a:pt x="566" y="280"/>
                    </a:lnTo>
                    <a:lnTo>
                      <a:pt x="566" y="284"/>
                    </a:lnTo>
                    <a:lnTo>
                      <a:pt x="572" y="284"/>
                    </a:lnTo>
                    <a:lnTo>
                      <a:pt x="574" y="292"/>
                    </a:lnTo>
                    <a:lnTo>
                      <a:pt x="572" y="294"/>
                    </a:lnTo>
                    <a:lnTo>
                      <a:pt x="570" y="296"/>
                    </a:lnTo>
                    <a:lnTo>
                      <a:pt x="572" y="298"/>
                    </a:lnTo>
                    <a:lnTo>
                      <a:pt x="574" y="298"/>
                    </a:lnTo>
                    <a:lnTo>
                      <a:pt x="574" y="294"/>
                    </a:lnTo>
                    <a:lnTo>
                      <a:pt x="576" y="296"/>
                    </a:lnTo>
                    <a:lnTo>
                      <a:pt x="580" y="296"/>
                    </a:lnTo>
                    <a:lnTo>
                      <a:pt x="580" y="298"/>
                    </a:lnTo>
                    <a:lnTo>
                      <a:pt x="578" y="300"/>
                    </a:lnTo>
                    <a:lnTo>
                      <a:pt x="582" y="298"/>
                    </a:lnTo>
                    <a:lnTo>
                      <a:pt x="582" y="312"/>
                    </a:lnTo>
                    <a:lnTo>
                      <a:pt x="584" y="310"/>
                    </a:lnTo>
                    <a:lnTo>
                      <a:pt x="586" y="308"/>
                    </a:lnTo>
                    <a:lnTo>
                      <a:pt x="590" y="320"/>
                    </a:lnTo>
                    <a:lnTo>
                      <a:pt x="592" y="318"/>
                    </a:lnTo>
                    <a:lnTo>
                      <a:pt x="594" y="320"/>
                    </a:lnTo>
                    <a:lnTo>
                      <a:pt x="594" y="316"/>
                    </a:lnTo>
                    <a:lnTo>
                      <a:pt x="596" y="312"/>
                    </a:lnTo>
                    <a:lnTo>
                      <a:pt x="596" y="314"/>
                    </a:lnTo>
                    <a:lnTo>
                      <a:pt x="596" y="320"/>
                    </a:lnTo>
                    <a:lnTo>
                      <a:pt x="592" y="324"/>
                    </a:lnTo>
                    <a:lnTo>
                      <a:pt x="594" y="326"/>
                    </a:lnTo>
                    <a:lnTo>
                      <a:pt x="594" y="328"/>
                    </a:lnTo>
                    <a:lnTo>
                      <a:pt x="598" y="330"/>
                    </a:lnTo>
                    <a:lnTo>
                      <a:pt x="602" y="330"/>
                    </a:lnTo>
                    <a:lnTo>
                      <a:pt x="602" y="326"/>
                    </a:lnTo>
                    <a:lnTo>
                      <a:pt x="606" y="324"/>
                    </a:lnTo>
                    <a:lnTo>
                      <a:pt x="608" y="322"/>
                    </a:lnTo>
                    <a:lnTo>
                      <a:pt x="612" y="318"/>
                    </a:lnTo>
                    <a:lnTo>
                      <a:pt x="612" y="316"/>
                    </a:lnTo>
                    <a:lnTo>
                      <a:pt x="612" y="314"/>
                    </a:lnTo>
                    <a:lnTo>
                      <a:pt x="612" y="312"/>
                    </a:lnTo>
                    <a:lnTo>
                      <a:pt x="612" y="310"/>
                    </a:lnTo>
                    <a:lnTo>
                      <a:pt x="614" y="308"/>
                    </a:lnTo>
                    <a:lnTo>
                      <a:pt x="612" y="308"/>
                    </a:lnTo>
                    <a:lnTo>
                      <a:pt x="612" y="306"/>
                    </a:lnTo>
                    <a:lnTo>
                      <a:pt x="612" y="302"/>
                    </a:lnTo>
                    <a:lnTo>
                      <a:pt x="610" y="300"/>
                    </a:lnTo>
                    <a:lnTo>
                      <a:pt x="608" y="300"/>
                    </a:lnTo>
                    <a:lnTo>
                      <a:pt x="608" y="302"/>
                    </a:lnTo>
                    <a:lnTo>
                      <a:pt x="606" y="302"/>
                    </a:lnTo>
                    <a:lnTo>
                      <a:pt x="606" y="300"/>
                    </a:lnTo>
                    <a:lnTo>
                      <a:pt x="604" y="298"/>
                    </a:lnTo>
                    <a:lnTo>
                      <a:pt x="604" y="296"/>
                    </a:lnTo>
                    <a:lnTo>
                      <a:pt x="600" y="294"/>
                    </a:lnTo>
                    <a:lnTo>
                      <a:pt x="592" y="290"/>
                    </a:lnTo>
                    <a:lnTo>
                      <a:pt x="588" y="288"/>
                    </a:lnTo>
                    <a:lnTo>
                      <a:pt x="588" y="284"/>
                    </a:lnTo>
                    <a:lnTo>
                      <a:pt x="588" y="280"/>
                    </a:lnTo>
                    <a:lnTo>
                      <a:pt x="584" y="278"/>
                    </a:lnTo>
                    <a:lnTo>
                      <a:pt x="582" y="276"/>
                    </a:lnTo>
                    <a:lnTo>
                      <a:pt x="580" y="272"/>
                    </a:lnTo>
                    <a:lnTo>
                      <a:pt x="578" y="266"/>
                    </a:lnTo>
                    <a:lnTo>
                      <a:pt x="562" y="250"/>
                    </a:lnTo>
                    <a:lnTo>
                      <a:pt x="558" y="244"/>
                    </a:lnTo>
                    <a:lnTo>
                      <a:pt x="556" y="242"/>
                    </a:lnTo>
                    <a:lnTo>
                      <a:pt x="552" y="240"/>
                    </a:lnTo>
                    <a:lnTo>
                      <a:pt x="550" y="240"/>
                    </a:lnTo>
                    <a:lnTo>
                      <a:pt x="548" y="238"/>
                    </a:lnTo>
                    <a:lnTo>
                      <a:pt x="548" y="234"/>
                    </a:lnTo>
                    <a:lnTo>
                      <a:pt x="546" y="232"/>
                    </a:lnTo>
                    <a:lnTo>
                      <a:pt x="544" y="230"/>
                    </a:lnTo>
                    <a:lnTo>
                      <a:pt x="542" y="230"/>
                    </a:lnTo>
                    <a:lnTo>
                      <a:pt x="538" y="228"/>
                    </a:lnTo>
                    <a:lnTo>
                      <a:pt x="536" y="226"/>
                    </a:lnTo>
                    <a:lnTo>
                      <a:pt x="534" y="226"/>
                    </a:lnTo>
                    <a:lnTo>
                      <a:pt x="528" y="228"/>
                    </a:lnTo>
                    <a:lnTo>
                      <a:pt x="528" y="230"/>
                    </a:lnTo>
                    <a:lnTo>
                      <a:pt x="528" y="232"/>
                    </a:lnTo>
                    <a:lnTo>
                      <a:pt x="528" y="234"/>
                    </a:lnTo>
                    <a:lnTo>
                      <a:pt x="526" y="236"/>
                    </a:lnTo>
                    <a:lnTo>
                      <a:pt x="524" y="238"/>
                    </a:lnTo>
                    <a:lnTo>
                      <a:pt x="518" y="240"/>
                    </a:lnTo>
                    <a:lnTo>
                      <a:pt x="514" y="242"/>
                    </a:lnTo>
                    <a:lnTo>
                      <a:pt x="514" y="240"/>
                    </a:lnTo>
                    <a:lnTo>
                      <a:pt x="512" y="236"/>
                    </a:lnTo>
                    <a:lnTo>
                      <a:pt x="510" y="234"/>
                    </a:lnTo>
                    <a:lnTo>
                      <a:pt x="506" y="230"/>
                    </a:lnTo>
                    <a:lnTo>
                      <a:pt x="502" y="228"/>
                    </a:lnTo>
                    <a:lnTo>
                      <a:pt x="498" y="224"/>
                    </a:lnTo>
                    <a:lnTo>
                      <a:pt x="494" y="216"/>
                    </a:lnTo>
                    <a:lnTo>
                      <a:pt x="494" y="210"/>
                    </a:lnTo>
                    <a:lnTo>
                      <a:pt x="490" y="212"/>
                    </a:lnTo>
                    <a:lnTo>
                      <a:pt x="488" y="214"/>
                    </a:lnTo>
                    <a:lnTo>
                      <a:pt x="486" y="212"/>
                    </a:lnTo>
                    <a:lnTo>
                      <a:pt x="482" y="210"/>
                    </a:lnTo>
                    <a:lnTo>
                      <a:pt x="478" y="210"/>
                    </a:lnTo>
                    <a:lnTo>
                      <a:pt x="476" y="210"/>
                    </a:lnTo>
                    <a:lnTo>
                      <a:pt x="472" y="212"/>
                    </a:lnTo>
                    <a:lnTo>
                      <a:pt x="466" y="28"/>
                    </a:lnTo>
                    <a:close/>
                    <a:moveTo>
                      <a:pt x="4090" y="388"/>
                    </a:moveTo>
                    <a:lnTo>
                      <a:pt x="4090" y="392"/>
                    </a:lnTo>
                    <a:lnTo>
                      <a:pt x="4094" y="392"/>
                    </a:lnTo>
                    <a:lnTo>
                      <a:pt x="4094" y="390"/>
                    </a:lnTo>
                    <a:lnTo>
                      <a:pt x="4090" y="388"/>
                    </a:lnTo>
                    <a:close/>
                    <a:moveTo>
                      <a:pt x="4126" y="382"/>
                    </a:moveTo>
                    <a:lnTo>
                      <a:pt x="4126" y="382"/>
                    </a:lnTo>
                    <a:lnTo>
                      <a:pt x="4124" y="384"/>
                    </a:lnTo>
                    <a:lnTo>
                      <a:pt x="4126" y="384"/>
                    </a:lnTo>
                    <a:lnTo>
                      <a:pt x="4130" y="388"/>
                    </a:lnTo>
                    <a:lnTo>
                      <a:pt x="4130" y="384"/>
                    </a:lnTo>
                    <a:lnTo>
                      <a:pt x="4126" y="382"/>
                    </a:lnTo>
                    <a:close/>
                    <a:moveTo>
                      <a:pt x="4076" y="378"/>
                    </a:moveTo>
                    <a:lnTo>
                      <a:pt x="4076" y="378"/>
                    </a:lnTo>
                    <a:lnTo>
                      <a:pt x="4074" y="382"/>
                    </a:lnTo>
                    <a:lnTo>
                      <a:pt x="4074" y="384"/>
                    </a:lnTo>
                    <a:lnTo>
                      <a:pt x="4076" y="384"/>
                    </a:lnTo>
                    <a:lnTo>
                      <a:pt x="4076" y="380"/>
                    </a:lnTo>
                    <a:lnTo>
                      <a:pt x="4076" y="378"/>
                    </a:lnTo>
                    <a:close/>
                    <a:moveTo>
                      <a:pt x="4166" y="376"/>
                    </a:moveTo>
                    <a:lnTo>
                      <a:pt x="4166" y="376"/>
                    </a:lnTo>
                    <a:lnTo>
                      <a:pt x="4162" y="376"/>
                    </a:lnTo>
                    <a:lnTo>
                      <a:pt x="4162" y="378"/>
                    </a:lnTo>
                    <a:lnTo>
                      <a:pt x="4162" y="380"/>
                    </a:lnTo>
                    <a:lnTo>
                      <a:pt x="4168" y="380"/>
                    </a:lnTo>
                    <a:lnTo>
                      <a:pt x="4166" y="380"/>
                    </a:lnTo>
                    <a:lnTo>
                      <a:pt x="4166" y="378"/>
                    </a:lnTo>
                    <a:lnTo>
                      <a:pt x="4166" y="376"/>
                    </a:lnTo>
                    <a:close/>
                    <a:moveTo>
                      <a:pt x="4006" y="364"/>
                    </a:moveTo>
                    <a:lnTo>
                      <a:pt x="4006" y="364"/>
                    </a:lnTo>
                    <a:lnTo>
                      <a:pt x="4008" y="368"/>
                    </a:lnTo>
                    <a:lnTo>
                      <a:pt x="4010" y="368"/>
                    </a:lnTo>
                    <a:lnTo>
                      <a:pt x="4010" y="366"/>
                    </a:lnTo>
                    <a:lnTo>
                      <a:pt x="4014" y="366"/>
                    </a:lnTo>
                    <a:lnTo>
                      <a:pt x="4012" y="364"/>
                    </a:lnTo>
                    <a:lnTo>
                      <a:pt x="4006" y="364"/>
                    </a:lnTo>
                    <a:close/>
                    <a:moveTo>
                      <a:pt x="4186" y="220"/>
                    </a:moveTo>
                    <a:lnTo>
                      <a:pt x="4186" y="220"/>
                    </a:lnTo>
                    <a:lnTo>
                      <a:pt x="4186" y="226"/>
                    </a:lnTo>
                    <a:lnTo>
                      <a:pt x="4184" y="224"/>
                    </a:lnTo>
                    <a:lnTo>
                      <a:pt x="4184" y="226"/>
                    </a:lnTo>
                    <a:lnTo>
                      <a:pt x="4184" y="228"/>
                    </a:lnTo>
                    <a:lnTo>
                      <a:pt x="4186" y="232"/>
                    </a:lnTo>
                    <a:lnTo>
                      <a:pt x="4188" y="234"/>
                    </a:lnTo>
                    <a:lnTo>
                      <a:pt x="4196" y="230"/>
                    </a:lnTo>
                    <a:lnTo>
                      <a:pt x="4198" y="226"/>
                    </a:lnTo>
                    <a:lnTo>
                      <a:pt x="4196" y="224"/>
                    </a:lnTo>
                    <a:lnTo>
                      <a:pt x="4186" y="220"/>
                    </a:lnTo>
                    <a:close/>
                    <a:moveTo>
                      <a:pt x="4200" y="162"/>
                    </a:moveTo>
                    <a:lnTo>
                      <a:pt x="4200" y="162"/>
                    </a:lnTo>
                    <a:lnTo>
                      <a:pt x="4200" y="174"/>
                    </a:lnTo>
                    <a:lnTo>
                      <a:pt x="4208" y="170"/>
                    </a:lnTo>
                    <a:lnTo>
                      <a:pt x="4212" y="170"/>
                    </a:lnTo>
                    <a:lnTo>
                      <a:pt x="4218" y="172"/>
                    </a:lnTo>
                    <a:lnTo>
                      <a:pt x="4224" y="176"/>
                    </a:lnTo>
                    <a:lnTo>
                      <a:pt x="4222" y="178"/>
                    </a:lnTo>
                    <a:lnTo>
                      <a:pt x="4224" y="180"/>
                    </a:lnTo>
                    <a:lnTo>
                      <a:pt x="4228" y="182"/>
                    </a:lnTo>
                    <a:lnTo>
                      <a:pt x="4230" y="176"/>
                    </a:lnTo>
                    <a:lnTo>
                      <a:pt x="4232" y="174"/>
                    </a:lnTo>
                    <a:lnTo>
                      <a:pt x="4228" y="172"/>
                    </a:lnTo>
                    <a:lnTo>
                      <a:pt x="4224" y="172"/>
                    </a:lnTo>
                    <a:lnTo>
                      <a:pt x="4222" y="170"/>
                    </a:lnTo>
                    <a:lnTo>
                      <a:pt x="4222" y="166"/>
                    </a:lnTo>
                    <a:lnTo>
                      <a:pt x="4216" y="162"/>
                    </a:lnTo>
                    <a:lnTo>
                      <a:pt x="4210" y="164"/>
                    </a:lnTo>
                    <a:lnTo>
                      <a:pt x="4202" y="168"/>
                    </a:lnTo>
                    <a:lnTo>
                      <a:pt x="4202" y="164"/>
                    </a:lnTo>
                    <a:lnTo>
                      <a:pt x="4200" y="162"/>
                    </a:lnTo>
                    <a:close/>
                    <a:moveTo>
                      <a:pt x="16" y="378"/>
                    </a:moveTo>
                    <a:lnTo>
                      <a:pt x="16" y="378"/>
                    </a:lnTo>
                    <a:lnTo>
                      <a:pt x="20" y="384"/>
                    </a:lnTo>
                    <a:lnTo>
                      <a:pt x="20" y="382"/>
                    </a:lnTo>
                    <a:lnTo>
                      <a:pt x="16" y="378"/>
                    </a:lnTo>
                    <a:close/>
                    <a:moveTo>
                      <a:pt x="52" y="374"/>
                    </a:moveTo>
                    <a:lnTo>
                      <a:pt x="56" y="378"/>
                    </a:lnTo>
                    <a:lnTo>
                      <a:pt x="56" y="376"/>
                    </a:lnTo>
                    <a:lnTo>
                      <a:pt x="56" y="374"/>
                    </a:lnTo>
                    <a:lnTo>
                      <a:pt x="52" y="374"/>
                    </a:lnTo>
                    <a:close/>
                    <a:moveTo>
                      <a:pt x="68" y="372"/>
                    </a:moveTo>
                    <a:lnTo>
                      <a:pt x="68" y="372"/>
                    </a:lnTo>
                    <a:lnTo>
                      <a:pt x="66" y="376"/>
                    </a:lnTo>
                    <a:lnTo>
                      <a:pt x="66" y="378"/>
                    </a:lnTo>
                    <a:lnTo>
                      <a:pt x="68" y="378"/>
                    </a:lnTo>
                    <a:lnTo>
                      <a:pt x="70" y="374"/>
                    </a:lnTo>
                    <a:lnTo>
                      <a:pt x="70" y="372"/>
                    </a:lnTo>
                    <a:lnTo>
                      <a:pt x="68" y="372"/>
                    </a:lnTo>
                    <a:close/>
                    <a:moveTo>
                      <a:pt x="62" y="372"/>
                    </a:moveTo>
                    <a:lnTo>
                      <a:pt x="62" y="372"/>
                    </a:lnTo>
                    <a:lnTo>
                      <a:pt x="60" y="374"/>
                    </a:lnTo>
                    <a:lnTo>
                      <a:pt x="62" y="376"/>
                    </a:lnTo>
                    <a:lnTo>
                      <a:pt x="64" y="378"/>
                    </a:lnTo>
                    <a:lnTo>
                      <a:pt x="64" y="374"/>
                    </a:lnTo>
                    <a:lnTo>
                      <a:pt x="64" y="372"/>
                    </a:lnTo>
                    <a:lnTo>
                      <a:pt x="62" y="372"/>
                    </a:lnTo>
                    <a:close/>
                    <a:moveTo>
                      <a:pt x="24" y="370"/>
                    </a:moveTo>
                    <a:lnTo>
                      <a:pt x="24" y="370"/>
                    </a:lnTo>
                    <a:lnTo>
                      <a:pt x="22" y="372"/>
                    </a:lnTo>
                    <a:lnTo>
                      <a:pt x="24" y="374"/>
                    </a:lnTo>
                    <a:lnTo>
                      <a:pt x="26" y="376"/>
                    </a:lnTo>
                    <a:lnTo>
                      <a:pt x="26" y="372"/>
                    </a:lnTo>
                    <a:lnTo>
                      <a:pt x="26" y="370"/>
                    </a:lnTo>
                    <a:lnTo>
                      <a:pt x="24" y="370"/>
                    </a:lnTo>
                    <a:close/>
                    <a:moveTo>
                      <a:pt x="2" y="370"/>
                    </a:moveTo>
                    <a:lnTo>
                      <a:pt x="2" y="370"/>
                    </a:lnTo>
                    <a:lnTo>
                      <a:pt x="0" y="372"/>
                    </a:lnTo>
                    <a:lnTo>
                      <a:pt x="0" y="374"/>
                    </a:lnTo>
                    <a:lnTo>
                      <a:pt x="4" y="376"/>
                    </a:lnTo>
                    <a:lnTo>
                      <a:pt x="4" y="372"/>
                    </a:lnTo>
                    <a:lnTo>
                      <a:pt x="4" y="370"/>
                    </a:lnTo>
                    <a:lnTo>
                      <a:pt x="2" y="370"/>
                    </a:lnTo>
                    <a:close/>
                    <a:moveTo>
                      <a:pt x="92" y="364"/>
                    </a:moveTo>
                    <a:lnTo>
                      <a:pt x="92" y="364"/>
                    </a:lnTo>
                    <a:lnTo>
                      <a:pt x="88" y="370"/>
                    </a:lnTo>
                    <a:lnTo>
                      <a:pt x="88" y="372"/>
                    </a:lnTo>
                    <a:lnTo>
                      <a:pt x="92" y="372"/>
                    </a:lnTo>
                    <a:lnTo>
                      <a:pt x="94" y="368"/>
                    </a:lnTo>
                    <a:lnTo>
                      <a:pt x="94" y="366"/>
                    </a:lnTo>
                    <a:lnTo>
                      <a:pt x="92" y="364"/>
                    </a:lnTo>
                    <a:close/>
                    <a:moveTo>
                      <a:pt x="162" y="350"/>
                    </a:moveTo>
                    <a:lnTo>
                      <a:pt x="162" y="350"/>
                    </a:lnTo>
                    <a:lnTo>
                      <a:pt x="158" y="356"/>
                    </a:lnTo>
                    <a:lnTo>
                      <a:pt x="156" y="360"/>
                    </a:lnTo>
                    <a:lnTo>
                      <a:pt x="160" y="358"/>
                    </a:lnTo>
                    <a:lnTo>
                      <a:pt x="160" y="354"/>
                    </a:lnTo>
                    <a:lnTo>
                      <a:pt x="164" y="352"/>
                    </a:lnTo>
                    <a:lnTo>
                      <a:pt x="166" y="350"/>
                    </a:lnTo>
                    <a:lnTo>
                      <a:pt x="164" y="348"/>
                    </a:lnTo>
                    <a:lnTo>
                      <a:pt x="162" y="350"/>
                    </a:lnTo>
                    <a:close/>
                    <a:moveTo>
                      <a:pt x="176" y="344"/>
                    </a:moveTo>
                    <a:lnTo>
                      <a:pt x="176" y="348"/>
                    </a:lnTo>
                    <a:lnTo>
                      <a:pt x="168" y="354"/>
                    </a:lnTo>
                    <a:lnTo>
                      <a:pt x="168" y="356"/>
                    </a:lnTo>
                    <a:lnTo>
                      <a:pt x="174" y="354"/>
                    </a:lnTo>
                    <a:lnTo>
                      <a:pt x="180" y="350"/>
                    </a:lnTo>
                    <a:lnTo>
                      <a:pt x="182" y="348"/>
                    </a:lnTo>
                    <a:lnTo>
                      <a:pt x="182" y="346"/>
                    </a:lnTo>
                    <a:lnTo>
                      <a:pt x="180" y="344"/>
                    </a:lnTo>
                    <a:lnTo>
                      <a:pt x="176" y="344"/>
                    </a:lnTo>
                    <a:close/>
                    <a:moveTo>
                      <a:pt x="536" y="282"/>
                    </a:moveTo>
                    <a:lnTo>
                      <a:pt x="538" y="286"/>
                    </a:lnTo>
                    <a:lnTo>
                      <a:pt x="538" y="284"/>
                    </a:lnTo>
                    <a:lnTo>
                      <a:pt x="536" y="282"/>
                    </a:lnTo>
                    <a:close/>
                    <a:moveTo>
                      <a:pt x="542" y="276"/>
                    </a:moveTo>
                    <a:lnTo>
                      <a:pt x="542" y="276"/>
                    </a:lnTo>
                    <a:lnTo>
                      <a:pt x="544" y="278"/>
                    </a:lnTo>
                    <a:lnTo>
                      <a:pt x="546" y="280"/>
                    </a:lnTo>
                    <a:lnTo>
                      <a:pt x="542" y="278"/>
                    </a:lnTo>
                    <a:lnTo>
                      <a:pt x="540" y="276"/>
                    </a:lnTo>
                    <a:lnTo>
                      <a:pt x="542" y="276"/>
                    </a:lnTo>
                    <a:close/>
                    <a:moveTo>
                      <a:pt x="226" y="324"/>
                    </a:moveTo>
                    <a:lnTo>
                      <a:pt x="226" y="324"/>
                    </a:lnTo>
                    <a:lnTo>
                      <a:pt x="228" y="326"/>
                    </a:lnTo>
                    <a:lnTo>
                      <a:pt x="230" y="324"/>
                    </a:lnTo>
                    <a:lnTo>
                      <a:pt x="230" y="322"/>
                    </a:lnTo>
                    <a:lnTo>
                      <a:pt x="226" y="324"/>
                    </a:lnTo>
                    <a:close/>
                    <a:moveTo>
                      <a:pt x="210" y="322"/>
                    </a:moveTo>
                    <a:lnTo>
                      <a:pt x="210" y="322"/>
                    </a:lnTo>
                    <a:lnTo>
                      <a:pt x="206" y="324"/>
                    </a:lnTo>
                    <a:lnTo>
                      <a:pt x="202" y="328"/>
                    </a:lnTo>
                    <a:lnTo>
                      <a:pt x="200" y="332"/>
                    </a:lnTo>
                    <a:lnTo>
                      <a:pt x="200" y="334"/>
                    </a:lnTo>
                    <a:lnTo>
                      <a:pt x="202" y="334"/>
                    </a:lnTo>
                    <a:lnTo>
                      <a:pt x="204" y="330"/>
                    </a:lnTo>
                    <a:lnTo>
                      <a:pt x="214" y="328"/>
                    </a:lnTo>
                    <a:lnTo>
                      <a:pt x="218" y="326"/>
                    </a:lnTo>
                    <a:lnTo>
                      <a:pt x="218" y="324"/>
                    </a:lnTo>
                    <a:lnTo>
                      <a:pt x="216" y="324"/>
                    </a:lnTo>
                    <a:lnTo>
                      <a:pt x="214" y="322"/>
                    </a:lnTo>
                    <a:lnTo>
                      <a:pt x="210" y="322"/>
                    </a:lnTo>
                    <a:close/>
                    <a:moveTo>
                      <a:pt x="256" y="320"/>
                    </a:moveTo>
                    <a:lnTo>
                      <a:pt x="256" y="320"/>
                    </a:lnTo>
                    <a:lnTo>
                      <a:pt x="254" y="322"/>
                    </a:lnTo>
                    <a:lnTo>
                      <a:pt x="258" y="324"/>
                    </a:lnTo>
                    <a:lnTo>
                      <a:pt x="258" y="320"/>
                    </a:lnTo>
                    <a:lnTo>
                      <a:pt x="256" y="320"/>
                    </a:lnTo>
                    <a:close/>
                    <a:moveTo>
                      <a:pt x="248" y="314"/>
                    </a:moveTo>
                    <a:lnTo>
                      <a:pt x="250" y="318"/>
                    </a:lnTo>
                    <a:lnTo>
                      <a:pt x="250" y="316"/>
                    </a:lnTo>
                    <a:lnTo>
                      <a:pt x="248" y="314"/>
                    </a:lnTo>
                    <a:close/>
                    <a:moveTo>
                      <a:pt x="564" y="300"/>
                    </a:moveTo>
                    <a:lnTo>
                      <a:pt x="564" y="300"/>
                    </a:lnTo>
                    <a:lnTo>
                      <a:pt x="564" y="304"/>
                    </a:lnTo>
                    <a:lnTo>
                      <a:pt x="564" y="308"/>
                    </a:lnTo>
                    <a:lnTo>
                      <a:pt x="570" y="308"/>
                    </a:lnTo>
                    <a:lnTo>
                      <a:pt x="570" y="312"/>
                    </a:lnTo>
                    <a:lnTo>
                      <a:pt x="572" y="312"/>
                    </a:lnTo>
                    <a:lnTo>
                      <a:pt x="574" y="310"/>
                    </a:lnTo>
                    <a:lnTo>
                      <a:pt x="574" y="314"/>
                    </a:lnTo>
                    <a:lnTo>
                      <a:pt x="574" y="318"/>
                    </a:lnTo>
                    <a:lnTo>
                      <a:pt x="584" y="324"/>
                    </a:lnTo>
                    <a:lnTo>
                      <a:pt x="584" y="326"/>
                    </a:lnTo>
                    <a:lnTo>
                      <a:pt x="584" y="330"/>
                    </a:lnTo>
                    <a:lnTo>
                      <a:pt x="590" y="330"/>
                    </a:lnTo>
                    <a:lnTo>
                      <a:pt x="586" y="320"/>
                    </a:lnTo>
                    <a:lnTo>
                      <a:pt x="588" y="320"/>
                    </a:lnTo>
                    <a:lnTo>
                      <a:pt x="588" y="318"/>
                    </a:lnTo>
                    <a:lnTo>
                      <a:pt x="588" y="316"/>
                    </a:lnTo>
                    <a:lnTo>
                      <a:pt x="582" y="316"/>
                    </a:lnTo>
                    <a:lnTo>
                      <a:pt x="580" y="314"/>
                    </a:lnTo>
                    <a:lnTo>
                      <a:pt x="578" y="312"/>
                    </a:lnTo>
                    <a:lnTo>
                      <a:pt x="580" y="308"/>
                    </a:lnTo>
                    <a:lnTo>
                      <a:pt x="580" y="304"/>
                    </a:lnTo>
                    <a:lnTo>
                      <a:pt x="574" y="300"/>
                    </a:lnTo>
                    <a:lnTo>
                      <a:pt x="578" y="304"/>
                    </a:lnTo>
                    <a:lnTo>
                      <a:pt x="576" y="306"/>
                    </a:lnTo>
                    <a:lnTo>
                      <a:pt x="564" y="300"/>
                    </a:lnTo>
                    <a:close/>
                    <a:moveTo>
                      <a:pt x="334" y="266"/>
                    </a:moveTo>
                    <a:lnTo>
                      <a:pt x="334" y="268"/>
                    </a:lnTo>
                    <a:lnTo>
                      <a:pt x="328" y="268"/>
                    </a:lnTo>
                    <a:lnTo>
                      <a:pt x="324" y="268"/>
                    </a:lnTo>
                    <a:lnTo>
                      <a:pt x="324" y="270"/>
                    </a:lnTo>
                    <a:lnTo>
                      <a:pt x="326" y="272"/>
                    </a:lnTo>
                    <a:lnTo>
                      <a:pt x="316" y="274"/>
                    </a:lnTo>
                    <a:lnTo>
                      <a:pt x="318" y="282"/>
                    </a:lnTo>
                    <a:lnTo>
                      <a:pt x="322" y="282"/>
                    </a:lnTo>
                    <a:lnTo>
                      <a:pt x="324" y="282"/>
                    </a:lnTo>
                    <a:lnTo>
                      <a:pt x="326" y="284"/>
                    </a:lnTo>
                    <a:lnTo>
                      <a:pt x="330" y="284"/>
                    </a:lnTo>
                    <a:lnTo>
                      <a:pt x="332" y="282"/>
                    </a:lnTo>
                    <a:lnTo>
                      <a:pt x="334" y="282"/>
                    </a:lnTo>
                    <a:lnTo>
                      <a:pt x="334" y="284"/>
                    </a:lnTo>
                    <a:lnTo>
                      <a:pt x="336" y="284"/>
                    </a:lnTo>
                    <a:lnTo>
                      <a:pt x="336" y="282"/>
                    </a:lnTo>
                    <a:lnTo>
                      <a:pt x="334" y="280"/>
                    </a:lnTo>
                    <a:lnTo>
                      <a:pt x="342" y="280"/>
                    </a:lnTo>
                    <a:lnTo>
                      <a:pt x="340" y="278"/>
                    </a:lnTo>
                    <a:lnTo>
                      <a:pt x="338" y="276"/>
                    </a:lnTo>
                    <a:lnTo>
                      <a:pt x="346" y="276"/>
                    </a:lnTo>
                    <a:lnTo>
                      <a:pt x="342" y="270"/>
                    </a:lnTo>
                    <a:lnTo>
                      <a:pt x="338" y="268"/>
                    </a:lnTo>
                    <a:lnTo>
                      <a:pt x="334" y="266"/>
                    </a:lnTo>
                    <a:close/>
                    <a:moveTo>
                      <a:pt x="550" y="264"/>
                    </a:moveTo>
                    <a:lnTo>
                      <a:pt x="550" y="264"/>
                    </a:lnTo>
                    <a:lnTo>
                      <a:pt x="554" y="284"/>
                    </a:lnTo>
                    <a:lnTo>
                      <a:pt x="558" y="284"/>
                    </a:lnTo>
                    <a:lnTo>
                      <a:pt x="560" y="282"/>
                    </a:lnTo>
                    <a:lnTo>
                      <a:pt x="560" y="278"/>
                    </a:lnTo>
                    <a:lnTo>
                      <a:pt x="560" y="272"/>
                    </a:lnTo>
                    <a:lnTo>
                      <a:pt x="556" y="266"/>
                    </a:lnTo>
                    <a:lnTo>
                      <a:pt x="550" y="264"/>
                    </a:lnTo>
                    <a:close/>
                    <a:moveTo>
                      <a:pt x="338" y="254"/>
                    </a:moveTo>
                    <a:lnTo>
                      <a:pt x="338" y="254"/>
                    </a:lnTo>
                    <a:lnTo>
                      <a:pt x="336" y="260"/>
                    </a:lnTo>
                    <a:lnTo>
                      <a:pt x="334" y="264"/>
                    </a:lnTo>
                    <a:lnTo>
                      <a:pt x="336" y="264"/>
                    </a:lnTo>
                    <a:lnTo>
                      <a:pt x="340" y="260"/>
                    </a:lnTo>
                    <a:lnTo>
                      <a:pt x="346" y="258"/>
                    </a:lnTo>
                    <a:lnTo>
                      <a:pt x="338" y="254"/>
                    </a:lnTo>
                    <a:close/>
                    <a:moveTo>
                      <a:pt x="530" y="248"/>
                    </a:moveTo>
                    <a:lnTo>
                      <a:pt x="530" y="248"/>
                    </a:lnTo>
                    <a:lnTo>
                      <a:pt x="534" y="250"/>
                    </a:lnTo>
                    <a:lnTo>
                      <a:pt x="534" y="252"/>
                    </a:lnTo>
                    <a:lnTo>
                      <a:pt x="534" y="254"/>
                    </a:lnTo>
                    <a:lnTo>
                      <a:pt x="528" y="256"/>
                    </a:lnTo>
                    <a:lnTo>
                      <a:pt x="528" y="250"/>
                    </a:lnTo>
                    <a:lnTo>
                      <a:pt x="528" y="248"/>
                    </a:lnTo>
                    <a:lnTo>
                      <a:pt x="530" y="248"/>
                    </a:lnTo>
                    <a:close/>
                    <a:moveTo>
                      <a:pt x="544" y="242"/>
                    </a:moveTo>
                    <a:lnTo>
                      <a:pt x="544" y="242"/>
                    </a:lnTo>
                    <a:lnTo>
                      <a:pt x="544" y="244"/>
                    </a:lnTo>
                    <a:lnTo>
                      <a:pt x="544" y="246"/>
                    </a:lnTo>
                    <a:lnTo>
                      <a:pt x="542" y="246"/>
                    </a:lnTo>
                    <a:lnTo>
                      <a:pt x="542" y="244"/>
                    </a:lnTo>
                    <a:lnTo>
                      <a:pt x="542" y="242"/>
                    </a:lnTo>
                    <a:lnTo>
                      <a:pt x="544" y="242"/>
                    </a:lnTo>
                    <a:close/>
                    <a:moveTo>
                      <a:pt x="402" y="220"/>
                    </a:moveTo>
                    <a:lnTo>
                      <a:pt x="402" y="220"/>
                    </a:lnTo>
                    <a:lnTo>
                      <a:pt x="400" y="228"/>
                    </a:lnTo>
                    <a:lnTo>
                      <a:pt x="402" y="228"/>
                    </a:lnTo>
                    <a:lnTo>
                      <a:pt x="404" y="226"/>
                    </a:lnTo>
                    <a:lnTo>
                      <a:pt x="404" y="222"/>
                    </a:lnTo>
                    <a:lnTo>
                      <a:pt x="404" y="220"/>
                    </a:lnTo>
                    <a:lnTo>
                      <a:pt x="402" y="220"/>
                    </a:lnTo>
                    <a:close/>
                    <a:moveTo>
                      <a:pt x="186" y="218"/>
                    </a:moveTo>
                    <a:lnTo>
                      <a:pt x="182" y="222"/>
                    </a:lnTo>
                    <a:lnTo>
                      <a:pt x="180" y="222"/>
                    </a:lnTo>
                    <a:lnTo>
                      <a:pt x="178" y="220"/>
                    </a:lnTo>
                    <a:lnTo>
                      <a:pt x="176" y="222"/>
                    </a:lnTo>
                    <a:lnTo>
                      <a:pt x="174" y="224"/>
                    </a:lnTo>
                    <a:lnTo>
                      <a:pt x="180" y="226"/>
                    </a:lnTo>
                    <a:lnTo>
                      <a:pt x="184" y="228"/>
                    </a:lnTo>
                    <a:lnTo>
                      <a:pt x="190" y="228"/>
                    </a:lnTo>
                    <a:lnTo>
                      <a:pt x="194" y="224"/>
                    </a:lnTo>
                    <a:lnTo>
                      <a:pt x="194" y="222"/>
                    </a:lnTo>
                    <a:lnTo>
                      <a:pt x="194" y="220"/>
                    </a:lnTo>
                    <a:lnTo>
                      <a:pt x="186" y="218"/>
                    </a:lnTo>
                    <a:close/>
                    <a:moveTo>
                      <a:pt x="138" y="150"/>
                    </a:moveTo>
                    <a:lnTo>
                      <a:pt x="138" y="154"/>
                    </a:lnTo>
                    <a:lnTo>
                      <a:pt x="126" y="154"/>
                    </a:lnTo>
                    <a:lnTo>
                      <a:pt x="124" y="160"/>
                    </a:lnTo>
                    <a:lnTo>
                      <a:pt x="138" y="160"/>
                    </a:lnTo>
                    <a:lnTo>
                      <a:pt x="144" y="160"/>
                    </a:lnTo>
                    <a:lnTo>
                      <a:pt x="150" y="164"/>
                    </a:lnTo>
                    <a:lnTo>
                      <a:pt x="152" y="170"/>
                    </a:lnTo>
                    <a:lnTo>
                      <a:pt x="156" y="160"/>
                    </a:lnTo>
                    <a:lnTo>
                      <a:pt x="152" y="160"/>
                    </a:lnTo>
                    <a:lnTo>
                      <a:pt x="148" y="160"/>
                    </a:lnTo>
                    <a:lnTo>
                      <a:pt x="146" y="158"/>
                    </a:lnTo>
                    <a:lnTo>
                      <a:pt x="144" y="156"/>
                    </a:lnTo>
                    <a:lnTo>
                      <a:pt x="142" y="152"/>
                    </a:lnTo>
                    <a:lnTo>
                      <a:pt x="138" y="150"/>
                    </a:lnTo>
                    <a:close/>
                  </a:path>
                </a:pathLst>
              </a:custGeom>
              <a:grpFill/>
              <a:ln w="3175">
                <a:noFill/>
                <a:round/>
                <a:headEnd/>
                <a:tailEnd/>
              </a:ln>
            </p:spPr>
            <p:txBody>
              <a:bodyPr/>
              <a:lstStyle/>
              <a:p>
                <a:pPr>
                  <a:defRPr/>
                </a:pPr>
                <a:endParaRPr lang="en-GB" dirty="0">
                  <a:latin typeface="Calibri" pitchFamily="34" charset="0"/>
                </a:endParaRPr>
              </a:p>
            </p:txBody>
          </p:sp>
          <p:sp>
            <p:nvSpPr>
              <p:cNvPr id="801" name="Freeform 206"/>
              <p:cNvSpPr>
                <a:spLocks/>
              </p:cNvSpPr>
              <p:nvPr/>
            </p:nvSpPr>
            <p:spPr bwMode="auto">
              <a:xfrm>
                <a:off x="6299369" y="3140271"/>
                <a:ext cx="347824" cy="275317"/>
              </a:xfrm>
              <a:custGeom>
                <a:avLst/>
                <a:gdLst>
                  <a:gd name="T0" fmla="*/ 28 w 152"/>
                  <a:gd name="T1" fmla="*/ 4 h 122"/>
                  <a:gd name="T2" fmla="*/ 25 w 152"/>
                  <a:gd name="T3" fmla="*/ 2 h 122"/>
                  <a:gd name="T4" fmla="*/ 21 w 152"/>
                  <a:gd name="T5" fmla="*/ 2 h 122"/>
                  <a:gd name="T6" fmla="*/ 17 w 152"/>
                  <a:gd name="T7" fmla="*/ 0 h 122"/>
                  <a:gd name="T8" fmla="*/ 17 w 152"/>
                  <a:gd name="T9" fmla="*/ 2 h 122"/>
                  <a:gd name="T10" fmla="*/ 16 w 152"/>
                  <a:gd name="T11" fmla="*/ 7 h 122"/>
                  <a:gd name="T12" fmla="*/ 13 w 152"/>
                  <a:gd name="T13" fmla="*/ 11 h 122"/>
                  <a:gd name="T14" fmla="*/ 8 w 152"/>
                  <a:gd name="T15" fmla="*/ 12 h 122"/>
                  <a:gd name="T16" fmla="*/ 6 w 152"/>
                  <a:gd name="T17" fmla="*/ 12 h 122"/>
                  <a:gd name="T18" fmla="*/ 4 w 152"/>
                  <a:gd name="T19" fmla="*/ 16 h 122"/>
                  <a:gd name="T20" fmla="*/ 2 w 152"/>
                  <a:gd name="T21" fmla="*/ 16 h 122"/>
                  <a:gd name="T22" fmla="*/ 0 w 152"/>
                  <a:gd name="T23" fmla="*/ 21 h 122"/>
                  <a:gd name="T24" fmla="*/ 2 w 152"/>
                  <a:gd name="T25" fmla="*/ 23 h 122"/>
                  <a:gd name="T26" fmla="*/ 0 w 152"/>
                  <a:gd name="T27" fmla="*/ 26 h 122"/>
                  <a:gd name="T28" fmla="*/ 3 w 152"/>
                  <a:gd name="T29" fmla="*/ 31 h 122"/>
                  <a:gd name="T30" fmla="*/ 3 w 152"/>
                  <a:gd name="T31" fmla="*/ 34 h 122"/>
                  <a:gd name="T32" fmla="*/ 8 w 152"/>
                  <a:gd name="T33" fmla="*/ 35 h 122"/>
                  <a:gd name="T34" fmla="*/ 3 w 152"/>
                  <a:gd name="T35" fmla="*/ 42 h 122"/>
                  <a:gd name="T36" fmla="*/ 9 w 152"/>
                  <a:gd name="T37" fmla="*/ 44 h 122"/>
                  <a:gd name="T38" fmla="*/ 16 w 152"/>
                  <a:gd name="T39" fmla="*/ 44 h 122"/>
                  <a:gd name="T40" fmla="*/ 17 w 152"/>
                  <a:gd name="T41" fmla="*/ 43 h 122"/>
                  <a:gd name="T42" fmla="*/ 21 w 152"/>
                  <a:gd name="T43" fmla="*/ 40 h 122"/>
                  <a:gd name="T44" fmla="*/ 23 w 152"/>
                  <a:gd name="T45" fmla="*/ 37 h 122"/>
                  <a:gd name="T46" fmla="*/ 28 w 152"/>
                  <a:gd name="T47" fmla="*/ 34 h 122"/>
                  <a:gd name="T48" fmla="*/ 29 w 152"/>
                  <a:gd name="T49" fmla="*/ 33 h 122"/>
                  <a:gd name="T50" fmla="*/ 31 w 152"/>
                  <a:gd name="T51" fmla="*/ 29 h 122"/>
                  <a:gd name="T52" fmla="*/ 32 w 152"/>
                  <a:gd name="T53" fmla="*/ 29 h 122"/>
                  <a:gd name="T54" fmla="*/ 36 w 152"/>
                  <a:gd name="T55" fmla="*/ 29 h 122"/>
                  <a:gd name="T56" fmla="*/ 36 w 152"/>
                  <a:gd name="T57" fmla="*/ 26 h 122"/>
                  <a:gd name="T58" fmla="*/ 38 w 152"/>
                  <a:gd name="T59" fmla="*/ 23 h 122"/>
                  <a:gd name="T60" fmla="*/ 37 w 152"/>
                  <a:gd name="T61" fmla="*/ 19 h 122"/>
                  <a:gd name="T62" fmla="*/ 42 w 152"/>
                  <a:gd name="T63" fmla="*/ 19 h 122"/>
                  <a:gd name="T64" fmla="*/ 41 w 152"/>
                  <a:gd name="T65" fmla="*/ 15 h 122"/>
                  <a:gd name="T66" fmla="*/ 43 w 152"/>
                  <a:gd name="T67" fmla="*/ 11 h 122"/>
                  <a:gd name="T68" fmla="*/ 51 w 152"/>
                  <a:gd name="T69" fmla="*/ 8 h 122"/>
                  <a:gd name="T70" fmla="*/ 56 w 152"/>
                  <a:gd name="T71" fmla="*/ 7 h 122"/>
                  <a:gd name="T72" fmla="*/ 59 w 152"/>
                  <a:gd name="T73" fmla="*/ 5 h 122"/>
                  <a:gd name="T74" fmla="*/ 56 w 152"/>
                  <a:gd name="T75" fmla="*/ 4 h 122"/>
                  <a:gd name="T76" fmla="*/ 51 w 152"/>
                  <a:gd name="T77" fmla="*/ 4 h 122"/>
                  <a:gd name="T78" fmla="*/ 46 w 152"/>
                  <a:gd name="T79" fmla="*/ 5 h 122"/>
                  <a:gd name="T80" fmla="*/ 43 w 152"/>
                  <a:gd name="T81" fmla="*/ 9 h 122"/>
                  <a:gd name="T82" fmla="*/ 39 w 152"/>
                  <a:gd name="T83" fmla="*/ 8 h 122"/>
                  <a:gd name="T84" fmla="*/ 40 w 152"/>
                  <a:gd name="T85" fmla="*/ 4 h 122"/>
                  <a:gd name="T86" fmla="*/ 38 w 152"/>
                  <a:gd name="T87" fmla="*/ 2 h 122"/>
                  <a:gd name="T88" fmla="*/ 36 w 152"/>
                  <a:gd name="T89" fmla="*/ 2 h 122"/>
                  <a:gd name="T90" fmla="*/ 32 w 152"/>
                  <a:gd name="T91" fmla="*/ 3 h 122"/>
                  <a:gd name="T92" fmla="*/ 31 w 152"/>
                  <a:gd name="T93" fmla="*/ 3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2" h="122">
                    <a:moveTo>
                      <a:pt x="78" y="8"/>
                    </a:moveTo>
                    <a:lnTo>
                      <a:pt x="74" y="10"/>
                    </a:lnTo>
                    <a:lnTo>
                      <a:pt x="68" y="10"/>
                    </a:lnTo>
                    <a:lnTo>
                      <a:pt x="64" y="6"/>
                    </a:lnTo>
                    <a:lnTo>
                      <a:pt x="60" y="4"/>
                    </a:lnTo>
                    <a:lnTo>
                      <a:pt x="54" y="4"/>
                    </a:lnTo>
                    <a:lnTo>
                      <a:pt x="50" y="2"/>
                    </a:lnTo>
                    <a:lnTo>
                      <a:pt x="46" y="0"/>
                    </a:lnTo>
                    <a:lnTo>
                      <a:pt x="44" y="4"/>
                    </a:lnTo>
                    <a:lnTo>
                      <a:pt x="42" y="6"/>
                    </a:lnTo>
                    <a:lnTo>
                      <a:pt x="42" y="14"/>
                    </a:lnTo>
                    <a:lnTo>
                      <a:pt x="40" y="18"/>
                    </a:lnTo>
                    <a:lnTo>
                      <a:pt x="34" y="24"/>
                    </a:lnTo>
                    <a:lnTo>
                      <a:pt x="36" y="30"/>
                    </a:lnTo>
                    <a:lnTo>
                      <a:pt x="26" y="34"/>
                    </a:lnTo>
                    <a:lnTo>
                      <a:pt x="22" y="32"/>
                    </a:lnTo>
                    <a:lnTo>
                      <a:pt x="20" y="34"/>
                    </a:lnTo>
                    <a:lnTo>
                      <a:pt x="14" y="34"/>
                    </a:lnTo>
                    <a:lnTo>
                      <a:pt x="12" y="38"/>
                    </a:lnTo>
                    <a:lnTo>
                      <a:pt x="10" y="42"/>
                    </a:lnTo>
                    <a:lnTo>
                      <a:pt x="6" y="42"/>
                    </a:lnTo>
                    <a:lnTo>
                      <a:pt x="4" y="44"/>
                    </a:lnTo>
                    <a:lnTo>
                      <a:pt x="0" y="50"/>
                    </a:lnTo>
                    <a:lnTo>
                      <a:pt x="0" y="58"/>
                    </a:lnTo>
                    <a:lnTo>
                      <a:pt x="0" y="60"/>
                    </a:lnTo>
                    <a:lnTo>
                      <a:pt x="4" y="62"/>
                    </a:lnTo>
                    <a:lnTo>
                      <a:pt x="0" y="66"/>
                    </a:lnTo>
                    <a:lnTo>
                      <a:pt x="0" y="72"/>
                    </a:lnTo>
                    <a:lnTo>
                      <a:pt x="4" y="76"/>
                    </a:lnTo>
                    <a:lnTo>
                      <a:pt x="8" y="84"/>
                    </a:lnTo>
                    <a:lnTo>
                      <a:pt x="8" y="90"/>
                    </a:lnTo>
                    <a:lnTo>
                      <a:pt x="8" y="92"/>
                    </a:lnTo>
                    <a:lnTo>
                      <a:pt x="18" y="94"/>
                    </a:lnTo>
                    <a:lnTo>
                      <a:pt x="20" y="96"/>
                    </a:lnTo>
                    <a:lnTo>
                      <a:pt x="20" y="100"/>
                    </a:lnTo>
                    <a:lnTo>
                      <a:pt x="8" y="114"/>
                    </a:lnTo>
                    <a:lnTo>
                      <a:pt x="20" y="122"/>
                    </a:lnTo>
                    <a:lnTo>
                      <a:pt x="24" y="120"/>
                    </a:lnTo>
                    <a:lnTo>
                      <a:pt x="28" y="120"/>
                    </a:lnTo>
                    <a:lnTo>
                      <a:pt x="40" y="120"/>
                    </a:lnTo>
                    <a:lnTo>
                      <a:pt x="46" y="122"/>
                    </a:lnTo>
                    <a:lnTo>
                      <a:pt x="46" y="116"/>
                    </a:lnTo>
                    <a:lnTo>
                      <a:pt x="52" y="116"/>
                    </a:lnTo>
                    <a:lnTo>
                      <a:pt x="54" y="110"/>
                    </a:lnTo>
                    <a:lnTo>
                      <a:pt x="56" y="106"/>
                    </a:lnTo>
                    <a:lnTo>
                      <a:pt x="60" y="102"/>
                    </a:lnTo>
                    <a:lnTo>
                      <a:pt x="68" y="92"/>
                    </a:lnTo>
                    <a:lnTo>
                      <a:pt x="72" y="94"/>
                    </a:lnTo>
                    <a:lnTo>
                      <a:pt x="74" y="92"/>
                    </a:lnTo>
                    <a:lnTo>
                      <a:pt x="76" y="88"/>
                    </a:lnTo>
                    <a:lnTo>
                      <a:pt x="72" y="84"/>
                    </a:lnTo>
                    <a:lnTo>
                      <a:pt x="78" y="80"/>
                    </a:lnTo>
                    <a:lnTo>
                      <a:pt x="80" y="76"/>
                    </a:lnTo>
                    <a:lnTo>
                      <a:pt x="84" y="80"/>
                    </a:lnTo>
                    <a:lnTo>
                      <a:pt x="88" y="82"/>
                    </a:lnTo>
                    <a:lnTo>
                      <a:pt x="92" y="80"/>
                    </a:lnTo>
                    <a:lnTo>
                      <a:pt x="94" y="76"/>
                    </a:lnTo>
                    <a:lnTo>
                      <a:pt x="94" y="70"/>
                    </a:lnTo>
                    <a:lnTo>
                      <a:pt x="98" y="66"/>
                    </a:lnTo>
                    <a:lnTo>
                      <a:pt x="98" y="60"/>
                    </a:lnTo>
                    <a:lnTo>
                      <a:pt x="94" y="56"/>
                    </a:lnTo>
                    <a:lnTo>
                      <a:pt x="96" y="52"/>
                    </a:lnTo>
                    <a:lnTo>
                      <a:pt x="102" y="52"/>
                    </a:lnTo>
                    <a:lnTo>
                      <a:pt x="108" y="52"/>
                    </a:lnTo>
                    <a:lnTo>
                      <a:pt x="110" y="44"/>
                    </a:lnTo>
                    <a:lnTo>
                      <a:pt x="106" y="40"/>
                    </a:lnTo>
                    <a:lnTo>
                      <a:pt x="110" y="38"/>
                    </a:lnTo>
                    <a:lnTo>
                      <a:pt x="110" y="30"/>
                    </a:lnTo>
                    <a:lnTo>
                      <a:pt x="124" y="22"/>
                    </a:lnTo>
                    <a:lnTo>
                      <a:pt x="130" y="22"/>
                    </a:lnTo>
                    <a:lnTo>
                      <a:pt x="138" y="18"/>
                    </a:lnTo>
                    <a:lnTo>
                      <a:pt x="144" y="18"/>
                    </a:lnTo>
                    <a:lnTo>
                      <a:pt x="148" y="18"/>
                    </a:lnTo>
                    <a:lnTo>
                      <a:pt x="152" y="16"/>
                    </a:lnTo>
                    <a:lnTo>
                      <a:pt x="152" y="12"/>
                    </a:lnTo>
                    <a:lnTo>
                      <a:pt x="144" y="12"/>
                    </a:lnTo>
                    <a:lnTo>
                      <a:pt x="134" y="10"/>
                    </a:lnTo>
                    <a:lnTo>
                      <a:pt x="130" y="12"/>
                    </a:lnTo>
                    <a:lnTo>
                      <a:pt x="122" y="16"/>
                    </a:lnTo>
                    <a:lnTo>
                      <a:pt x="118" y="16"/>
                    </a:lnTo>
                    <a:lnTo>
                      <a:pt x="116" y="22"/>
                    </a:lnTo>
                    <a:lnTo>
                      <a:pt x="110" y="26"/>
                    </a:lnTo>
                    <a:lnTo>
                      <a:pt x="104" y="28"/>
                    </a:lnTo>
                    <a:lnTo>
                      <a:pt x="100" y="22"/>
                    </a:lnTo>
                    <a:lnTo>
                      <a:pt x="102" y="14"/>
                    </a:lnTo>
                    <a:lnTo>
                      <a:pt x="104" y="10"/>
                    </a:lnTo>
                    <a:lnTo>
                      <a:pt x="100" y="6"/>
                    </a:lnTo>
                    <a:lnTo>
                      <a:pt x="98" y="2"/>
                    </a:lnTo>
                    <a:lnTo>
                      <a:pt x="94" y="0"/>
                    </a:lnTo>
                    <a:lnTo>
                      <a:pt x="92" y="4"/>
                    </a:lnTo>
                    <a:lnTo>
                      <a:pt x="90" y="6"/>
                    </a:lnTo>
                    <a:lnTo>
                      <a:pt x="84" y="8"/>
                    </a:lnTo>
                    <a:lnTo>
                      <a:pt x="80" y="8"/>
                    </a:lnTo>
                    <a:lnTo>
                      <a:pt x="78" y="8"/>
                    </a:lnTo>
                    <a:close/>
                  </a:path>
                </a:pathLst>
              </a:custGeom>
              <a:grpFill/>
              <a:ln w="3175">
                <a:noFill/>
                <a:round/>
                <a:headEnd/>
                <a:tailEnd/>
              </a:ln>
            </p:spPr>
            <p:txBody>
              <a:bodyPr/>
              <a:lstStyle/>
              <a:p>
                <a:pPr>
                  <a:defRPr/>
                </a:pPr>
                <a:endParaRPr lang="en-GB" dirty="0">
                  <a:latin typeface="Calibri" pitchFamily="34" charset="0"/>
                </a:endParaRPr>
              </a:p>
            </p:txBody>
          </p:sp>
          <p:sp>
            <p:nvSpPr>
              <p:cNvPr id="802" name="Freeform 207"/>
              <p:cNvSpPr>
                <a:spLocks/>
              </p:cNvSpPr>
              <p:nvPr/>
            </p:nvSpPr>
            <p:spPr bwMode="auto">
              <a:xfrm>
                <a:off x="2928373" y="5841276"/>
                <a:ext cx="11594" cy="23185"/>
              </a:xfrm>
              <a:custGeom>
                <a:avLst/>
                <a:gdLst>
                  <a:gd name="T0" fmla="*/ 0 w 6"/>
                  <a:gd name="T1" fmla="*/ 0 h 10"/>
                  <a:gd name="T2" fmla="*/ 0 w 6"/>
                  <a:gd name="T3" fmla="*/ 3 h 10"/>
                  <a:gd name="T4" fmla="*/ 0 w 6"/>
                  <a:gd name="T5" fmla="*/ 3 h 10"/>
                  <a:gd name="T6" fmla="*/ 1 w 6"/>
                  <a:gd name="T7" fmla="*/ 3 h 10"/>
                  <a:gd name="T8" fmla="*/ 1 w 6"/>
                  <a:gd name="T9" fmla="*/ 4 h 10"/>
                  <a:gd name="T10" fmla="*/ 1 w 6"/>
                  <a:gd name="T11" fmla="*/ 4 h 10"/>
                  <a:gd name="T12" fmla="*/ 1 w 6"/>
                  <a:gd name="T13" fmla="*/ 2 h 10"/>
                  <a:gd name="T14" fmla="*/ 1 w 6"/>
                  <a:gd name="T15" fmla="*/ 2 h 10"/>
                  <a:gd name="T16" fmla="*/ 0 w 6"/>
                  <a:gd name="T17" fmla="*/ 0 h 10"/>
                  <a:gd name="T18" fmla="*/ 0 w 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0">
                    <a:moveTo>
                      <a:pt x="0" y="0"/>
                    </a:moveTo>
                    <a:lnTo>
                      <a:pt x="0" y="8"/>
                    </a:lnTo>
                    <a:lnTo>
                      <a:pt x="2" y="8"/>
                    </a:lnTo>
                    <a:lnTo>
                      <a:pt x="6" y="10"/>
                    </a:lnTo>
                    <a:lnTo>
                      <a:pt x="6" y="4"/>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803" name="Freeform 208"/>
              <p:cNvSpPr>
                <a:spLocks/>
              </p:cNvSpPr>
              <p:nvPr/>
            </p:nvSpPr>
            <p:spPr bwMode="auto">
              <a:xfrm>
                <a:off x="7389218" y="4328481"/>
                <a:ext cx="26087" cy="8694"/>
              </a:xfrm>
              <a:custGeom>
                <a:avLst/>
                <a:gdLst>
                  <a:gd name="T0" fmla="*/ 0 w 12"/>
                  <a:gd name="T1" fmla="*/ 2 h 4"/>
                  <a:gd name="T2" fmla="*/ 2 w 12"/>
                  <a:gd name="T3" fmla="*/ 0 h 4"/>
                  <a:gd name="T4" fmla="*/ 4 w 12"/>
                  <a:gd name="T5" fmla="*/ 2 h 4"/>
                  <a:gd name="T6" fmla="*/ 4 w 12"/>
                  <a:gd name="T7" fmla="*/ 2 h 4"/>
                  <a:gd name="T8" fmla="*/ 2 w 12"/>
                  <a:gd name="T9" fmla="*/ 2 h 4"/>
                  <a:gd name="T10" fmla="*/ 2 w 12"/>
                  <a:gd name="T11" fmla="*/ 2 h 4"/>
                  <a:gd name="T12" fmla="*/ 0 w 12"/>
                  <a:gd name="T13" fmla="*/ 2 h 4"/>
                  <a:gd name="T14" fmla="*/ 0 w 12"/>
                  <a:gd name="T15" fmla="*/ 2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4">
                    <a:moveTo>
                      <a:pt x="0" y="4"/>
                    </a:moveTo>
                    <a:lnTo>
                      <a:pt x="4" y="0"/>
                    </a:lnTo>
                    <a:lnTo>
                      <a:pt x="12" y="2"/>
                    </a:lnTo>
                    <a:lnTo>
                      <a:pt x="6" y="4"/>
                    </a:lnTo>
                    <a:lnTo>
                      <a:pt x="0" y="4"/>
                    </a:lnTo>
                    <a:close/>
                  </a:path>
                </a:pathLst>
              </a:custGeom>
              <a:grpFill/>
              <a:ln w="3175">
                <a:noFill/>
                <a:round/>
                <a:headEnd/>
                <a:tailEnd/>
              </a:ln>
            </p:spPr>
            <p:txBody>
              <a:bodyPr/>
              <a:lstStyle/>
              <a:p>
                <a:pPr>
                  <a:defRPr/>
                </a:pPr>
                <a:endParaRPr lang="en-GB" dirty="0">
                  <a:latin typeface="Calibri" pitchFamily="34" charset="0"/>
                </a:endParaRPr>
              </a:p>
            </p:txBody>
          </p:sp>
          <p:sp>
            <p:nvSpPr>
              <p:cNvPr id="804" name="Freeform 209"/>
              <p:cNvSpPr>
                <a:spLocks/>
              </p:cNvSpPr>
              <p:nvPr/>
            </p:nvSpPr>
            <p:spPr bwMode="auto">
              <a:xfrm>
                <a:off x="5096477" y="2499796"/>
                <a:ext cx="278259" cy="228948"/>
              </a:xfrm>
              <a:custGeom>
                <a:avLst/>
                <a:gdLst>
                  <a:gd name="T0" fmla="*/ 23 w 122"/>
                  <a:gd name="T1" fmla="*/ 2 h 100"/>
                  <a:gd name="T2" fmla="*/ 22 w 122"/>
                  <a:gd name="T3" fmla="*/ 2 h 100"/>
                  <a:gd name="T4" fmla="*/ 19 w 122"/>
                  <a:gd name="T5" fmla="*/ 3 h 100"/>
                  <a:gd name="T6" fmla="*/ 19 w 122"/>
                  <a:gd name="T7" fmla="*/ 2 h 100"/>
                  <a:gd name="T8" fmla="*/ 19 w 122"/>
                  <a:gd name="T9" fmla="*/ 0 h 100"/>
                  <a:gd name="T10" fmla="*/ 13 w 122"/>
                  <a:gd name="T11" fmla="*/ 2 h 100"/>
                  <a:gd name="T12" fmla="*/ 3 w 122"/>
                  <a:gd name="T13" fmla="*/ 6 h 100"/>
                  <a:gd name="T14" fmla="*/ 2 w 122"/>
                  <a:gd name="T15" fmla="*/ 6 h 100"/>
                  <a:gd name="T16" fmla="*/ 0 w 122"/>
                  <a:gd name="T17" fmla="*/ 9 h 100"/>
                  <a:gd name="T18" fmla="*/ 2 w 122"/>
                  <a:gd name="T19" fmla="*/ 13 h 100"/>
                  <a:gd name="T20" fmla="*/ 2 w 122"/>
                  <a:gd name="T21" fmla="*/ 16 h 100"/>
                  <a:gd name="T22" fmla="*/ 2 w 122"/>
                  <a:gd name="T23" fmla="*/ 17 h 100"/>
                  <a:gd name="T24" fmla="*/ 3 w 122"/>
                  <a:gd name="T25" fmla="*/ 25 h 100"/>
                  <a:gd name="T26" fmla="*/ 7 w 122"/>
                  <a:gd name="T27" fmla="*/ 25 h 100"/>
                  <a:gd name="T28" fmla="*/ 8 w 122"/>
                  <a:gd name="T29" fmla="*/ 27 h 100"/>
                  <a:gd name="T30" fmla="*/ 10 w 122"/>
                  <a:gd name="T31" fmla="*/ 28 h 100"/>
                  <a:gd name="T32" fmla="*/ 13 w 122"/>
                  <a:gd name="T33" fmla="*/ 28 h 100"/>
                  <a:gd name="T34" fmla="*/ 15 w 122"/>
                  <a:gd name="T35" fmla="*/ 29 h 100"/>
                  <a:gd name="T36" fmla="*/ 16 w 122"/>
                  <a:gd name="T37" fmla="*/ 31 h 100"/>
                  <a:gd name="T38" fmla="*/ 17 w 122"/>
                  <a:gd name="T39" fmla="*/ 32 h 100"/>
                  <a:gd name="T40" fmla="*/ 19 w 122"/>
                  <a:gd name="T41" fmla="*/ 34 h 100"/>
                  <a:gd name="T42" fmla="*/ 22 w 122"/>
                  <a:gd name="T43" fmla="*/ 34 h 100"/>
                  <a:gd name="T44" fmla="*/ 26 w 122"/>
                  <a:gd name="T45" fmla="*/ 35 h 100"/>
                  <a:gd name="T46" fmla="*/ 28 w 122"/>
                  <a:gd name="T47" fmla="*/ 34 h 100"/>
                  <a:gd name="T48" fmla="*/ 30 w 122"/>
                  <a:gd name="T49" fmla="*/ 34 h 100"/>
                  <a:gd name="T50" fmla="*/ 33 w 122"/>
                  <a:gd name="T51" fmla="*/ 32 h 100"/>
                  <a:gd name="T52" fmla="*/ 36 w 122"/>
                  <a:gd name="T53" fmla="*/ 32 h 100"/>
                  <a:gd name="T54" fmla="*/ 39 w 122"/>
                  <a:gd name="T55" fmla="*/ 34 h 100"/>
                  <a:gd name="T56" fmla="*/ 40 w 122"/>
                  <a:gd name="T57" fmla="*/ 36 h 100"/>
                  <a:gd name="T58" fmla="*/ 42 w 122"/>
                  <a:gd name="T59" fmla="*/ 39 h 100"/>
                  <a:gd name="T60" fmla="*/ 44 w 122"/>
                  <a:gd name="T61" fmla="*/ 39 h 100"/>
                  <a:gd name="T62" fmla="*/ 45 w 122"/>
                  <a:gd name="T63" fmla="*/ 37 h 100"/>
                  <a:gd name="T64" fmla="*/ 45 w 122"/>
                  <a:gd name="T65" fmla="*/ 34 h 100"/>
                  <a:gd name="T66" fmla="*/ 47 w 122"/>
                  <a:gd name="T67" fmla="*/ 28 h 100"/>
                  <a:gd name="T68" fmla="*/ 45 w 122"/>
                  <a:gd name="T69" fmla="*/ 27 h 100"/>
                  <a:gd name="T70" fmla="*/ 46 w 122"/>
                  <a:gd name="T71" fmla="*/ 24 h 100"/>
                  <a:gd name="T72" fmla="*/ 46 w 122"/>
                  <a:gd name="T73" fmla="*/ 22 h 100"/>
                  <a:gd name="T74" fmla="*/ 46 w 122"/>
                  <a:gd name="T75" fmla="*/ 21 h 100"/>
                  <a:gd name="T76" fmla="*/ 45 w 122"/>
                  <a:gd name="T77" fmla="*/ 17 h 100"/>
                  <a:gd name="T78" fmla="*/ 46 w 122"/>
                  <a:gd name="T79" fmla="*/ 13 h 100"/>
                  <a:gd name="T80" fmla="*/ 47 w 122"/>
                  <a:gd name="T81" fmla="*/ 10 h 100"/>
                  <a:gd name="T82" fmla="*/ 46 w 122"/>
                  <a:gd name="T83" fmla="*/ 8 h 100"/>
                  <a:gd name="T84" fmla="*/ 46 w 122"/>
                  <a:gd name="T85" fmla="*/ 6 h 100"/>
                  <a:gd name="T86" fmla="*/ 42 w 122"/>
                  <a:gd name="T87" fmla="*/ 5 h 100"/>
                  <a:gd name="T88" fmla="*/ 37 w 122"/>
                  <a:gd name="T89" fmla="*/ 6 h 100"/>
                  <a:gd name="T90" fmla="*/ 32 w 122"/>
                  <a:gd name="T91" fmla="*/ 5 h 100"/>
                  <a:gd name="T92" fmla="*/ 25 w 122"/>
                  <a:gd name="T93" fmla="*/ 3 h 100"/>
                  <a:gd name="T94" fmla="*/ 24 w 122"/>
                  <a:gd name="T95" fmla="*/ 2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2" h="100">
                    <a:moveTo>
                      <a:pt x="62" y="6"/>
                    </a:moveTo>
                    <a:lnTo>
                      <a:pt x="62" y="6"/>
                    </a:lnTo>
                    <a:lnTo>
                      <a:pt x="60" y="6"/>
                    </a:lnTo>
                    <a:lnTo>
                      <a:pt x="60" y="4"/>
                    </a:lnTo>
                    <a:lnTo>
                      <a:pt x="58" y="4"/>
                    </a:lnTo>
                    <a:lnTo>
                      <a:pt x="54" y="6"/>
                    </a:lnTo>
                    <a:lnTo>
                      <a:pt x="50" y="8"/>
                    </a:lnTo>
                    <a:lnTo>
                      <a:pt x="48" y="4"/>
                    </a:lnTo>
                    <a:lnTo>
                      <a:pt x="50" y="4"/>
                    </a:lnTo>
                    <a:lnTo>
                      <a:pt x="50" y="2"/>
                    </a:lnTo>
                    <a:lnTo>
                      <a:pt x="48" y="0"/>
                    </a:lnTo>
                    <a:lnTo>
                      <a:pt x="44" y="0"/>
                    </a:lnTo>
                    <a:lnTo>
                      <a:pt x="36" y="2"/>
                    </a:lnTo>
                    <a:lnTo>
                      <a:pt x="28" y="6"/>
                    </a:lnTo>
                    <a:lnTo>
                      <a:pt x="18" y="12"/>
                    </a:lnTo>
                    <a:lnTo>
                      <a:pt x="8" y="14"/>
                    </a:lnTo>
                    <a:lnTo>
                      <a:pt x="2" y="14"/>
                    </a:lnTo>
                    <a:lnTo>
                      <a:pt x="2" y="18"/>
                    </a:lnTo>
                    <a:lnTo>
                      <a:pt x="0" y="24"/>
                    </a:lnTo>
                    <a:lnTo>
                      <a:pt x="0" y="26"/>
                    </a:lnTo>
                    <a:lnTo>
                      <a:pt x="2" y="30"/>
                    </a:lnTo>
                    <a:lnTo>
                      <a:pt x="2" y="32"/>
                    </a:lnTo>
                    <a:lnTo>
                      <a:pt x="2" y="40"/>
                    </a:lnTo>
                    <a:lnTo>
                      <a:pt x="4" y="44"/>
                    </a:lnTo>
                    <a:lnTo>
                      <a:pt x="4" y="46"/>
                    </a:lnTo>
                    <a:lnTo>
                      <a:pt x="6" y="62"/>
                    </a:lnTo>
                    <a:lnTo>
                      <a:pt x="8" y="64"/>
                    </a:lnTo>
                    <a:lnTo>
                      <a:pt x="14" y="64"/>
                    </a:lnTo>
                    <a:lnTo>
                      <a:pt x="18" y="66"/>
                    </a:lnTo>
                    <a:lnTo>
                      <a:pt x="18" y="68"/>
                    </a:lnTo>
                    <a:lnTo>
                      <a:pt x="20" y="68"/>
                    </a:lnTo>
                    <a:lnTo>
                      <a:pt x="22" y="66"/>
                    </a:lnTo>
                    <a:lnTo>
                      <a:pt x="24" y="68"/>
                    </a:lnTo>
                    <a:lnTo>
                      <a:pt x="28" y="72"/>
                    </a:lnTo>
                    <a:lnTo>
                      <a:pt x="32" y="74"/>
                    </a:lnTo>
                    <a:lnTo>
                      <a:pt x="36" y="72"/>
                    </a:lnTo>
                    <a:lnTo>
                      <a:pt x="38" y="74"/>
                    </a:lnTo>
                    <a:lnTo>
                      <a:pt x="38" y="76"/>
                    </a:lnTo>
                    <a:lnTo>
                      <a:pt x="40" y="78"/>
                    </a:lnTo>
                    <a:lnTo>
                      <a:pt x="42" y="78"/>
                    </a:lnTo>
                    <a:lnTo>
                      <a:pt x="44" y="82"/>
                    </a:lnTo>
                    <a:lnTo>
                      <a:pt x="46" y="84"/>
                    </a:lnTo>
                    <a:lnTo>
                      <a:pt x="50" y="86"/>
                    </a:lnTo>
                    <a:lnTo>
                      <a:pt x="54" y="84"/>
                    </a:lnTo>
                    <a:lnTo>
                      <a:pt x="58" y="86"/>
                    </a:lnTo>
                    <a:lnTo>
                      <a:pt x="64" y="88"/>
                    </a:lnTo>
                    <a:lnTo>
                      <a:pt x="68" y="90"/>
                    </a:lnTo>
                    <a:lnTo>
                      <a:pt x="70" y="90"/>
                    </a:lnTo>
                    <a:lnTo>
                      <a:pt x="72" y="88"/>
                    </a:lnTo>
                    <a:lnTo>
                      <a:pt x="74" y="86"/>
                    </a:lnTo>
                    <a:lnTo>
                      <a:pt x="78" y="86"/>
                    </a:lnTo>
                    <a:lnTo>
                      <a:pt x="84" y="82"/>
                    </a:lnTo>
                    <a:lnTo>
                      <a:pt x="86" y="80"/>
                    </a:lnTo>
                    <a:lnTo>
                      <a:pt x="90" y="82"/>
                    </a:lnTo>
                    <a:lnTo>
                      <a:pt x="94" y="84"/>
                    </a:lnTo>
                    <a:lnTo>
                      <a:pt x="98" y="86"/>
                    </a:lnTo>
                    <a:lnTo>
                      <a:pt x="100" y="88"/>
                    </a:lnTo>
                    <a:lnTo>
                      <a:pt x="102" y="90"/>
                    </a:lnTo>
                    <a:lnTo>
                      <a:pt x="104" y="92"/>
                    </a:lnTo>
                    <a:lnTo>
                      <a:pt x="106" y="96"/>
                    </a:lnTo>
                    <a:lnTo>
                      <a:pt x="108" y="100"/>
                    </a:lnTo>
                    <a:lnTo>
                      <a:pt x="110" y="100"/>
                    </a:lnTo>
                    <a:lnTo>
                      <a:pt x="114" y="100"/>
                    </a:lnTo>
                    <a:lnTo>
                      <a:pt x="116" y="98"/>
                    </a:lnTo>
                    <a:lnTo>
                      <a:pt x="118" y="96"/>
                    </a:lnTo>
                    <a:lnTo>
                      <a:pt x="116" y="92"/>
                    </a:lnTo>
                    <a:lnTo>
                      <a:pt x="116" y="88"/>
                    </a:lnTo>
                    <a:lnTo>
                      <a:pt x="118" y="82"/>
                    </a:lnTo>
                    <a:lnTo>
                      <a:pt x="122" y="74"/>
                    </a:lnTo>
                    <a:lnTo>
                      <a:pt x="120" y="70"/>
                    </a:lnTo>
                    <a:lnTo>
                      <a:pt x="118" y="68"/>
                    </a:lnTo>
                    <a:lnTo>
                      <a:pt x="118" y="66"/>
                    </a:lnTo>
                    <a:lnTo>
                      <a:pt x="120" y="62"/>
                    </a:lnTo>
                    <a:lnTo>
                      <a:pt x="120" y="58"/>
                    </a:lnTo>
                    <a:lnTo>
                      <a:pt x="120" y="56"/>
                    </a:lnTo>
                    <a:lnTo>
                      <a:pt x="120" y="54"/>
                    </a:lnTo>
                    <a:lnTo>
                      <a:pt x="118" y="48"/>
                    </a:lnTo>
                    <a:lnTo>
                      <a:pt x="118" y="46"/>
                    </a:lnTo>
                    <a:lnTo>
                      <a:pt x="120" y="46"/>
                    </a:lnTo>
                    <a:lnTo>
                      <a:pt x="120" y="36"/>
                    </a:lnTo>
                    <a:lnTo>
                      <a:pt x="122" y="32"/>
                    </a:lnTo>
                    <a:lnTo>
                      <a:pt x="122" y="28"/>
                    </a:lnTo>
                    <a:lnTo>
                      <a:pt x="122" y="26"/>
                    </a:lnTo>
                    <a:lnTo>
                      <a:pt x="120" y="20"/>
                    </a:lnTo>
                    <a:lnTo>
                      <a:pt x="118" y="16"/>
                    </a:lnTo>
                    <a:lnTo>
                      <a:pt x="120" y="16"/>
                    </a:lnTo>
                    <a:lnTo>
                      <a:pt x="116" y="14"/>
                    </a:lnTo>
                    <a:lnTo>
                      <a:pt x="108" y="12"/>
                    </a:lnTo>
                    <a:lnTo>
                      <a:pt x="102" y="12"/>
                    </a:lnTo>
                    <a:lnTo>
                      <a:pt x="96" y="14"/>
                    </a:lnTo>
                    <a:lnTo>
                      <a:pt x="90" y="14"/>
                    </a:lnTo>
                    <a:lnTo>
                      <a:pt x="84" y="12"/>
                    </a:lnTo>
                    <a:lnTo>
                      <a:pt x="76" y="12"/>
                    </a:lnTo>
                    <a:lnTo>
                      <a:pt x="66" y="8"/>
                    </a:lnTo>
                    <a:lnTo>
                      <a:pt x="62" y="4"/>
                    </a:lnTo>
                    <a:lnTo>
                      <a:pt x="62" y="6"/>
                    </a:lnTo>
                    <a:close/>
                  </a:path>
                </a:pathLst>
              </a:custGeom>
              <a:grpFill/>
              <a:ln w="3175">
                <a:noFill/>
                <a:round/>
                <a:headEnd/>
                <a:tailEnd/>
              </a:ln>
            </p:spPr>
            <p:txBody>
              <a:bodyPr/>
              <a:lstStyle/>
              <a:p>
                <a:pPr>
                  <a:defRPr/>
                </a:pPr>
                <a:endParaRPr lang="en-GB" dirty="0">
                  <a:latin typeface="Calibri" pitchFamily="34" charset="0"/>
                </a:endParaRPr>
              </a:p>
            </p:txBody>
          </p:sp>
          <p:sp>
            <p:nvSpPr>
              <p:cNvPr id="805" name="Freeform 210"/>
              <p:cNvSpPr>
                <a:spLocks/>
              </p:cNvSpPr>
              <p:nvPr/>
            </p:nvSpPr>
            <p:spPr bwMode="auto">
              <a:xfrm>
                <a:off x="3113880" y="5003732"/>
                <a:ext cx="205796" cy="272419"/>
              </a:xfrm>
              <a:custGeom>
                <a:avLst/>
                <a:gdLst>
                  <a:gd name="T0" fmla="*/ 17 w 90"/>
                  <a:gd name="T1" fmla="*/ 2 h 120"/>
                  <a:gd name="T2" fmla="*/ 7 w 90"/>
                  <a:gd name="T3" fmla="*/ 2 h 120"/>
                  <a:gd name="T4" fmla="*/ 6 w 90"/>
                  <a:gd name="T5" fmla="*/ 2 h 120"/>
                  <a:gd name="T6" fmla="*/ 5 w 90"/>
                  <a:gd name="T7" fmla="*/ 4 h 120"/>
                  <a:gd name="T8" fmla="*/ 3 w 90"/>
                  <a:gd name="T9" fmla="*/ 8 h 120"/>
                  <a:gd name="T10" fmla="*/ 0 w 90"/>
                  <a:gd name="T11" fmla="*/ 15 h 120"/>
                  <a:gd name="T12" fmla="*/ 3 w 90"/>
                  <a:gd name="T13" fmla="*/ 16 h 120"/>
                  <a:gd name="T14" fmla="*/ 4 w 90"/>
                  <a:gd name="T15" fmla="*/ 19 h 120"/>
                  <a:gd name="T16" fmla="*/ 6 w 90"/>
                  <a:gd name="T17" fmla="*/ 20 h 120"/>
                  <a:gd name="T18" fmla="*/ 7 w 90"/>
                  <a:gd name="T19" fmla="*/ 21 h 120"/>
                  <a:gd name="T20" fmla="*/ 8 w 90"/>
                  <a:gd name="T21" fmla="*/ 23 h 120"/>
                  <a:gd name="T22" fmla="*/ 8 w 90"/>
                  <a:gd name="T23" fmla="*/ 25 h 120"/>
                  <a:gd name="T24" fmla="*/ 9 w 90"/>
                  <a:gd name="T25" fmla="*/ 26 h 120"/>
                  <a:gd name="T26" fmla="*/ 13 w 90"/>
                  <a:gd name="T27" fmla="*/ 27 h 120"/>
                  <a:gd name="T28" fmla="*/ 13 w 90"/>
                  <a:gd name="T29" fmla="*/ 29 h 120"/>
                  <a:gd name="T30" fmla="*/ 15 w 90"/>
                  <a:gd name="T31" fmla="*/ 29 h 120"/>
                  <a:gd name="T32" fmla="*/ 15 w 90"/>
                  <a:gd name="T33" fmla="*/ 29 h 120"/>
                  <a:gd name="T34" fmla="*/ 17 w 90"/>
                  <a:gd name="T35" fmla="*/ 30 h 120"/>
                  <a:gd name="T36" fmla="*/ 19 w 90"/>
                  <a:gd name="T37" fmla="*/ 33 h 120"/>
                  <a:gd name="T38" fmla="*/ 20 w 90"/>
                  <a:gd name="T39" fmla="*/ 34 h 120"/>
                  <a:gd name="T40" fmla="*/ 20 w 90"/>
                  <a:gd name="T41" fmla="*/ 37 h 120"/>
                  <a:gd name="T42" fmla="*/ 19 w 90"/>
                  <a:gd name="T43" fmla="*/ 38 h 120"/>
                  <a:gd name="T44" fmla="*/ 17 w 90"/>
                  <a:gd name="T45" fmla="*/ 41 h 120"/>
                  <a:gd name="T46" fmla="*/ 17 w 90"/>
                  <a:gd name="T47" fmla="*/ 44 h 120"/>
                  <a:gd name="T48" fmla="*/ 17 w 90"/>
                  <a:gd name="T49" fmla="*/ 44 h 120"/>
                  <a:gd name="T50" fmla="*/ 19 w 90"/>
                  <a:gd name="T51" fmla="*/ 44 h 120"/>
                  <a:gd name="T52" fmla="*/ 21 w 90"/>
                  <a:gd name="T53" fmla="*/ 44 h 120"/>
                  <a:gd name="T54" fmla="*/ 24 w 90"/>
                  <a:gd name="T55" fmla="*/ 45 h 120"/>
                  <a:gd name="T56" fmla="*/ 28 w 90"/>
                  <a:gd name="T57" fmla="*/ 45 h 120"/>
                  <a:gd name="T58" fmla="*/ 29 w 90"/>
                  <a:gd name="T59" fmla="*/ 45 h 120"/>
                  <a:gd name="T60" fmla="*/ 31 w 90"/>
                  <a:gd name="T61" fmla="*/ 45 h 120"/>
                  <a:gd name="T62" fmla="*/ 31 w 90"/>
                  <a:gd name="T63" fmla="*/ 44 h 120"/>
                  <a:gd name="T64" fmla="*/ 32 w 90"/>
                  <a:gd name="T65" fmla="*/ 41 h 120"/>
                  <a:gd name="T66" fmla="*/ 34 w 90"/>
                  <a:gd name="T67" fmla="*/ 40 h 120"/>
                  <a:gd name="T68" fmla="*/ 34 w 90"/>
                  <a:gd name="T69" fmla="*/ 38 h 120"/>
                  <a:gd name="T70" fmla="*/ 34 w 90"/>
                  <a:gd name="T71" fmla="*/ 35 h 120"/>
                  <a:gd name="T72" fmla="*/ 34 w 90"/>
                  <a:gd name="T73" fmla="*/ 33 h 120"/>
                  <a:gd name="T74" fmla="*/ 34 w 90"/>
                  <a:gd name="T75" fmla="*/ 30 h 120"/>
                  <a:gd name="T76" fmla="*/ 35 w 90"/>
                  <a:gd name="T77" fmla="*/ 26 h 120"/>
                  <a:gd name="T78" fmla="*/ 35 w 90"/>
                  <a:gd name="T79" fmla="*/ 26 h 120"/>
                  <a:gd name="T80" fmla="*/ 32 w 90"/>
                  <a:gd name="T81" fmla="*/ 27 h 120"/>
                  <a:gd name="T82" fmla="*/ 32 w 90"/>
                  <a:gd name="T83" fmla="*/ 27 h 120"/>
                  <a:gd name="T84" fmla="*/ 32 w 90"/>
                  <a:gd name="T85" fmla="*/ 24 h 120"/>
                  <a:gd name="T86" fmla="*/ 32 w 90"/>
                  <a:gd name="T87" fmla="*/ 19 h 120"/>
                  <a:gd name="T88" fmla="*/ 31 w 90"/>
                  <a:gd name="T89" fmla="*/ 17 h 120"/>
                  <a:gd name="T90" fmla="*/ 29 w 90"/>
                  <a:gd name="T91" fmla="*/ 16 h 120"/>
                  <a:gd name="T92" fmla="*/ 28 w 90"/>
                  <a:gd name="T93" fmla="*/ 16 h 120"/>
                  <a:gd name="T94" fmla="*/ 27 w 90"/>
                  <a:gd name="T95" fmla="*/ 15 h 120"/>
                  <a:gd name="T96" fmla="*/ 27 w 90"/>
                  <a:gd name="T97" fmla="*/ 15 h 120"/>
                  <a:gd name="T98" fmla="*/ 22 w 90"/>
                  <a:gd name="T99" fmla="*/ 15 h 120"/>
                  <a:gd name="T100" fmla="*/ 21 w 90"/>
                  <a:gd name="T101" fmla="*/ 13 h 120"/>
                  <a:gd name="T102" fmla="*/ 20 w 90"/>
                  <a:gd name="T103" fmla="*/ 10 h 120"/>
                  <a:gd name="T104" fmla="*/ 21 w 90"/>
                  <a:gd name="T105" fmla="*/ 8 h 120"/>
                  <a:gd name="T106" fmla="*/ 20 w 90"/>
                  <a:gd name="T107" fmla="*/ 6 h 120"/>
                  <a:gd name="T108" fmla="*/ 17 w 90"/>
                  <a:gd name="T109" fmla="*/ 3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0" h="120">
                    <a:moveTo>
                      <a:pt x="46" y="8"/>
                    </a:moveTo>
                    <a:lnTo>
                      <a:pt x="42" y="2"/>
                    </a:lnTo>
                    <a:lnTo>
                      <a:pt x="32" y="0"/>
                    </a:lnTo>
                    <a:lnTo>
                      <a:pt x="18" y="2"/>
                    </a:lnTo>
                    <a:lnTo>
                      <a:pt x="14" y="6"/>
                    </a:lnTo>
                    <a:lnTo>
                      <a:pt x="12" y="12"/>
                    </a:lnTo>
                    <a:lnTo>
                      <a:pt x="10" y="16"/>
                    </a:lnTo>
                    <a:lnTo>
                      <a:pt x="8" y="20"/>
                    </a:lnTo>
                    <a:lnTo>
                      <a:pt x="8" y="24"/>
                    </a:lnTo>
                    <a:lnTo>
                      <a:pt x="0" y="40"/>
                    </a:lnTo>
                    <a:lnTo>
                      <a:pt x="8" y="44"/>
                    </a:lnTo>
                    <a:lnTo>
                      <a:pt x="10" y="50"/>
                    </a:lnTo>
                    <a:lnTo>
                      <a:pt x="12" y="52"/>
                    </a:lnTo>
                    <a:lnTo>
                      <a:pt x="14" y="54"/>
                    </a:lnTo>
                    <a:lnTo>
                      <a:pt x="18" y="56"/>
                    </a:lnTo>
                    <a:lnTo>
                      <a:pt x="20" y="60"/>
                    </a:lnTo>
                    <a:lnTo>
                      <a:pt x="22" y="64"/>
                    </a:lnTo>
                    <a:lnTo>
                      <a:pt x="22" y="66"/>
                    </a:lnTo>
                    <a:lnTo>
                      <a:pt x="24" y="68"/>
                    </a:lnTo>
                    <a:lnTo>
                      <a:pt x="28" y="70"/>
                    </a:lnTo>
                    <a:lnTo>
                      <a:pt x="32" y="74"/>
                    </a:lnTo>
                    <a:lnTo>
                      <a:pt x="34" y="76"/>
                    </a:lnTo>
                    <a:lnTo>
                      <a:pt x="36" y="76"/>
                    </a:lnTo>
                    <a:lnTo>
                      <a:pt x="38" y="76"/>
                    </a:lnTo>
                    <a:lnTo>
                      <a:pt x="44" y="80"/>
                    </a:lnTo>
                    <a:lnTo>
                      <a:pt x="46" y="84"/>
                    </a:lnTo>
                    <a:lnTo>
                      <a:pt x="50" y="88"/>
                    </a:lnTo>
                    <a:lnTo>
                      <a:pt x="52" y="90"/>
                    </a:lnTo>
                    <a:lnTo>
                      <a:pt x="52" y="92"/>
                    </a:lnTo>
                    <a:lnTo>
                      <a:pt x="52" y="98"/>
                    </a:lnTo>
                    <a:lnTo>
                      <a:pt x="50" y="104"/>
                    </a:lnTo>
                    <a:lnTo>
                      <a:pt x="46" y="108"/>
                    </a:lnTo>
                    <a:lnTo>
                      <a:pt x="42" y="116"/>
                    </a:lnTo>
                    <a:lnTo>
                      <a:pt x="42" y="118"/>
                    </a:lnTo>
                    <a:lnTo>
                      <a:pt x="46" y="118"/>
                    </a:lnTo>
                    <a:lnTo>
                      <a:pt x="50" y="118"/>
                    </a:lnTo>
                    <a:lnTo>
                      <a:pt x="54" y="118"/>
                    </a:lnTo>
                    <a:lnTo>
                      <a:pt x="58" y="120"/>
                    </a:lnTo>
                    <a:lnTo>
                      <a:pt x="62" y="120"/>
                    </a:lnTo>
                    <a:lnTo>
                      <a:pt x="72" y="120"/>
                    </a:lnTo>
                    <a:lnTo>
                      <a:pt x="76" y="120"/>
                    </a:lnTo>
                    <a:lnTo>
                      <a:pt x="78" y="120"/>
                    </a:lnTo>
                    <a:lnTo>
                      <a:pt x="80" y="118"/>
                    </a:lnTo>
                    <a:lnTo>
                      <a:pt x="82" y="114"/>
                    </a:lnTo>
                    <a:lnTo>
                      <a:pt x="84" y="110"/>
                    </a:lnTo>
                    <a:lnTo>
                      <a:pt x="86" y="106"/>
                    </a:lnTo>
                    <a:lnTo>
                      <a:pt x="86" y="100"/>
                    </a:lnTo>
                    <a:lnTo>
                      <a:pt x="86" y="96"/>
                    </a:lnTo>
                    <a:lnTo>
                      <a:pt x="88" y="94"/>
                    </a:lnTo>
                    <a:lnTo>
                      <a:pt x="88" y="88"/>
                    </a:lnTo>
                    <a:lnTo>
                      <a:pt x="88" y="80"/>
                    </a:lnTo>
                    <a:lnTo>
                      <a:pt x="90" y="74"/>
                    </a:lnTo>
                    <a:lnTo>
                      <a:pt x="90" y="68"/>
                    </a:lnTo>
                    <a:lnTo>
                      <a:pt x="88" y="68"/>
                    </a:lnTo>
                    <a:lnTo>
                      <a:pt x="84" y="70"/>
                    </a:lnTo>
                    <a:lnTo>
                      <a:pt x="82" y="70"/>
                    </a:lnTo>
                    <a:lnTo>
                      <a:pt x="82" y="68"/>
                    </a:lnTo>
                    <a:lnTo>
                      <a:pt x="82" y="64"/>
                    </a:lnTo>
                    <a:lnTo>
                      <a:pt x="82" y="50"/>
                    </a:lnTo>
                    <a:lnTo>
                      <a:pt x="80" y="46"/>
                    </a:lnTo>
                    <a:lnTo>
                      <a:pt x="76" y="44"/>
                    </a:lnTo>
                    <a:lnTo>
                      <a:pt x="74" y="44"/>
                    </a:lnTo>
                    <a:lnTo>
                      <a:pt x="72" y="42"/>
                    </a:lnTo>
                    <a:lnTo>
                      <a:pt x="72" y="40"/>
                    </a:lnTo>
                    <a:lnTo>
                      <a:pt x="70" y="38"/>
                    </a:lnTo>
                    <a:lnTo>
                      <a:pt x="68" y="40"/>
                    </a:lnTo>
                    <a:lnTo>
                      <a:pt x="60" y="40"/>
                    </a:lnTo>
                    <a:lnTo>
                      <a:pt x="56" y="38"/>
                    </a:lnTo>
                    <a:lnTo>
                      <a:pt x="54" y="36"/>
                    </a:lnTo>
                    <a:lnTo>
                      <a:pt x="54" y="32"/>
                    </a:lnTo>
                    <a:lnTo>
                      <a:pt x="52" y="26"/>
                    </a:lnTo>
                    <a:lnTo>
                      <a:pt x="54" y="20"/>
                    </a:lnTo>
                    <a:lnTo>
                      <a:pt x="52" y="16"/>
                    </a:lnTo>
                    <a:lnTo>
                      <a:pt x="50" y="12"/>
                    </a:lnTo>
                    <a:lnTo>
                      <a:pt x="46" y="8"/>
                    </a:lnTo>
                    <a:close/>
                  </a:path>
                </a:pathLst>
              </a:custGeom>
              <a:grpFill/>
              <a:ln w="3175">
                <a:noFill/>
                <a:round/>
                <a:headEnd/>
                <a:tailEnd/>
              </a:ln>
            </p:spPr>
            <p:txBody>
              <a:bodyPr/>
              <a:lstStyle/>
              <a:p>
                <a:pPr>
                  <a:defRPr/>
                </a:pPr>
                <a:endParaRPr lang="en-GB" dirty="0">
                  <a:latin typeface="Calibri" pitchFamily="34" charset="0"/>
                </a:endParaRPr>
              </a:p>
            </p:txBody>
          </p:sp>
          <p:sp>
            <p:nvSpPr>
              <p:cNvPr id="806" name="Freeform 211"/>
              <p:cNvSpPr>
                <a:spLocks noEditPoints="1"/>
              </p:cNvSpPr>
              <p:nvPr/>
            </p:nvSpPr>
            <p:spPr bwMode="auto">
              <a:xfrm>
                <a:off x="2481999" y="3905362"/>
                <a:ext cx="104347" cy="121719"/>
              </a:xfrm>
              <a:custGeom>
                <a:avLst/>
                <a:gdLst>
                  <a:gd name="T0" fmla="*/ 7 w 46"/>
                  <a:gd name="T1" fmla="*/ 18 h 54"/>
                  <a:gd name="T2" fmla="*/ 6 w 46"/>
                  <a:gd name="T3" fmla="*/ 15 h 54"/>
                  <a:gd name="T4" fmla="*/ 7 w 46"/>
                  <a:gd name="T5" fmla="*/ 15 h 54"/>
                  <a:gd name="T6" fmla="*/ 9 w 46"/>
                  <a:gd name="T7" fmla="*/ 16 h 54"/>
                  <a:gd name="T8" fmla="*/ 10 w 46"/>
                  <a:gd name="T9" fmla="*/ 19 h 54"/>
                  <a:gd name="T10" fmla="*/ 13 w 46"/>
                  <a:gd name="T11" fmla="*/ 19 h 54"/>
                  <a:gd name="T12" fmla="*/ 13 w 46"/>
                  <a:gd name="T13" fmla="*/ 20 h 54"/>
                  <a:gd name="T14" fmla="*/ 14 w 46"/>
                  <a:gd name="T15" fmla="*/ 20 h 54"/>
                  <a:gd name="T16" fmla="*/ 14 w 46"/>
                  <a:gd name="T17" fmla="*/ 19 h 54"/>
                  <a:gd name="T18" fmla="*/ 14 w 46"/>
                  <a:gd name="T19" fmla="*/ 2 h 54"/>
                  <a:gd name="T20" fmla="*/ 13 w 46"/>
                  <a:gd name="T21" fmla="*/ 2 h 54"/>
                  <a:gd name="T22" fmla="*/ 13 w 46"/>
                  <a:gd name="T23" fmla="*/ 2 h 54"/>
                  <a:gd name="T24" fmla="*/ 9 w 46"/>
                  <a:gd name="T25" fmla="*/ 4 h 54"/>
                  <a:gd name="T26" fmla="*/ 8 w 46"/>
                  <a:gd name="T27" fmla="*/ 4 h 54"/>
                  <a:gd name="T28" fmla="*/ 7 w 46"/>
                  <a:gd name="T29" fmla="*/ 4 h 54"/>
                  <a:gd name="T30" fmla="*/ 4 w 46"/>
                  <a:gd name="T31" fmla="*/ 3 h 54"/>
                  <a:gd name="T32" fmla="*/ 2 w 46"/>
                  <a:gd name="T33" fmla="*/ 4 h 54"/>
                  <a:gd name="T34" fmla="*/ 2 w 46"/>
                  <a:gd name="T35" fmla="*/ 5 h 54"/>
                  <a:gd name="T36" fmla="*/ 2 w 46"/>
                  <a:gd name="T37" fmla="*/ 8 h 54"/>
                  <a:gd name="T38" fmla="*/ 0 w 46"/>
                  <a:gd name="T39" fmla="*/ 9 h 54"/>
                  <a:gd name="T40" fmla="*/ 0 w 46"/>
                  <a:gd name="T41" fmla="*/ 9 h 54"/>
                  <a:gd name="T42" fmla="*/ 0 w 46"/>
                  <a:gd name="T43" fmla="*/ 11 h 54"/>
                  <a:gd name="T44" fmla="*/ 2 w 46"/>
                  <a:gd name="T45" fmla="*/ 12 h 54"/>
                  <a:gd name="T46" fmla="*/ 3 w 46"/>
                  <a:gd name="T47" fmla="*/ 15 h 54"/>
                  <a:gd name="T48" fmla="*/ 4 w 46"/>
                  <a:gd name="T49" fmla="*/ 16 h 54"/>
                  <a:gd name="T50" fmla="*/ 5 w 46"/>
                  <a:gd name="T51" fmla="*/ 18 h 54"/>
                  <a:gd name="T52" fmla="*/ 7 w 46"/>
                  <a:gd name="T53" fmla="*/ 18 h 54"/>
                  <a:gd name="T54" fmla="*/ 4 w 46"/>
                  <a:gd name="T55" fmla="*/ 12 h 54"/>
                  <a:gd name="T56" fmla="*/ 4 w 46"/>
                  <a:gd name="T57" fmla="*/ 12 h 54"/>
                  <a:gd name="T58" fmla="*/ 4 w 46"/>
                  <a:gd name="T59" fmla="*/ 13 h 54"/>
                  <a:gd name="T60" fmla="*/ 4 w 46"/>
                  <a:gd name="T61" fmla="*/ 13 h 54"/>
                  <a:gd name="T62" fmla="*/ 3 w 46"/>
                  <a:gd name="T63" fmla="*/ 12 h 54"/>
                  <a:gd name="T64" fmla="*/ 4 w 46"/>
                  <a:gd name="T65" fmla="*/ 12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54">
                    <a:moveTo>
                      <a:pt x="18" y="48"/>
                    </a:moveTo>
                    <a:lnTo>
                      <a:pt x="18" y="48"/>
                    </a:lnTo>
                    <a:lnTo>
                      <a:pt x="16" y="42"/>
                    </a:lnTo>
                    <a:lnTo>
                      <a:pt x="16" y="40"/>
                    </a:lnTo>
                    <a:lnTo>
                      <a:pt x="18" y="40"/>
                    </a:lnTo>
                    <a:lnTo>
                      <a:pt x="22" y="42"/>
                    </a:lnTo>
                    <a:lnTo>
                      <a:pt x="24" y="44"/>
                    </a:lnTo>
                    <a:lnTo>
                      <a:pt x="28" y="52"/>
                    </a:lnTo>
                    <a:lnTo>
                      <a:pt x="32" y="52"/>
                    </a:lnTo>
                    <a:lnTo>
                      <a:pt x="34" y="54"/>
                    </a:lnTo>
                    <a:lnTo>
                      <a:pt x="36" y="54"/>
                    </a:lnTo>
                    <a:lnTo>
                      <a:pt x="38" y="54"/>
                    </a:lnTo>
                    <a:lnTo>
                      <a:pt x="38" y="52"/>
                    </a:lnTo>
                    <a:lnTo>
                      <a:pt x="46" y="0"/>
                    </a:lnTo>
                    <a:lnTo>
                      <a:pt x="38" y="2"/>
                    </a:lnTo>
                    <a:lnTo>
                      <a:pt x="34" y="4"/>
                    </a:lnTo>
                    <a:lnTo>
                      <a:pt x="32" y="6"/>
                    </a:lnTo>
                    <a:lnTo>
                      <a:pt x="30" y="8"/>
                    </a:lnTo>
                    <a:lnTo>
                      <a:pt x="24" y="10"/>
                    </a:lnTo>
                    <a:lnTo>
                      <a:pt x="22" y="10"/>
                    </a:lnTo>
                    <a:lnTo>
                      <a:pt x="18" y="10"/>
                    </a:lnTo>
                    <a:lnTo>
                      <a:pt x="16" y="8"/>
                    </a:lnTo>
                    <a:lnTo>
                      <a:pt x="12" y="8"/>
                    </a:lnTo>
                    <a:lnTo>
                      <a:pt x="4" y="12"/>
                    </a:lnTo>
                    <a:lnTo>
                      <a:pt x="4" y="16"/>
                    </a:lnTo>
                    <a:lnTo>
                      <a:pt x="4" y="22"/>
                    </a:lnTo>
                    <a:lnTo>
                      <a:pt x="2" y="24"/>
                    </a:lnTo>
                    <a:lnTo>
                      <a:pt x="0" y="24"/>
                    </a:lnTo>
                    <a:lnTo>
                      <a:pt x="0" y="26"/>
                    </a:lnTo>
                    <a:lnTo>
                      <a:pt x="0" y="30"/>
                    </a:lnTo>
                    <a:lnTo>
                      <a:pt x="2" y="32"/>
                    </a:lnTo>
                    <a:lnTo>
                      <a:pt x="6" y="34"/>
                    </a:lnTo>
                    <a:lnTo>
                      <a:pt x="8" y="40"/>
                    </a:lnTo>
                    <a:lnTo>
                      <a:pt x="10" y="44"/>
                    </a:lnTo>
                    <a:lnTo>
                      <a:pt x="12" y="46"/>
                    </a:lnTo>
                    <a:lnTo>
                      <a:pt x="14" y="48"/>
                    </a:lnTo>
                    <a:lnTo>
                      <a:pt x="18" y="48"/>
                    </a:lnTo>
                    <a:close/>
                    <a:moveTo>
                      <a:pt x="10" y="32"/>
                    </a:moveTo>
                    <a:lnTo>
                      <a:pt x="10" y="32"/>
                    </a:lnTo>
                    <a:lnTo>
                      <a:pt x="12" y="34"/>
                    </a:lnTo>
                    <a:lnTo>
                      <a:pt x="14" y="34"/>
                    </a:lnTo>
                    <a:lnTo>
                      <a:pt x="12" y="36"/>
                    </a:lnTo>
                    <a:lnTo>
                      <a:pt x="10" y="36"/>
                    </a:lnTo>
                    <a:lnTo>
                      <a:pt x="8" y="34"/>
                    </a:lnTo>
                    <a:lnTo>
                      <a:pt x="10" y="32"/>
                    </a:lnTo>
                    <a:close/>
                  </a:path>
                </a:pathLst>
              </a:custGeom>
              <a:grpFill/>
              <a:ln w="3175">
                <a:noFill/>
                <a:round/>
                <a:headEnd/>
                <a:tailEnd/>
              </a:ln>
            </p:spPr>
            <p:txBody>
              <a:bodyPr/>
              <a:lstStyle/>
              <a:p>
                <a:pPr>
                  <a:defRPr/>
                </a:pPr>
                <a:endParaRPr lang="en-GB" dirty="0">
                  <a:latin typeface="Calibri" pitchFamily="34" charset="0"/>
                </a:endParaRPr>
              </a:p>
            </p:txBody>
          </p:sp>
          <p:sp>
            <p:nvSpPr>
              <p:cNvPr id="807" name="Freeform 212"/>
              <p:cNvSpPr>
                <a:spLocks/>
              </p:cNvSpPr>
              <p:nvPr/>
            </p:nvSpPr>
            <p:spPr bwMode="auto">
              <a:xfrm>
                <a:off x="4881986" y="2679477"/>
                <a:ext cx="14493" cy="31879"/>
              </a:xfrm>
              <a:custGeom>
                <a:avLst/>
                <a:gdLst>
                  <a:gd name="T0" fmla="*/ 0 w 6"/>
                  <a:gd name="T1" fmla="*/ 3 h 14"/>
                  <a:gd name="T2" fmla="*/ 0 w 6"/>
                  <a:gd name="T3" fmla="*/ 3 h 14"/>
                  <a:gd name="T4" fmla="*/ 0 w 6"/>
                  <a:gd name="T5" fmla="*/ 2 h 14"/>
                  <a:gd name="T6" fmla="*/ 0 w 6"/>
                  <a:gd name="T7" fmla="*/ 2 h 14"/>
                  <a:gd name="T8" fmla="*/ 0 w 6"/>
                  <a:gd name="T9" fmla="*/ 2 h 14"/>
                  <a:gd name="T10" fmla="*/ 0 w 6"/>
                  <a:gd name="T11" fmla="*/ 2 h 14"/>
                  <a:gd name="T12" fmla="*/ 0 w 6"/>
                  <a:gd name="T13" fmla="*/ 2 h 14"/>
                  <a:gd name="T14" fmla="*/ 0 w 6"/>
                  <a:gd name="T15" fmla="*/ 0 h 14"/>
                  <a:gd name="T16" fmla="*/ 2 w 6"/>
                  <a:gd name="T17" fmla="*/ 0 h 14"/>
                  <a:gd name="T18" fmla="*/ 2 w 6"/>
                  <a:gd name="T19" fmla="*/ 0 h 14"/>
                  <a:gd name="T20" fmla="*/ 2 w 6"/>
                  <a:gd name="T21" fmla="*/ 0 h 14"/>
                  <a:gd name="T22" fmla="*/ 3 w 6"/>
                  <a:gd name="T23" fmla="*/ 2 h 14"/>
                  <a:gd name="T24" fmla="*/ 3 w 6"/>
                  <a:gd name="T25" fmla="*/ 2 h 14"/>
                  <a:gd name="T26" fmla="*/ 3 w 6"/>
                  <a:gd name="T27" fmla="*/ 2 h 14"/>
                  <a:gd name="T28" fmla="*/ 3 w 6"/>
                  <a:gd name="T29" fmla="*/ 2 h 14"/>
                  <a:gd name="T30" fmla="*/ 3 w 6"/>
                  <a:gd name="T31" fmla="*/ 3 h 14"/>
                  <a:gd name="T32" fmla="*/ 3 w 6"/>
                  <a:gd name="T33" fmla="*/ 3 h 14"/>
                  <a:gd name="T34" fmla="*/ 3 w 6"/>
                  <a:gd name="T35" fmla="*/ 5 h 14"/>
                  <a:gd name="T36" fmla="*/ 3 w 6"/>
                  <a:gd name="T37" fmla="*/ 6 h 14"/>
                  <a:gd name="T38" fmla="*/ 3 w 6"/>
                  <a:gd name="T39" fmla="*/ 6 h 14"/>
                  <a:gd name="T40" fmla="*/ 2 w 6"/>
                  <a:gd name="T41" fmla="*/ 5 h 14"/>
                  <a:gd name="T42" fmla="*/ 2 w 6"/>
                  <a:gd name="T43" fmla="*/ 5 h 14"/>
                  <a:gd name="T44" fmla="*/ 0 w 6"/>
                  <a:gd name="T45" fmla="*/ 5 h 14"/>
                  <a:gd name="T46" fmla="*/ 0 w 6"/>
                  <a:gd name="T47" fmla="*/ 4 h 14"/>
                  <a:gd name="T48" fmla="*/ 0 w 6"/>
                  <a:gd name="T49" fmla="*/ 3 h 14"/>
                  <a:gd name="T50" fmla="*/ 0 w 6"/>
                  <a:gd name="T51" fmla="*/ 3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 h="14">
                    <a:moveTo>
                      <a:pt x="0" y="8"/>
                    </a:moveTo>
                    <a:lnTo>
                      <a:pt x="0" y="8"/>
                    </a:lnTo>
                    <a:lnTo>
                      <a:pt x="0" y="6"/>
                    </a:lnTo>
                    <a:lnTo>
                      <a:pt x="0" y="4"/>
                    </a:lnTo>
                    <a:lnTo>
                      <a:pt x="0" y="2"/>
                    </a:lnTo>
                    <a:lnTo>
                      <a:pt x="0" y="0"/>
                    </a:lnTo>
                    <a:lnTo>
                      <a:pt x="2" y="0"/>
                    </a:lnTo>
                    <a:lnTo>
                      <a:pt x="4" y="4"/>
                    </a:lnTo>
                    <a:lnTo>
                      <a:pt x="6" y="4"/>
                    </a:lnTo>
                    <a:lnTo>
                      <a:pt x="6" y="6"/>
                    </a:lnTo>
                    <a:lnTo>
                      <a:pt x="6" y="8"/>
                    </a:lnTo>
                    <a:lnTo>
                      <a:pt x="4" y="12"/>
                    </a:lnTo>
                    <a:lnTo>
                      <a:pt x="6" y="14"/>
                    </a:lnTo>
                    <a:lnTo>
                      <a:pt x="2" y="12"/>
                    </a:lnTo>
                    <a:lnTo>
                      <a:pt x="0" y="12"/>
                    </a:lnTo>
                    <a:lnTo>
                      <a:pt x="0" y="10"/>
                    </a:lnTo>
                    <a:lnTo>
                      <a:pt x="0" y="8"/>
                    </a:lnTo>
                    <a:close/>
                  </a:path>
                </a:pathLst>
              </a:custGeom>
              <a:grpFill/>
              <a:ln w="3175">
                <a:noFill/>
                <a:round/>
                <a:headEnd/>
                <a:tailEnd/>
              </a:ln>
            </p:spPr>
            <p:txBody>
              <a:bodyPr/>
              <a:lstStyle/>
              <a:p>
                <a:pPr>
                  <a:defRPr/>
                </a:pPr>
                <a:endParaRPr lang="en-GB" dirty="0">
                  <a:latin typeface="Calibri" pitchFamily="34" charset="0"/>
                </a:endParaRPr>
              </a:p>
            </p:txBody>
          </p:sp>
          <p:sp>
            <p:nvSpPr>
              <p:cNvPr id="808" name="Freeform 213"/>
              <p:cNvSpPr>
                <a:spLocks/>
              </p:cNvSpPr>
              <p:nvPr/>
            </p:nvSpPr>
            <p:spPr bwMode="auto">
              <a:xfrm>
                <a:off x="5916763" y="3389505"/>
                <a:ext cx="63768" cy="55063"/>
              </a:xfrm>
              <a:custGeom>
                <a:avLst/>
                <a:gdLst>
                  <a:gd name="T0" fmla="*/ 10 w 28"/>
                  <a:gd name="T1" fmla="*/ 8 h 24"/>
                  <a:gd name="T2" fmla="*/ 10 w 28"/>
                  <a:gd name="T3" fmla="*/ 8 h 24"/>
                  <a:gd name="T4" fmla="*/ 9 w 28"/>
                  <a:gd name="T5" fmla="*/ 7 h 24"/>
                  <a:gd name="T6" fmla="*/ 8 w 28"/>
                  <a:gd name="T7" fmla="*/ 6 h 24"/>
                  <a:gd name="T8" fmla="*/ 8 w 28"/>
                  <a:gd name="T9" fmla="*/ 6 h 24"/>
                  <a:gd name="T10" fmla="*/ 8 w 28"/>
                  <a:gd name="T11" fmla="*/ 4 h 24"/>
                  <a:gd name="T12" fmla="*/ 8 w 28"/>
                  <a:gd name="T13" fmla="*/ 2 h 24"/>
                  <a:gd name="T14" fmla="*/ 8 w 28"/>
                  <a:gd name="T15" fmla="*/ 2 h 24"/>
                  <a:gd name="T16" fmla="*/ 10 w 28"/>
                  <a:gd name="T17" fmla="*/ 2 h 24"/>
                  <a:gd name="T18" fmla="*/ 10 w 28"/>
                  <a:gd name="T19" fmla="*/ 2 h 24"/>
                  <a:gd name="T20" fmla="*/ 9 w 28"/>
                  <a:gd name="T21" fmla="*/ 0 h 24"/>
                  <a:gd name="T22" fmla="*/ 9 w 28"/>
                  <a:gd name="T23" fmla="*/ 0 h 24"/>
                  <a:gd name="T24" fmla="*/ 8 w 28"/>
                  <a:gd name="T25" fmla="*/ 0 h 24"/>
                  <a:gd name="T26" fmla="*/ 7 w 28"/>
                  <a:gd name="T27" fmla="*/ 0 h 24"/>
                  <a:gd name="T28" fmla="*/ 7 w 28"/>
                  <a:gd name="T29" fmla="*/ 0 h 24"/>
                  <a:gd name="T30" fmla="*/ 6 w 28"/>
                  <a:gd name="T31" fmla="*/ 0 h 24"/>
                  <a:gd name="T32" fmla="*/ 6 w 28"/>
                  <a:gd name="T33" fmla="*/ 2 h 24"/>
                  <a:gd name="T34" fmla="*/ 4 w 28"/>
                  <a:gd name="T35" fmla="*/ 3 h 24"/>
                  <a:gd name="T36" fmla="*/ 4 w 28"/>
                  <a:gd name="T37" fmla="*/ 3 h 24"/>
                  <a:gd name="T38" fmla="*/ 2 w 28"/>
                  <a:gd name="T39" fmla="*/ 6 h 24"/>
                  <a:gd name="T40" fmla="*/ 0 w 28"/>
                  <a:gd name="T41" fmla="*/ 6 h 24"/>
                  <a:gd name="T42" fmla="*/ 6 w 28"/>
                  <a:gd name="T43" fmla="*/ 8 h 24"/>
                  <a:gd name="T44" fmla="*/ 6 w 28"/>
                  <a:gd name="T45" fmla="*/ 10 h 24"/>
                  <a:gd name="T46" fmla="*/ 10 w 28"/>
                  <a:gd name="T47" fmla="*/ 8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24">
                    <a:moveTo>
                      <a:pt x="28" y="22"/>
                    </a:moveTo>
                    <a:lnTo>
                      <a:pt x="28" y="22"/>
                    </a:lnTo>
                    <a:lnTo>
                      <a:pt x="24" y="18"/>
                    </a:lnTo>
                    <a:lnTo>
                      <a:pt x="20" y="14"/>
                    </a:lnTo>
                    <a:lnTo>
                      <a:pt x="22" y="10"/>
                    </a:lnTo>
                    <a:lnTo>
                      <a:pt x="22" y="6"/>
                    </a:lnTo>
                    <a:lnTo>
                      <a:pt x="28" y="6"/>
                    </a:lnTo>
                    <a:lnTo>
                      <a:pt x="24" y="0"/>
                    </a:lnTo>
                    <a:lnTo>
                      <a:pt x="22" y="0"/>
                    </a:lnTo>
                    <a:lnTo>
                      <a:pt x="18" y="0"/>
                    </a:lnTo>
                    <a:lnTo>
                      <a:pt x="16" y="0"/>
                    </a:lnTo>
                    <a:lnTo>
                      <a:pt x="14" y="2"/>
                    </a:lnTo>
                    <a:lnTo>
                      <a:pt x="10" y="8"/>
                    </a:lnTo>
                    <a:lnTo>
                      <a:pt x="4" y="14"/>
                    </a:lnTo>
                    <a:lnTo>
                      <a:pt x="0" y="16"/>
                    </a:lnTo>
                    <a:lnTo>
                      <a:pt x="14" y="20"/>
                    </a:lnTo>
                    <a:lnTo>
                      <a:pt x="16" y="24"/>
                    </a:lnTo>
                    <a:lnTo>
                      <a:pt x="28" y="22"/>
                    </a:lnTo>
                    <a:close/>
                  </a:path>
                </a:pathLst>
              </a:custGeom>
              <a:grpFill/>
              <a:ln w="3175">
                <a:noFill/>
                <a:round/>
                <a:headEnd/>
                <a:tailEnd/>
              </a:ln>
            </p:spPr>
            <p:txBody>
              <a:bodyPr/>
              <a:lstStyle/>
              <a:p>
                <a:pPr>
                  <a:defRPr/>
                </a:pPr>
                <a:endParaRPr lang="en-GB" dirty="0">
                  <a:latin typeface="Calibri" pitchFamily="34" charset="0"/>
                </a:endParaRPr>
              </a:p>
            </p:txBody>
          </p:sp>
          <p:sp>
            <p:nvSpPr>
              <p:cNvPr id="809" name="Freeform 214"/>
              <p:cNvSpPr>
                <a:spLocks noEditPoints="1"/>
              </p:cNvSpPr>
              <p:nvPr/>
            </p:nvSpPr>
            <p:spPr bwMode="auto">
              <a:xfrm>
                <a:off x="5606620" y="4232845"/>
                <a:ext cx="223187" cy="301400"/>
              </a:xfrm>
              <a:custGeom>
                <a:avLst/>
                <a:gdLst>
                  <a:gd name="T0" fmla="*/ 2 w 98"/>
                  <a:gd name="T1" fmla="*/ 30 h 132"/>
                  <a:gd name="T2" fmla="*/ 3 w 98"/>
                  <a:gd name="T3" fmla="*/ 30 h 132"/>
                  <a:gd name="T4" fmla="*/ 2 w 98"/>
                  <a:gd name="T5" fmla="*/ 35 h 132"/>
                  <a:gd name="T6" fmla="*/ 16 w 98"/>
                  <a:gd name="T7" fmla="*/ 43 h 132"/>
                  <a:gd name="T8" fmla="*/ 16 w 98"/>
                  <a:gd name="T9" fmla="*/ 46 h 132"/>
                  <a:gd name="T10" fmla="*/ 19 w 98"/>
                  <a:gd name="T11" fmla="*/ 47 h 132"/>
                  <a:gd name="T12" fmla="*/ 23 w 98"/>
                  <a:gd name="T13" fmla="*/ 51 h 132"/>
                  <a:gd name="T14" fmla="*/ 24 w 98"/>
                  <a:gd name="T15" fmla="*/ 46 h 132"/>
                  <a:gd name="T16" fmla="*/ 25 w 98"/>
                  <a:gd name="T17" fmla="*/ 43 h 132"/>
                  <a:gd name="T18" fmla="*/ 28 w 98"/>
                  <a:gd name="T19" fmla="*/ 42 h 132"/>
                  <a:gd name="T20" fmla="*/ 30 w 98"/>
                  <a:gd name="T21" fmla="*/ 39 h 132"/>
                  <a:gd name="T22" fmla="*/ 32 w 98"/>
                  <a:gd name="T23" fmla="*/ 38 h 132"/>
                  <a:gd name="T24" fmla="*/ 32 w 98"/>
                  <a:gd name="T25" fmla="*/ 35 h 132"/>
                  <a:gd name="T26" fmla="*/ 35 w 98"/>
                  <a:gd name="T27" fmla="*/ 34 h 132"/>
                  <a:gd name="T28" fmla="*/ 33 w 98"/>
                  <a:gd name="T29" fmla="*/ 27 h 132"/>
                  <a:gd name="T30" fmla="*/ 38 w 98"/>
                  <a:gd name="T31" fmla="*/ 2 h 132"/>
                  <a:gd name="T32" fmla="*/ 33 w 98"/>
                  <a:gd name="T33" fmla="*/ 2 h 132"/>
                  <a:gd name="T34" fmla="*/ 31 w 98"/>
                  <a:gd name="T35" fmla="*/ 0 h 132"/>
                  <a:gd name="T36" fmla="*/ 30 w 98"/>
                  <a:gd name="T37" fmla="*/ 2 h 132"/>
                  <a:gd name="T38" fmla="*/ 28 w 98"/>
                  <a:gd name="T39" fmla="*/ 2 h 132"/>
                  <a:gd name="T40" fmla="*/ 27 w 98"/>
                  <a:gd name="T41" fmla="*/ 3 h 132"/>
                  <a:gd name="T42" fmla="*/ 23 w 98"/>
                  <a:gd name="T43" fmla="*/ 3 h 132"/>
                  <a:gd name="T44" fmla="*/ 20 w 98"/>
                  <a:gd name="T45" fmla="*/ 2 h 132"/>
                  <a:gd name="T46" fmla="*/ 17 w 98"/>
                  <a:gd name="T47" fmla="*/ 3 h 132"/>
                  <a:gd name="T48" fmla="*/ 15 w 98"/>
                  <a:gd name="T49" fmla="*/ 2 h 132"/>
                  <a:gd name="T50" fmla="*/ 13 w 98"/>
                  <a:gd name="T51" fmla="*/ 3 h 132"/>
                  <a:gd name="T52" fmla="*/ 7 w 98"/>
                  <a:gd name="T53" fmla="*/ 2 h 132"/>
                  <a:gd name="T54" fmla="*/ 3 w 98"/>
                  <a:gd name="T55" fmla="*/ 2 h 132"/>
                  <a:gd name="T56" fmla="*/ 0 w 98"/>
                  <a:gd name="T57" fmla="*/ 4 h 132"/>
                  <a:gd name="T58" fmla="*/ 2 w 98"/>
                  <a:gd name="T59" fmla="*/ 5 h 132"/>
                  <a:gd name="T60" fmla="*/ 2 w 98"/>
                  <a:gd name="T61" fmla="*/ 6 h 132"/>
                  <a:gd name="T62" fmla="*/ 2 w 98"/>
                  <a:gd name="T63" fmla="*/ 8 h 132"/>
                  <a:gd name="T64" fmla="*/ 2 w 98"/>
                  <a:gd name="T65" fmla="*/ 12 h 132"/>
                  <a:gd name="T66" fmla="*/ 3 w 98"/>
                  <a:gd name="T67" fmla="*/ 15 h 132"/>
                  <a:gd name="T68" fmla="*/ 2 w 98"/>
                  <a:gd name="T69" fmla="*/ 17 h 132"/>
                  <a:gd name="T70" fmla="*/ 2 w 98"/>
                  <a:gd name="T71" fmla="*/ 19 h 132"/>
                  <a:gd name="T72" fmla="*/ 2 w 98"/>
                  <a:gd name="T73" fmla="*/ 22 h 132"/>
                  <a:gd name="T74" fmla="*/ 2 w 98"/>
                  <a:gd name="T75" fmla="*/ 27 h 132"/>
                  <a:gd name="T76" fmla="*/ 2 w 98"/>
                  <a:gd name="T77" fmla="*/ 28 h 132"/>
                  <a:gd name="T78" fmla="*/ 9 w 98"/>
                  <a:gd name="T79" fmla="*/ 3 h 132"/>
                  <a:gd name="T80" fmla="*/ 10 w 98"/>
                  <a:gd name="T81" fmla="*/ 9 h 132"/>
                  <a:gd name="T82" fmla="*/ 12 w 98"/>
                  <a:gd name="T83" fmla="*/ 12 h 132"/>
                  <a:gd name="T84" fmla="*/ 10 w 98"/>
                  <a:gd name="T85" fmla="*/ 13 h 132"/>
                  <a:gd name="T86" fmla="*/ 8 w 98"/>
                  <a:gd name="T87" fmla="*/ 7 h 132"/>
                  <a:gd name="T88" fmla="*/ 9 w 98"/>
                  <a:gd name="T89" fmla="*/ 3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 h="132">
                    <a:moveTo>
                      <a:pt x="2" y="78"/>
                    </a:moveTo>
                    <a:lnTo>
                      <a:pt x="2" y="78"/>
                    </a:lnTo>
                    <a:lnTo>
                      <a:pt x="4" y="78"/>
                    </a:lnTo>
                    <a:lnTo>
                      <a:pt x="6" y="76"/>
                    </a:lnTo>
                    <a:lnTo>
                      <a:pt x="8" y="78"/>
                    </a:lnTo>
                    <a:lnTo>
                      <a:pt x="6" y="84"/>
                    </a:lnTo>
                    <a:lnTo>
                      <a:pt x="4" y="92"/>
                    </a:lnTo>
                    <a:lnTo>
                      <a:pt x="42" y="110"/>
                    </a:lnTo>
                    <a:lnTo>
                      <a:pt x="42" y="112"/>
                    </a:lnTo>
                    <a:lnTo>
                      <a:pt x="42" y="116"/>
                    </a:lnTo>
                    <a:lnTo>
                      <a:pt x="42" y="120"/>
                    </a:lnTo>
                    <a:lnTo>
                      <a:pt x="46" y="122"/>
                    </a:lnTo>
                    <a:lnTo>
                      <a:pt x="48" y="122"/>
                    </a:lnTo>
                    <a:lnTo>
                      <a:pt x="48" y="124"/>
                    </a:lnTo>
                    <a:lnTo>
                      <a:pt x="60" y="132"/>
                    </a:lnTo>
                    <a:lnTo>
                      <a:pt x="60" y="124"/>
                    </a:lnTo>
                    <a:lnTo>
                      <a:pt x="60" y="118"/>
                    </a:lnTo>
                    <a:lnTo>
                      <a:pt x="64" y="118"/>
                    </a:lnTo>
                    <a:lnTo>
                      <a:pt x="66" y="112"/>
                    </a:lnTo>
                    <a:lnTo>
                      <a:pt x="70" y="108"/>
                    </a:lnTo>
                    <a:lnTo>
                      <a:pt x="74" y="108"/>
                    </a:lnTo>
                    <a:lnTo>
                      <a:pt x="76" y="104"/>
                    </a:lnTo>
                    <a:lnTo>
                      <a:pt x="78" y="100"/>
                    </a:lnTo>
                    <a:lnTo>
                      <a:pt x="82" y="100"/>
                    </a:lnTo>
                    <a:lnTo>
                      <a:pt x="84" y="98"/>
                    </a:lnTo>
                    <a:lnTo>
                      <a:pt x="86" y="94"/>
                    </a:lnTo>
                    <a:lnTo>
                      <a:pt x="84" y="90"/>
                    </a:lnTo>
                    <a:lnTo>
                      <a:pt x="90" y="86"/>
                    </a:lnTo>
                    <a:lnTo>
                      <a:pt x="92" y="80"/>
                    </a:lnTo>
                    <a:lnTo>
                      <a:pt x="92" y="78"/>
                    </a:lnTo>
                    <a:lnTo>
                      <a:pt x="86" y="70"/>
                    </a:lnTo>
                    <a:lnTo>
                      <a:pt x="86" y="24"/>
                    </a:lnTo>
                    <a:lnTo>
                      <a:pt x="92" y="20"/>
                    </a:lnTo>
                    <a:lnTo>
                      <a:pt x="98" y="4"/>
                    </a:lnTo>
                    <a:lnTo>
                      <a:pt x="92" y="6"/>
                    </a:lnTo>
                    <a:lnTo>
                      <a:pt x="86" y="6"/>
                    </a:lnTo>
                    <a:lnTo>
                      <a:pt x="82" y="2"/>
                    </a:lnTo>
                    <a:lnTo>
                      <a:pt x="82" y="0"/>
                    </a:lnTo>
                    <a:lnTo>
                      <a:pt x="80" y="4"/>
                    </a:lnTo>
                    <a:lnTo>
                      <a:pt x="78" y="4"/>
                    </a:lnTo>
                    <a:lnTo>
                      <a:pt x="74" y="4"/>
                    </a:lnTo>
                    <a:lnTo>
                      <a:pt x="72" y="4"/>
                    </a:lnTo>
                    <a:lnTo>
                      <a:pt x="72" y="6"/>
                    </a:lnTo>
                    <a:lnTo>
                      <a:pt x="70" y="8"/>
                    </a:lnTo>
                    <a:lnTo>
                      <a:pt x="64" y="8"/>
                    </a:lnTo>
                    <a:lnTo>
                      <a:pt x="60" y="8"/>
                    </a:lnTo>
                    <a:lnTo>
                      <a:pt x="58" y="8"/>
                    </a:lnTo>
                    <a:lnTo>
                      <a:pt x="52" y="6"/>
                    </a:lnTo>
                    <a:lnTo>
                      <a:pt x="48" y="6"/>
                    </a:lnTo>
                    <a:lnTo>
                      <a:pt x="46" y="8"/>
                    </a:lnTo>
                    <a:lnTo>
                      <a:pt x="42" y="8"/>
                    </a:lnTo>
                    <a:lnTo>
                      <a:pt x="40" y="6"/>
                    </a:lnTo>
                    <a:lnTo>
                      <a:pt x="38" y="6"/>
                    </a:lnTo>
                    <a:lnTo>
                      <a:pt x="36" y="6"/>
                    </a:lnTo>
                    <a:lnTo>
                      <a:pt x="32" y="8"/>
                    </a:lnTo>
                    <a:lnTo>
                      <a:pt x="24" y="6"/>
                    </a:lnTo>
                    <a:lnTo>
                      <a:pt x="18" y="2"/>
                    </a:lnTo>
                    <a:lnTo>
                      <a:pt x="12" y="2"/>
                    </a:lnTo>
                    <a:lnTo>
                      <a:pt x="8" y="2"/>
                    </a:lnTo>
                    <a:lnTo>
                      <a:pt x="4" y="6"/>
                    </a:lnTo>
                    <a:lnTo>
                      <a:pt x="0" y="6"/>
                    </a:lnTo>
                    <a:lnTo>
                      <a:pt x="0" y="10"/>
                    </a:lnTo>
                    <a:lnTo>
                      <a:pt x="2" y="12"/>
                    </a:lnTo>
                    <a:lnTo>
                      <a:pt x="4" y="14"/>
                    </a:lnTo>
                    <a:lnTo>
                      <a:pt x="4" y="16"/>
                    </a:lnTo>
                    <a:lnTo>
                      <a:pt x="6" y="18"/>
                    </a:lnTo>
                    <a:lnTo>
                      <a:pt x="4" y="22"/>
                    </a:lnTo>
                    <a:lnTo>
                      <a:pt x="4" y="28"/>
                    </a:lnTo>
                    <a:lnTo>
                      <a:pt x="6" y="30"/>
                    </a:lnTo>
                    <a:lnTo>
                      <a:pt x="8" y="34"/>
                    </a:lnTo>
                    <a:lnTo>
                      <a:pt x="8" y="38"/>
                    </a:lnTo>
                    <a:lnTo>
                      <a:pt x="6" y="44"/>
                    </a:lnTo>
                    <a:lnTo>
                      <a:pt x="4" y="46"/>
                    </a:lnTo>
                    <a:lnTo>
                      <a:pt x="2" y="50"/>
                    </a:lnTo>
                    <a:lnTo>
                      <a:pt x="2" y="54"/>
                    </a:lnTo>
                    <a:lnTo>
                      <a:pt x="2" y="58"/>
                    </a:lnTo>
                    <a:lnTo>
                      <a:pt x="0" y="60"/>
                    </a:lnTo>
                    <a:lnTo>
                      <a:pt x="2" y="64"/>
                    </a:lnTo>
                    <a:lnTo>
                      <a:pt x="2" y="68"/>
                    </a:lnTo>
                    <a:lnTo>
                      <a:pt x="2" y="72"/>
                    </a:lnTo>
                    <a:lnTo>
                      <a:pt x="2" y="78"/>
                    </a:lnTo>
                    <a:close/>
                    <a:moveTo>
                      <a:pt x="24" y="8"/>
                    </a:moveTo>
                    <a:lnTo>
                      <a:pt x="24" y="8"/>
                    </a:lnTo>
                    <a:lnTo>
                      <a:pt x="24" y="16"/>
                    </a:lnTo>
                    <a:lnTo>
                      <a:pt x="26" y="24"/>
                    </a:lnTo>
                    <a:lnTo>
                      <a:pt x="30" y="30"/>
                    </a:lnTo>
                    <a:lnTo>
                      <a:pt x="32" y="34"/>
                    </a:lnTo>
                    <a:lnTo>
                      <a:pt x="30" y="36"/>
                    </a:lnTo>
                    <a:lnTo>
                      <a:pt x="28" y="32"/>
                    </a:lnTo>
                    <a:lnTo>
                      <a:pt x="20" y="22"/>
                    </a:lnTo>
                    <a:lnTo>
                      <a:pt x="20" y="18"/>
                    </a:lnTo>
                    <a:lnTo>
                      <a:pt x="22" y="14"/>
                    </a:lnTo>
                    <a:lnTo>
                      <a:pt x="24" y="8"/>
                    </a:lnTo>
                    <a:close/>
                  </a:path>
                </a:pathLst>
              </a:custGeom>
              <a:grpFill/>
              <a:ln w="3175">
                <a:noFill/>
                <a:round/>
                <a:headEnd/>
                <a:tailEnd/>
              </a:ln>
            </p:spPr>
            <p:txBody>
              <a:bodyPr/>
              <a:lstStyle/>
              <a:p>
                <a:pPr>
                  <a:defRPr/>
                </a:pPr>
                <a:endParaRPr lang="en-GB" dirty="0">
                  <a:latin typeface="Calibri" pitchFamily="34" charset="0"/>
                </a:endParaRPr>
              </a:p>
            </p:txBody>
          </p:sp>
          <p:sp>
            <p:nvSpPr>
              <p:cNvPr id="810" name="Freeform 215"/>
              <p:cNvSpPr>
                <a:spLocks noEditPoints="1"/>
              </p:cNvSpPr>
              <p:nvPr/>
            </p:nvSpPr>
            <p:spPr bwMode="auto">
              <a:xfrm>
                <a:off x="6029806" y="3525715"/>
                <a:ext cx="5797" cy="14490"/>
              </a:xfrm>
              <a:custGeom>
                <a:avLst/>
                <a:gdLst>
                  <a:gd name="T0" fmla="*/ 0 w 2"/>
                  <a:gd name="T1" fmla="*/ 0 h 6"/>
                  <a:gd name="T2" fmla="*/ 0 w 2"/>
                  <a:gd name="T3" fmla="*/ 0 h 6"/>
                  <a:gd name="T4" fmla="*/ 0 w 2"/>
                  <a:gd name="T5" fmla="*/ 0 h 6"/>
                  <a:gd name="T6" fmla="*/ 0 w 2"/>
                  <a:gd name="T7" fmla="*/ 0 h 6"/>
                  <a:gd name="T8" fmla="*/ 0 w 2"/>
                  <a:gd name="T9" fmla="*/ 0 h 6"/>
                  <a:gd name="T10" fmla="*/ 0 w 2"/>
                  <a:gd name="T11" fmla="*/ 0 h 6"/>
                  <a:gd name="T12" fmla="*/ 2 w 2"/>
                  <a:gd name="T13" fmla="*/ 0 h 6"/>
                  <a:gd name="T14" fmla="*/ 2 w 2"/>
                  <a:gd name="T15" fmla="*/ 0 h 6"/>
                  <a:gd name="T16" fmla="*/ 0 w 2"/>
                  <a:gd name="T17" fmla="*/ 0 h 6"/>
                  <a:gd name="T18" fmla="*/ 0 w 2"/>
                  <a:gd name="T19" fmla="*/ 0 h 6"/>
                  <a:gd name="T20" fmla="*/ 0 w 2"/>
                  <a:gd name="T21" fmla="*/ 2 h 6"/>
                  <a:gd name="T22" fmla="*/ 0 w 2"/>
                  <a:gd name="T23" fmla="*/ 2 h 6"/>
                  <a:gd name="T24" fmla="*/ 0 w 2"/>
                  <a:gd name="T25" fmla="*/ 3 h 6"/>
                  <a:gd name="T26" fmla="*/ 0 w 2"/>
                  <a:gd name="T27" fmla="*/ 3 h 6"/>
                  <a:gd name="T28" fmla="*/ 0 w 2"/>
                  <a:gd name="T29" fmla="*/ 3 h 6"/>
                  <a:gd name="T30" fmla="*/ 0 w 2"/>
                  <a:gd name="T31" fmla="*/ 3 h 6"/>
                  <a:gd name="T32" fmla="*/ 2 w 2"/>
                  <a:gd name="T33" fmla="*/ 3 h 6"/>
                  <a:gd name="T34" fmla="*/ 2 w 2"/>
                  <a:gd name="T35" fmla="*/ 3 h 6"/>
                  <a:gd name="T36" fmla="*/ 2 w 2"/>
                  <a:gd name="T37" fmla="*/ 3 h 6"/>
                  <a:gd name="T38" fmla="*/ 2 w 2"/>
                  <a:gd name="T39" fmla="*/ 3 h 6"/>
                  <a:gd name="T40" fmla="*/ 2 w 2"/>
                  <a:gd name="T41" fmla="*/ 0 h 6"/>
                  <a:gd name="T42" fmla="*/ 2 w 2"/>
                  <a:gd name="T43" fmla="*/ 0 h 6"/>
                  <a:gd name="T44" fmla="*/ 2 w 2"/>
                  <a:gd name="T45" fmla="*/ 0 h 6"/>
                  <a:gd name="T46" fmla="*/ 2 w 2"/>
                  <a:gd name="T47" fmla="*/ 0 h 6"/>
                  <a:gd name="T48" fmla="*/ 2 w 2"/>
                  <a:gd name="T49" fmla="*/ 0 h 6"/>
                  <a:gd name="T50" fmla="*/ 2 w 2"/>
                  <a:gd name="T51" fmla="*/ 0 h 6"/>
                  <a:gd name="T52" fmla="*/ 2 w 2"/>
                  <a:gd name="T53" fmla="*/ 0 h 6"/>
                  <a:gd name="T54" fmla="*/ 2 w 2"/>
                  <a:gd name="T55" fmla="*/ 0 h 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6">
                    <a:moveTo>
                      <a:pt x="0" y="0"/>
                    </a:moveTo>
                    <a:lnTo>
                      <a:pt x="0" y="0"/>
                    </a:lnTo>
                    <a:close/>
                    <a:moveTo>
                      <a:pt x="2" y="0"/>
                    </a:moveTo>
                    <a:lnTo>
                      <a:pt x="2" y="0"/>
                    </a:lnTo>
                    <a:lnTo>
                      <a:pt x="0" y="0"/>
                    </a:lnTo>
                    <a:lnTo>
                      <a:pt x="0" y="2"/>
                    </a:lnTo>
                    <a:lnTo>
                      <a:pt x="0" y="4"/>
                    </a:lnTo>
                    <a:lnTo>
                      <a:pt x="2" y="6"/>
                    </a:lnTo>
                    <a:lnTo>
                      <a:pt x="2" y="4"/>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811" name="Freeform 216"/>
              <p:cNvSpPr>
                <a:spLocks noEditPoints="1"/>
              </p:cNvSpPr>
              <p:nvPr/>
            </p:nvSpPr>
            <p:spPr bwMode="auto">
              <a:xfrm>
                <a:off x="4110976" y="1972347"/>
                <a:ext cx="269564" cy="136209"/>
              </a:xfrm>
              <a:custGeom>
                <a:avLst/>
                <a:gdLst>
                  <a:gd name="T0" fmla="*/ 34 w 118"/>
                  <a:gd name="T1" fmla="*/ 3 h 60"/>
                  <a:gd name="T2" fmla="*/ 30 w 118"/>
                  <a:gd name="T3" fmla="*/ 2 h 60"/>
                  <a:gd name="T4" fmla="*/ 28 w 118"/>
                  <a:gd name="T5" fmla="*/ 4 h 60"/>
                  <a:gd name="T6" fmla="*/ 25 w 118"/>
                  <a:gd name="T7" fmla="*/ 3 h 60"/>
                  <a:gd name="T8" fmla="*/ 27 w 118"/>
                  <a:gd name="T9" fmla="*/ 6 h 60"/>
                  <a:gd name="T10" fmla="*/ 23 w 118"/>
                  <a:gd name="T11" fmla="*/ 2 h 60"/>
                  <a:gd name="T12" fmla="*/ 23 w 118"/>
                  <a:gd name="T13" fmla="*/ 3 h 60"/>
                  <a:gd name="T14" fmla="*/ 21 w 118"/>
                  <a:gd name="T15" fmla="*/ 3 h 60"/>
                  <a:gd name="T16" fmla="*/ 20 w 118"/>
                  <a:gd name="T17" fmla="*/ 4 h 60"/>
                  <a:gd name="T18" fmla="*/ 19 w 118"/>
                  <a:gd name="T19" fmla="*/ 6 h 60"/>
                  <a:gd name="T20" fmla="*/ 17 w 118"/>
                  <a:gd name="T21" fmla="*/ 3 h 60"/>
                  <a:gd name="T22" fmla="*/ 17 w 118"/>
                  <a:gd name="T23" fmla="*/ 8 h 60"/>
                  <a:gd name="T24" fmla="*/ 15 w 118"/>
                  <a:gd name="T25" fmla="*/ 8 h 60"/>
                  <a:gd name="T26" fmla="*/ 13 w 118"/>
                  <a:gd name="T27" fmla="*/ 10 h 60"/>
                  <a:gd name="T28" fmla="*/ 13 w 118"/>
                  <a:gd name="T29" fmla="*/ 7 h 60"/>
                  <a:gd name="T30" fmla="*/ 12 w 118"/>
                  <a:gd name="T31" fmla="*/ 4 h 60"/>
                  <a:gd name="T32" fmla="*/ 10 w 118"/>
                  <a:gd name="T33" fmla="*/ 2 h 60"/>
                  <a:gd name="T34" fmla="*/ 9 w 118"/>
                  <a:gd name="T35" fmla="*/ 4 h 60"/>
                  <a:gd name="T36" fmla="*/ 8 w 118"/>
                  <a:gd name="T37" fmla="*/ 6 h 60"/>
                  <a:gd name="T38" fmla="*/ 6 w 118"/>
                  <a:gd name="T39" fmla="*/ 4 h 60"/>
                  <a:gd name="T40" fmla="*/ 4 w 118"/>
                  <a:gd name="T41" fmla="*/ 5 h 60"/>
                  <a:gd name="T42" fmla="*/ 5 w 118"/>
                  <a:gd name="T43" fmla="*/ 7 h 60"/>
                  <a:gd name="T44" fmla="*/ 2 w 118"/>
                  <a:gd name="T45" fmla="*/ 8 h 60"/>
                  <a:gd name="T46" fmla="*/ 0 w 118"/>
                  <a:gd name="T47" fmla="*/ 9 h 60"/>
                  <a:gd name="T48" fmla="*/ 3 w 118"/>
                  <a:gd name="T49" fmla="*/ 10 h 60"/>
                  <a:gd name="T50" fmla="*/ 7 w 118"/>
                  <a:gd name="T51" fmla="*/ 7 h 60"/>
                  <a:gd name="T52" fmla="*/ 8 w 118"/>
                  <a:gd name="T53" fmla="*/ 10 h 60"/>
                  <a:gd name="T54" fmla="*/ 9 w 118"/>
                  <a:gd name="T55" fmla="*/ 12 h 60"/>
                  <a:gd name="T56" fmla="*/ 5 w 118"/>
                  <a:gd name="T57" fmla="*/ 13 h 60"/>
                  <a:gd name="T58" fmla="*/ 2 w 118"/>
                  <a:gd name="T59" fmla="*/ 15 h 60"/>
                  <a:gd name="T60" fmla="*/ 6 w 118"/>
                  <a:gd name="T61" fmla="*/ 13 h 60"/>
                  <a:gd name="T62" fmla="*/ 10 w 118"/>
                  <a:gd name="T63" fmla="*/ 15 h 60"/>
                  <a:gd name="T64" fmla="*/ 7 w 118"/>
                  <a:gd name="T65" fmla="*/ 19 h 60"/>
                  <a:gd name="T66" fmla="*/ 8 w 118"/>
                  <a:gd name="T67" fmla="*/ 20 h 60"/>
                  <a:gd name="T68" fmla="*/ 10 w 118"/>
                  <a:gd name="T69" fmla="*/ 20 h 60"/>
                  <a:gd name="T70" fmla="*/ 13 w 118"/>
                  <a:gd name="T71" fmla="*/ 19 h 60"/>
                  <a:gd name="T72" fmla="*/ 17 w 118"/>
                  <a:gd name="T73" fmla="*/ 21 h 60"/>
                  <a:gd name="T74" fmla="*/ 17 w 118"/>
                  <a:gd name="T75" fmla="*/ 21 h 60"/>
                  <a:gd name="T76" fmla="*/ 27 w 118"/>
                  <a:gd name="T77" fmla="*/ 23 h 60"/>
                  <a:gd name="T78" fmla="*/ 27 w 118"/>
                  <a:gd name="T79" fmla="*/ 21 h 60"/>
                  <a:gd name="T80" fmla="*/ 28 w 118"/>
                  <a:gd name="T81" fmla="*/ 20 h 60"/>
                  <a:gd name="T82" fmla="*/ 31 w 118"/>
                  <a:gd name="T83" fmla="*/ 20 h 60"/>
                  <a:gd name="T84" fmla="*/ 32 w 118"/>
                  <a:gd name="T85" fmla="*/ 20 h 60"/>
                  <a:gd name="T86" fmla="*/ 36 w 118"/>
                  <a:gd name="T87" fmla="*/ 19 h 60"/>
                  <a:gd name="T88" fmla="*/ 39 w 118"/>
                  <a:gd name="T89" fmla="*/ 17 h 60"/>
                  <a:gd name="T90" fmla="*/ 44 w 118"/>
                  <a:gd name="T91" fmla="*/ 13 h 60"/>
                  <a:gd name="T92" fmla="*/ 43 w 118"/>
                  <a:gd name="T93" fmla="*/ 13 h 60"/>
                  <a:gd name="T94" fmla="*/ 44 w 118"/>
                  <a:gd name="T95" fmla="*/ 13 h 60"/>
                  <a:gd name="T96" fmla="*/ 46 w 118"/>
                  <a:gd name="T97" fmla="*/ 13 h 60"/>
                  <a:gd name="T98" fmla="*/ 43 w 118"/>
                  <a:gd name="T99" fmla="*/ 7 h 60"/>
                  <a:gd name="T100" fmla="*/ 41 w 118"/>
                  <a:gd name="T101" fmla="*/ 8 h 60"/>
                  <a:gd name="T102" fmla="*/ 40 w 118"/>
                  <a:gd name="T103" fmla="*/ 8 h 60"/>
                  <a:gd name="T104" fmla="*/ 41 w 118"/>
                  <a:gd name="T105" fmla="*/ 6 h 60"/>
                  <a:gd name="T106" fmla="*/ 41 w 118"/>
                  <a:gd name="T107" fmla="*/ 4 h 60"/>
                  <a:gd name="T108" fmla="*/ 42 w 118"/>
                  <a:gd name="T109" fmla="*/ 2 h 60"/>
                  <a:gd name="T110" fmla="*/ 42 w 118"/>
                  <a:gd name="T111" fmla="*/ 2 h 60"/>
                  <a:gd name="T112" fmla="*/ 39 w 118"/>
                  <a:gd name="T113" fmla="*/ 3 h 60"/>
                  <a:gd name="T114" fmla="*/ 39 w 118"/>
                  <a:gd name="T115" fmla="*/ 3 h 60"/>
                  <a:gd name="T116" fmla="*/ 36 w 118"/>
                  <a:gd name="T117" fmla="*/ 2 h 60"/>
                  <a:gd name="T118" fmla="*/ 6 w 118"/>
                  <a:gd name="T119" fmla="*/ 0 h 60"/>
                  <a:gd name="T120" fmla="*/ 9 w 118"/>
                  <a:gd name="T121" fmla="*/ 2 h 60"/>
                  <a:gd name="T122" fmla="*/ 8 w 118"/>
                  <a:gd name="T123" fmla="*/ 0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60">
                    <a:moveTo>
                      <a:pt x="88" y="2"/>
                    </a:moveTo>
                    <a:lnTo>
                      <a:pt x="88" y="2"/>
                    </a:lnTo>
                    <a:lnTo>
                      <a:pt x="88" y="8"/>
                    </a:lnTo>
                    <a:lnTo>
                      <a:pt x="82" y="8"/>
                    </a:lnTo>
                    <a:lnTo>
                      <a:pt x="78" y="6"/>
                    </a:lnTo>
                    <a:lnTo>
                      <a:pt x="78" y="10"/>
                    </a:lnTo>
                    <a:lnTo>
                      <a:pt x="72" y="12"/>
                    </a:lnTo>
                    <a:lnTo>
                      <a:pt x="70" y="10"/>
                    </a:lnTo>
                    <a:lnTo>
                      <a:pt x="66" y="8"/>
                    </a:lnTo>
                    <a:lnTo>
                      <a:pt x="68" y="16"/>
                    </a:lnTo>
                    <a:lnTo>
                      <a:pt x="62" y="14"/>
                    </a:lnTo>
                    <a:lnTo>
                      <a:pt x="60" y="6"/>
                    </a:lnTo>
                    <a:lnTo>
                      <a:pt x="60" y="8"/>
                    </a:lnTo>
                    <a:lnTo>
                      <a:pt x="56" y="8"/>
                    </a:lnTo>
                    <a:lnTo>
                      <a:pt x="54" y="8"/>
                    </a:lnTo>
                    <a:lnTo>
                      <a:pt x="54" y="10"/>
                    </a:lnTo>
                    <a:lnTo>
                      <a:pt x="52" y="12"/>
                    </a:lnTo>
                    <a:lnTo>
                      <a:pt x="52" y="16"/>
                    </a:lnTo>
                    <a:lnTo>
                      <a:pt x="48" y="16"/>
                    </a:lnTo>
                    <a:lnTo>
                      <a:pt x="48" y="12"/>
                    </a:lnTo>
                    <a:lnTo>
                      <a:pt x="46" y="8"/>
                    </a:lnTo>
                    <a:lnTo>
                      <a:pt x="44" y="8"/>
                    </a:lnTo>
                    <a:lnTo>
                      <a:pt x="44" y="14"/>
                    </a:lnTo>
                    <a:lnTo>
                      <a:pt x="44" y="20"/>
                    </a:lnTo>
                    <a:lnTo>
                      <a:pt x="36" y="20"/>
                    </a:lnTo>
                    <a:lnTo>
                      <a:pt x="38" y="22"/>
                    </a:lnTo>
                    <a:lnTo>
                      <a:pt x="36" y="24"/>
                    </a:lnTo>
                    <a:lnTo>
                      <a:pt x="32" y="26"/>
                    </a:lnTo>
                    <a:lnTo>
                      <a:pt x="32" y="22"/>
                    </a:lnTo>
                    <a:lnTo>
                      <a:pt x="32" y="20"/>
                    </a:lnTo>
                    <a:lnTo>
                      <a:pt x="32" y="18"/>
                    </a:lnTo>
                    <a:lnTo>
                      <a:pt x="32" y="12"/>
                    </a:lnTo>
                    <a:lnTo>
                      <a:pt x="30" y="12"/>
                    </a:lnTo>
                    <a:lnTo>
                      <a:pt x="26" y="6"/>
                    </a:lnTo>
                    <a:lnTo>
                      <a:pt x="18" y="6"/>
                    </a:lnTo>
                    <a:lnTo>
                      <a:pt x="24" y="12"/>
                    </a:lnTo>
                    <a:lnTo>
                      <a:pt x="24" y="14"/>
                    </a:lnTo>
                    <a:lnTo>
                      <a:pt x="24" y="16"/>
                    </a:lnTo>
                    <a:lnTo>
                      <a:pt x="22" y="16"/>
                    </a:lnTo>
                    <a:lnTo>
                      <a:pt x="18" y="12"/>
                    </a:lnTo>
                    <a:lnTo>
                      <a:pt x="14" y="12"/>
                    </a:lnTo>
                    <a:lnTo>
                      <a:pt x="12" y="14"/>
                    </a:lnTo>
                    <a:lnTo>
                      <a:pt x="10" y="14"/>
                    </a:lnTo>
                    <a:lnTo>
                      <a:pt x="12" y="18"/>
                    </a:lnTo>
                    <a:lnTo>
                      <a:pt x="8" y="20"/>
                    </a:lnTo>
                    <a:lnTo>
                      <a:pt x="4" y="20"/>
                    </a:lnTo>
                    <a:lnTo>
                      <a:pt x="2" y="22"/>
                    </a:lnTo>
                    <a:lnTo>
                      <a:pt x="0" y="24"/>
                    </a:lnTo>
                    <a:lnTo>
                      <a:pt x="4" y="26"/>
                    </a:lnTo>
                    <a:lnTo>
                      <a:pt x="8" y="26"/>
                    </a:lnTo>
                    <a:lnTo>
                      <a:pt x="14" y="22"/>
                    </a:lnTo>
                    <a:lnTo>
                      <a:pt x="18" y="18"/>
                    </a:lnTo>
                    <a:lnTo>
                      <a:pt x="22" y="20"/>
                    </a:lnTo>
                    <a:lnTo>
                      <a:pt x="20" y="22"/>
                    </a:lnTo>
                    <a:lnTo>
                      <a:pt x="20" y="26"/>
                    </a:lnTo>
                    <a:lnTo>
                      <a:pt x="20" y="28"/>
                    </a:lnTo>
                    <a:lnTo>
                      <a:pt x="24" y="30"/>
                    </a:lnTo>
                    <a:lnTo>
                      <a:pt x="14" y="30"/>
                    </a:lnTo>
                    <a:lnTo>
                      <a:pt x="12" y="32"/>
                    </a:lnTo>
                    <a:lnTo>
                      <a:pt x="4" y="34"/>
                    </a:lnTo>
                    <a:lnTo>
                      <a:pt x="4" y="38"/>
                    </a:lnTo>
                    <a:lnTo>
                      <a:pt x="12" y="36"/>
                    </a:lnTo>
                    <a:lnTo>
                      <a:pt x="16" y="36"/>
                    </a:lnTo>
                    <a:lnTo>
                      <a:pt x="20" y="36"/>
                    </a:lnTo>
                    <a:lnTo>
                      <a:pt x="26" y="40"/>
                    </a:lnTo>
                    <a:lnTo>
                      <a:pt x="30" y="46"/>
                    </a:lnTo>
                    <a:lnTo>
                      <a:pt x="18" y="48"/>
                    </a:lnTo>
                    <a:lnTo>
                      <a:pt x="20" y="54"/>
                    </a:lnTo>
                    <a:lnTo>
                      <a:pt x="24" y="52"/>
                    </a:lnTo>
                    <a:lnTo>
                      <a:pt x="28" y="52"/>
                    </a:lnTo>
                    <a:lnTo>
                      <a:pt x="30" y="50"/>
                    </a:lnTo>
                    <a:lnTo>
                      <a:pt x="34" y="50"/>
                    </a:lnTo>
                    <a:lnTo>
                      <a:pt x="46" y="54"/>
                    </a:lnTo>
                    <a:lnTo>
                      <a:pt x="46" y="56"/>
                    </a:lnTo>
                    <a:lnTo>
                      <a:pt x="46" y="58"/>
                    </a:lnTo>
                    <a:lnTo>
                      <a:pt x="44" y="60"/>
                    </a:lnTo>
                    <a:lnTo>
                      <a:pt x="68" y="60"/>
                    </a:lnTo>
                    <a:lnTo>
                      <a:pt x="70" y="58"/>
                    </a:lnTo>
                    <a:lnTo>
                      <a:pt x="72" y="56"/>
                    </a:lnTo>
                    <a:lnTo>
                      <a:pt x="70" y="56"/>
                    </a:lnTo>
                    <a:lnTo>
                      <a:pt x="68" y="50"/>
                    </a:lnTo>
                    <a:lnTo>
                      <a:pt x="72" y="52"/>
                    </a:lnTo>
                    <a:lnTo>
                      <a:pt x="78" y="54"/>
                    </a:lnTo>
                    <a:lnTo>
                      <a:pt x="80" y="52"/>
                    </a:lnTo>
                    <a:lnTo>
                      <a:pt x="84" y="50"/>
                    </a:lnTo>
                    <a:lnTo>
                      <a:pt x="84" y="52"/>
                    </a:lnTo>
                    <a:lnTo>
                      <a:pt x="86" y="52"/>
                    </a:lnTo>
                    <a:lnTo>
                      <a:pt x="92" y="48"/>
                    </a:lnTo>
                    <a:lnTo>
                      <a:pt x="96" y="46"/>
                    </a:lnTo>
                    <a:lnTo>
                      <a:pt x="100" y="46"/>
                    </a:lnTo>
                    <a:lnTo>
                      <a:pt x="108" y="38"/>
                    </a:lnTo>
                    <a:lnTo>
                      <a:pt x="114" y="32"/>
                    </a:lnTo>
                    <a:lnTo>
                      <a:pt x="112" y="32"/>
                    </a:lnTo>
                    <a:lnTo>
                      <a:pt x="114" y="32"/>
                    </a:lnTo>
                    <a:lnTo>
                      <a:pt x="114" y="34"/>
                    </a:lnTo>
                    <a:lnTo>
                      <a:pt x="116" y="34"/>
                    </a:lnTo>
                    <a:lnTo>
                      <a:pt x="118" y="32"/>
                    </a:lnTo>
                    <a:lnTo>
                      <a:pt x="116" y="20"/>
                    </a:lnTo>
                    <a:lnTo>
                      <a:pt x="112" y="18"/>
                    </a:lnTo>
                    <a:lnTo>
                      <a:pt x="110" y="18"/>
                    </a:lnTo>
                    <a:lnTo>
                      <a:pt x="106" y="20"/>
                    </a:lnTo>
                    <a:lnTo>
                      <a:pt x="104" y="20"/>
                    </a:lnTo>
                    <a:lnTo>
                      <a:pt x="104" y="18"/>
                    </a:lnTo>
                    <a:lnTo>
                      <a:pt x="106" y="16"/>
                    </a:lnTo>
                    <a:lnTo>
                      <a:pt x="106" y="14"/>
                    </a:lnTo>
                    <a:lnTo>
                      <a:pt x="106" y="12"/>
                    </a:lnTo>
                    <a:lnTo>
                      <a:pt x="102" y="10"/>
                    </a:lnTo>
                    <a:lnTo>
                      <a:pt x="108" y="6"/>
                    </a:lnTo>
                    <a:lnTo>
                      <a:pt x="108" y="4"/>
                    </a:lnTo>
                    <a:lnTo>
                      <a:pt x="100" y="6"/>
                    </a:lnTo>
                    <a:lnTo>
                      <a:pt x="102" y="8"/>
                    </a:lnTo>
                    <a:lnTo>
                      <a:pt x="100" y="8"/>
                    </a:lnTo>
                    <a:lnTo>
                      <a:pt x="96" y="6"/>
                    </a:lnTo>
                    <a:lnTo>
                      <a:pt x="96" y="4"/>
                    </a:lnTo>
                    <a:lnTo>
                      <a:pt x="94" y="2"/>
                    </a:lnTo>
                    <a:lnTo>
                      <a:pt x="88" y="2"/>
                    </a:lnTo>
                    <a:close/>
                    <a:moveTo>
                      <a:pt x="14" y="0"/>
                    </a:moveTo>
                    <a:lnTo>
                      <a:pt x="14" y="4"/>
                    </a:lnTo>
                    <a:lnTo>
                      <a:pt x="24" y="4"/>
                    </a:lnTo>
                    <a:lnTo>
                      <a:pt x="22" y="0"/>
                    </a:lnTo>
                    <a:lnTo>
                      <a:pt x="14" y="0"/>
                    </a:lnTo>
                    <a:close/>
                  </a:path>
                </a:pathLst>
              </a:custGeom>
              <a:grpFill/>
              <a:ln w="3175">
                <a:noFill/>
                <a:round/>
                <a:headEnd/>
                <a:tailEnd/>
              </a:ln>
            </p:spPr>
            <p:txBody>
              <a:bodyPr/>
              <a:lstStyle/>
              <a:p>
                <a:pPr>
                  <a:defRPr/>
                </a:pPr>
                <a:endParaRPr lang="en-GB" dirty="0">
                  <a:latin typeface="Calibri" pitchFamily="34" charset="0"/>
                </a:endParaRPr>
              </a:p>
            </p:txBody>
          </p:sp>
          <p:sp>
            <p:nvSpPr>
              <p:cNvPr id="812" name="Freeform 217"/>
              <p:cNvSpPr>
                <a:spLocks noEditPoints="1"/>
              </p:cNvSpPr>
              <p:nvPr/>
            </p:nvSpPr>
            <p:spPr bwMode="auto">
              <a:xfrm>
                <a:off x="9293556" y="4931280"/>
                <a:ext cx="63768" cy="66656"/>
              </a:xfrm>
              <a:custGeom>
                <a:avLst/>
                <a:gdLst>
                  <a:gd name="T0" fmla="*/ 3 w 28"/>
                  <a:gd name="T1" fmla="*/ 7 h 30"/>
                  <a:gd name="T2" fmla="*/ 3 w 28"/>
                  <a:gd name="T3" fmla="*/ 7 h 30"/>
                  <a:gd name="T4" fmla="*/ 2 w 28"/>
                  <a:gd name="T5" fmla="*/ 8 h 30"/>
                  <a:gd name="T6" fmla="*/ 2 w 28"/>
                  <a:gd name="T7" fmla="*/ 8 h 30"/>
                  <a:gd name="T8" fmla="*/ 0 w 28"/>
                  <a:gd name="T9" fmla="*/ 9 h 30"/>
                  <a:gd name="T10" fmla="*/ 0 w 28"/>
                  <a:gd name="T11" fmla="*/ 9 h 30"/>
                  <a:gd name="T12" fmla="*/ 2 w 28"/>
                  <a:gd name="T13" fmla="*/ 9 h 30"/>
                  <a:gd name="T14" fmla="*/ 6 w 28"/>
                  <a:gd name="T15" fmla="*/ 11 h 30"/>
                  <a:gd name="T16" fmla="*/ 6 w 28"/>
                  <a:gd name="T17" fmla="*/ 11 h 30"/>
                  <a:gd name="T18" fmla="*/ 6 w 28"/>
                  <a:gd name="T19" fmla="*/ 8 h 30"/>
                  <a:gd name="T20" fmla="*/ 6 w 28"/>
                  <a:gd name="T21" fmla="*/ 8 h 30"/>
                  <a:gd name="T22" fmla="*/ 3 w 28"/>
                  <a:gd name="T23" fmla="*/ 7 h 30"/>
                  <a:gd name="T24" fmla="*/ 3 w 28"/>
                  <a:gd name="T25" fmla="*/ 7 h 30"/>
                  <a:gd name="T26" fmla="*/ 8 w 28"/>
                  <a:gd name="T27" fmla="*/ 2 h 30"/>
                  <a:gd name="T28" fmla="*/ 8 w 28"/>
                  <a:gd name="T29" fmla="*/ 2 h 30"/>
                  <a:gd name="T30" fmla="*/ 6 w 28"/>
                  <a:gd name="T31" fmla="*/ 3 h 30"/>
                  <a:gd name="T32" fmla="*/ 5 w 28"/>
                  <a:gd name="T33" fmla="*/ 4 h 30"/>
                  <a:gd name="T34" fmla="*/ 5 w 28"/>
                  <a:gd name="T35" fmla="*/ 4 h 30"/>
                  <a:gd name="T36" fmla="*/ 6 w 28"/>
                  <a:gd name="T37" fmla="*/ 4 h 30"/>
                  <a:gd name="T38" fmla="*/ 6 w 28"/>
                  <a:gd name="T39" fmla="*/ 4 h 30"/>
                  <a:gd name="T40" fmla="*/ 10 w 28"/>
                  <a:gd name="T41" fmla="*/ 2 h 30"/>
                  <a:gd name="T42" fmla="*/ 10 w 28"/>
                  <a:gd name="T43" fmla="*/ 2 h 30"/>
                  <a:gd name="T44" fmla="*/ 10 w 28"/>
                  <a:gd name="T45" fmla="*/ 0 h 30"/>
                  <a:gd name="T46" fmla="*/ 8 w 28"/>
                  <a:gd name="T47" fmla="*/ 2 h 30"/>
                  <a:gd name="T48" fmla="*/ 8 w 28"/>
                  <a:gd name="T49" fmla="*/ 2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 h="30">
                    <a:moveTo>
                      <a:pt x="8" y="20"/>
                    </a:moveTo>
                    <a:lnTo>
                      <a:pt x="8" y="20"/>
                    </a:lnTo>
                    <a:lnTo>
                      <a:pt x="2" y="24"/>
                    </a:lnTo>
                    <a:lnTo>
                      <a:pt x="0" y="26"/>
                    </a:lnTo>
                    <a:lnTo>
                      <a:pt x="0" y="28"/>
                    </a:lnTo>
                    <a:lnTo>
                      <a:pt x="4" y="28"/>
                    </a:lnTo>
                    <a:lnTo>
                      <a:pt x="14" y="30"/>
                    </a:lnTo>
                    <a:lnTo>
                      <a:pt x="14" y="22"/>
                    </a:lnTo>
                    <a:lnTo>
                      <a:pt x="8" y="20"/>
                    </a:lnTo>
                    <a:close/>
                    <a:moveTo>
                      <a:pt x="22" y="2"/>
                    </a:moveTo>
                    <a:lnTo>
                      <a:pt x="22" y="2"/>
                    </a:lnTo>
                    <a:lnTo>
                      <a:pt x="14" y="8"/>
                    </a:lnTo>
                    <a:lnTo>
                      <a:pt x="12" y="12"/>
                    </a:lnTo>
                    <a:lnTo>
                      <a:pt x="16" y="12"/>
                    </a:lnTo>
                    <a:lnTo>
                      <a:pt x="26" y="4"/>
                    </a:lnTo>
                    <a:lnTo>
                      <a:pt x="28" y="2"/>
                    </a:lnTo>
                    <a:lnTo>
                      <a:pt x="26" y="0"/>
                    </a:lnTo>
                    <a:lnTo>
                      <a:pt x="22" y="2"/>
                    </a:lnTo>
                    <a:close/>
                  </a:path>
                </a:pathLst>
              </a:custGeom>
              <a:grpFill/>
              <a:ln w="3175">
                <a:noFill/>
                <a:round/>
                <a:headEnd/>
                <a:tailEnd/>
              </a:ln>
            </p:spPr>
            <p:txBody>
              <a:bodyPr/>
              <a:lstStyle/>
              <a:p>
                <a:pPr>
                  <a:defRPr/>
                </a:pPr>
                <a:endParaRPr lang="en-GB" dirty="0">
                  <a:latin typeface="Calibri" pitchFamily="34" charset="0"/>
                </a:endParaRPr>
              </a:p>
            </p:txBody>
          </p:sp>
          <p:sp>
            <p:nvSpPr>
              <p:cNvPr id="813" name="Freeform 218"/>
              <p:cNvSpPr>
                <a:spLocks/>
              </p:cNvSpPr>
              <p:nvPr/>
            </p:nvSpPr>
            <p:spPr bwMode="auto">
              <a:xfrm>
                <a:off x="5305172" y="2299829"/>
                <a:ext cx="20290" cy="23185"/>
              </a:xfrm>
              <a:custGeom>
                <a:avLst/>
                <a:gdLst>
                  <a:gd name="T0" fmla="*/ 4 w 8"/>
                  <a:gd name="T1" fmla="*/ 0 h 10"/>
                  <a:gd name="T2" fmla="*/ 4 w 8"/>
                  <a:gd name="T3" fmla="*/ 0 h 10"/>
                  <a:gd name="T4" fmla="*/ 4 w 8"/>
                  <a:gd name="T5" fmla="*/ 2 h 10"/>
                  <a:gd name="T6" fmla="*/ 4 w 8"/>
                  <a:gd name="T7" fmla="*/ 2 h 10"/>
                  <a:gd name="T8" fmla="*/ 0 w 8"/>
                  <a:gd name="T9" fmla="*/ 2 h 10"/>
                  <a:gd name="T10" fmla="*/ 0 w 8"/>
                  <a:gd name="T11" fmla="*/ 2 h 10"/>
                  <a:gd name="T12" fmla="*/ 2 w 8"/>
                  <a:gd name="T13" fmla="*/ 2 h 10"/>
                  <a:gd name="T14" fmla="*/ 4 w 8"/>
                  <a:gd name="T15" fmla="*/ 4 h 10"/>
                  <a:gd name="T16" fmla="*/ 4 w 8"/>
                  <a:gd name="T17" fmla="*/ 4 h 10"/>
                  <a:gd name="T18" fmla="*/ 4 w 8"/>
                  <a:gd name="T19" fmla="*/ 3 h 10"/>
                  <a:gd name="T20" fmla="*/ 4 w 8"/>
                  <a:gd name="T21" fmla="*/ 3 h 10"/>
                  <a:gd name="T22" fmla="*/ 4 w 8"/>
                  <a:gd name="T23" fmla="*/ 3 h 10"/>
                  <a:gd name="T24" fmla="*/ 4 w 8"/>
                  <a:gd name="T25" fmla="*/ 0 h 10"/>
                  <a:gd name="T26" fmla="*/ 4 w 8"/>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0">
                    <a:moveTo>
                      <a:pt x="4" y="0"/>
                    </a:moveTo>
                    <a:lnTo>
                      <a:pt x="4" y="0"/>
                    </a:lnTo>
                    <a:lnTo>
                      <a:pt x="4" y="2"/>
                    </a:lnTo>
                    <a:lnTo>
                      <a:pt x="0" y="2"/>
                    </a:lnTo>
                    <a:lnTo>
                      <a:pt x="2" y="6"/>
                    </a:lnTo>
                    <a:lnTo>
                      <a:pt x="4" y="10"/>
                    </a:lnTo>
                    <a:lnTo>
                      <a:pt x="6" y="8"/>
                    </a:lnTo>
                    <a:lnTo>
                      <a:pt x="8" y="8"/>
                    </a:lnTo>
                    <a:lnTo>
                      <a:pt x="8" y="0"/>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814" name="Freeform 219"/>
              <p:cNvSpPr>
                <a:spLocks/>
              </p:cNvSpPr>
              <p:nvPr/>
            </p:nvSpPr>
            <p:spPr bwMode="auto">
              <a:xfrm>
                <a:off x="5302273" y="2328810"/>
                <a:ext cx="31884" cy="20287"/>
              </a:xfrm>
              <a:custGeom>
                <a:avLst/>
                <a:gdLst>
                  <a:gd name="T0" fmla="*/ 2 w 14"/>
                  <a:gd name="T1" fmla="*/ 0 h 10"/>
                  <a:gd name="T2" fmla="*/ 2 w 14"/>
                  <a:gd name="T3" fmla="*/ 0 h 10"/>
                  <a:gd name="T4" fmla="*/ 2 w 14"/>
                  <a:gd name="T5" fmla="*/ 1 h 10"/>
                  <a:gd name="T6" fmla="*/ 0 w 14"/>
                  <a:gd name="T7" fmla="*/ 1 h 10"/>
                  <a:gd name="T8" fmla="*/ 0 w 14"/>
                  <a:gd name="T9" fmla="*/ 2 h 10"/>
                  <a:gd name="T10" fmla="*/ 2 w 14"/>
                  <a:gd name="T11" fmla="*/ 3 h 10"/>
                  <a:gd name="T12" fmla="*/ 3 w 14"/>
                  <a:gd name="T13" fmla="*/ 3 h 10"/>
                  <a:gd name="T14" fmla="*/ 5 w 14"/>
                  <a:gd name="T15" fmla="*/ 3 h 10"/>
                  <a:gd name="T16" fmla="*/ 5 w 14"/>
                  <a:gd name="T17" fmla="*/ 1 h 10"/>
                  <a:gd name="T18" fmla="*/ 5 w 14"/>
                  <a:gd name="T19" fmla="*/ 1 h 10"/>
                  <a:gd name="T20" fmla="*/ 5 w 14"/>
                  <a:gd name="T21" fmla="*/ 1 h 10"/>
                  <a:gd name="T22" fmla="*/ 6 w 14"/>
                  <a:gd name="T23" fmla="*/ 1 h 10"/>
                  <a:gd name="T24" fmla="*/ 6 w 14"/>
                  <a:gd name="T25" fmla="*/ 1 h 10"/>
                  <a:gd name="T26" fmla="*/ 6 w 14"/>
                  <a:gd name="T27" fmla="*/ 1 h 10"/>
                  <a:gd name="T28" fmla="*/ 6 w 14"/>
                  <a:gd name="T29" fmla="*/ 1 h 10"/>
                  <a:gd name="T30" fmla="*/ 5 w 14"/>
                  <a:gd name="T31" fmla="*/ 1 h 10"/>
                  <a:gd name="T32" fmla="*/ 2 w 14"/>
                  <a:gd name="T33" fmla="*/ 0 h 10"/>
                  <a:gd name="T34" fmla="*/ 2 w 14"/>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10">
                    <a:moveTo>
                      <a:pt x="4" y="0"/>
                    </a:moveTo>
                    <a:lnTo>
                      <a:pt x="4" y="0"/>
                    </a:lnTo>
                    <a:lnTo>
                      <a:pt x="2" y="2"/>
                    </a:lnTo>
                    <a:lnTo>
                      <a:pt x="0" y="4"/>
                    </a:lnTo>
                    <a:lnTo>
                      <a:pt x="0" y="8"/>
                    </a:lnTo>
                    <a:lnTo>
                      <a:pt x="4" y="10"/>
                    </a:lnTo>
                    <a:lnTo>
                      <a:pt x="8" y="10"/>
                    </a:lnTo>
                    <a:lnTo>
                      <a:pt x="12" y="10"/>
                    </a:lnTo>
                    <a:lnTo>
                      <a:pt x="12" y="6"/>
                    </a:lnTo>
                    <a:lnTo>
                      <a:pt x="14" y="6"/>
                    </a:lnTo>
                    <a:lnTo>
                      <a:pt x="14" y="2"/>
                    </a:lnTo>
                    <a:lnTo>
                      <a:pt x="12" y="2"/>
                    </a:lnTo>
                    <a:lnTo>
                      <a:pt x="4" y="0"/>
                    </a:lnTo>
                    <a:close/>
                  </a:path>
                </a:pathLst>
              </a:custGeom>
              <a:grpFill/>
              <a:ln w="3175">
                <a:noFill/>
                <a:round/>
                <a:headEnd/>
                <a:tailEnd/>
              </a:ln>
            </p:spPr>
            <p:txBody>
              <a:bodyPr/>
              <a:lstStyle/>
              <a:p>
                <a:pPr>
                  <a:defRPr/>
                </a:pPr>
                <a:endParaRPr lang="en-GB" dirty="0">
                  <a:latin typeface="Calibri" pitchFamily="34" charset="0"/>
                </a:endParaRPr>
              </a:p>
            </p:txBody>
          </p:sp>
          <p:sp>
            <p:nvSpPr>
              <p:cNvPr id="815" name="Freeform 220"/>
              <p:cNvSpPr>
                <a:spLocks noEditPoints="1"/>
              </p:cNvSpPr>
              <p:nvPr/>
            </p:nvSpPr>
            <p:spPr bwMode="auto">
              <a:xfrm>
                <a:off x="2339971" y="4342971"/>
                <a:ext cx="437679" cy="208661"/>
              </a:xfrm>
              <a:custGeom>
                <a:avLst/>
                <a:gdLst>
                  <a:gd name="T0" fmla="*/ 52 w 192"/>
                  <a:gd name="T1" fmla="*/ 30 h 92"/>
                  <a:gd name="T2" fmla="*/ 51 w 192"/>
                  <a:gd name="T3" fmla="*/ 31 h 92"/>
                  <a:gd name="T4" fmla="*/ 51 w 192"/>
                  <a:gd name="T5" fmla="*/ 32 h 92"/>
                  <a:gd name="T6" fmla="*/ 53 w 192"/>
                  <a:gd name="T7" fmla="*/ 32 h 92"/>
                  <a:gd name="T8" fmla="*/ 54 w 192"/>
                  <a:gd name="T9" fmla="*/ 32 h 92"/>
                  <a:gd name="T10" fmla="*/ 56 w 192"/>
                  <a:gd name="T11" fmla="*/ 34 h 92"/>
                  <a:gd name="T12" fmla="*/ 57 w 192"/>
                  <a:gd name="T13" fmla="*/ 34 h 92"/>
                  <a:gd name="T14" fmla="*/ 57 w 192"/>
                  <a:gd name="T15" fmla="*/ 34 h 92"/>
                  <a:gd name="T16" fmla="*/ 60 w 192"/>
                  <a:gd name="T17" fmla="*/ 32 h 92"/>
                  <a:gd name="T18" fmla="*/ 61 w 192"/>
                  <a:gd name="T19" fmla="*/ 30 h 92"/>
                  <a:gd name="T20" fmla="*/ 62 w 192"/>
                  <a:gd name="T21" fmla="*/ 27 h 92"/>
                  <a:gd name="T22" fmla="*/ 64 w 192"/>
                  <a:gd name="T23" fmla="*/ 25 h 92"/>
                  <a:gd name="T24" fmla="*/ 69 w 192"/>
                  <a:gd name="T25" fmla="*/ 21 h 92"/>
                  <a:gd name="T26" fmla="*/ 71 w 192"/>
                  <a:gd name="T27" fmla="*/ 20 h 92"/>
                  <a:gd name="T28" fmla="*/ 72 w 192"/>
                  <a:gd name="T29" fmla="*/ 16 h 92"/>
                  <a:gd name="T30" fmla="*/ 74 w 192"/>
                  <a:gd name="T31" fmla="*/ 16 h 92"/>
                  <a:gd name="T32" fmla="*/ 74 w 192"/>
                  <a:gd name="T33" fmla="*/ 13 h 92"/>
                  <a:gd name="T34" fmla="*/ 71 w 192"/>
                  <a:gd name="T35" fmla="*/ 10 h 92"/>
                  <a:gd name="T36" fmla="*/ 74 w 192"/>
                  <a:gd name="T37" fmla="*/ 8 h 92"/>
                  <a:gd name="T38" fmla="*/ 71 w 192"/>
                  <a:gd name="T39" fmla="*/ 7 h 92"/>
                  <a:gd name="T40" fmla="*/ 69 w 192"/>
                  <a:gd name="T41" fmla="*/ 6 h 92"/>
                  <a:gd name="T42" fmla="*/ 69 w 192"/>
                  <a:gd name="T43" fmla="*/ 7 h 92"/>
                  <a:gd name="T44" fmla="*/ 65 w 192"/>
                  <a:gd name="T45" fmla="*/ 6 h 92"/>
                  <a:gd name="T46" fmla="*/ 64 w 192"/>
                  <a:gd name="T47" fmla="*/ 4 h 92"/>
                  <a:gd name="T48" fmla="*/ 62 w 192"/>
                  <a:gd name="T49" fmla="*/ 3 h 92"/>
                  <a:gd name="T50" fmla="*/ 60 w 192"/>
                  <a:gd name="T51" fmla="*/ 2 h 92"/>
                  <a:gd name="T52" fmla="*/ 59 w 192"/>
                  <a:gd name="T53" fmla="*/ 2 h 92"/>
                  <a:gd name="T54" fmla="*/ 59 w 192"/>
                  <a:gd name="T55" fmla="*/ 0 h 92"/>
                  <a:gd name="T56" fmla="*/ 54 w 192"/>
                  <a:gd name="T57" fmla="*/ 3 h 92"/>
                  <a:gd name="T58" fmla="*/ 55 w 192"/>
                  <a:gd name="T59" fmla="*/ 5 h 92"/>
                  <a:gd name="T60" fmla="*/ 53 w 192"/>
                  <a:gd name="T61" fmla="*/ 9 h 92"/>
                  <a:gd name="T62" fmla="*/ 53 w 192"/>
                  <a:gd name="T63" fmla="*/ 10 h 92"/>
                  <a:gd name="T64" fmla="*/ 53 w 192"/>
                  <a:gd name="T65" fmla="*/ 13 h 92"/>
                  <a:gd name="T66" fmla="*/ 53 w 192"/>
                  <a:gd name="T67" fmla="*/ 13 h 92"/>
                  <a:gd name="T68" fmla="*/ 50 w 192"/>
                  <a:gd name="T69" fmla="*/ 15 h 92"/>
                  <a:gd name="T70" fmla="*/ 51 w 192"/>
                  <a:gd name="T71" fmla="*/ 16 h 92"/>
                  <a:gd name="T72" fmla="*/ 52 w 192"/>
                  <a:gd name="T73" fmla="*/ 16 h 92"/>
                  <a:gd name="T74" fmla="*/ 51 w 192"/>
                  <a:gd name="T75" fmla="*/ 17 h 92"/>
                  <a:gd name="T76" fmla="*/ 51 w 192"/>
                  <a:gd name="T77" fmla="*/ 20 h 92"/>
                  <a:gd name="T78" fmla="*/ 52 w 192"/>
                  <a:gd name="T79" fmla="*/ 20 h 92"/>
                  <a:gd name="T80" fmla="*/ 50 w 192"/>
                  <a:gd name="T81" fmla="*/ 23 h 92"/>
                  <a:gd name="T82" fmla="*/ 54 w 192"/>
                  <a:gd name="T83" fmla="*/ 24 h 92"/>
                  <a:gd name="T84" fmla="*/ 53 w 192"/>
                  <a:gd name="T85" fmla="*/ 25 h 92"/>
                  <a:gd name="T86" fmla="*/ 54 w 192"/>
                  <a:gd name="T87" fmla="*/ 27 h 92"/>
                  <a:gd name="T88" fmla="*/ 52 w 192"/>
                  <a:gd name="T89" fmla="*/ 27 h 92"/>
                  <a:gd name="T90" fmla="*/ 55 w 192"/>
                  <a:gd name="T91" fmla="*/ 24 h 92"/>
                  <a:gd name="T92" fmla="*/ 54 w 192"/>
                  <a:gd name="T93" fmla="*/ 24 h 92"/>
                  <a:gd name="T94" fmla="*/ 55 w 192"/>
                  <a:gd name="T95" fmla="*/ 23 h 92"/>
                  <a:gd name="T96" fmla="*/ 0 w 192"/>
                  <a:gd name="T97" fmla="*/ 7 h 92"/>
                  <a:gd name="T98" fmla="*/ 2 w 192"/>
                  <a:gd name="T99" fmla="*/ 11 h 92"/>
                  <a:gd name="T100" fmla="*/ 2 w 192"/>
                  <a:gd name="T101" fmla="*/ 13 h 92"/>
                  <a:gd name="T102" fmla="*/ 0 w 192"/>
                  <a:gd name="T103" fmla="*/ 13 h 92"/>
                  <a:gd name="T104" fmla="*/ 0 w 192"/>
                  <a:gd name="T105" fmla="*/ 13 h 92"/>
                  <a:gd name="T106" fmla="*/ 2 w 192"/>
                  <a:gd name="T107" fmla="*/ 13 h 92"/>
                  <a:gd name="T108" fmla="*/ 2 w 192"/>
                  <a:gd name="T109" fmla="*/ 13 h 92"/>
                  <a:gd name="T110" fmla="*/ 0 w 192"/>
                  <a:gd name="T111" fmla="*/ 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2" h="92">
                    <a:moveTo>
                      <a:pt x="136" y="74"/>
                    </a:moveTo>
                    <a:lnTo>
                      <a:pt x="136" y="78"/>
                    </a:lnTo>
                    <a:lnTo>
                      <a:pt x="138" y="80"/>
                    </a:lnTo>
                    <a:lnTo>
                      <a:pt x="134" y="82"/>
                    </a:lnTo>
                    <a:lnTo>
                      <a:pt x="134" y="84"/>
                    </a:lnTo>
                    <a:lnTo>
                      <a:pt x="138" y="86"/>
                    </a:lnTo>
                    <a:lnTo>
                      <a:pt x="142" y="84"/>
                    </a:lnTo>
                    <a:lnTo>
                      <a:pt x="146" y="90"/>
                    </a:lnTo>
                    <a:lnTo>
                      <a:pt x="148" y="92"/>
                    </a:lnTo>
                    <a:lnTo>
                      <a:pt x="150" y="92"/>
                    </a:lnTo>
                    <a:lnTo>
                      <a:pt x="152" y="90"/>
                    </a:lnTo>
                    <a:lnTo>
                      <a:pt x="156" y="86"/>
                    </a:lnTo>
                    <a:lnTo>
                      <a:pt x="158" y="78"/>
                    </a:lnTo>
                    <a:lnTo>
                      <a:pt x="162" y="74"/>
                    </a:lnTo>
                    <a:lnTo>
                      <a:pt x="168" y="68"/>
                    </a:lnTo>
                    <a:lnTo>
                      <a:pt x="172" y="64"/>
                    </a:lnTo>
                    <a:lnTo>
                      <a:pt x="182" y="58"/>
                    </a:lnTo>
                    <a:lnTo>
                      <a:pt x="186" y="54"/>
                    </a:lnTo>
                    <a:lnTo>
                      <a:pt x="190" y="48"/>
                    </a:lnTo>
                    <a:lnTo>
                      <a:pt x="190" y="44"/>
                    </a:lnTo>
                    <a:lnTo>
                      <a:pt x="192" y="44"/>
                    </a:lnTo>
                    <a:lnTo>
                      <a:pt x="192" y="36"/>
                    </a:lnTo>
                    <a:lnTo>
                      <a:pt x="190" y="28"/>
                    </a:lnTo>
                    <a:lnTo>
                      <a:pt x="186" y="26"/>
                    </a:lnTo>
                    <a:lnTo>
                      <a:pt x="192" y="22"/>
                    </a:lnTo>
                    <a:lnTo>
                      <a:pt x="188" y="22"/>
                    </a:lnTo>
                    <a:lnTo>
                      <a:pt x="184" y="18"/>
                    </a:lnTo>
                    <a:lnTo>
                      <a:pt x="182" y="16"/>
                    </a:lnTo>
                    <a:lnTo>
                      <a:pt x="180" y="18"/>
                    </a:lnTo>
                    <a:lnTo>
                      <a:pt x="170" y="16"/>
                    </a:lnTo>
                    <a:lnTo>
                      <a:pt x="168" y="16"/>
                    </a:lnTo>
                    <a:lnTo>
                      <a:pt x="166" y="12"/>
                    </a:lnTo>
                    <a:lnTo>
                      <a:pt x="164" y="8"/>
                    </a:lnTo>
                    <a:lnTo>
                      <a:pt x="156" y="4"/>
                    </a:lnTo>
                    <a:lnTo>
                      <a:pt x="154" y="2"/>
                    </a:lnTo>
                    <a:lnTo>
                      <a:pt x="154" y="0"/>
                    </a:lnTo>
                    <a:lnTo>
                      <a:pt x="142" y="8"/>
                    </a:lnTo>
                    <a:lnTo>
                      <a:pt x="144" y="10"/>
                    </a:lnTo>
                    <a:lnTo>
                      <a:pt x="144" y="14"/>
                    </a:lnTo>
                    <a:lnTo>
                      <a:pt x="142" y="18"/>
                    </a:lnTo>
                    <a:lnTo>
                      <a:pt x="138" y="24"/>
                    </a:lnTo>
                    <a:lnTo>
                      <a:pt x="138" y="28"/>
                    </a:lnTo>
                    <a:lnTo>
                      <a:pt x="138" y="30"/>
                    </a:lnTo>
                    <a:lnTo>
                      <a:pt x="140" y="32"/>
                    </a:lnTo>
                    <a:lnTo>
                      <a:pt x="140" y="34"/>
                    </a:lnTo>
                    <a:lnTo>
                      <a:pt x="136" y="36"/>
                    </a:lnTo>
                    <a:lnTo>
                      <a:pt x="132" y="40"/>
                    </a:lnTo>
                    <a:lnTo>
                      <a:pt x="134" y="42"/>
                    </a:lnTo>
                    <a:lnTo>
                      <a:pt x="136" y="42"/>
                    </a:lnTo>
                    <a:lnTo>
                      <a:pt x="134" y="46"/>
                    </a:lnTo>
                    <a:lnTo>
                      <a:pt x="134" y="50"/>
                    </a:lnTo>
                    <a:lnTo>
                      <a:pt x="134" y="52"/>
                    </a:lnTo>
                    <a:lnTo>
                      <a:pt x="136" y="54"/>
                    </a:lnTo>
                    <a:lnTo>
                      <a:pt x="132" y="60"/>
                    </a:lnTo>
                    <a:lnTo>
                      <a:pt x="138" y="62"/>
                    </a:lnTo>
                    <a:lnTo>
                      <a:pt x="142" y="64"/>
                    </a:lnTo>
                    <a:lnTo>
                      <a:pt x="140" y="66"/>
                    </a:lnTo>
                    <a:lnTo>
                      <a:pt x="142" y="70"/>
                    </a:lnTo>
                    <a:lnTo>
                      <a:pt x="136" y="74"/>
                    </a:lnTo>
                    <a:close/>
                    <a:moveTo>
                      <a:pt x="144" y="60"/>
                    </a:moveTo>
                    <a:lnTo>
                      <a:pt x="144" y="64"/>
                    </a:lnTo>
                    <a:lnTo>
                      <a:pt x="142" y="64"/>
                    </a:lnTo>
                    <a:lnTo>
                      <a:pt x="142" y="62"/>
                    </a:lnTo>
                    <a:lnTo>
                      <a:pt x="144" y="60"/>
                    </a:lnTo>
                    <a:close/>
                    <a:moveTo>
                      <a:pt x="0" y="18"/>
                    </a:moveTo>
                    <a:lnTo>
                      <a:pt x="0" y="18"/>
                    </a:lnTo>
                    <a:lnTo>
                      <a:pt x="2" y="30"/>
                    </a:lnTo>
                    <a:lnTo>
                      <a:pt x="2" y="32"/>
                    </a:lnTo>
                    <a:lnTo>
                      <a:pt x="2" y="34"/>
                    </a:lnTo>
                    <a:lnTo>
                      <a:pt x="0" y="32"/>
                    </a:lnTo>
                    <a:lnTo>
                      <a:pt x="0" y="34"/>
                    </a:lnTo>
                    <a:lnTo>
                      <a:pt x="2" y="36"/>
                    </a:lnTo>
                    <a:lnTo>
                      <a:pt x="6" y="32"/>
                    </a:lnTo>
                    <a:lnTo>
                      <a:pt x="6" y="28"/>
                    </a:lnTo>
                    <a:lnTo>
                      <a:pt x="0" y="18"/>
                    </a:lnTo>
                    <a:close/>
                  </a:path>
                </a:pathLst>
              </a:custGeom>
              <a:grpFill/>
              <a:ln w="3175">
                <a:noFill/>
                <a:round/>
                <a:headEnd/>
                <a:tailEnd/>
              </a:ln>
            </p:spPr>
            <p:txBody>
              <a:bodyPr/>
              <a:lstStyle/>
              <a:p>
                <a:pPr>
                  <a:defRPr/>
                </a:pPr>
                <a:endParaRPr lang="en-GB" dirty="0">
                  <a:latin typeface="Calibri" pitchFamily="34" charset="0"/>
                </a:endParaRPr>
              </a:p>
            </p:txBody>
          </p:sp>
          <p:sp>
            <p:nvSpPr>
              <p:cNvPr id="816" name="Freeform 221"/>
              <p:cNvSpPr>
                <a:spLocks noEditPoints="1"/>
              </p:cNvSpPr>
              <p:nvPr/>
            </p:nvSpPr>
            <p:spPr bwMode="auto">
              <a:xfrm>
                <a:off x="4937058" y="2360689"/>
                <a:ext cx="118840" cy="147802"/>
              </a:xfrm>
              <a:custGeom>
                <a:avLst/>
                <a:gdLst>
                  <a:gd name="T0" fmla="*/ 8 w 52"/>
                  <a:gd name="T1" fmla="*/ 19 h 66"/>
                  <a:gd name="T2" fmla="*/ 9 w 52"/>
                  <a:gd name="T3" fmla="*/ 19 h 66"/>
                  <a:gd name="T4" fmla="*/ 12 w 52"/>
                  <a:gd name="T5" fmla="*/ 19 h 66"/>
                  <a:gd name="T6" fmla="*/ 13 w 52"/>
                  <a:gd name="T7" fmla="*/ 22 h 66"/>
                  <a:gd name="T8" fmla="*/ 10 w 52"/>
                  <a:gd name="T9" fmla="*/ 17 h 66"/>
                  <a:gd name="T10" fmla="*/ 10 w 52"/>
                  <a:gd name="T11" fmla="*/ 12 h 66"/>
                  <a:gd name="T12" fmla="*/ 13 w 52"/>
                  <a:gd name="T13" fmla="*/ 12 h 66"/>
                  <a:gd name="T14" fmla="*/ 13 w 52"/>
                  <a:gd name="T15" fmla="*/ 10 h 66"/>
                  <a:gd name="T16" fmla="*/ 10 w 52"/>
                  <a:gd name="T17" fmla="*/ 10 h 66"/>
                  <a:gd name="T18" fmla="*/ 10 w 52"/>
                  <a:gd name="T19" fmla="*/ 5 h 66"/>
                  <a:gd name="T20" fmla="*/ 8 w 52"/>
                  <a:gd name="T21" fmla="*/ 5 h 66"/>
                  <a:gd name="T22" fmla="*/ 12 w 52"/>
                  <a:gd name="T23" fmla="*/ 4 h 66"/>
                  <a:gd name="T24" fmla="*/ 12 w 52"/>
                  <a:gd name="T25" fmla="*/ 0 h 66"/>
                  <a:gd name="T26" fmla="*/ 8 w 52"/>
                  <a:gd name="T27" fmla="*/ 2 h 66"/>
                  <a:gd name="T28" fmla="*/ 7 w 52"/>
                  <a:gd name="T29" fmla="*/ 4 h 66"/>
                  <a:gd name="T30" fmla="*/ 4 w 52"/>
                  <a:gd name="T31" fmla="*/ 4 h 66"/>
                  <a:gd name="T32" fmla="*/ 2 w 52"/>
                  <a:gd name="T33" fmla="*/ 7 h 66"/>
                  <a:gd name="T34" fmla="*/ 2 w 52"/>
                  <a:gd name="T35" fmla="*/ 9 h 66"/>
                  <a:gd name="T36" fmla="*/ 4 w 52"/>
                  <a:gd name="T37" fmla="*/ 7 h 66"/>
                  <a:gd name="T38" fmla="*/ 4 w 52"/>
                  <a:gd name="T39" fmla="*/ 9 h 66"/>
                  <a:gd name="T40" fmla="*/ 5 w 52"/>
                  <a:gd name="T41" fmla="*/ 7 h 66"/>
                  <a:gd name="T42" fmla="*/ 7 w 52"/>
                  <a:gd name="T43" fmla="*/ 5 h 66"/>
                  <a:gd name="T44" fmla="*/ 7 w 52"/>
                  <a:gd name="T45" fmla="*/ 9 h 66"/>
                  <a:gd name="T46" fmla="*/ 6 w 52"/>
                  <a:gd name="T47" fmla="*/ 8 h 66"/>
                  <a:gd name="T48" fmla="*/ 6 w 52"/>
                  <a:gd name="T49" fmla="*/ 8 h 66"/>
                  <a:gd name="T50" fmla="*/ 0 w 52"/>
                  <a:gd name="T51" fmla="*/ 10 h 66"/>
                  <a:gd name="T52" fmla="*/ 0 w 52"/>
                  <a:gd name="T53" fmla="*/ 13 h 66"/>
                  <a:gd name="T54" fmla="*/ 2 w 52"/>
                  <a:gd name="T55" fmla="*/ 13 h 66"/>
                  <a:gd name="T56" fmla="*/ 2 w 52"/>
                  <a:gd name="T57" fmla="*/ 18 h 66"/>
                  <a:gd name="T58" fmla="*/ 4 w 52"/>
                  <a:gd name="T59" fmla="*/ 19 h 66"/>
                  <a:gd name="T60" fmla="*/ 17 w 52"/>
                  <a:gd name="T61" fmla="*/ 21 h 66"/>
                  <a:gd name="T62" fmla="*/ 15 w 52"/>
                  <a:gd name="T63" fmla="*/ 22 h 66"/>
                  <a:gd name="T64" fmla="*/ 17 w 52"/>
                  <a:gd name="T65" fmla="*/ 23 h 66"/>
                  <a:gd name="T66" fmla="*/ 20 w 52"/>
                  <a:gd name="T67" fmla="*/ 21 h 66"/>
                  <a:gd name="T68" fmla="*/ 17 w 52"/>
                  <a:gd name="T69" fmla="*/ 12 h 66"/>
                  <a:gd name="T70" fmla="*/ 17 w 52"/>
                  <a:gd name="T71" fmla="*/ 15 h 66"/>
                  <a:gd name="T72" fmla="*/ 15 w 52"/>
                  <a:gd name="T73" fmla="*/ 15 h 66"/>
                  <a:gd name="T74" fmla="*/ 13 w 52"/>
                  <a:gd name="T75" fmla="*/ 15 h 66"/>
                  <a:gd name="T76" fmla="*/ 15 w 52"/>
                  <a:gd name="T77" fmla="*/ 19 h 66"/>
                  <a:gd name="T78" fmla="*/ 17 w 52"/>
                  <a:gd name="T79" fmla="*/ 19 h 66"/>
                  <a:gd name="T80" fmla="*/ 17 w 52"/>
                  <a:gd name="T81" fmla="*/ 19 h 66"/>
                  <a:gd name="T82" fmla="*/ 17 w 52"/>
                  <a:gd name="T83" fmla="*/ 19 h 66"/>
                  <a:gd name="T84" fmla="*/ 20 w 52"/>
                  <a:gd name="T85" fmla="*/ 12 h 66"/>
                  <a:gd name="T86" fmla="*/ 17 w 52"/>
                  <a:gd name="T87" fmla="*/ 12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6">
                    <a:moveTo>
                      <a:pt x="10" y="54"/>
                    </a:moveTo>
                    <a:lnTo>
                      <a:pt x="20" y="54"/>
                    </a:lnTo>
                    <a:lnTo>
                      <a:pt x="22" y="50"/>
                    </a:lnTo>
                    <a:lnTo>
                      <a:pt x="24" y="48"/>
                    </a:lnTo>
                    <a:lnTo>
                      <a:pt x="24" y="52"/>
                    </a:lnTo>
                    <a:lnTo>
                      <a:pt x="26" y="54"/>
                    </a:lnTo>
                    <a:lnTo>
                      <a:pt x="30" y="54"/>
                    </a:lnTo>
                    <a:lnTo>
                      <a:pt x="34" y="64"/>
                    </a:lnTo>
                    <a:lnTo>
                      <a:pt x="30" y="46"/>
                    </a:lnTo>
                    <a:lnTo>
                      <a:pt x="28" y="46"/>
                    </a:lnTo>
                    <a:lnTo>
                      <a:pt x="24" y="46"/>
                    </a:lnTo>
                    <a:lnTo>
                      <a:pt x="28" y="32"/>
                    </a:lnTo>
                    <a:lnTo>
                      <a:pt x="30" y="34"/>
                    </a:lnTo>
                    <a:lnTo>
                      <a:pt x="32" y="34"/>
                    </a:lnTo>
                    <a:lnTo>
                      <a:pt x="34" y="34"/>
                    </a:lnTo>
                    <a:lnTo>
                      <a:pt x="34" y="28"/>
                    </a:lnTo>
                    <a:lnTo>
                      <a:pt x="28" y="28"/>
                    </a:lnTo>
                    <a:lnTo>
                      <a:pt x="28" y="22"/>
                    </a:lnTo>
                    <a:lnTo>
                      <a:pt x="28" y="16"/>
                    </a:lnTo>
                    <a:lnTo>
                      <a:pt x="24" y="16"/>
                    </a:lnTo>
                    <a:lnTo>
                      <a:pt x="22" y="14"/>
                    </a:lnTo>
                    <a:lnTo>
                      <a:pt x="26" y="14"/>
                    </a:lnTo>
                    <a:lnTo>
                      <a:pt x="28" y="14"/>
                    </a:lnTo>
                    <a:lnTo>
                      <a:pt x="30" y="12"/>
                    </a:lnTo>
                    <a:lnTo>
                      <a:pt x="32" y="6"/>
                    </a:lnTo>
                    <a:lnTo>
                      <a:pt x="30" y="0"/>
                    </a:lnTo>
                    <a:lnTo>
                      <a:pt x="22" y="6"/>
                    </a:lnTo>
                    <a:lnTo>
                      <a:pt x="20" y="10"/>
                    </a:lnTo>
                    <a:lnTo>
                      <a:pt x="18" y="12"/>
                    </a:lnTo>
                    <a:lnTo>
                      <a:pt x="14" y="14"/>
                    </a:lnTo>
                    <a:lnTo>
                      <a:pt x="10" y="12"/>
                    </a:lnTo>
                    <a:lnTo>
                      <a:pt x="6" y="16"/>
                    </a:lnTo>
                    <a:lnTo>
                      <a:pt x="2" y="20"/>
                    </a:lnTo>
                    <a:lnTo>
                      <a:pt x="4" y="22"/>
                    </a:lnTo>
                    <a:lnTo>
                      <a:pt x="4" y="24"/>
                    </a:lnTo>
                    <a:lnTo>
                      <a:pt x="6" y="24"/>
                    </a:lnTo>
                    <a:lnTo>
                      <a:pt x="8" y="18"/>
                    </a:lnTo>
                    <a:lnTo>
                      <a:pt x="10" y="18"/>
                    </a:lnTo>
                    <a:lnTo>
                      <a:pt x="10" y="22"/>
                    </a:lnTo>
                    <a:lnTo>
                      <a:pt x="10" y="24"/>
                    </a:lnTo>
                    <a:lnTo>
                      <a:pt x="12" y="20"/>
                    </a:lnTo>
                    <a:lnTo>
                      <a:pt x="12" y="18"/>
                    </a:lnTo>
                    <a:lnTo>
                      <a:pt x="10" y="16"/>
                    </a:lnTo>
                    <a:lnTo>
                      <a:pt x="18" y="16"/>
                    </a:lnTo>
                    <a:lnTo>
                      <a:pt x="18" y="20"/>
                    </a:lnTo>
                    <a:lnTo>
                      <a:pt x="18" y="24"/>
                    </a:lnTo>
                    <a:lnTo>
                      <a:pt x="16" y="24"/>
                    </a:lnTo>
                    <a:lnTo>
                      <a:pt x="16" y="22"/>
                    </a:lnTo>
                    <a:lnTo>
                      <a:pt x="14" y="22"/>
                    </a:lnTo>
                    <a:lnTo>
                      <a:pt x="10" y="28"/>
                    </a:lnTo>
                    <a:lnTo>
                      <a:pt x="0" y="28"/>
                    </a:lnTo>
                    <a:lnTo>
                      <a:pt x="2" y="30"/>
                    </a:lnTo>
                    <a:lnTo>
                      <a:pt x="2" y="32"/>
                    </a:lnTo>
                    <a:lnTo>
                      <a:pt x="0" y="36"/>
                    </a:lnTo>
                    <a:lnTo>
                      <a:pt x="4" y="36"/>
                    </a:lnTo>
                    <a:lnTo>
                      <a:pt x="6" y="38"/>
                    </a:lnTo>
                    <a:lnTo>
                      <a:pt x="6" y="40"/>
                    </a:lnTo>
                    <a:lnTo>
                      <a:pt x="4" y="50"/>
                    </a:lnTo>
                    <a:lnTo>
                      <a:pt x="10" y="52"/>
                    </a:lnTo>
                    <a:lnTo>
                      <a:pt x="10" y="54"/>
                    </a:lnTo>
                    <a:close/>
                    <a:moveTo>
                      <a:pt x="46" y="58"/>
                    </a:moveTo>
                    <a:lnTo>
                      <a:pt x="46" y="58"/>
                    </a:lnTo>
                    <a:lnTo>
                      <a:pt x="38" y="60"/>
                    </a:lnTo>
                    <a:lnTo>
                      <a:pt x="38" y="62"/>
                    </a:lnTo>
                    <a:lnTo>
                      <a:pt x="38" y="64"/>
                    </a:lnTo>
                    <a:lnTo>
                      <a:pt x="38" y="66"/>
                    </a:lnTo>
                    <a:lnTo>
                      <a:pt x="42" y="66"/>
                    </a:lnTo>
                    <a:lnTo>
                      <a:pt x="50" y="62"/>
                    </a:lnTo>
                    <a:lnTo>
                      <a:pt x="52" y="58"/>
                    </a:lnTo>
                    <a:lnTo>
                      <a:pt x="46" y="58"/>
                    </a:lnTo>
                    <a:close/>
                    <a:moveTo>
                      <a:pt x="46" y="34"/>
                    </a:moveTo>
                    <a:lnTo>
                      <a:pt x="42" y="40"/>
                    </a:lnTo>
                    <a:lnTo>
                      <a:pt x="44" y="40"/>
                    </a:lnTo>
                    <a:lnTo>
                      <a:pt x="44" y="42"/>
                    </a:lnTo>
                    <a:lnTo>
                      <a:pt x="38" y="40"/>
                    </a:lnTo>
                    <a:lnTo>
                      <a:pt x="36" y="42"/>
                    </a:lnTo>
                    <a:lnTo>
                      <a:pt x="34" y="44"/>
                    </a:lnTo>
                    <a:lnTo>
                      <a:pt x="38" y="50"/>
                    </a:lnTo>
                    <a:lnTo>
                      <a:pt x="38" y="54"/>
                    </a:lnTo>
                    <a:lnTo>
                      <a:pt x="40" y="52"/>
                    </a:lnTo>
                    <a:lnTo>
                      <a:pt x="42" y="52"/>
                    </a:lnTo>
                    <a:lnTo>
                      <a:pt x="44" y="54"/>
                    </a:lnTo>
                    <a:lnTo>
                      <a:pt x="42" y="54"/>
                    </a:lnTo>
                    <a:lnTo>
                      <a:pt x="44" y="54"/>
                    </a:lnTo>
                    <a:lnTo>
                      <a:pt x="48" y="54"/>
                    </a:lnTo>
                    <a:lnTo>
                      <a:pt x="46" y="54"/>
                    </a:lnTo>
                    <a:lnTo>
                      <a:pt x="52" y="52"/>
                    </a:lnTo>
                    <a:lnTo>
                      <a:pt x="52" y="34"/>
                    </a:lnTo>
                    <a:lnTo>
                      <a:pt x="46" y="34"/>
                    </a:lnTo>
                    <a:close/>
                  </a:path>
                </a:pathLst>
              </a:custGeom>
              <a:grpFill/>
              <a:ln w="3175">
                <a:noFill/>
                <a:round/>
                <a:headEnd/>
                <a:tailEnd/>
              </a:ln>
            </p:spPr>
            <p:txBody>
              <a:bodyPr/>
              <a:lstStyle/>
              <a:p>
                <a:pPr>
                  <a:defRPr/>
                </a:pPr>
                <a:endParaRPr lang="en-GB" dirty="0">
                  <a:latin typeface="Calibri" pitchFamily="34" charset="0"/>
                </a:endParaRPr>
              </a:p>
            </p:txBody>
          </p:sp>
          <p:sp>
            <p:nvSpPr>
              <p:cNvPr id="817" name="Freeform 222"/>
              <p:cNvSpPr>
                <a:spLocks noEditPoints="1"/>
              </p:cNvSpPr>
              <p:nvPr/>
            </p:nvSpPr>
            <p:spPr bwMode="auto">
              <a:xfrm>
                <a:off x="5560243" y="3215621"/>
                <a:ext cx="60869" cy="37675"/>
              </a:xfrm>
              <a:custGeom>
                <a:avLst/>
                <a:gdLst>
                  <a:gd name="T0" fmla="*/ 8 w 26"/>
                  <a:gd name="T1" fmla="*/ 6 h 16"/>
                  <a:gd name="T2" fmla="*/ 8 w 26"/>
                  <a:gd name="T3" fmla="*/ 6 h 16"/>
                  <a:gd name="T4" fmla="*/ 6 w 26"/>
                  <a:gd name="T5" fmla="*/ 7 h 16"/>
                  <a:gd name="T6" fmla="*/ 6 w 26"/>
                  <a:gd name="T7" fmla="*/ 7 h 16"/>
                  <a:gd name="T8" fmla="*/ 2 w 26"/>
                  <a:gd name="T9" fmla="*/ 7 h 16"/>
                  <a:gd name="T10" fmla="*/ 2 w 26"/>
                  <a:gd name="T11" fmla="*/ 7 h 16"/>
                  <a:gd name="T12" fmla="*/ 2 w 26"/>
                  <a:gd name="T13" fmla="*/ 6 h 16"/>
                  <a:gd name="T14" fmla="*/ 2 w 26"/>
                  <a:gd name="T15" fmla="*/ 6 h 16"/>
                  <a:gd name="T16" fmla="*/ 0 w 26"/>
                  <a:gd name="T17" fmla="*/ 6 h 16"/>
                  <a:gd name="T18" fmla="*/ 0 w 26"/>
                  <a:gd name="T19" fmla="*/ 6 h 16"/>
                  <a:gd name="T20" fmla="*/ 2 w 26"/>
                  <a:gd name="T21" fmla="*/ 5 h 16"/>
                  <a:gd name="T22" fmla="*/ 2 w 26"/>
                  <a:gd name="T23" fmla="*/ 5 h 16"/>
                  <a:gd name="T24" fmla="*/ 2 w 26"/>
                  <a:gd name="T25" fmla="*/ 6 h 16"/>
                  <a:gd name="T26" fmla="*/ 3 w 26"/>
                  <a:gd name="T27" fmla="*/ 6 h 16"/>
                  <a:gd name="T28" fmla="*/ 3 w 26"/>
                  <a:gd name="T29" fmla="*/ 6 h 16"/>
                  <a:gd name="T30" fmla="*/ 4 w 26"/>
                  <a:gd name="T31" fmla="*/ 5 h 16"/>
                  <a:gd name="T32" fmla="*/ 4 w 26"/>
                  <a:gd name="T33" fmla="*/ 5 h 16"/>
                  <a:gd name="T34" fmla="*/ 6 w 26"/>
                  <a:gd name="T35" fmla="*/ 5 h 16"/>
                  <a:gd name="T36" fmla="*/ 6 w 26"/>
                  <a:gd name="T37" fmla="*/ 5 h 16"/>
                  <a:gd name="T38" fmla="*/ 8 w 26"/>
                  <a:gd name="T39" fmla="*/ 6 h 16"/>
                  <a:gd name="T40" fmla="*/ 8 w 26"/>
                  <a:gd name="T41" fmla="*/ 6 h 16"/>
                  <a:gd name="T42" fmla="*/ 8 w 26"/>
                  <a:gd name="T43" fmla="*/ 6 h 16"/>
                  <a:gd name="T44" fmla="*/ 8 w 26"/>
                  <a:gd name="T45" fmla="*/ 6 h 16"/>
                  <a:gd name="T46" fmla="*/ 11 w 26"/>
                  <a:gd name="T47" fmla="*/ 0 h 16"/>
                  <a:gd name="T48" fmla="*/ 11 w 26"/>
                  <a:gd name="T49" fmla="*/ 0 h 16"/>
                  <a:gd name="T50" fmla="*/ 9 w 26"/>
                  <a:gd name="T51" fmla="*/ 2 h 16"/>
                  <a:gd name="T52" fmla="*/ 9 w 26"/>
                  <a:gd name="T53" fmla="*/ 2 h 16"/>
                  <a:gd name="T54" fmla="*/ 4 w 26"/>
                  <a:gd name="T55" fmla="*/ 2 h 16"/>
                  <a:gd name="T56" fmla="*/ 2 w 26"/>
                  <a:gd name="T57" fmla="*/ 4 h 16"/>
                  <a:gd name="T58" fmla="*/ 2 w 26"/>
                  <a:gd name="T59" fmla="*/ 4 h 16"/>
                  <a:gd name="T60" fmla="*/ 2 w 26"/>
                  <a:gd name="T61" fmla="*/ 5 h 16"/>
                  <a:gd name="T62" fmla="*/ 2 w 26"/>
                  <a:gd name="T63" fmla="*/ 5 h 16"/>
                  <a:gd name="T64" fmla="*/ 2 w 26"/>
                  <a:gd name="T65" fmla="*/ 6 h 16"/>
                  <a:gd name="T66" fmla="*/ 3 w 26"/>
                  <a:gd name="T67" fmla="*/ 6 h 16"/>
                  <a:gd name="T68" fmla="*/ 3 w 26"/>
                  <a:gd name="T69" fmla="*/ 6 h 16"/>
                  <a:gd name="T70" fmla="*/ 4 w 26"/>
                  <a:gd name="T71" fmla="*/ 5 h 16"/>
                  <a:gd name="T72" fmla="*/ 4 w 26"/>
                  <a:gd name="T73" fmla="*/ 5 h 16"/>
                  <a:gd name="T74" fmla="*/ 6 w 26"/>
                  <a:gd name="T75" fmla="*/ 5 h 16"/>
                  <a:gd name="T76" fmla="*/ 6 w 26"/>
                  <a:gd name="T77" fmla="*/ 5 h 16"/>
                  <a:gd name="T78" fmla="*/ 8 w 26"/>
                  <a:gd name="T79" fmla="*/ 6 h 16"/>
                  <a:gd name="T80" fmla="*/ 8 w 26"/>
                  <a:gd name="T81" fmla="*/ 6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16">
                    <a:moveTo>
                      <a:pt x="18" y="12"/>
                    </a:moveTo>
                    <a:lnTo>
                      <a:pt x="18" y="12"/>
                    </a:lnTo>
                    <a:lnTo>
                      <a:pt x="14" y="16"/>
                    </a:lnTo>
                    <a:lnTo>
                      <a:pt x="4" y="16"/>
                    </a:lnTo>
                    <a:lnTo>
                      <a:pt x="4" y="14"/>
                    </a:lnTo>
                    <a:lnTo>
                      <a:pt x="2" y="14"/>
                    </a:lnTo>
                    <a:lnTo>
                      <a:pt x="0" y="12"/>
                    </a:lnTo>
                    <a:lnTo>
                      <a:pt x="2" y="10"/>
                    </a:lnTo>
                    <a:lnTo>
                      <a:pt x="4" y="12"/>
                    </a:lnTo>
                    <a:lnTo>
                      <a:pt x="8" y="12"/>
                    </a:lnTo>
                    <a:lnTo>
                      <a:pt x="10" y="10"/>
                    </a:lnTo>
                    <a:lnTo>
                      <a:pt x="14" y="10"/>
                    </a:lnTo>
                    <a:lnTo>
                      <a:pt x="18" y="12"/>
                    </a:lnTo>
                    <a:close/>
                    <a:moveTo>
                      <a:pt x="18" y="12"/>
                    </a:moveTo>
                    <a:lnTo>
                      <a:pt x="18" y="12"/>
                    </a:lnTo>
                    <a:lnTo>
                      <a:pt x="26" y="0"/>
                    </a:lnTo>
                    <a:lnTo>
                      <a:pt x="20" y="4"/>
                    </a:lnTo>
                    <a:lnTo>
                      <a:pt x="10" y="6"/>
                    </a:lnTo>
                    <a:lnTo>
                      <a:pt x="2" y="8"/>
                    </a:lnTo>
                    <a:lnTo>
                      <a:pt x="2" y="10"/>
                    </a:lnTo>
                    <a:lnTo>
                      <a:pt x="4" y="12"/>
                    </a:lnTo>
                    <a:lnTo>
                      <a:pt x="8" y="12"/>
                    </a:lnTo>
                    <a:lnTo>
                      <a:pt x="10" y="10"/>
                    </a:lnTo>
                    <a:lnTo>
                      <a:pt x="14" y="10"/>
                    </a:lnTo>
                    <a:lnTo>
                      <a:pt x="18" y="12"/>
                    </a:lnTo>
                    <a:close/>
                  </a:path>
                </a:pathLst>
              </a:custGeom>
              <a:grpFill/>
              <a:ln w="3175">
                <a:noFill/>
                <a:round/>
                <a:headEnd/>
                <a:tailEnd/>
              </a:ln>
            </p:spPr>
            <p:txBody>
              <a:bodyPr/>
              <a:lstStyle/>
              <a:p>
                <a:pPr>
                  <a:defRPr/>
                </a:pPr>
                <a:endParaRPr lang="en-GB" dirty="0">
                  <a:latin typeface="Calibri" pitchFamily="34" charset="0"/>
                </a:endParaRPr>
              </a:p>
            </p:txBody>
          </p:sp>
          <p:sp>
            <p:nvSpPr>
              <p:cNvPr id="818" name="Freeform 223"/>
              <p:cNvSpPr>
                <a:spLocks/>
              </p:cNvSpPr>
              <p:nvPr/>
            </p:nvSpPr>
            <p:spPr bwMode="auto">
              <a:xfrm>
                <a:off x="5079086" y="2806992"/>
                <a:ext cx="159419" cy="170986"/>
              </a:xfrm>
              <a:custGeom>
                <a:avLst/>
                <a:gdLst>
                  <a:gd name="T0" fmla="*/ 22 w 70"/>
                  <a:gd name="T1" fmla="*/ 26 h 76"/>
                  <a:gd name="T2" fmla="*/ 22 w 70"/>
                  <a:gd name="T3" fmla="*/ 26 h 76"/>
                  <a:gd name="T4" fmla="*/ 19 w 70"/>
                  <a:gd name="T5" fmla="*/ 24 h 76"/>
                  <a:gd name="T6" fmla="*/ 19 w 70"/>
                  <a:gd name="T7" fmla="*/ 23 h 76"/>
                  <a:gd name="T8" fmla="*/ 17 w 70"/>
                  <a:gd name="T9" fmla="*/ 21 h 76"/>
                  <a:gd name="T10" fmla="*/ 13 w 70"/>
                  <a:gd name="T11" fmla="*/ 17 h 76"/>
                  <a:gd name="T12" fmla="*/ 13 w 70"/>
                  <a:gd name="T13" fmla="*/ 16 h 76"/>
                  <a:gd name="T14" fmla="*/ 10 w 70"/>
                  <a:gd name="T15" fmla="*/ 12 h 76"/>
                  <a:gd name="T16" fmla="*/ 10 w 70"/>
                  <a:gd name="T17" fmla="*/ 11 h 76"/>
                  <a:gd name="T18" fmla="*/ 12 w 70"/>
                  <a:gd name="T19" fmla="*/ 10 h 76"/>
                  <a:gd name="T20" fmla="*/ 13 w 70"/>
                  <a:gd name="T21" fmla="*/ 12 h 76"/>
                  <a:gd name="T22" fmla="*/ 13 w 70"/>
                  <a:gd name="T23" fmla="*/ 11 h 76"/>
                  <a:gd name="T24" fmla="*/ 15 w 70"/>
                  <a:gd name="T25" fmla="*/ 12 h 76"/>
                  <a:gd name="T26" fmla="*/ 19 w 70"/>
                  <a:gd name="T27" fmla="*/ 11 h 76"/>
                  <a:gd name="T28" fmla="*/ 22 w 70"/>
                  <a:gd name="T29" fmla="*/ 12 h 76"/>
                  <a:gd name="T30" fmla="*/ 22 w 70"/>
                  <a:gd name="T31" fmla="*/ 13 h 76"/>
                  <a:gd name="T32" fmla="*/ 24 w 70"/>
                  <a:gd name="T33" fmla="*/ 13 h 76"/>
                  <a:gd name="T34" fmla="*/ 27 w 70"/>
                  <a:gd name="T35" fmla="*/ 12 h 76"/>
                  <a:gd name="T36" fmla="*/ 26 w 70"/>
                  <a:gd name="T37" fmla="*/ 11 h 76"/>
                  <a:gd name="T38" fmla="*/ 26 w 70"/>
                  <a:gd name="T39" fmla="*/ 9 h 76"/>
                  <a:gd name="T40" fmla="*/ 24 w 70"/>
                  <a:gd name="T41" fmla="*/ 9 h 76"/>
                  <a:gd name="T42" fmla="*/ 19 w 70"/>
                  <a:gd name="T43" fmla="*/ 7 h 76"/>
                  <a:gd name="T44" fmla="*/ 16 w 70"/>
                  <a:gd name="T45" fmla="*/ 3 h 76"/>
                  <a:gd name="T46" fmla="*/ 15 w 70"/>
                  <a:gd name="T47" fmla="*/ 2 h 76"/>
                  <a:gd name="T48" fmla="*/ 13 w 70"/>
                  <a:gd name="T49" fmla="*/ 0 h 76"/>
                  <a:gd name="T50" fmla="*/ 12 w 70"/>
                  <a:gd name="T51" fmla="*/ 2 h 76"/>
                  <a:gd name="T52" fmla="*/ 9 w 70"/>
                  <a:gd name="T53" fmla="*/ 2 h 76"/>
                  <a:gd name="T54" fmla="*/ 8 w 70"/>
                  <a:gd name="T55" fmla="*/ 5 h 76"/>
                  <a:gd name="T56" fmla="*/ 7 w 70"/>
                  <a:gd name="T57" fmla="*/ 7 h 76"/>
                  <a:gd name="T58" fmla="*/ 6 w 70"/>
                  <a:gd name="T59" fmla="*/ 5 h 76"/>
                  <a:gd name="T60" fmla="*/ 6 w 70"/>
                  <a:gd name="T61" fmla="*/ 7 h 76"/>
                  <a:gd name="T62" fmla="*/ 4 w 70"/>
                  <a:gd name="T63" fmla="*/ 9 h 76"/>
                  <a:gd name="T64" fmla="*/ 0 w 70"/>
                  <a:gd name="T65" fmla="*/ 10 h 76"/>
                  <a:gd name="T66" fmla="*/ 0 w 70"/>
                  <a:gd name="T67" fmla="*/ 13 h 76"/>
                  <a:gd name="T68" fmla="*/ 2 w 70"/>
                  <a:gd name="T69" fmla="*/ 14 h 76"/>
                  <a:gd name="T70" fmla="*/ 2 w 70"/>
                  <a:gd name="T71" fmla="*/ 12 h 76"/>
                  <a:gd name="T72" fmla="*/ 4 w 70"/>
                  <a:gd name="T73" fmla="*/ 12 h 76"/>
                  <a:gd name="T74" fmla="*/ 6 w 70"/>
                  <a:gd name="T75" fmla="*/ 10 h 76"/>
                  <a:gd name="T76" fmla="*/ 6 w 70"/>
                  <a:gd name="T77" fmla="*/ 12 h 76"/>
                  <a:gd name="T78" fmla="*/ 8 w 70"/>
                  <a:gd name="T79" fmla="*/ 17 h 76"/>
                  <a:gd name="T80" fmla="*/ 7 w 70"/>
                  <a:gd name="T81" fmla="*/ 18 h 76"/>
                  <a:gd name="T82" fmla="*/ 13 w 70"/>
                  <a:gd name="T83" fmla="*/ 21 h 76"/>
                  <a:gd name="T84" fmla="*/ 15 w 70"/>
                  <a:gd name="T85" fmla="*/ 23 h 76"/>
                  <a:gd name="T86" fmla="*/ 19 w 70"/>
                  <a:gd name="T87" fmla="*/ 25 h 76"/>
                  <a:gd name="T88" fmla="*/ 22 w 70"/>
                  <a:gd name="T89" fmla="*/ 28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76">
                    <a:moveTo>
                      <a:pt x="56" y="76"/>
                    </a:moveTo>
                    <a:lnTo>
                      <a:pt x="58" y="76"/>
                    </a:lnTo>
                    <a:lnTo>
                      <a:pt x="58" y="74"/>
                    </a:lnTo>
                    <a:lnTo>
                      <a:pt x="56" y="70"/>
                    </a:lnTo>
                    <a:lnTo>
                      <a:pt x="52" y="66"/>
                    </a:lnTo>
                    <a:lnTo>
                      <a:pt x="50" y="66"/>
                    </a:lnTo>
                    <a:lnTo>
                      <a:pt x="48" y="66"/>
                    </a:lnTo>
                    <a:lnTo>
                      <a:pt x="48" y="64"/>
                    </a:lnTo>
                    <a:lnTo>
                      <a:pt x="46" y="62"/>
                    </a:lnTo>
                    <a:lnTo>
                      <a:pt x="44" y="58"/>
                    </a:lnTo>
                    <a:lnTo>
                      <a:pt x="38" y="54"/>
                    </a:lnTo>
                    <a:lnTo>
                      <a:pt x="32" y="46"/>
                    </a:lnTo>
                    <a:lnTo>
                      <a:pt x="32" y="44"/>
                    </a:lnTo>
                    <a:lnTo>
                      <a:pt x="30" y="36"/>
                    </a:lnTo>
                    <a:lnTo>
                      <a:pt x="26" y="34"/>
                    </a:lnTo>
                    <a:lnTo>
                      <a:pt x="26" y="30"/>
                    </a:lnTo>
                    <a:lnTo>
                      <a:pt x="28" y="28"/>
                    </a:lnTo>
                    <a:lnTo>
                      <a:pt x="30" y="28"/>
                    </a:lnTo>
                    <a:lnTo>
                      <a:pt x="32" y="30"/>
                    </a:lnTo>
                    <a:lnTo>
                      <a:pt x="34" y="32"/>
                    </a:lnTo>
                    <a:lnTo>
                      <a:pt x="34" y="30"/>
                    </a:lnTo>
                    <a:lnTo>
                      <a:pt x="36" y="30"/>
                    </a:lnTo>
                    <a:lnTo>
                      <a:pt x="38" y="30"/>
                    </a:lnTo>
                    <a:lnTo>
                      <a:pt x="40" y="32"/>
                    </a:lnTo>
                    <a:lnTo>
                      <a:pt x="42" y="34"/>
                    </a:lnTo>
                    <a:lnTo>
                      <a:pt x="44" y="32"/>
                    </a:lnTo>
                    <a:lnTo>
                      <a:pt x="48" y="30"/>
                    </a:lnTo>
                    <a:lnTo>
                      <a:pt x="50" y="30"/>
                    </a:lnTo>
                    <a:lnTo>
                      <a:pt x="56" y="34"/>
                    </a:lnTo>
                    <a:lnTo>
                      <a:pt x="58" y="36"/>
                    </a:lnTo>
                    <a:lnTo>
                      <a:pt x="60" y="36"/>
                    </a:lnTo>
                    <a:lnTo>
                      <a:pt x="62" y="36"/>
                    </a:lnTo>
                    <a:lnTo>
                      <a:pt x="68" y="36"/>
                    </a:lnTo>
                    <a:lnTo>
                      <a:pt x="70" y="34"/>
                    </a:lnTo>
                    <a:lnTo>
                      <a:pt x="70" y="32"/>
                    </a:lnTo>
                    <a:lnTo>
                      <a:pt x="68" y="30"/>
                    </a:lnTo>
                    <a:lnTo>
                      <a:pt x="68" y="28"/>
                    </a:lnTo>
                    <a:lnTo>
                      <a:pt x="68" y="26"/>
                    </a:lnTo>
                    <a:lnTo>
                      <a:pt x="68" y="24"/>
                    </a:lnTo>
                    <a:lnTo>
                      <a:pt x="64" y="26"/>
                    </a:lnTo>
                    <a:lnTo>
                      <a:pt x="60" y="24"/>
                    </a:lnTo>
                    <a:lnTo>
                      <a:pt x="50" y="18"/>
                    </a:lnTo>
                    <a:lnTo>
                      <a:pt x="44" y="12"/>
                    </a:lnTo>
                    <a:lnTo>
                      <a:pt x="42" y="8"/>
                    </a:lnTo>
                    <a:lnTo>
                      <a:pt x="40" y="4"/>
                    </a:lnTo>
                    <a:lnTo>
                      <a:pt x="38" y="2"/>
                    </a:lnTo>
                    <a:lnTo>
                      <a:pt x="34" y="0"/>
                    </a:lnTo>
                    <a:lnTo>
                      <a:pt x="32" y="0"/>
                    </a:lnTo>
                    <a:lnTo>
                      <a:pt x="32" y="4"/>
                    </a:lnTo>
                    <a:lnTo>
                      <a:pt x="30" y="6"/>
                    </a:lnTo>
                    <a:lnTo>
                      <a:pt x="26" y="6"/>
                    </a:lnTo>
                    <a:lnTo>
                      <a:pt x="24" y="6"/>
                    </a:lnTo>
                    <a:lnTo>
                      <a:pt x="24" y="8"/>
                    </a:lnTo>
                    <a:lnTo>
                      <a:pt x="22" y="14"/>
                    </a:lnTo>
                    <a:lnTo>
                      <a:pt x="20" y="18"/>
                    </a:lnTo>
                    <a:lnTo>
                      <a:pt x="18" y="18"/>
                    </a:lnTo>
                    <a:lnTo>
                      <a:pt x="16" y="18"/>
                    </a:lnTo>
                    <a:lnTo>
                      <a:pt x="14" y="16"/>
                    </a:lnTo>
                    <a:lnTo>
                      <a:pt x="14" y="14"/>
                    </a:lnTo>
                    <a:lnTo>
                      <a:pt x="14" y="16"/>
                    </a:lnTo>
                    <a:lnTo>
                      <a:pt x="14" y="20"/>
                    </a:lnTo>
                    <a:lnTo>
                      <a:pt x="14" y="24"/>
                    </a:lnTo>
                    <a:lnTo>
                      <a:pt x="10" y="24"/>
                    </a:lnTo>
                    <a:lnTo>
                      <a:pt x="6" y="26"/>
                    </a:lnTo>
                    <a:lnTo>
                      <a:pt x="0" y="28"/>
                    </a:lnTo>
                    <a:lnTo>
                      <a:pt x="0" y="30"/>
                    </a:lnTo>
                    <a:lnTo>
                      <a:pt x="0" y="32"/>
                    </a:lnTo>
                    <a:lnTo>
                      <a:pt x="0" y="36"/>
                    </a:lnTo>
                    <a:lnTo>
                      <a:pt x="2" y="38"/>
                    </a:lnTo>
                    <a:lnTo>
                      <a:pt x="4" y="38"/>
                    </a:lnTo>
                    <a:lnTo>
                      <a:pt x="6" y="36"/>
                    </a:lnTo>
                    <a:lnTo>
                      <a:pt x="4" y="34"/>
                    </a:lnTo>
                    <a:lnTo>
                      <a:pt x="6" y="34"/>
                    </a:lnTo>
                    <a:lnTo>
                      <a:pt x="10" y="34"/>
                    </a:lnTo>
                    <a:lnTo>
                      <a:pt x="12" y="26"/>
                    </a:lnTo>
                    <a:lnTo>
                      <a:pt x="14" y="28"/>
                    </a:lnTo>
                    <a:lnTo>
                      <a:pt x="16" y="30"/>
                    </a:lnTo>
                    <a:lnTo>
                      <a:pt x="14" y="34"/>
                    </a:lnTo>
                    <a:lnTo>
                      <a:pt x="14" y="40"/>
                    </a:lnTo>
                    <a:lnTo>
                      <a:pt x="20" y="46"/>
                    </a:lnTo>
                    <a:lnTo>
                      <a:pt x="20" y="48"/>
                    </a:lnTo>
                    <a:lnTo>
                      <a:pt x="18" y="50"/>
                    </a:lnTo>
                    <a:lnTo>
                      <a:pt x="30" y="58"/>
                    </a:lnTo>
                    <a:lnTo>
                      <a:pt x="32" y="58"/>
                    </a:lnTo>
                    <a:lnTo>
                      <a:pt x="36" y="58"/>
                    </a:lnTo>
                    <a:lnTo>
                      <a:pt x="40" y="62"/>
                    </a:lnTo>
                    <a:lnTo>
                      <a:pt x="44" y="66"/>
                    </a:lnTo>
                    <a:lnTo>
                      <a:pt x="48" y="68"/>
                    </a:lnTo>
                    <a:lnTo>
                      <a:pt x="54" y="70"/>
                    </a:lnTo>
                    <a:lnTo>
                      <a:pt x="56" y="76"/>
                    </a:lnTo>
                    <a:close/>
                  </a:path>
                </a:pathLst>
              </a:custGeom>
              <a:grpFill/>
              <a:ln w="3175">
                <a:noFill/>
                <a:round/>
                <a:headEnd/>
                <a:tailEnd/>
              </a:ln>
            </p:spPr>
            <p:txBody>
              <a:bodyPr/>
              <a:lstStyle/>
              <a:p>
                <a:pPr>
                  <a:defRPr/>
                </a:pPr>
                <a:endParaRPr lang="en-GB" dirty="0">
                  <a:latin typeface="Calibri" pitchFamily="34" charset="0"/>
                </a:endParaRPr>
              </a:p>
            </p:txBody>
          </p:sp>
          <p:sp>
            <p:nvSpPr>
              <p:cNvPr id="819" name="Freeform 224"/>
              <p:cNvSpPr>
                <a:spLocks noEditPoints="1"/>
              </p:cNvSpPr>
              <p:nvPr/>
            </p:nvSpPr>
            <p:spPr bwMode="auto">
              <a:xfrm>
                <a:off x="7667478" y="3667720"/>
                <a:ext cx="11594" cy="8694"/>
              </a:xfrm>
              <a:custGeom>
                <a:avLst/>
                <a:gdLst>
                  <a:gd name="T0" fmla="*/ 1 w 6"/>
                  <a:gd name="T1" fmla="*/ 0 h 4"/>
                  <a:gd name="T2" fmla="*/ 1 w 6"/>
                  <a:gd name="T3" fmla="*/ 0 h 4"/>
                  <a:gd name="T4" fmla="*/ 1 w 6"/>
                  <a:gd name="T5" fmla="*/ 0 h 4"/>
                  <a:gd name="T6" fmla="*/ 1 w 6"/>
                  <a:gd name="T7" fmla="*/ 0 h 4"/>
                  <a:gd name="T8" fmla="*/ 1 w 6"/>
                  <a:gd name="T9" fmla="*/ 0 h 4"/>
                  <a:gd name="T10" fmla="*/ 1 w 6"/>
                  <a:gd name="T11" fmla="*/ 0 h 4"/>
                  <a:gd name="T12" fmla="*/ 1 w 6"/>
                  <a:gd name="T13" fmla="*/ 2 h 4"/>
                  <a:gd name="T14" fmla="*/ 1 w 6"/>
                  <a:gd name="T15" fmla="*/ 2 h 4"/>
                  <a:gd name="T16" fmla="*/ 1 w 6"/>
                  <a:gd name="T17" fmla="*/ 2 h 4"/>
                  <a:gd name="T18" fmla="*/ 1 w 6"/>
                  <a:gd name="T19" fmla="*/ 2 h 4"/>
                  <a:gd name="T20" fmla="*/ 1 w 6"/>
                  <a:gd name="T21" fmla="*/ 2 h 4"/>
                  <a:gd name="T22" fmla="*/ 1 w 6"/>
                  <a:gd name="T23" fmla="*/ 2 h 4"/>
                  <a:gd name="T24" fmla="*/ 1 w 6"/>
                  <a:gd name="T25" fmla="*/ 2 h 4"/>
                  <a:gd name="T26" fmla="*/ 1 w 6"/>
                  <a:gd name="T27" fmla="*/ 0 h 4"/>
                  <a:gd name="T28" fmla="*/ 1 w 6"/>
                  <a:gd name="T29" fmla="*/ 0 h 4"/>
                  <a:gd name="T30" fmla="*/ 1 w 6"/>
                  <a:gd name="T31" fmla="*/ 0 h 4"/>
                  <a:gd name="T32" fmla="*/ 1 w 6"/>
                  <a:gd name="T33" fmla="*/ 0 h 4"/>
                  <a:gd name="T34" fmla="*/ 1 w 6"/>
                  <a:gd name="T35" fmla="*/ 0 h 4"/>
                  <a:gd name="T36" fmla="*/ 1 w 6"/>
                  <a:gd name="T37" fmla="*/ 0 h 4"/>
                  <a:gd name="T38" fmla="*/ 1 w 6"/>
                  <a:gd name="T39" fmla="*/ 2 h 4"/>
                  <a:gd name="T40" fmla="*/ 1 w 6"/>
                  <a:gd name="T41" fmla="*/ 2 h 4"/>
                  <a:gd name="T42" fmla="*/ 1 w 6"/>
                  <a:gd name="T43" fmla="*/ 2 h 4"/>
                  <a:gd name="T44" fmla="*/ 1 w 6"/>
                  <a:gd name="T45" fmla="*/ 2 h 4"/>
                  <a:gd name="T46" fmla="*/ 1 w 6"/>
                  <a:gd name="T47" fmla="*/ 2 h 4"/>
                  <a:gd name="T48" fmla="*/ 1 w 6"/>
                  <a:gd name="T49" fmla="*/ 2 h 4"/>
                  <a:gd name="T50" fmla="*/ 1 w 6"/>
                  <a:gd name="T51" fmla="*/ 2 h 4"/>
                  <a:gd name="T52" fmla="*/ 1 w 6"/>
                  <a:gd name="T53" fmla="*/ 2 h 4"/>
                  <a:gd name="T54" fmla="*/ 1 w 6"/>
                  <a:gd name="T55" fmla="*/ 2 h 4"/>
                  <a:gd name="T56" fmla="*/ 1 w 6"/>
                  <a:gd name="T57" fmla="*/ 2 h 4"/>
                  <a:gd name="T58" fmla="*/ 1 w 6"/>
                  <a:gd name="T59" fmla="*/ 2 h 4"/>
                  <a:gd name="T60" fmla="*/ 1 w 6"/>
                  <a:gd name="T61" fmla="*/ 2 h 4"/>
                  <a:gd name="T62" fmla="*/ 0 w 6"/>
                  <a:gd name="T63" fmla="*/ 2 h 4"/>
                  <a:gd name="T64" fmla="*/ 0 w 6"/>
                  <a:gd name="T65" fmla="*/ 2 h 4"/>
                  <a:gd name="T66" fmla="*/ 0 w 6"/>
                  <a:gd name="T67" fmla="*/ 2 h 4"/>
                  <a:gd name="T68" fmla="*/ 0 w 6"/>
                  <a:gd name="T69" fmla="*/ 2 h 4"/>
                  <a:gd name="T70" fmla="*/ 1 w 6"/>
                  <a:gd name="T71" fmla="*/ 2 h 4"/>
                  <a:gd name="T72" fmla="*/ 1 w 6"/>
                  <a:gd name="T73" fmla="*/ 2 h 4"/>
                  <a:gd name="T74" fmla="*/ 1 w 6"/>
                  <a:gd name="T75" fmla="*/ 2 h 4"/>
                  <a:gd name="T76" fmla="*/ 1 w 6"/>
                  <a:gd name="T77" fmla="*/ 2 h 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 h="4">
                    <a:moveTo>
                      <a:pt x="6" y="0"/>
                    </a:moveTo>
                    <a:lnTo>
                      <a:pt x="6" y="0"/>
                    </a:lnTo>
                    <a:lnTo>
                      <a:pt x="4" y="0"/>
                    </a:lnTo>
                    <a:lnTo>
                      <a:pt x="2" y="0"/>
                    </a:lnTo>
                    <a:lnTo>
                      <a:pt x="4" y="2"/>
                    </a:lnTo>
                    <a:lnTo>
                      <a:pt x="6" y="2"/>
                    </a:lnTo>
                    <a:lnTo>
                      <a:pt x="6" y="0"/>
                    </a:lnTo>
                    <a:close/>
                    <a:moveTo>
                      <a:pt x="6" y="4"/>
                    </a:moveTo>
                    <a:lnTo>
                      <a:pt x="6" y="4"/>
                    </a:lnTo>
                    <a:lnTo>
                      <a:pt x="4" y="4"/>
                    </a:lnTo>
                    <a:lnTo>
                      <a:pt x="6" y="4"/>
                    </a:lnTo>
                    <a:close/>
                    <a:moveTo>
                      <a:pt x="2" y="2"/>
                    </a:moveTo>
                    <a:lnTo>
                      <a:pt x="2" y="2"/>
                    </a:lnTo>
                    <a:lnTo>
                      <a:pt x="2" y="4"/>
                    </a:lnTo>
                    <a:lnTo>
                      <a:pt x="0" y="4"/>
                    </a:lnTo>
                    <a:lnTo>
                      <a:pt x="2" y="4"/>
                    </a:lnTo>
                    <a:lnTo>
                      <a:pt x="2" y="2"/>
                    </a:lnTo>
                    <a:close/>
                  </a:path>
                </a:pathLst>
              </a:custGeom>
              <a:grpFill/>
              <a:ln w="3175">
                <a:noFill/>
                <a:round/>
                <a:headEnd/>
                <a:tailEnd/>
              </a:ln>
            </p:spPr>
            <p:txBody>
              <a:bodyPr/>
              <a:lstStyle/>
              <a:p>
                <a:pPr>
                  <a:defRPr/>
                </a:pPr>
                <a:endParaRPr lang="en-GB" dirty="0">
                  <a:latin typeface="Calibri" pitchFamily="34" charset="0"/>
                </a:endParaRPr>
              </a:p>
            </p:txBody>
          </p:sp>
          <p:sp>
            <p:nvSpPr>
              <p:cNvPr id="820" name="Freeform 225"/>
              <p:cNvSpPr>
                <a:spLocks/>
              </p:cNvSpPr>
              <p:nvPr/>
            </p:nvSpPr>
            <p:spPr bwMode="auto">
              <a:xfrm>
                <a:off x="4786334" y="2627312"/>
                <a:ext cx="104347" cy="69554"/>
              </a:xfrm>
              <a:custGeom>
                <a:avLst/>
                <a:gdLst>
                  <a:gd name="T0" fmla="*/ 2 w 46"/>
                  <a:gd name="T1" fmla="*/ 2 h 30"/>
                  <a:gd name="T2" fmla="*/ 2 w 46"/>
                  <a:gd name="T3" fmla="*/ 2 h 30"/>
                  <a:gd name="T4" fmla="*/ 2 w 46"/>
                  <a:gd name="T5" fmla="*/ 3 h 30"/>
                  <a:gd name="T6" fmla="*/ 3 w 46"/>
                  <a:gd name="T7" fmla="*/ 5 h 30"/>
                  <a:gd name="T8" fmla="*/ 4 w 46"/>
                  <a:gd name="T9" fmla="*/ 6 h 30"/>
                  <a:gd name="T10" fmla="*/ 5 w 46"/>
                  <a:gd name="T11" fmla="*/ 7 h 30"/>
                  <a:gd name="T12" fmla="*/ 7 w 46"/>
                  <a:gd name="T13" fmla="*/ 6 h 30"/>
                  <a:gd name="T14" fmla="*/ 7 w 46"/>
                  <a:gd name="T15" fmla="*/ 7 h 30"/>
                  <a:gd name="T16" fmla="*/ 8 w 46"/>
                  <a:gd name="T17" fmla="*/ 9 h 30"/>
                  <a:gd name="T18" fmla="*/ 10 w 46"/>
                  <a:gd name="T19" fmla="*/ 10 h 30"/>
                  <a:gd name="T20" fmla="*/ 10 w 46"/>
                  <a:gd name="T21" fmla="*/ 10 h 30"/>
                  <a:gd name="T22" fmla="*/ 11 w 46"/>
                  <a:gd name="T23" fmla="*/ 10 h 30"/>
                  <a:gd name="T24" fmla="*/ 11 w 46"/>
                  <a:gd name="T25" fmla="*/ 10 h 30"/>
                  <a:gd name="T26" fmla="*/ 13 w 46"/>
                  <a:gd name="T27" fmla="*/ 12 h 30"/>
                  <a:gd name="T28" fmla="*/ 13 w 46"/>
                  <a:gd name="T29" fmla="*/ 12 h 30"/>
                  <a:gd name="T30" fmla="*/ 16 w 46"/>
                  <a:gd name="T31" fmla="*/ 11 h 30"/>
                  <a:gd name="T32" fmla="*/ 16 w 46"/>
                  <a:gd name="T33" fmla="*/ 11 h 30"/>
                  <a:gd name="T34" fmla="*/ 16 w 46"/>
                  <a:gd name="T35" fmla="*/ 9 h 30"/>
                  <a:gd name="T36" fmla="*/ 16 w 46"/>
                  <a:gd name="T37" fmla="*/ 9 h 30"/>
                  <a:gd name="T38" fmla="*/ 17 w 46"/>
                  <a:gd name="T39" fmla="*/ 6 h 30"/>
                  <a:gd name="T40" fmla="*/ 16 w 46"/>
                  <a:gd name="T41" fmla="*/ 6 h 30"/>
                  <a:gd name="T42" fmla="*/ 16 w 46"/>
                  <a:gd name="T43" fmla="*/ 5 h 30"/>
                  <a:gd name="T44" fmla="*/ 16 w 46"/>
                  <a:gd name="T45" fmla="*/ 4 h 30"/>
                  <a:gd name="T46" fmla="*/ 16 w 46"/>
                  <a:gd name="T47" fmla="*/ 3 h 30"/>
                  <a:gd name="T48" fmla="*/ 15 w 46"/>
                  <a:gd name="T49" fmla="*/ 3 h 30"/>
                  <a:gd name="T50" fmla="*/ 13 w 46"/>
                  <a:gd name="T51" fmla="*/ 2 h 30"/>
                  <a:gd name="T52" fmla="*/ 13 w 46"/>
                  <a:gd name="T53" fmla="*/ 2 h 30"/>
                  <a:gd name="T54" fmla="*/ 13 w 46"/>
                  <a:gd name="T55" fmla="*/ 2 h 30"/>
                  <a:gd name="T56" fmla="*/ 11 w 46"/>
                  <a:gd name="T57" fmla="*/ 2 h 30"/>
                  <a:gd name="T58" fmla="*/ 8 w 46"/>
                  <a:gd name="T59" fmla="*/ 2 h 30"/>
                  <a:gd name="T60" fmla="*/ 7 w 46"/>
                  <a:gd name="T61" fmla="*/ 2 h 30"/>
                  <a:gd name="T62" fmla="*/ 6 w 46"/>
                  <a:gd name="T63" fmla="*/ 0 h 30"/>
                  <a:gd name="T64" fmla="*/ 0 w 46"/>
                  <a:gd name="T65" fmla="*/ 2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30">
                    <a:moveTo>
                      <a:pt x="0" y="4"/>
                    </a:moveTo>
                    <a:lnTo>
                      <a:pt x="4" y="6"/>
                    </a:lnTo>
                    <a:lnTo>
                      <a:pt x="6" y="8"/>
                    </a:lnTo>
                    <a:lnTo>
                      <a:pt x="8" y="12"/>
                    </a:lnTo>
                    <a:lnTo>
                      <a:pt x="12" y="16"/>
                    </a:lnTo>
                    <a:lnTo>
                      <a:pt x="14" y="18"/>
                    </a:lnTo>
                    <a:lnTo>
                      <a:pt x="16" y="18"/>
                    </a:lnTo>
                    <a:lnTo>
                      <a:pt x="18" y="16"/>
                    </a:lnTo>
                    <a:lnTo>
                      <a:pt x="18" y="18"/>
                    </a:lnTo>
                    <a:lnTo>
                      <a:pt x="20" y="22"/>
                    </a:lnTo>
                    <a:lnTo>
                      <a:pt x="24" y="24"/>
                    </a:lnTo>
                    <a:lnTo>
                      <a:pt x="26" y="24"/>
                    </a:lnTo>
                    <a:lnTo>
                      <a:pt x="28" y="24"/>
                    </a:lnTo>
                    <a:lnTo>
                      <a:pt x="30" y="24"/>
                    </a:lnTo>
                    <a:lnTo>
                      <a:pt x="30" y="28"/>
                    </a:lnTo>
                    <a:lnTo>
                      <a:pt x="34" y="30"/>
                    </a:lnTo>
                    <a:lnTo>
                      <a:pt x="36" y="30"/>
                    </a:lnTo>
                    <a:lnTo>
                      <a:pt x="42" y="28"/>
                    </a:lnTo>
                    <a:lnTo>
                      <a:pt x="42" y="26"/>
                    </a:lnTo>
                    <a:lnTo>
                      <a:pt x="42" y="24"/>
                    </a:lnTo>
                    <a:lnTo>
                      <a:pt x="42" y="22"/>
                    </a:lnTo>
                    <a:lnTo>
                      <a:pt x="44" y="22"/>
                    </a:lnTo>
                    <a:lnTo>
                      <a:pt x="46" y="18"/>
                    </a:lnTo>
                    <a:lnTo>
                      <a:pt x="46" y="16"/>
                    </a:lnTo>
                    <a:lnTo>
                      <a:pt x="44" y="14"/>
                    </a:lnTo>
                    <a:lnTo>
                      <a:pt x="42" y="12"/>
                    </a:lnTo>
                    <a:lnTo>
                      <a:pt x="44" y="12"/>
                    </a:lnTo>
                    <a:lnTo>
                      <a:pt x="44" y="10"/>
                    </a:lnTo>
                    <a:lnTo>
                      <a:pt x="42" y="8"/>
                    </a:lnTo>
                    <a:lnTo>
                      <a:pt x="40" y="8"/>
                    </a:lnTo>
                    <a:lnTo>
                      <a:pt x="38" y="8"/>
                    </a:lnTo>
                    <a:lnTo>
                      <a:pt x="36" y="6"/>
                    </a:lnTo>
                    <a:lnTo>
                      <a:pt x="34" y="4"/>
                    </a:lnTo>
                    <a:lnTo>
                      <a:pt x="30" y="4"/>
                    </a:lnTo>
                    <a:lnTo>
                      <a:pt x="26" y="4"/>
                    </a:lnTo>
                    <a:lnTo>
                      <a:pt x="22" y="6"/>
                    </a:lnTo>
                    <a:lnTo>
                      <a:pt x="18" y="4"/>
                    </a:lnTo>
                    <a:lnTo>
                      <a:pt x="16" y="2"/>
                    </a:lnTo>
                    <a:lnTo>
                      <a:pt x="16" y="0"/>
                    </a:lnTo>
                    <a:lnTo>
                      <a:pt x="0" y="4"/>
                    </a:lnTo>
                    <a:close/>
                  </a:path>
                </a:pathLst>
              </a:custGeom>
              <a:grpFill/>
              <a:ln w="3175">
                <a:noFill/>
                <a:round/>
                <a:headEnd/>
                <a:tailEnd/>
              </a:ln>
            </p:spPr>
            <p:txBody>
              <a:bodyPr/>
              <a:lstStyle/>
              <a:p>
                <a:pPr>
                  <a:defRPr/>
                </a:pPr>
                <a:endParaRPr lang="en-GB" dirty="0">
                  <a:latin typeface="Calibri" pitchFamily="34" charset="0"/>
                </a:endParaRPr>
              </a:p>
            </p:txBody>
          </p:sp>
          <p:sp>
            <p:nvSpPr>
              <p:cNvPr id="821" name="Freeform 226"/>
              <p:cNvSpPr>
                <a:spLocks/>
              </p:cNvSpPr>
              <p:nvPr/>
            </p:nvSpPr>
            <p:spPr bwMode="auto">
              <a:xfrm>
                <a:off x="4992130" y="2714254"/>
                <a:ext cx="182608" cy="95636"/>
              </a:xfrm>
              <a:custGeom>
                <a:avLst/>
                <a:gdLst>
                  <a:gd name="T0" fmla="*/ 2 w 80"/>
                  <a:gd name="T1" fmla="*/ 15 h 42"/>
                  <a:gd name="T2" fmla="*/ 2 w 80"/>
                  <a:gd name="T3" fmla="*/ 13 h 42"/>
                  <a:gd name="T4" fmla="*/ 0 w 80"/>
                  <a:gd name="T5" fmla="*/ 13 h 42"/>
                  <a:gd name="T6" fmla="*/ 2 w 80"/>
                  <a:gd name="T7" fmla="*/ 12 h 42"/>
                  <a:gd name="T8" fmla="*/ 2 w 80"/>
                  <a:gd name="T9" fmla="*/ 10 h 42"/>
                  <a:gd name="T10" fmla="*/ 5 w 80"/>
                  <a:gd name="T11" fmla="*/ 9 h 42"/>
                  <a:gd name="T12" fmla="*/ 6 w 80"/>
                  <a:gd name="T13" fmla="*/ 9 h 42"/>
                  <a:gd name="T14" fmla="*/ 6 w 80"/>
                  <a:gd name="T15" fmla="*/ 8 h 42"/>
                  <a:gd name="T16" fmla="*/ 9 w 80"/>
                  <a:gd name="T17" fmla="*/ 8 h 42"/>
                  <a:gd name="T18" fmla="*/ 10 w 80"/>
                  <a:gd name="T19" fmla="*/ 8 h 42"/>
                  <a:gd name="T20" fmla="*/ 12 w 80"/>
                  <a:gd name="T21" fmla="*/ 9 h 42"/>
                  <a:gd name="T22" fmla="*/ 13 w 80"/>
                  <a:gd name="T23" fmla="*/ 8 h 42"/>
                  <a:gd name="T24" fmla="*/ 12 w 80"/>
                  <a:gd name="T25" fmla="*/ 7 h 42"/>
                  <a:gd name="T26" fmla="*/ 10 w 80"/>
                  <a:gd name="T27" fmla="*/ 6 h 42"/>
                  <a:gd name="T28" fmla="*/ 13 w 80"/>
                  <a:gd name="T29" fmla="*/ 6 h 42"/>
                  <a:gd name="T30" fmla="*/ 13 w 80"/>
                  <a:gd name="T31" fmla="*/ 5 h 42"/>
                  <a:gd name="T32" fmla="*/ 13 w 80"/>
                  <a:gd name="T33" fmla="*/ 4 h 42"/>
                  <a:gd name="T34" fmla="*/ 15 w 80"/>
                  <a:gd name="T35" fmla="*/ 2 h 42"/>
                  <a:gd name="T36" fmla="*/ 16 w 80"/>
                  <a:gd name="T37" fmla="*/ 2 h 42"/>
                  <a:gd name="T38" fmla="*/ 19 w 80"/>
                  <a:gd name="T39" fmla="*/ 3 h 42"/>
                  <a:gd name="T40" fmla="*/ 19 w 80"/>
                  <a:gd name="T41" fmla="*/ 2 h 42"/>
                  <a:gd name="T42" fmla="*/ 21 w 80"/>
                  <a:gd name="T43" fmla="*/ 0 h 42"/>
                  <a:gd name="T44" fmla="*/ 22 w 80"/>
                  <a:gd name="T45" fmla="*/ 0 h 42"/>
                  <a:gd name="T46" fmla="*/ 24 w 80"/>
                  <a:gd name="T47" fmla="*/ 2 h 42"/>
                  <a:gd name="T48" fmla="*/ 25 w 80"/>
                  <a:gd name="T49" fmla="*/ 2 h 42"/>
                  <a:gd name="T50" fmla="*/ 27 w 80"/>
                  <a:gd name="T51" fmla="*/ 2 h 42"/>
                  <a:gd name="T52" fmla="*/ 30 w 80"/>
                  <a:gd name="T53" fmla="*/ 2 h 42"/>
                  <a:gd name="T54" fmla="*/ 29 w 80"/>
                  <a:gd name="T55" fmla="*/ 4 h 42"/>
                  <a:gd name="T56" fmla="*/ 31 w 80"/>
                  <a:gd name="T57" fmla="*/ 6 h 42"/>
                  <a:gd name="T58" fmla="*/ 30 w 80"/>
                  <a:gd name="T59" fmla="*/ 6 h 42"/>
                  <a:gd name="T60" fmla="*/ 30 w 80"/>
                  <a:gd name="T61" fmla="*/ 8 h 42"/>
                  <a:gd name="T62" fmla="*/ 30 w 80"/>
                  <a:gd name="T63" fmla="*/ 9 h 42"/>
                  <a:gd name="T64" fmla="*/ 28 w 80"/>
                  <a:gd name="T65" fmla="*/ 10 h 42"/>
                  <a:gd name="T66" fmla="*/ 28 w 80"/>
                  <a:gd name="T67" fmla="*/ 10 h 42"/>
                  <a:gd name="T68" fmla="*/ 27 w 80"/>
                  <a:gd name="T69" fmla="*/ 13 h 42"/>
                  <a:gd name="T70" fmla="*/ 25 w 80"/>
                  <a:gd name="T71" fmla="*/ 13 h 42"/>
                  <a:gd name="T72" fmla="*/ 24 w 80"/>
                  <a:gd name="T73" fmla="*/ 13 h 42"/>
                  <a:gd name="T74" fmla="*/ 22 w 80"/>
                  <a:gd name="T75" fmla="*/ 13 h 42"/>
                  <a:gd name="T76" fmla="*/ 21 w 80"/>
                  <a:gd name="T77" fmla="*/ 13 h 42"/>
                  <a:gd name="T78" fmla="*/ 19 w 80"/>
                  <a:gd name="T79" fmla="*/ 15 h 42"/>
                  <a:gd name="T80" fmla="*/ 17 w 80"/>
                  <a:gd name="T81" fmla="*/ 15 h 42"/>
                  <a:gd name="T82" fmla="*/ 16 w 80"/>
                  <a:gd name="T83" fmla="*/ 15 h 42"/>
                  <a:gd name="T84" fmla="*/ 16 w 80"/>
                  <a:gd name="T85" fmla="*/ 15 h 42"/>
                  <a:gd name="T86" fmla="*/ 13 w 80"/>
                  <a:gd name="T87" fmla="*/ 16 h 42"/>
                  <a:gd name="T88" fmla="*/ 10 w 80"/>
                  <a:gd name="T89" fmla="*/ 16 h 42"/>
                  <a:gd name="T90" fmla="*/ 10 w 80"/>
                  <a:gd name="T91" fmla="*/ 16 h 42"/>
                  <a:gd name="T92" fmla="*/ 9 w 80"/>
                  <a:gd name="T93" fmla="*/ 16 h 42"/>
                  <a:gd name="T94" fmla="*/ 8 w 80"/>
                  <a:gd name="T95" fmla="*/ 15 h 42"/>
                  <a:gd name="T96" fmla="*/ 7 w 80"/>
                  <a:gd name="T97" fmla="*/ 15 h 42"/>
                  <a:gd name="T98" fmla="*/ 6 w 80"/>
                  <a:gd name="T99" fmla="*/ 15 h 42"/>
                  <a:gd name="T100" fmla="*/ 5 w 80"/>
                  <a:gd name="T101" fmla="*/ 13 h 42"/>
                  <a:gd name="T102" fmla="*/ 5 w 80"/>
                  <a:gd name="T103" fmla="*/ 15 h 42"/>
                  <a:gd name="T104" fmla="*/ 3 w 80"/>
                  <a:gd name="T105" fmla="*/ 15 h 42"/>
                  <a:gd name="T106" fmla="*/ 2 w 80"/>
                  <a:gd name="T107" fmla="*/ 15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0" h="42">
                    <a:moveTo>
                      <a:pt x="4" y="38"/>
                    </a:moveTo>
                    <a:lnTo>
                      <a:pt x="4" y="38"/>
                    </a:lnTo>
                    <a:lnTo>
                      <a:pt x="2" y="36"/>
                    </a:lnTo>
                    <a:lnTo>
                      <a:pt x="0" y="34"/>
                    </a:lnTo>
                    <a:lnTo>
                      <a:pt x="0" y="32"/>
                    </a:lnTo>
                    <a:lnTo>
                      <a:pt x="2" y="30"/>
                    </a:lnTo>
                    <a:lnTo>
                      <a:pt x="4" y="28"/>
                    </a:lnTo>
                    <a:lnTo>
                      <a:pt x="6" y="26"/>
                    </a:lnTo>
                    <a:lnTo>
                      <a:pt x="12" y="24"/>
                    </a:lnTo>
                    <a:lnTo>
                      <a:pt x="14" y="24"/>
                    </a:lnTo>
                    <a:lnTo>
                      <a:pt x="16" y="22"/>
                    </a:lnTo>
                    <a:lnTo>
                      <a:pt x="20" y="22"/>
                    </a:lnTo>
                    <a:lnTo>
                      <a:pt x="24" y="22"/>
                    </a:lnTo>
                    <a:lnTo>
                      <a:pt x="26" y="22"/>
                    </a:lnTo>
                    <a:lnTo>
                      <a:pt x="30" y="24"/>
                    </a:lnTo>
                    <a:lnTo>
                      <a:pt x="32" y="24"/>
                    </a:lnTo>
                    <a:lnTo>
                      <a:pt x="32" y="22"/>
                    </a:lnTo>
                    <a:lnTo>
                      <a:pt x="30" y="18"/>
                    </a:lnTo>
                    <a:lnTo>
                      <a:pt x="28" y="16"/>
                    </a:lnTo>
                    <a:lnTo>
                      <a:pt x="30" y="16"/>
                    </a:lnTo>
                    <a:lnTo>
                      <a:pt x="32" y="14"/>
                    </a:lnTo>
                    <a:lnTo>
                      <a:pt x="36" y="12"/>
                    </a:lnTo>
                    <a:lnTo>
                      <a:pt x="36" y="10"/>
                    </a:lnTo>
                    <a:lnTo>
                      <a:pt x="38" y="6"/>
                    </a:lnTo>
                    <a:lnTo>
                      <a:pt x="38" y="4"/>
                    </a:lnTo>
                    <a:lnTo>
                      <a:pt x="42" y="4"/>
                    </a:lnTo>
                    <a:lnTo>
                      <a:pt x="46" y="6"/>
                    </a:lnTo>
                    <a:lnTo>
                      <a:pt x="48" y="8"/>
                    </a:lnTo>
                    <a:lnTo>
                      <a:pt x="50" y="6"/>
                    </a:lnTo>
                    <a:lnTo>
                      <a:pt x="52" y="2"/>
                    </a:lnTo>
                    <a:lnTo>
                      <a:pt x="54" y="0"/>
                    </a:lnTo>
                    <a:lnTo>
                      <a:pt x="56" y="0"/>
                    </a:lnTo>
                    <a:lnTo>
                      <a:pt x="58" y="0"/>
                    </a:lnTo>
                    <a:lnTo>
                      <a:pt x="62" y="2"/>
                    </a:lnTo>
                    <a:lnTo>
                      <a:pt x="66" y="4"/>
                    </a:lnTo>
                    <a:lnTo>
                      <a:pt x="70" y="4"/>
                    </a:lnTo>
                    <a:lnTo>
                      <a:pt x="78" y="4"/>
                    </a:lnTo>
                    <a:lnTo>
                      <a:pt x="76" y="6"/>
                    </a:lnTo>
                    <a:lnTo>
                      <a:pt x="76" y="10"/>
                    </a:lnTo>
                    <a:lnTo>
                      <a:pt x="78" y="10"/>
                    </a:lnTo>
                    <a:lnTo>
                      <a:pt x="80" y="16"/>
                    </a:lnTo>
                    <a:lnTo>
                      <a:pt x="78" y="16"/>
                    </a:lnTo>
                    <a:lnTo>
                      <a:pt x="78" y="18"/>
                    </a:lnTo>
                    <a:lnTo>
                      <a:pt x="78" y="20"/>
                    </a:lnTo>
                    <a:lnTo>
                      <a:pt x="78" y="24"/>
                    </a:lnTo>
                    <a:lnTo>
                      <a:pt x="76" y="28"/>
                    </a:lnTo>
                    <a:lnTo>
                      <a:pt x="74" y="28"/>
                    </a:lnTo>
                    <a:lnTo>
                      <a:pt x="72" y="28"/>
                    </a:lnTo>
                    <a:lnTo>
                      <a:pt x="70" y="32"/>
                    </a:lnTo>
                    <a:lnTo>
                      <a:pt x="66" y="34"/>
                    </a:lnTo>
                    <a:lnTo>
                      <a:pt x="62" y="34"/>
                    </a:lnTo>
                    <a:lnTo>
                      <a:pt x="58" y="34"/>
                    </a:lnTo>
                    <a:lnTo>
                      <a:pt x="56" y="34"/>
                    </a:lnTo>
                    <a:lnTo>
                      <a:pt x="54" y="36"/>
                    </a:lnTo>
                    <a:lnTo>
                      <a:pt x="50" y="38"/>
                    </a:lnTo>
                    <a:lnTo>
                      <a:pt x="46" y="38"/>
                    </a:lnTo>
                    <a:lnTo>
                      <a:pt x="42" y="38"/>
                    </a:lnTo>
                    <a:lnTo>
                      <a:pt x="40" y="40"/>
                    </a:lnTo>
                    <a:lnTo>
                      <a:pt x="38" y="42"/>
                    </a:lnTo>
                    <a:lnTo>
                      <a:pt x="36" y="42"/>
                    </a:lnTo>
                    <a:lnTo>
                      <a:pt x="28" y="42"/>
                    </a:lnTo>
                    <a:lnTo>
                      <a:pt x="26" y="42"/>
                    </a:lnTo>
                    <a:lnTo>
                      <a:pt x="24" y="42"/>
                    </a:lnTo>
                    <a:lnTo>
                      <a:pt x="22" y="40"/>
                    </a:lnTo>
                    <a:lnTo>
                      <a:pt x="18" y="40"/>
                    </a:lnTo>
                    <a:lnTo>
                      <a:pt x="16" y="40"/>
                    </a:lnTo>
                    <a:lnTo>
                      <a:pt x="14" y="38"/>
                    </a:lnTo>
                    <a:lnTo>
                      <a:pt x="12" y="36"/>
                    </a:lnTo>
                    <a:lnTo>
                      <a:pt x="12" y="38"/>
                    </a:lnTo>
                    <a:lnTo>
                      <a:pt x="10" y="40"/>
                    </a:lnTo>
                    <a:lnTo>
                      <a:pt x="8" y="38"/>
                    </a:lnTo>
                    <a:lnTo>
                      <a:pt x="6" y="38"/>
                    </a:lnTo>
                    <a:lnTo>
                      <a:pt x="4" y="38"/>
                    </a:lnTo>
                    <a:close/>
                  </a:path>
                </a:pathLst>
              </a:custGeom>
              <a:grpFill/>
              <a:ln w="3175">
                <a:noFill/>
                <a:round/>
                <a:headEnd/>
                <a:tailEnd/>
              </a:ln>
            </p:spPr>
            <p:txBody>
              <a:bodyPr/>
              <a:lstStyle/>
              <a:p>
                <a:pPr>
                  <a:defRPr/>
                </a:pPr>
                <a:endParaRPr lang="en-GB" dirty="0">
                  <a:latin typeface="Calibri" pitchFamily="34" charset="0"/>
                </a:endParaRPr>
              </a:p>
            </p:txBody>
          </p:sp>
          <p:sp>
            <p:nvSpPr>
              <p:cNvPr id="822" name="Freeform 227"/>
              <p:cNvSpPr>
                <a:spLocks/>
              </p:cNvSpPr>
              <p:nvPr/>
            </p:nvSpPr>
            <p:spPr bwMode="auto">
              <a:xfrm>
                <a:off x="4673291" y="2702662"/>
                <a:ext cx="2899" cy="0"/>
              </a:xfrm>
              <a:custGeom>
                <a:avLst/>
                <a:gdLst>
                  <a:gd name="T0" fmla="*/ 1 w 2"/>
                  <a:gd name="T1" fmla="*/ 1 w 2"/>
                  <a:gd name="T2" fmla="*/ 1 w 2"/>
                  <a:gd name="T3" fmla="*/ 0 w 2"/>
                  <a:gd name="T4" fmla="*/ 0 w 2"/>
                  <a:gd name="T5" fmla="*/ 1 w 2"/>
                  <a:gd name="T6" fmla="*/ 1 w 2"/>
                  <a:gd name="T7" fmla="*/ 1 w 2"/>
                  <a:gd name="T8" fmla="*/ 1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2" y="0"/>
                    </a:moveTo>
                    <a:lnTo>
                      <a:pt x="2" y="0"/>
                    </a:lnTo>
                    <a:lnTo>
                      <a:pt x="0" y="0"/>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823" name="Freeform 228"/>
              <p:cNvSpPr>
                <a:spLocks/>
              </p:cNvSpPr>
              <p:nvPr/>
            </p:nvSpPr>
            <p:spPr bwMode="auto">
              <a:xfrm>
                <a:off x="4673291" y="2702662"/>
                <a:ext cx="2899" cy="0"/>
              </a:xfrm>
              <a:custGeom>
                <a:avLst/>
                <a:gdLst>
                  <a:gd name="T0" fmla="*/ 1 w 2"/>
                  <a:gd name="T1" fmla="*/ 1 w 2"/>
                  <a:gd name="T2" fmla="*/ 1 w 2"/>
                  <a:gd name="T3" fmla="*/ 0 w 2"/>
                  <a:gd name="T4" fmla="*/ 0 w 2"/>
                  <a:gd name="T5" fmla="*/ 1 w 2"/>
                  <a:gd name="T6" fmla="*/ 1 w 2"/>
                  <a:gd name="T7" fmla="*/ 1 w 2"/>
                  <a:gd name="T8" fmla="*/ 1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2" y="0"/>
                    </a:moveTo>
                    <a:lnTo>
                      <a:pt x="2" y="0"/>
                    </a:lnTo>
                    <a:lnTo>
                      <a:pt x="0" y="0"/>
                    </a:lnTo>
                    <a:lnTo>
                      <a:pt x="2" y="0"/>
                    </a:lnTo>
                  </a:path>
                </a:pathLst>
              </a:custGeom>
              <a:grpFill/>
              <a:ln w="3175">
                <a:noFill/>
                <a:round/>
                <a:headEnd/>
                <a:tailEnd/>
              </a:ln>
            </p:spPr>
            <p:txBody>
              <a:bodyPr/>
              <a:lstStyle/>
              <a:p>
                <a:pPr>
                  <a:defRPr/>
                </a:pPr>
                <a:endParaRPr lang="en-GB" dirty="0">
                  <a:latin typeface="Calibri" pitchFamily="34" charset="0"/>
                </a:endParaRPr>
              </a:p>
            </p:txBody>
          </p:sp>
          <p:sp>
            <p:nvSpPr>
              <p:cNvPr id="824" name="Freeform 229"/>
              <p:cNvSpPr>
                <a:spLocks/>
              </p:cNvSpPr>
              <p:nvPr/>
            </p:nvSpPr>
            <p:spPr bwMode="auto">
              <a:xfrm>
                <a:off x="3099387" y="3801032"/>
                <a:ext cx="5797" cy="2898"/>
              </a:xfrm>
              <a:custGeom>
                <a:avLst/>
                <a:gdLst>
                  <a:gd name="T0" fmla="*/ 0 w 2"/>
                  <a:gd name="T1" fmla="*/ 1 h 2"/>
                  <a:gd name="T2" fmla="*/ 0 w 2"/>
                  <a:gd name="T3" fmla="*/ 0 h 2"/>
                  <a:gd name="T4" fmla="*/ 2 w 2"/>
                  <a:gd name="T5" fmla="*/ 1 h 2"/>
                  <a:gd name="T6" fmla="*/ 0 w 2"/>
                  <a:gd name="T7" fmla="*/ 1 h 2"/>
                  <a:gd name="T8" fmla="*/ 0 w 2"/>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0" y="0"/>
                    </a:lnTo>
                    <a:lnTo>
                      <a:pt x="2" y="2"/>
                    </a:lnTo>
                    <a:lnTo>
                      <a:pt x="0" y="2"/>
                    </a:lnTo>
                    <a:close/>
                  </a:path>
                </a:pathLst>
              </a:custGeom>
              <a:grpFill/>
              <a:ln w="3175">
                <a:noFill/>
                <a:round/>
                <a:headEnd/>
                <a:tailEnd/>
              </a:ln>
            </p:spPr>
            <p:txBody>
              <a:bodyPr/>
              <a:lstStyle/>
              <a:p>
                <a:pPr>
                  <a:defRPr/>
                </a:pPr>
                <a:endParaRPr lang="en-GB" dirty="0">
                  <a:latin typeface="Calibri" pitchFamily="34" charset="0"/>
                </a:endParaRPr>
              </a:p>
            </p:txBody>
          </p:sp>
          <p:sp>
            <p:nvSpPr>
              <p:cNvPr id="825" name="Freeform 230"/>
              <p:cNvSpPr>
                <a:spLocks/>
              </p:cNvSpPr>
              <p:nvPr/>
            </p:nvSpPr>
            <p:spPr bwMode="auto">
              <a:xfrm>
                <a:off x="3099387" y="3801032"/>
                <a:ext cx="5797" cy="2898"/>
              </a:xfrm>
              <a:custGeom>
                <a:avLst/>
                <a:gdLst>
                  <a:gd name="T0" fmla="*/ 0 w 2"/>
                  <a:gd name="T1" fmla="*/ 1 h 2"/>
                  <a:gd name="T2" fmla="*/ 0 w 2"/>
                  <a:gd name="T3" fmla="*/ 0 h 2"/>
                  <a:gd name="T4" fmla="*/ 2 w 2"/>
                  <a:gd name="T5" fmla="*/ 1 h 2"/>
                  <a:gd name="T6" fmla="*/ 0 w 2"/>
                  <a:gd name="T7" fmla="*/ 1 h 2"/>
                  <a:gd name="T8" fmla="*/ 0 w 2"/>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0" y="0"/>
                    </a:lnTo>
                    <a:lnTo>
                      <a:pt x="2" y="2"/>
                    </a:lnTo>
                    <a:lnTo>
                      <a:pt x="0" y="2"/>
                    </a:lnTo>
                  </a:path>
                </a:pathLst>
              </a:custGeom>
              <a:grpFill/>
              <a:ln w="3175">
                <a:noFill/>
                <a:round/>
                <a:headEnd/>
                <a:tailEnd/>
              </a:ln>
            </p:spPr>
            <p:txBody>
              <a:bodyPr/>
              <a:lstStyle/>
              <a:p>
                <a:pPr>
                  <a:defRPr/>
                </a:pPr>
                <a:endParaRPr lang="en-GB" dirty="0">
                  <a:latin typeface="Calibri" pitchFamily="34" charset="0"/>
                </a:endParaRPr>
              </a:p>
            </p:txBody>
          </p:sp>
          <p:sp>
            <p:nvSpPr>
              <p:cNvPr id="826" name="Rectangle 231"/>
              <p:cNvSpPr>
                <a:spLocks noChangeArrowheads="1"/>
              </p:cNvSpPr>
              <p:nvPr/>
            </p:nvSpPr>
            <p:spPr bwMode="auto">
              <a:xfrm>
                <a:off x="3105184" y="3803930"/>
                <a:ext cx="2899" cy="5796"/>
              </a:xfrm>
              <a:prstGeom prst="rect">
                <a:avLst/>
              </a:prstGeom>
              <a:grpFill/>
              <a:ln w="3175">
                <a:noFill/>
                <a:miter lim="800000"/>
                <a:headEnd/>
                <a:tailEnd/>
              </a:ln>
            </p:spPr>
            <p:txBody>
              <a:bodyPr/>
              <a:lstStyle/>
              <a:p>
                <a:pPr>
                  <a:spcBef>
                    <a:spcPct val="20000"/>
                  </a:spcBef>
                  <a:defRPr/>
                </a:pPr>
                <a:endParaRPr lang="en-GB" dirty="0">
                  <a:latin typeface="Calibri" pitchFamily="34" charset="0"/>
                </a:endParaRPr>
              </a:p>
            </p:txBody>
          </p:sp>
          <p:sp>
            <p:nvSpPr>
              <p:cNvPr id="827" name="Freeform 232"/>
              <p:cNvSpPr>
                <a:spLocks/>
              </p:cNvSpPr>
              <p:nvPr/>
            </p:nvSpPr>
            <p:spPr bwMode="auto">
              <a:xfrm>
                <a:off x="3105184" y="3803930"/>
                <a:ext cx="0" cy="5796"/>
              </a:xfrm>
              <a:custGeom>
                <a:avLst/>
                <a:gdLst>
                  <a:gd name="T0" fmla="*/ 0 h 2"/>
                  <a:gd name="T1" fmla="*/ 2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2"/>
                    </a:lnTo>
                    <a:lnTo>
                      <a:pt x="0" y="0"/>
                    </a:lnTo>
                  </a:path>
                </a:pathLst>
              </a:custGeom>
              <a:grpFill/>
              <a:ln w="3175">
                <a:noFill/>
                <a:round/>
                <a:headEnd/>
                <a:tailEnd/>
              </a:ln>
            </p:spPr>
            <p:txBody>
              <a:bodyPr/>
              <a:lstStyle/>
              <a:p>
                <a:pPr>
                  <a:defRPr/>
                </a:pPr>
                <a:endParaRPr lang="en-GB" dirty="0">
                  <a:latin typeface="Calibri" pitchFamily="34" charset="0"/>
                </a:endParaRPr>
              </a:p>
            </p:txBody>
          </p:sp>
          <p:sp>
            <p:nvSpPr>
              <p:cNvPr id="828" name="Freeform 233"/>
              <p:cNvSpPr>
                <a:spLocks/>
              </p:cNvSpPr>
              <p:nvPr/>
            </p:nvSpPr>
            <p:spPr bwMode="auto">
              <a:xfrm>
                <a:off x="3192140" y="3951731"/>
                <a:ext cx="2899" cy="11592"/>
              </a:xfrm>
              <a:custGeom>
                <a:avLst/>
                <a:gdLst>
                  <a:gd name="T0" fmla="*/ 0 w 2"/>
                  <a:gd name="T1" fmla="*/ 1 h 6"/>
                  <a:gd name="T2" fmla="*/ 0 w 2"/>
                  <a:gd name="T3" fmla="*/ 1 h 6"/>
                  <a:gd name="T4" fmla="*/ 0 w 2"/>
                  <a:gd name="T5" fmla="*/ 0 h 6"/>
                  <a:gd name="T6" fmla="*/ 0 w 2"/>
                  <a:gd name="T7" fmla="*/ 1 h 6"/>
                  <a:gd name="T8" fmla="*/ 1 w 2"/>
                  <a:gd name="T9" fmla="*/ 1 h 6"/>
                  <a:gd name="T10" fmla="*/ 1 w 2"/>
                  <a:gd name="T11" fmla="*/ 1 h 6"/>
                  <a:gd name="T12" fmla="*/ 1 w 2"/>
                  <a:gd name="T13" fmla="*/ 1 h 6"/>
                  <a:gd name="T14" fmla="*/ 0 w 2"/>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6">
                    <a:moveTo>
                      <a:pt x="0" y="6"/>
                    </a:moveTo>
                    <a:lnTo>
                      <a:pt x="0" y="2"/>
                    </a:lnTo>
                    <a:lnTo>
                      <a:pt x="0" y="0"/>
                    </a:lnTo>
                    <a:lnTo>
                      <a:pt x="0" y="2"/>
                    </a:lnTo>
                    <a:lnTo>
                      <a:pt x="2" y="2"/>
                    </a:lnTo>
                    <a:lnTo>
                      <a:pt x="2" y="4"/>
                    </a:lnTo>
                    <a:lnTo>
                      <a:pt x="2" y="6"/>
                    </a:lnTo>
                    <a:lnTo>
                      <a:pt x="0" y="6"/>
                    </a:lnTo>
                    <a:close/>
                  </a:path>
                </a:pathLst>
              </a:custGeom>
              <a:grpFill/>
              <a:ln w="3175">
                <a:noFill/>
                <a:round/>
                <a:headEnd/>
                <a:tailEnd/>
              </a:ln>
            </p:spPr>
            <p:txBody>
              <a:bodyPr/>
              <a:lstStyle/>
              <a:p>
                <a:pPr>
                  <a:defRPr/>
                </a:pPr>
                <a:endParaRPr lang="en-GB" dirty="0">
                  <a:latin typeface="Calibri" pitchFamily="34" charset="0"/>
                </a:endParaRPr>
              </a:p>
            </p:txBody>
          </p:sp>
          <p:sp>
            <p:nvSpPr>
              <p:cNvPr id="829" name="Freeform 234"/>
              <p:cNvSpPr>
                <a:spLocks/>
              </p:cNvSpPr>
              <p:nvPr/>
            </p:nvSpPr>
            <p:spPr bwMode="auto">
              <a:xfrm>
                <a:off x="3192140" y="3951731"/>
                <a:ext cx="2899" cy="11592"/>
              </a:xfrm>
              <a:custGeom>
                <a:avLst/>
                <a:gdLst>
                  <a:gd name="T0" fmla="*/ 0 w 2"/>
                  <a:gd name="T1" fmla="*/ 1 h 6"/>
                  <a:gd name="T2" fmla="*/ 0 w 2"/>
                  <a:gd name="T3" fmla="*/ 1 h 6"/>
                  <a:gd name="T4" fmla="*/ 0 w 2"/>
                  <a:gd name="T5" fmla="*/ 0 h 6"/>
                  <a:gd name="T6" fmla="*/ 0 w 2"/>
                  <a:gd name="T7" fmla="*/ 1 h 6"/>
                  <a:gd name="T8" fmla="*/ 1 w 2"/>
                  <a:gd name="T9" fmla="*/ 1 h 6"/>
                  <a:gd name="T10" fmla="*/ 1 w 2"/>
                  <a:gd name="T11" fmla="*/ 1 h 6"/>
                  <a:gd name="T12" fmla="*/ 1 w 2"/>
                  <a:gd name="T13" fmla="*/ 1 h 6"/>
                  <a:gd name="T14" fmla="*/ 0 w 2"/>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6">
                    <a:moveTo>
                      <a:pt x="0" y="6"/>
                    </a:moveTo>
                    <a:lnTo>
                      <a:pt x="0" y="2"/>
                    </a:lnTo>
                    <a:lnTo>
                      <a:pt x="0" y="0"/>
                    </a:lnTo>
                    <a:lnTo>
                      <a:pt x="0" y="2"/>
                    </a:lnTo>
                    <a:lnTo>
                      <a:pt x="2" y="2"/>
                    </a:lnTo>
                    <a:lnTo>
                      <a:pt x="2" y="4"/>
                    </a:lnTo>
                    <a:lnTo>
                      <a:pt x="2" y="6"/>
                    </a:lnTo>
                    <a:lnTo>
                      <a:pt x="0" y="6"/>
                    </a:lnTo>
                  </a:path>
                </a:pathLst>
              </a:custGeom>
              <a:grpFill/>
              <a:ln w="3175">
                <a:noFill/>
                <a:round/>
                <a:headEnd/>
                <a:tailEnd/>
              </a:ln>
            </p:spPr>
            <p:txBody>
              <a:bodyPr/>
              <a:lstStyle/>
              <a:p>
                <a:pPr>
                  <a:defRPr/>
                </a:pPr>
                <a:endParaRPr lang="en-GB" dirty="0">
                  <a:latin typeface="Calibri" pitchFamily="34" charset="0"/>
                </a:endParaRPr>
              </a:p>
            </p:txBody>
          </p:sp>
          <p:sp>
            <p:nvSpPr>
              <p:cNvPr id="830" name="Freeform 235"/>
              <p:cNvSpPr>
                <a:spLocks/>
              </p:cNvSpPr>
              <p:nvPr/>
            </p:nvSpPr>
            <p:spPr bwMode="auto">
              <a:xfrm>
                <a:off x="3154459" y="3931445"/>
                <a:ext cx="5797" cy="8694"/>
              </a:xfrm>
              <a:custGeom>
                <a:avLst/>
                <a:gdLst>
                  <a:gd name="T0" fmla="*/ 0 w 2"/>
                  <a:gd name="T1" fmla="*/ 2 h 4"/>
                  <a:gd name="T2" fmla="*/ 0 w 2"/>
                  <a:gd name="T3" fmla="*/ 0 h 4"/>
                  <a:gd name="T4" fmla="*/ 0 w 2"/>
                  <a:gd name="T5" fmla="*/ 0 h 4"/>
                  <a:gd name="T6" fmla="*/ 2 w 2"/>
                  <a:gd name="T7" fmla="*/ 0 h 4"/>
                  <a:gd name="T8" fmla="*/ 2 w 2"/>
                  <a:gd name="T9" fmla="*/ 0 h 4"/>
                  <a:gd name="T10" fmla="*/ 2 w 2"/>
                  <a:gd name="T11" fmla="*/ 2 h 4"/>
                  <a:gd name="T12" fmla="*/ 2 w 2"/>
                  <a:gd name="T13" fmla="*/ 2 h 4"/>
                  <a:gd name="T14" fmla="*/ 2 w 2"/>
                  <a:gd name="T15" fmla="*/ 2 h 4"/>
                  <a:gd name="T16" fmla="*/ 2 w 2"/>
                  <a:gd name="T17" fmla="*/ 2 h 4"/>
                  <a:gd name="T18" fmla="*/ 2 w 2"/>
                  <a:gd name="T19" fmla="*/ 2 h 4"/>
                  <a:gd name="T20" fmla="*/ 0 w 2"/>
                  <a:gd name="T21" fmla="*/ 2 h 4"/>
                  <a:gd name="T22" fmla="*/ 0 w 2"/>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4">
                    <a:moveTo>
                      <a:pt x="0" y="4"/>
                    </a:moveTo>
                    <a:lnTo>
                      <a:pt x="0" y="0"/>
                    </a:lnTo>
                    <a:lnTo>
                      <a:pt x="2" y="0"/>
                    </a:lnTo>
                    <a:lnTo>
                      <a:pt x="2" y="2"/>
                    </a:lnTo>
                    <a:lnTo>
                      <a:pt x="2" y="4"/>
                    </a:lnTo>
                    <a:lnTo>
                      <a:pt x="0" y="4"/>
                    </a:lnTo>
                    <a:close/>
                  </a:path>
                </a:pathLst>
              </a:custGeom>
              <a:grpFill/>
              <a:ln w="3175">
                <a:noFill/>
                <a:round/>
                <a:headEnd/>
                <a:tailEnd/>
              </a:ln>
            </p:spPr>
            <p:txBody>
              <a:bodyPr/>
              <a:lstStyle/>
              <a:p>
                <a:pPr>
                  <a:defRPr/>
                </a:pPr>
                <a:endParaRPr lang="en-GB" dirty="0">
                  <a:latin typeface="Calibri" pitchFamily="34" charset="0"/>
                </a:endParaRPr>
              </a:p>
            </p:txBody>
          </p:sp>
          <p:sp>
            <p:nvSpPr>
              <p:cNvPr id="831" name="Freeform 236"/>
              <p:cNvSpPr>
                <a:spLocks/>
              </p:cNvSpPr>
              <p:nvPr/>
            </p:nvSpPr>
            <p:spPr bwMode="auto">
              <a:xfrm>
                <a:off x="3154459" y="3931445"/>
                <a:ext cx="5797" cy="8694"/>
              </a:xfrm>
              <a:custGeom>
                <a:avLst/>
                <a:gdLst>
                  <a:gd name="T0" fmla="*/ 0 w 2"/>
                  <a:gd name="T1" fmla="*/ 2 h 4"/>
                  <a:gd name="T2" fmla="*/ 0 w 2"/>
                  <a:gd name="T3" fmla="*/ 0 h 4"/>
                  <a:gd name="T4" fmla="*/ 0 w 2"/>
                  <a:gd name="T5" fmla="*/ 0 h 4"/>
                  <a:gd name="T6" fmla="*/ 2 w 2"/>
                  <a:gd name="T7" fmla="*/ 0 h 4"/>
                  <a:gd name="T8" fmla="*/ 2 w 2"/>
                  <a:gd name="T9" fmla="*/ 0 h 4"/>
                  <a:gd name="T10" fmla="*/ 2 w 2"/>
                  <a:gd name="T11" fmla="*/ 2 h 4"/>
                  <a:gd name="T12" fmla="*/ 2 w 2"/>
                  <a:gd name="T13" fmla="*/ 2 h 4"/>
                  <a:gd name="T14" fmla="*/ 2 w 2"/>
                  <a:gd name="T15" fmla="*/ 2 h 4"/>
                  <a:gd name="T16" fmla="*/ 2 w 2"/>
                  <a:gd name="T17" fmla="*/ 2 h 4"/>
                  <a:gd name="T18" fmla="*/ 2 w 2"/>
                  <a:gd name="T19" fmla="*/ 2 h 4"/>
                  <a:gd name="T20" fmla="*/ 0 w 2"/>
                  <a:gd name="T21" fmla="*/ 2 h 4"/>
                  <a:gd name="T22" fmla="*/ 0 w 2"/>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4">
                    <a:moveTo>
                      <a:pt x="0" y="4"/>
                    </a:moveTo>
                    <a:lnTo>
                      <a:pt x="0" y="0"/>
                    </a:lnTo>
                    <a:lnTo>
                      <a:pt x="2" y="0"/>
                    </a:lnTo>
                    <a:lnTo>
                      <a:pt x="2" y="2"/>
                    </a:lnTo>
                    <a:lnTo>
                      <a:pt x="2" y="4"/>
                    </a:lnTo>
                    <a:lnTo>
                      <a:pt x="0" y="4"/>
                    </a:lnTo>
                  </a:path>
                </a:pathLst>
              </a:custGeom>
              <a:grpFill/>
              <a:ln w="3175">
                <a:noFill/>
                <a:round/>
                <a:headEnd/>
                <a:tailEnd/>
              </a:ln>
            </p:spPr>
            <p:txBody>
              <a:bodyPr/>
              <a:lstStyle/>
              <a:p>
                <a:pPr>
                  <a:defRPr/>
                </a:pPr>
                <a:endParaRPr lang="en-GB" dirty="0">
                  <a:latin typeface="Calibri" pitchFamily="34" charset="0"/>
                </a:endParaRPr>
              </a:p>
            </p:txBody>
          </p:sp>
          <p:sp>
            <p:nvSpPr>
              <p:cNvPr id="832" name="Freeform 237"/>
              <p:cNvSpPr>
                <a:spLocks/>
              </p:cNvSpPr>
              <p:nvPr/>
            </p:nvSpPr>
            <p:spPr bwMode="auto">
              <a:xfrm>
                <a:off x="3137068" y="3992304"/>
                <a:ext cx="8696" cy="8694"/>
              </a:xfrm>
              <a:custGeom>
                <a:avLst/>
                <a:gdLst>
                  <a:gd name="T0" fmla="*/ 0 w 4"/>
                  <a:gd name="T1" fmla="*/ 2 h 4"/>
                  <a:gd name="T2" fmla="*/ 0 w 4"/>
                  <a:gd name="T3" fmla="*/ 0 h 4"/>
                  <a:gd name="T4" fmla="*/ 0 w 4"/>
                  <a:gd name="T5" fmla="*/ 0 h 4"/>
                  <a:gd name="T6" fmla="*/ 2 w 4"/>
                  <a:gd name="T7" fmla="*/ 0 h 4"/>
                  <a:gd name="T8" fmla="*/ 2 w 4"/>
                  <a:gd name="T9" fmla="*/ 0 h 4"/>
                  <a:gd name="T10" fmla="*/ 2 w 4"/>
                  <a:gd name="T11" fmla="*/ 0 h 4"/>
                  <a:gd name="T12" fmla="*/ 2 w 4"/>
                  <a:gd name="T13" fmla="*/ 2 h 4"/>
                  <a:gd name="T14" fmla="*/ 2 w 4"/>
                  <a:gd name="T15" fmla="*/ 2 h 4"/>
                  <a:gd name="T16" fmla="*/ 2 w 4"/>
                  <a:gd name="T17" fmla="*/ 2 h 4"/>
                  <a:gd name="T18" fmla="*/ 2 w 4"/>
                  <a:gd name="T19" fmla="*/ 2 h 4"/>
                  <a:gd name="T20" fmla="*/ 2 w 4"/>
                  <a:gd name="T21" fmla="*/ 2 h 4"/>
                  <a:gd name="T22" fmla="*/ 0 w 4"/>
                  <a:gd name="T23" fmla="*/ 2 h 4"/>
                  <a:gd name="T24" fmla="*/ 0 w 4"/>
                  <a:gd name="T25" fmla="*/ 2 h 4"/>
                  <a:gd name="T26" fmla="*/ 0 w 4"/>
                  <a:gd name="T27" fmla="*/ 2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4">
                    <a:moveTo>
                      <a:pt x="0" y="2"/>
                    </a:moveTo>
                    <a:lnTo>
                      <a:pt x="0" y="0"/>
                    </a:lnTo>
                    <a:lnTo>
                      <a:pt x="2" y="0"/>
                    </a:lnTo>
                    <a:lnTo>
                      <a:pt x="4" y="0"/>
                    </a:lnTo>
                    <a:lnTo>
                      <a:pt x="4" y="2"/>
                    </a:lnTo>
                    <a:lnTo>
                      <a:pt x="2" y="2"/>
                    </a:lnTo>
                    <a:lnTo>
                      <a:pt x="2" y="4"/>
                    </a:lnTo>
                    <a:lnTo>
                      <a:pt x="0" y="4"/>
                    </a:lnTo>
                    <a:lnTo>
                      <a:pt x="0" y="2"/>
                    </a:lnTo>
                    <a:close/>
                  </a:path>
                </a:pathLst>
              </a:custGeom>
              <a:grpFill/>
              <a:ln w="3175">
                <a:noFill/>
                <a:round/>
                <a:headEnd/>
                <a:tailEnd/>
              </a:ln>
            </p:spPr>
            <p:txBody>
              <a:bodyPr/>
              <a:lstStyle/>
              <a:p>
                <a:pPr>
                  <a:defRPr/>
                </a:pPr>
                <a:endParaRPr lang="en-GB" dirty="0">
                  <a:latin typeface="Calibri" pitchFamily="34" charset="0"/>
                </a:endParaRPr>
              </a:p>
            </p:txBody>
          </p:sp>
          <p:sp>
            <p:nvSpPr>
              <p:cNvPr id="833" name="Freeform 238"/>
              <p:cNvSpPr>
                <a:spLocks/>
              </p:cNvSpPr>
              <p:nvPr/>
            </p:nvSpPr>
            <p:spPr bwMode="auto">
              <a:xfrm>
                <a:off x="3137068" y="3992304"/>
                <a:ext cx="8696" cy="8694"/>
              </a:xfrm>
              <a:custGeom>
                <a:avLst/>
                <a:gdLst>
                  <a:gd name="T0" fmla="*/ 0 w 4"/>
                  <a:gd name="T1" fmla="*/ 2 h 4"/>
                  <a:gd name="T2" fmla="*/ 0 w 4"/>
                  <a:gd name="T3" fmla="*/ 0 h 4"/>
                  <a:gd name="T4" fmla="*/ 0 w 4"/>
                  <a:gd name="T5" fmla="*/ 0 h 4"/>
                  <a:gd name="T6" fmla="*/ 2 w 4"/>
                  <a:gd name="T7" fmla="*/ 0 h 4"/>
                  <a:gd name="T8" fmla="*/ 2 w 4"/>
                  <a:gd name="T9" fmla="*/ 0 h 4"/>
                  <a:gd name="T10" fmla="*/ 2 w 4"/>
                  <a:gd name="T11" fmla="*/ 0 h 4"/>
                  <a:gd name="T12" fmla="*/ 2 w 4"/>
                  <a:gd name="T13" fmla="*/ 2 h 4"/>
                  <a:gd name="T14" fmla="*/ 2 w 4"/>
                  <a:gd name="T15" fmla="*/ 2 h 4"/>
                  <a:gd name="T16" fmla="*/ 2 w 4"/>
                  <a:gd name="T17" fmla="*/ 2 h 4"/>
                  <a:gd name="T18" fmla="*/ 2 w 4"/>
                  <a:gd name="T19" fmla="*/ 2 h 4"/>
                  <a:gd name="T20" fmla="*/ 2 w 4"/>
                  <a:gd name="T21" fmla="*/ 2 h 4"/>
                  <a:gd name="T22" fmla="*/ 0 w 4"/>
                  <a:gd name="T23" fmla="*/ 2 h 4"/>
                  <a:gd name="T24" fmla="*/ 0 w 4"/>
                  <a:gd name="T25" fmla="*/ 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4">
                    <a:moveTo>
                      <a:pt x="0" y="2"/>
                    </a:moveTo>
                    <a:lnTo>
                      <a:pt x="0" y="0"/>
                    </a:lnTo>
                    <a:lnTo>
                      <a:pt x="2" y="0"/>
                    </a:lnTo>
                    <a:lnTo>
                      <a:pt x="4" y="0"/>
                    </a:lnTo>
                    <a:lnTo>
                      <a:pt x="4" y="2"/>
                    </a:lnTo>
                    <a:lnTo>
                      <a:pt x="2" y="2"/>
                    </a:lnTo>
                    <a:lnTo>
                      <a:pt x="2" y="4"/>
                    </a:lnTo>
                    <a:lnTo>
                      <a:pt x="0" y="4"/>
                    </a:lnTo>
                  </a:path>
                </a:pathLst>
              </a:custGeom>
              <a:grpFill/>
              <a:ln w="3175">
                <a:noFill/>
                <a:round/>
                <a:headEnd/>
                <a:tailEnd/>
              </a:ln>
            </p:spPr>
            <p:txBody>
              <a:bodyPr/>
              <a:lstStyle/>
              <a:p>
                <a:pPr>
                  <a:defRPr/>
                </a:pPr>
                <a:endParaRPr lang="en-GB" dirty="0">
                  <a:latin typeface="Calibri" pitchFamily="34" charset="0"/>
                </a:endParaRPr>
              </a:p>
            </p:txBody>
          </p:sp>
          <p:sp>
            <p:nvSpPr>
              <p:cNvPr id="834" name="Freeform 239"/>
              <p:cNvSpPr>
                <a:spLocks/>
              </p:cNvSpPr>
              <p:nvPr/>
            </p:nvSpPr>
            <p:spPr bwMode="auto">
              <a:xfrm>
                <a:off x="3105184" y="3821318"/>
                <a:ext cx="5797" cy="11592"/>
              </a:xfrm>
              <a:custGeom>
                <a:avLst/>
                <a:gdLst>
                  <a:gd name="T0" fmla="*/ 0 w 2"/>
                  <a:gd name="T1" fmla="*/ 0 h 4"/>
                  <a:gd name="T2" fmla="*/ 2 w 2"/>
                  <a:gd name="T3" fmla="*/ 0 h 4"/>
                  <a:gd name="T4" fmla="*/ 2 w 2"/>
                  <a:gd name="T5" fmla="*/ 2 h 4"/>
                  <a:gd name="T6" fmla="*/ 2 w 2"/>
                  <a:gd name="T7" fmla="*/ 2 h 4"/>
                  <a:gd name="T8" fmla="*/ 2 w 2"/>
                  <a:gd name="T9" fmla="*/ 4 h 4"/>
                  <a:gd name="T10" fmla="*/ 0 w 2"/>
                  <a:gd name="T11" fmla="*/ 2 h 4"/>
                  <a:gd name="T12" fmla="*/ 0 w 2"/>
                  <a:gd name="T13" fmla="*/ 2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4">
                    <a:moveTo>
                      <a:pt x="0" y="0"/>
                    </a:moveTo>
                    <a:lnTo>
                      <a:pt x="2" y="0"/>
                    </a:lnTo>
                    <a:lnTo>
                      <a:pt x="2" y="2"/>
                    </a:lnTo>
                    <a:lnTo>
                      <a:pt x="2" y="4"/>
                    </a:lnTo>
                    <a:lnTo>
                      <a:pt x="0"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835" name="Freeform 240"/>
              <p:cNvSpPr>
                <a:spLocks/>
              </p:cNvSpPr>
              <p:nvPr/>
            </p:nvSpPr>
            <p:spPr bwMode="auto">
              <a:xfrm>
                <a:off x="3105184" y="3821318"/>
                <a:ext cx="5797" cy="11592"/>
              </a:xfrm>
              <a:custGeom>
                <a:avLst/>
                <a:gdLst>
                  <a:gd name="T0" fmla="*/ 0 w 2"/>
                  <a:gd name="T1" fmla="*/ 0 h 4"/>
                  <a:gd name="T2" fmla="*/ 2 w 2"/>
                  <a:gd name="T3" fmla="*/ 0 h 4"/>
                  <a:gd name="T4" fmla="*/ 2 w 2"/>
                  <a:gd name="T5" fmla="*/ 2 h 4"/>
                  <a:gd name="T6" fmla="*/ 2 w 2"/>
                  <a:gd name="T7" fmla="*/ 2 h 4"/>
                  <a:gd name="T8" fmla="*/ 2 w 2"/>
                  <a:gd name="T9" fmla="*/ 4 h 4"/>
                  <a:gd name="T10" fmla="*/ 0 w 2"/>
                  <a:gd name="T11" fmla="*/ 2 h 4"/>
                  <a:gd name="T12" fmla="*/ 0 w 2"/>
                  <a:gd name="T13" fmla="*/ 2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4">
                    <a:moveTo>
                      <a:pt x="0" y="0"/>
                    </a:moveTo>
                    <a:lnTo>
                      <a:pt x="2" y="0"/>
                    </a:lnTo>
                    <a:lnTo>
                      <a:pt x="2" y="2"/>
                    </a:lnTo>
                    <a:lnTo>
                      <a:pt x="2" y="4"/>
                    </a:lnTo>
                    <a:lnTo>
                      <a:pt x="0" y="2"/>
                    </a:lnTo>
                  </a:path>
                </a:pathLst>
              </a:custGeom>
              <a:grpFill/>
              <a:ln w="3175">
                <a:noFill/>
                <a:round/>
                <a:headEnd/>
                <a:tailEnd/>
              </a:ln>
            </p:spPr>
            <p:txBody>
              <a:bodyPr/>
              <a:lstStyle/>
              <a:p>
                <a:pPr>
                  <a:defRPr/>
                </a:pPr>
                <a:endParaRPr lang="en-GB" dirty="0">
                  <a:latin typeface="Calibri" pitchFamily="34" charset="0"/>
                </a:endParaRPr>
              </a:p>
            </p:txBody>
          </p:sp>
          <p:sp>
            <p:nvSpPr>
              <p:cNvPr id="836" name="Freeform 241"/>
              <p:cNvSpPr>
                <a:spLocks/>
              </p:cNvSpPr>
              <p:nvPr/>
            </p:nvSpPr>
            <p:spPr bwMode="auto">
              <a:xfrm>
                <a:off x="3110981" y="3832910"/>
                <a:ext cx="2899" cy="2898"/>
              </a:xfrm>
              <a:custGeom>
                <a:avLst/>
                <a:gdLst>
                  <a:gd name="T0" fmla="*/ 1 w 2"/>
                  <a:gd name="T1" fmla="*/ 0 h 2"/>
                  <a:gd name="T2" fmla="*/ 1 w 2"/>
                  <a:gd name="T3" fmla="*/ 0 h 2"/>
                  <a:gd name="T4" fmla="*/ 1 w 2"/>
                  <a:gd name="T5" fmla="*/ 0 h 2"/>
                  <a:gd name="T6" fmla="*/ 1 w 2"/>
                  <a:gd name="T7" fmla="*/ 1 h 2"/>
                  <a:gd name="T8" fmla="*/ 1 w 2"/>
                  <a:gd name="T9" fmla="*/ 1 h 2"/>
                  <a:gd name="T10" fmla="*/ 0 w 2"/>
                  <a:gd name="T11" fmla="*/ 0 h 2"/>
                  <a:gd name="T12" fmla="*/ 1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2" y="2"/>
                    </a:lnTo>
                    <a:lnTo>
                      <a:pt x="0" y="0"/>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837" name="Freeform 242"/>
              <p:cNvSpPr>
                <a:spLocks/>
              </p:cNvSpPr>
              <p:nvPr/>
            </p:nvSpPr>
            <p:spPr bwMode="auto">
              <a:xfrm>
                <a:off x="3110981" y="3832910"/>
                <a:ext cx="2899" cy="2898"/>
              </a:xfrm>
              <a:custGeom>
                <a:avLst/>
                <a:gdLst>
                  <a:gd name="T0" fmla="*/ 1 w 2"/>
                  <a:gd name="T1" fmla="*/ 0 h 2"/>
                  <a:gd name="T2" fmla="*/ 1 w 2"/>
                  <a:gd name="T3" fmla="*/ 0 h 2"/>
                  <a:gd name="T4" fmla="*/ 1 w 2"/>
                  <a:gd name="T5" fmla="*/ 0 h 2"/>
                  <a:gd name="T6" fmla="*/ 1 w 2"/>
                  <a:gd name="T7" fmla="*/ 1 h 2"/>
                  <a:gd name="T8" fmla="*/ 1 w 2"/>
                  <a:gd name="T9" fmla="*/ 1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2" y="0"/>
                    </a:lnTo>
                    <a:lnTo>
                      <a:pt x="2" y="2"/>
                    </a:lnTo>
                    <a:lnTo>
                      <a:pt x="0" y="0"/>
                    </a:lnTo>
                  </a:path>
                </a:pathLst>
              </a:custGeom>
              <a:grpFill/>
              <a:ln w="3175">
                <a:noFill/>
                <a:round/>
                <a:headEnd/>
                <a:tailEnd/>
              </a:ln>
            </p:spPr>
            <p:txBody>
              <a:bodyPr/>
              <a:lstStyle/>
              <a:p>
                <a:pPr>
                  <a:defRPr/>
                </a:pPr>
                <a:endParaRPr lang="en-GB" dirty="0">
                  <a:latin typeface="Calibri" pitchFamily="34" charset="0"/>
                </a:endParaRPr>
              </a:p>
            </p:txBody>
          </p:sp>
          <p:sp>
            <p:nvSpPr>
              <p:cNvPr id="838" name="Freeform 243"/>
              <p:cNvSpPr>
                <a:spLocks/>
              </p:cNvSpPr>
              <p:nvPr/>
            </p:nvSpPr>
            <p:spPr bwMode="auto">
              <a:xfrm>
                <a:off x="3142865" y="3882178"/>
                <a:ext cx="8696" cy="14490"/>
              </a:xfrm>
              <a:custGeom>
                <a:avLst/>
                <a:gdLst>
                  <a:gd name="T0" fmla="*/ 0 w 4"/>
                  <a:gd name="T1" fmla="*/ 3 h 6"/>
                  <a:gd name="T2" fmla="*/ 0 w 4"/>
                  <a:gd name="T3" fmla="*/ 2 h 6"/>
                  <a:gd name="T4" fmla="*/ 0 w 4"/>
                  <a:gd name="T5" fmla="*/ 2 h 6"/>
                  <a:gd name="T6" fmla="*/ 0 w 4"/>
                  <a:gd name="T7" fmla="*/ 2 h 6"/>
                  <a:gd name="T8" fmla="*/ 0 w 4"/>
                  <a:gd name="T9" fmla="*/ 0 h 6"/>
                  <a:gd name="T10" fmla="*/ 0 w 4"/>
                  <a:gd name="T11" fmla="*/ 0 h 6"/>
                  <a:gd name="T12" fmla="*/ 2 w 4"/>
                  <a:gd name="T13" fmla="*/ 0 h 6"/>
                  <a:gd name="T14" fmla="*/ 2 w 4"/>
                  <a:gd name="T15" fmla="*/ 0 h 6"/>
                  <a:gd name="T16" fmla="*/ 2 w 4"/>
                  <a:gd name="T17" fmla="*/ 2 h 6"/>
                  <a:gd name="T18" fmla="*/ 2 w 4"/>
                  <a:gd name="T19" fmla="*/ 2 h 6"/>
                  <a:gd name="T20" fmla="*/ 2 w 4"/>
                  <a:gd name="T21" fmla="*/ 3 h 6"/>
                  <a:gd name="T22" fmla="*/ 2 w 4"/>
                  <a:gd name="T23" fmla="*/ 3 h 6"/>
                  <a:gd name="T24" fmla="*/ 2 w 4"/>
                  <a:gd name="T25" fmla="*/ 3 h 6"/>
                  <a:gd name="T26" fmla="*/ 0 w 4"/>
                  <a:gd name="T27" fmla="*/ 3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6">
                    <a:moveTo>
                      <a:pt x="0" y="4"/>
                    </a:moveTo>
                    <a:lnTo>
                      <a:pt x="0" y="2"/>
                    </a:lnTo>
                    <a:lnTo>
                      <a:pt x="0" y="0"/>
                    </a:lnTo>
                    <a:lnTo>
                      <a:pt x="2" y="0"/>
                    </a:lnTo>
                    <a:lnTo>
                      <a:pt x="4" y="2"/>
                    </a:lnTo>
                    <a:lnTo>
                      <a:pt x="2" y="4"/>
                    </a:lnTo>
                    <a:lnTo>
                      <a:pt x="2" y="6"/>
                    </a:lnTo>
                    <a:lnTo>
                      <a:pt x="0" y="4"/>
                    </a:lnTo>
                    <a:close/>
                  </a:path>
                </a:pathLst>
              </a:custGeom>
              <a:grpFill/>
              <a:ln w="3175">
                <a:noFill/>
                <a:round/>
                <a:headEnd/>
                <a:tailEnd/>
              </a:ln>
            </p:spPr>
            <p:txBody>
              <a:bodyPr/>
              <a:lstStyle/>
              <a:p>
                <a:pPr>
                  <a:defRPr/>
                </a:pPr>
                <a:endParaRPr lang="en-GB" dirty="0">
                  <a:latin typeface="Calibri" pitchFamily="34" charset="0"/>
                </a:endParaRPr>
              </a:p>
            </p:txBody>
          </p:sp>
          <p:sp>
            <p:nvSpPr>
              <p:cNvPr id="839" name="Freeform 244"/>
              <p:cNvSpPr>
                <a:spLocks/>
              </p:cNvSpPr>
              <p:nvPr/>
            </p:nvSpPr>
            <p:spPr bwMode="auto">
              <a:xfrm>
                <a:off x="3142865" y="3882178"/>
                <a:ext cx="8696" cy="14490"/>
              </a:xfrm>
              <a:custGeom>
                <a:avLst/>
                <a:gdLst>
                  <a:gd name="T0" fmla="*/ 0 w 4"/>
                  <a:gd name="T1" fmla="*/ 3 h 6"/>
                  <a:gd name="T2" fmla="*/ 0 w 4"/>
                  <a:gd name="T3" fmla="*/ 2 h 6"/>
                  <a:gd name="T4" fmla="*/ 0 w 4"/>
                  <a:gd name="T5" fmla="*/ 2 h 6"/>
                  <a:gd name="T6" fmla="*/ 0 w 4"/>
                  <a:gd name="T7" fmla="*/ 2 h 6"/>
                  <a:gd name="T8" fmla="*/ 0 w 4"/>
                  <a:gd name="T9" fmla="*/ 0 h 6"/>
                  <a:gd name="T10" fmla="*/ 0 w 4"/>
                  <a:gd name="T11" fmla="*/ 0 h 6"/>
                  <a:gd name="T12" fmla="*/ 2 w 4"/>
                  <a:gd name="T13" fmla="*/ 0 h 6"/>
                  <a:gd name="T14" fmla="*/ 2 w 4"/>
                  <a:gd name="T15" fmla="*/ 0 h 6"/>
                  <a:gd name="T16" fmla="*/ 2 w 4"/>
                  <a:gd name="T17" fmla="*/ 2 h 6"/>
                  <a:gd name="T18" fmla="*/ 2 w 4"/>
                  <a:gd name="T19" fmla="*/ 2 h 6"/>
                  <a:gd name="T20" fmla="*/ 2 w 4"/>
                  <a:gd name="T21" fmla="*/ 3 h 6"/>
                  <a:gd name="T22" fmla="*/ 2 w 4"/>
                  <a:gd name="T23" fmla="*/ 3 h 6"/>
                  <a:gd name="T24" fmla="*/ 2 w 4"/>
                  <a:gd name="T25" fmla="*/ 3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6">
                    <a:moveTo>
                      <a:pt x="0" y="4"/>
                    </a:moveTo>
                    <a:lnTo>
                      <a:pt x="0" y="2"/>
                    </a:lnTo>
                    <a:lnTo>
                      <a:pt x="0" y="0"/>
                    </a:lnTo>
                    <a:lnTo>
                      <a:pt x="2" y="0"/>
                    </a:lnTo>
                    <a:lnTo>
                      <a:pt x="4" y="2"/>
                    </a:lnTo>
                    <a:lnTo>
                      <a:pt x="2" y="4"/>
                    </a:lnTo>
                    <a:lnTo>
                      <a:pt x="2" y="6"/>
                    </a:lnTo>
                  </a:path>
                </a:pathLst>
              </a:custGeom>
              <a:grpFill/>
              <a:ln w="3175">
                <a:noFill/>
                <a:round/>
                <a:headEnd/>
                <a:tailEnd/>
              </a:ln>
            </p:spPr>
            <p:txBody>
              <a:bodyPr/>
              <a:lstStyle/>
              <a:p>
                <a:pPr>
                  <a:defRPr/>
                </a:pPr>
                <a:endParaRPr lang="en-GB" dirty="0">
                  <a:latin typeface="Calibri" pitchFamily="34" charset="0"/>
                </a:endParaRPr>
              </a:p>
            </p:txBody>
          </p:sp>
          <p:sp>
            <p:nvSpPr>
              <p:cNvPr id="840" name="Freeform 245"/>
              <p:cNvSpPr>
                <a:spLocks/>
              </p:cNvSpPr>
              <p:nvPr/>
            </p:nvSpPr>
            <p:spPr bwMode="auto">
              <a:xfrm>
                <a:off x="3151561" y="3951731"/>
                <a:ext cx="2899" cy="11592"/>
              </a:xfrm>
              <a:custGeom>
                <a:avLst/>
                <a:gdLst>
                  <a:gd name="T0" fmla="*/ 0 w 2"/>
                  <a:gd name="T1" fmla="*/ 1 h 6"/>
                  <a:gd name="T2" fmla="*/ 0 w 2"/>
                  <a:gd name="T3" fmla="*/ 1 h 6"/>
                  <a:gd name="T4" fmla="*/ 0 w 2"/>
                  <a:gd name="T5" fmla="*/ 1 h 6"/>
                  <a:gd name="T6" fmla="*/ 0 w 2"/>
                  <a:gd name="T7" fmla="*/ 1 h 6"/>
                  <a:gd name="T8" fmla="*/ 0 w 2"/>
                  <a:gd name="T9" fmla="*/ 1 h 6"/>
                  <a:gd name="T10" fmla="*/ 0 w 2"/>
                  <a:gd name="T11" fmla="*/ 1 h 6"/>
                  <a:gd name="T12" fmla="*/ 0 w 2"/>
                  <a:gd name="T13" fmla="*/ 1 h 6"/>
                  <a:gd name="T14" fmla="*/ 1 w 2"/>
                  <a:gd name="T15" fmla="*/ 1 h 6"/>
                  <a:gd name="T16" fmla="*/ 1 w 2"/>
                  <a:gd name="T17" fmla="*/ 1 h 6"/>
                  <a:gd name="T18" fmla="*/ 1 w 2"/>
                  <a:gd name="T19" fmla="*/ 1 h 6"/>
                  <a:gd name="T20" fmla="*/ 1 w 2"/>
                  <a:gd name="T21" fmla="*/ 0 h 6"/>
                  <a:gd name="T22" fmla="*/ 0 w 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6">
                    <a:moveTo>
                      <a:pt x="0" y="2"/>
                    </a:moveTo>
                    <a:lnTo>
                      <a:pt x="0" y="2"/>
                    </a:lnTo>
                    <a:lnTo>
                      <a:pt x="0" y="4"/>
                    </a:lnTo>
                    <a:lnTo>
                      <a:pt x="0" y="6"/>
                    </a:lnTo>
                    <a:lnTo>
                      <a:pt x="2" y="4"/>
                    </a:lnTo>
                    <a:lnTo>
                      <a:pt x="2" y="2"/>
                    </a:lnTo>
                    <a:lnTo>
                      <a:pt x="2" y="0"/>
                    </a:lnTo>
                    <a:lnTo>
                      <a:pt x="0" y="2"/>
                    </a:lnTo>
                    <a:close/>
                  </a:path>
                </a:pathLst>
              </a:custGeom>
              <a:grpFill/>
              <a:ln w="3175">
                <a:noFill/>
                <a:round/>
                <a:headEnd/>
                <a:tailEnd/>
              </a:ln>
            </p:spPr>
            <p:txBody>
              <a:bodyPr/>
              <a:lstStyle/>
              <a:p>
                <a:pPr>
                  <a:defRPr/>
                </a:pPr>
                <a:endParaRPr lang="en-GB" dirty="0">
                  <a:latin typeface="Calibri" pitchFamily="34" charset="0"/>
                </a:endParaRPr>
              </a:p>
            </p:txBody>
          </p:sp>
          <p:sp>
            <p:nvSpPr>
              <p:cNvPr id="841" name="Freeform 246"/>
              <p:cNvSpPr>
                <a:spLocks/>
              </p:cNvSpPr>
              <p:nvPr/>
            </p:nvSpPr>
            <p:spPr bwMode="auto">
              <a:xfrm>
                <a:off x="3151561" y="3951731"/>
                <a:ext cx="2899" cy="11592"/>
              </a:xfrm>
              <a:custGeom>
                <a:avLst/>
                <a:gdLst>
                  <a:gd name="T0" fmla="*/ 0 w 2"/>
                  <a:gd name="T1" fmla="*/ 1 h 6"/>
                  <a:gd name="T2" fmla="*/ 0 w 2"/>
                  <a:gd name="T3" fmla="*/ 1 h 6"/>
                  <a:gd name="T4" fmla="*/ 0 w 2"/>
                  <a:gd name="T5" fmla="*/ 1 h 6"/>
                  <a:gd name="T6" fmla="*/ 0 w 2"/>
                  <a:gd name="T7" fmla="*/ 1 h 6"/>
                  <a:gd name="T8" fmla="*/ 0 w 2"/>
                  <a:gd name="T9" fmla="*/ 1 h 6"/>
                  <a:gd name="T10" fmla="*/ 0 w 2"/>
                  <a:gd name="T11" fmla="*/ 1 h 6"/>
                  <a:gd name="T12" fmla="*/ 0 w 2"/>
                  <a:gd name="T13" fmla="*/ 1 h 6"/>
                  <a:gd name="T14" fmla="*/ 1 w 2"/>
                  <a:gd name="T15" fmla="*/ 1 h 6"/>
                  <a:gd name="T16" fmla="*/ 1 w 2"/>
                  <a:gd name="T17" fmla="*/ 1 h 6"/>
                  <a:gd name="T18" fmla="*/ 1 w 2"/>
                  <a:gd name="T19" fmla="*/ 1 h 6"/>
                  <a:gd name="T20" fmla="*/ 1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2"/>
                    </a:moveTo>
                    <a:lnTo>
                      <a:pt x="0" y="2"/>
                    </a:lnTo>
                    <a:lnTo>
                      <a:pt x="0" y="4"/>
                    </a:lnTo>
                    <a:lnTo>
                      <a:pt x="0" y="6"/>
                    </a:lnTo>
                    <a:lnTo>
                      <a:pt x="2" y="4"/>
                    </a:lnTo>
                    <a:lnTo>
                      <a:pt x="2" y="2"/>
                    </a:lnTo>
                    <a:lnTo>
                      <a:pt x="2" y="0"/>
                    </a:lnTo>
                  </a:path>
                </a:pathLst>
              </a:custGeom>
              <a:grpFill/>
              <a:ln w="3175">
                <a:noFill/>
                <a:round/>
                <a:headEnd/>
                <a:tailEnd/>
              </a:ln>
            </p:spPr>
            <p:txBody>
              <a:bodyPr/>
              <a:lstStyle/>
              <a:p>
                <a:pPr>
                  <a:defRPr/>
                </a:pPr>
                <a:endParaRPr lang="en-GB" dirty="0">
                  <a:latin typeface="Calibri" pitchFamily="34" charset="0"/>
                </a:endParaRPr>
              </a:p>
            </p:txBody>
          </p:sp>
          <p:sp>
            <p:nvSpPr>
              <p:cNvPr id="842" name="Freeform 247"/>
              <p:cNvSpPr>
                <a:spLocks/>
              </p:cNvSpPr>
              <p:nvPr/>
            </p:nvSpPr>
            <p:spPr bwMode="auto">
              <a:xfrm>
                <a:off x="3128372" y="3812624"/>
                <a:ext cx="2899" cy="5796"/>
              </a:xfrm>
              <a:custGeom>
                <a:avLst/>
                <a:gdLst>
                  <a:gd name="T0" fmla="*/ 1 w 2"/>
                  <a:gd name="T1" fmla="*/ 2 h 2"/>
                  <a:gd name="T2" fmla="*/ 1 w 2"/>
                  <a:gd name="T3" fmla="*/ 2 h 2"/>
                  <a:gd name="T4" fmla="*/ 0 w 2"/>
                  <a:gd name="T5" fmla="*/ 2 h 2"/>
                  <a:gd name="T6" fmla="*/ 0 w 2"/>
                  <a:gd name="T7" fmla="*/ 0 h 2"/>
                  <a:gd name="T8" fmla="*/ 1 w 2"/>
                  <a:gd name="T9" fmla="*/ 0 h 2"/>
                  <a:gd name="T10" fmla="*/ 1 w 2"/>
                  <a:gd name="T11" fmla="*/ 0 h 2"/>
                  <a:gd name="T12" fmla="*/ 1 w 2"/>
                  <a:gd name="T13" fmla="*/ 2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0" y="2"/>
                    </a:lnTo>
                    <a:lnTo>
                      <a:pt x="0" y="0"/>
                    </a:lnTo>
                    <a:lnTo>
                      <a:pt x="2" y="0"/>
                    </a:lnTo>
                    <a:lnTo>
                      <a:pt x="2" y="2"/>
                    </a:lnTo>
                    <a:close/>
                  </a:path>
                </a:pathLst>
              </a:custGeom>
              <a:grpFill/>
              <a:ln w="3175">
                <a:noFill/>
                <a:round/>
                <a:headEnd/>
                <a:tailEnd/>
              </a:ln>
            </p:spPr>
            <p:txBody>
              <a:bodyPr/>
              <a:lstStyle/>
              <a:p>
                <a:pPr>
                  <a:defRPr/>
                </a:pPr>
                <a:endParaRPr lang="en-GB" dirty="0">
                  <a:latin typeface="Calibri" pitchFamily="34" charset="0"/>
                </a:endParaRPr>
              </a:p>
            </p:txBody>
          </p:sp>
          <p:sp>
            <p:nvSpPr>
              <p:cNvPr id="843" name="Freeform 248"/>
              <p:cNvSpPr>
                <a:spLocks/>
              </p:cNvSpPr>
              <p:nvPr/>
            </p:nvSpPr>
            <p:spPr bwMode="auto">
              <a:xfrm>
                <a:off x="3128372" y="3812624"/>
                <a:ext cx="2899" cy="5796"/>
              </a:xfrm>
              <a:custGeom>
                <a:avLst/>
                <a:gdLst>
                  <a:gd name="T0" fmla="*/ 1 w 2"/>
                  <a:gd name="T1" fmla="*/ 2 h 2"/>
                  <a:gd name="T2" fmla="*/ 1 w 2"/>
                  <a:gd name="T3" fmla="*/ 2 h 2"/>
                  <a:gd name="T4" fmla="*/ 0 w 2"/>
                  <a:gd name="T5" fmla="*/ 2 h 2"/>
                  <a:gd name="T6" fmla="*/ 0 w 2"/>
                  <a:gd name="T7" fmla="*/ 0 h 2"/>
                  <a:gd name="T8" fmla="*/ 1 w 2"/>
                  <a:gd name="T9" fmla="*/ 0 h 2"/>
                  <a:gd name="T10" fmla="*/ 1 w 2"/>
                  <a:gd name="T11" fmla="*/ 0 h 2"/>
                  <a:gd name="T12" fmla="*/ 1 w 2"/>
                  <a:gd name="T13" fmla="*/ 2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0" y="2"/>
                    </a:lnTo>
                    <a:lnTo>
                      <a:pt x="0" y="0"/>
                    </a:lnTo>
                    <a:lnTo>
                      <a:pt x="2" y="0"/>
                    </a:lnTo>
                    <a:lnTo>
                      <a:pt x="2" y="2"/>
                    </a:lnTo>
                  </a:path>
                </a:pathLst>
              </a:custGeom>
              <a:grpFill/>
              <a:ln w="3175">
                <a:noFill/>
                <a:round/>
                <a:headEnd/>
                <a:tailEnd/>
              </a:ln>
            </p:spPr>
            <p:txBody>
              <a:bodyPr/>
              <a:lstStyle/>
              <a:p>
                <a:pPr>
                  <a:defRPr/>
                </a:pPr>
                <a:endParaRPr lang="en-GB" dirty="0">
                  <a:latin typeface="Calibri" pitchFamily="34" charset="0"/>
                </a:endParaRPr>
              </a:p>
            </p:txBody>
          </p:sp>
          <p:sp>
            <p:nvSpPr>
              <p:cNvPr id="844" name="Freeform 249"/>
              <p:cNvSpPr>
                <a:spLocks/>
              </p:cNvSpPr>
              <p:nvPr/>
            </p:nvSpPr>
            <p:spPr bwMode="auto">
              <a:xfrm>
                <a:off x="3096488" y="3795235"/>
                <a:ext cx="8696" cy="5796"/>
              </a:xfrm>
              <a:custGeom>
                <a:avLst/>
                <a:gdLst>
                  <a:gd name="T0" fmla="*/ 2 w 4"/>
                  <a:gd name="T1" fmla="*/ 0 h 2"/>
                  <a:gd name="T2" fmla="*/ 2 w 4"/>
                  <a:gd name="T3" fmla="*/ 0 h 2"/>
                  <a:gd name="T4" fmla="*/ 0 w 4"/>
                  <a:gd name="T5" fmla="*/ 2 h 2"/>
                  <a:gd name="T6" fmla="*/ 2 w 4"/>
                  <a:gd name="T7" fmla="*/ 2 h 2"/>
                  <a:gd name="T8" fmla="*/ 2 w 4"/>
                  <a:gd name="T9" fmla="*/ 2 h 2"/>
                  <a:gd name="T10" fmla="*/ 2 w 4"/>
                  <a:gd name="T11" fmla="*/ 2 h 2"/>
                  <a:gd name="T12" fmla="*/ 2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2" y="0"/>
                    </a:moveTo>
                    <a:lnTo>
                      <a:pt x="2" y="0"/>
                    </a:lnTo>
                    <a:lnTo>
                      <a:pt x="0" y="2"/>
                    </a:lnTo>
                    <a:lnTo>
                      <a:pt x="2" y="2"/>
                    </a:lnTo>
                    <a:lnTo>
                      <a:pt x="4" y="2"/>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845" name="Freeform 250"/>
              <p:cNvSpPr>
                <a:spLocks/>
              </p:cNvSpPr>
              <p:nvPr/>
            </p:nvSpPr>
            <p:spPr bwMode="auto">
              <a:xfrm>
                <a:off x="3096488" y="3795235"/>
                <a:ext cx="8696" cy="5796"/>
              </a:xfrm>
              <a:custGeom>
                <a:avLst/>
                <a:gdLst>
                  <a:gd name="T0" fmla="*/ 2 w 4"/>
                  <a:gd name="T1" fmla="*/ 0 h 2"/>
                  <a:gd name="T2" fmla="*/ 2 w 4"/>
                  <a:gd name="T3" fmla="*/ 0 h 2"/>
                  <a:gd name="T4" fmla="*/ 0 w 4"/>
                  <a:gd name="T5" fmla="*/ 2 h 2"/>
                  <a:gd name="T6" fmla="*/ 2 w 4"/>
                  <a:gd name="T7" fmla="*/ 2 h 2"/>
                  <a:gd name="T8" fmla="*/ 2 w 4"/>
                  <a:gd name="T9" fmla="*/ 2 h 2"/>
                  <a:gd name="T10" fmla="*/ 2 w 4"/>
                  <a:gd name="T11" fmla="*/ 2 h 2"/>
                  <a:gd name="T12" fmla="*/ 2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2" y="0"/>
                    </a:moveTo>
                    <a:lnTo>
                      <a:pt x="2" y="0"/>
                    </a:lnTo>
                    <a:lnTo>
                      <a:pt x="0" y="2"/>
                    </a:lnTo>
                    <a:lnTo>
                      <a:pt x="2" y="2"/>
                    </a:lnTo>
                    <a:lnTo>
                      <a:pt x="4" y="2"/>
                    </a:lnTo>
                    <a:lnTo>
                      <a:pt x="2" y="0"/>
                    </a:lnTo>
                  </a:path>
                </a:pathLst>
              </a:custGeom>
              <a:grpFill/>
              <a:ln w="3175">
                <a:noFill/>
                <a:round/>
                <a:headEnd/>
                <a:tailEnd/>
              </a:ln>
            </p:spPr>
            <p:txBody>
              <a:bodyPr/>
              <a:lstStyle/>
              <a:p>
                <a:pPr>
                  <a:defRPr/>
                </a:pPr>
                <a:endParaRPr lang="en-GB" dirty="0">
                  <a:latin typeface="Calibri" pitchFamily="34" charset="0"/>
                </a:endParaRPr>
              </a:p>
            </p:txBody>
          </p:sp>
          <p:sp>
            <p:nvSpPr>
              <p:cNvPr id="846" name="Freeform 251"/>
              <p:cNvSpPr>
                <a:spLocks/>
              </p:cNvSpPr>
              <p:nvPr/>
            </p:nvSpPr>
            <p:spPr bwMode="auto">
              <a:xfrm>
                <a:off x="3087793" y="3331544"/>
                <a:ext cx="11594" cy="8694"/>
              </a:xfrm>
              <a:custGeom>
                <a:avLst/>
                <a:gdLst>
                  <a:gd name="T0" fmla="*/ 0 w 6"/>
                  <a:gd name="T1" fmla="*/ 2 h 4"/>
                  <a:gd name="T2" fmla="*/ 0 w 6"/>
                  <a:gd name="T3" fmla="*/ 2 h 4"/>
                  <a:gd name="T4" fmla="*/ 1 w 6"/>
                  <a:gd name="T5" fmla="*/ 2 h 4"/>
                  <a:gd name="T6" fmla="*/ 1 w 6"/>
                  <a:gd name="T7" fmla="*/ 2 h 4"/>
                  <a:gd name="T8" fmla="*/ 1 w 6"/>
                  <a:gd name="T9" fmla="*/ 2 h 4"/>
                  <a:gd name="T10" fmla="*/ 1 w 6"/>
                  <a:gd name="T11" fmla="*/ 0 h 4"/>
                  <a:gd name="T12" fmla="*/ 1 w 6"/>
                  <a:gd name="T13" fmla="*/ 2 h 4"/>
                  <a:gd name="T14" fmla="*/ 0 w 6"/>
                  <a:gd name="T15" fmla="*/ 2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4">
                    <a:moveTo>
                      <a:pt x="0" y="4"/>
                    </a:moveTo>
                    <a:lnTo>
                      <a:pt x="0" y="4"/>
                    </a:lnTo>
                    <a:lnTo>
                      <a:pt x="2" y="4"/>
                    </a:lnTo>
                    <a:lnTo>
                      <a:pt x="4" y="2"/>
                    </a:lnTo>
                    <a:lnTo>
                      <a:pt x="6" y="2"/>
                    </a:lnTo>
                    <a:lnTo>
                      <a:pt x="4" y="0"/>
                    </a:lnTo>
                    <a:lnTo>
                      <a:pt x="2" y="2"/>
                    </a:lnTo>
                    <a:lnTo>
                      <a:pt x="0" y="4"/>
                    </a:lnTo>
                    <a:close/>
                  </a:path>
                </a:pathLst>
              </a:custGeom>
              <a:grpFill/>
              <a:ln w="3175">
                <a:noFill/>
                <a:round/>
                <a:headEnd/>
                <a:tailEnd/>
              </a:ln>
            </p:spPr>
            <p:txBody>
              <a:bodyPr/>
              <a:lstStyle/>
              <a:p>
                <a:pPr>
                  <a:defRPr/>
                </a:pPr>
                <a:endParaRPr lang="en-GB" dirty="0">
                  <a:latin typeface="Calibri" pitchFamily="34" charset="0"/>
                </a:endParaRPr>
              </a:p>
            </p:txBody>
          </p:sp>
          <p:sp>
            <p:nvSpPr>
              <p:cNvPr id="847" name="Freeform 252"/>
              <p:cNvSpPr>
                <a:spLocks/>
              </p:cNvSpPr>
              <p:nvPr/>
            </p:nvSpPr>
            <p:spPr bwMode="auto">
              <a:xfrm>
                <a:off x="3087793" y="3331544"/>
                <a:ext cx="11594" cy="8694"/>
              </a:xfrm>
              <a:custGeom>
                <a:avLst/>
                <a:gdLst>
                  <a:gd name="T0" fmla="*/ 0 w 6"/>
                  <a:gd name="T1" fmla="*/ 2 h 4"/>
                  <a:gd name="T2" fmla="*/ 0 w 6"/>
                  <a:gd name="T3" fmla="*/ 2 h 4"/>
                  <a:gd name="T4" fmla="*/ 1 w 6"/>
                  <a:gd name="T5" fmla="*/ 2 h 4"/>
                  <a:gd name="T6" fmla="*/ 1 w 6"/>
                  <a:gd name="T7" fmla="*/ 2 h 4"/>
                  <a:gd name="T8" fmla="*/ 1 w 6"/>
                  <a:gd name="T9" fmla="*/ 2 h 4"/>
                  <a:gd name="T10" fmla="*/ 1 w 6"/>
                  <a:gd name="T11" fmla="*/ 0 h 4"/>
                  <a:gd name="T12" fmla="*/ 1 w 6"/>
                  <a:gd name="T13" fmla="*/ 2 h 4"/>
                  <a:gd name="T14" fmla="*/ 0 w 6"/>
                  <a:gd name="T15" fmla="*/ 2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4">
                    <a:moveTo>
                      <a:pt x="0" y="4"/>
                    </a:moveTo>
                    <a:lnTo>
                      <a:pt x="0" y="4"/>
                    </a:lnTo>
                    <a:lnTo>
                      <a:pt x="2" y="4"/>
                    </a:lnTo>
                    <a:lnTo>
                      <a:pt x="4" y="2"/>
                    </a:lnTo>
                    <a:lnTo>
                      <a:pt x="6" y="2"/>
                    </a:lnTo>
                    <a:lnTo>
                      <a:pt x="4" y="0"/>
                    </a:lnTo>
                    <a:lnTo>
                      <a:pt x="2" y="2"/>
                    </a:lnTo>
                    <a:lnTo>
                      <a:pt x="0" y="4"/>
                    </a:lnTo>
                  </a:path>
                </a:pathLst>
              </a:custGeom>
              <a:grpFill/>
              <a:ln w="3175">
                <a:noFill/>
                <a:round/>
                <a:headEnd/>
                <a:tailEnd/>
              </a:ln>
            </p:spPr>
            <p:txBody>
              <a:bodyPr/>
              <a:lstStyle/>
              <a:p>
                <a:pPr>
                  <a:defRPr/>
                </a:pPr>
                <a:endParaRPr lang="en-GB" dirty="0">
                  <a:latin typeface="Calibri" pitchFamily="34" charset="0"/>
                </a:endParaRPr>
              </a:p>
            </p:txBody>
          </p:sp>
          <p:sp>
            <p:nvSpPr>
              <p:cNvPr id="848" name="Freeform 253"/>
              <p:cNvSpPr>
                <a:spLocks/>
              </p:cNvSpPr>
              <p:nvPr/>
            </p:nvSpPr>
            <p:spPr bwMode="auto">
              <a:xfrm>
                <a:off x="2858809" y="3667720"/>
                <a:ext cx="23188" cy="14490"/>
              </a:xfrm>
              <a:custGeom>
                <a:avLst/>
                <a:gdLst>
                  <a:gd name="T0" fmla="*/ 0 w 10"/>
                  <a:gd name="T1" fmla="*/ 2 h 6"/>
                  <a:gd name="T2" fmla="*/ 0 w 10"/>
                  <a:gd name="T3" fmla="*/ 0 h 6"/>
                  <a:gd name="T4" fmla="*/ 2 w 10"/>
                  <a:gd name="T5" fmla="*/ 2 h 6"/>
                  <a:gd name="T6" fmla="*/ 2 w 10"/>
                  <a:gd name="T7" fmla="*/ 0 h 6"/>
                  <a:gd name="T8" fmla="*/ 2 w 10"/>
                  <a:gd name="T9" fmla="*/ 2 h 6"/>
                  <a:gd name="T10" fmla="*/ 3 w 10"/>
                  <a:gd name="T11" fmla="*/ 2 h 6"/>
                  <a:gd name="T12" fmla="*/ 4 w 10"/>
                  <a:gd name="T13" fmla="*/ 2 h 6"/>
                  <a:gd name="T14" fmla="*/ 4 w 10"/>
                  <a:gd name="T15" fmla="*/ 3 h 6"/>
                  <a:gd name="T16" fmla="*/ 4 w 10"/>
                  <a:gd name="T17" fmla="*/ 3 h 6"/>
                  <a:gd name="T18" fmla="*/ 4 w 10"/>
                  <a:gd name="T19" fmla="*/ 3 h 6"/>
                  <a:gd name="T20" fmla="*/ 3 w 10"/>
                  <a:gd name="T21" fmla="*/ 3 h 6"/>
                  <a:gd name="T22" fmla="*/ 3 w 10"/>
                  <a:gd name="T23" fmla="*/ 2 h 6"/>
                  <a:gd name="T24" fmla="*/ 2 w 10"/>
                  <a:gd name="T25" fmla="*/ 2 h 6"/>
                  <a:gd name="T26" fmla="*/ 2 w 10"/>
                  <a:gd name="T27" fmla="*/ 2 h 6"/>
                  <a:gd name="T28" fmla="*/ 0 w 10"/>
                  <a:gd name="T29" fmla="*/ 2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 h="6">
                    <a:moveTo>
                      <a:pt x="0" y="2"/>
                    </a:moveTo>
                    <a:lnTo>
                      <a:pt x="0" y="0"/>
                    </a:lnTo>
                    <a:lnTo>
                      <a:pt x="2" y="2"/>
                    </a:lnTo>
                    <a:lnTo>
                      <a:pt x="4" y="0"/>
                    </a:lnTo>
                    <a:lnTo>
                      <a:pt x="6" y="2"/>
                    </a:lnTo>
                    <a:lnTo>
                      <a:pt x="8" y="2"/>
                    </a:lnTo>
                    <a:lnTo>
                      <a:pt x="10" y="2"/>
                    </a:lnTo>
                    <a:lnTo>
                      <a:pt x="10" y="4"/>
                    </a:lnTo>
                    <a:lnTo>
                      <a:pt x="10" y="6"/>
                    </a:lnTo>
                    <a:lnTo>
                      <a:pt x="8" y="4"/>
                    </a:lnTo>
                    <a:lnTo>
                      <a:pt x="8" y="2"/>
                    </a:lnTo>
                    <a:lnTo>
                      <a:pt x="4" y="2"/>
                    </a:lnTo>
                    <a:lnTo>
                      <a:pt x="2" y="2"/>
                    </a:lnTo>
                    <a:lnTo>
                      <a:pt x="0" y="2"/>
                    </a:lnTo>
                    <a:close/>
                  </a:path>
                </a:pathLst>
              </a:custGeom>
              <a:grpFill/>
              <a:ln w="3175">
                <a:noFill/>
                <a:round/>
                <a:headEnd/>
                <a:tailEnd/>
              </a:ln>
            </p:spPr>
            <p:txBody>
              <a:bodyPr/>
              <a:lstStyle/>
              <a:p>
                <a:pPr>
                  <a:defRPr/>
                </a:pPr>
                <a:endParaRPr lang="en-GB" dirty="0">
                  <a:latin typeface="Calibri" pitchFamily="34" charset="0"/>
                </a:endParaRPr>
              </a:p>
            </p:txBody>
          </p:sp>
          <p:sp>
            <p:nvSpPr>
              <p:cNvPr id="849" name="Freeform 254"/>
              <p:cNvSpPr>
                <a:spLocks/>
              </p:cNvSpPr>
              <p:nvPr/>
            </p:nvSpPr>
            <p:spPr bwMode="auto">
              <a:xfrm>
                <a:off x="2858809" y="3667720"/>
                <a:ext cx="23188" cy="14490"/>
              </a:xfrm>
              <a:custGeom>
                <a:avLst/>
                <a:gdLst>
                  <a:gd name="T0" fmla="*/ 0 w 10"/>
                  <a:gd name="T1" fmla="*/ 2 h 6"/>
                  <a:gd name="T2" fmla="*/ 0 w 10"/>
                  <a:gd name="T3" fmla="*/ 0 h 6"/>
                  <a:gd name="T4" fmla="*/ 2 w 10"/>
                  <a:gd name="T5" fmla="*/ 2 h 6"/>
                  <a:gd name="T6" fmla="*/ 2 w 10"/>
                  <a:gd name="T7" fmla="*/ 0 h 6"/>
                  <a:gd name="T8" fmla="*/ 2 w 10"/>
                  <a:gd name="T9" fmla="*/ 2 h 6"/>
                  <a:gd name="T10" fmla="*/ 3 w 10"/>
                  <a:gd name="T11" fmla="*/ 2 h 6"/>
                  <a:gd name="T12" fmla="*/ 4 w 10"/>
                  <a:gd name="T13" fmla="*/ 2 h 6"/>
                  <a:gd name="T14" fmla="*/ 4 w 10"/>
                  <a:gd name="T15" fmla="*/ 3 h 6"/>
                  <a:gd name="T16" fmla="*/ 4 w 10"/>
                  <a:gd name="T17" fmla="*/ 3 h 6"/>
                  <a:gd name="T18" fmla="*/ 4 w 10"/>
                  <a:gd name="T19" fmla="*/ 3 h 6"/>
                  <a:gd name="T20" fmla="*/ 3 w 10"/>
                  <a:gd name="T21" fmla="*/ 3 h 6"/>
                  <a:gd name="T22" fmla="*/ 3 w 10"/>
                  <a:gd name="T23" fmla="*/ 2 h 6"/>
                  <a:gd name="T24" fmla="*/ 2 w 10"/>
                  <a:gd name="T25" fmla="*/ 2 h 6"/>
                  <a:gd name="T26" fmla="*/ 2 w 10"/>
                  <a:gd name="T27" fmla="*/ 2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6">
                    <a:moveTo>
                      <a:pt x="0" y="2"/>
                    </a:moveTo>
                    <a:lnTo>
                      <a:pt x="0" y="0"/>
                    </a:lnTo>
                    <a:lnTo>
                      <a:pt x="2" y="2"/>
                    </a:lnTo>
                    <a:lnTo>
                      <a:pt x="4" y="0"/>
                    </a:lnTo>
                    <a:lnTo>
                      <a:pt x="6" y="2"/>
                    </a:lnTo>
                    <a:lnTo>
                      <a:pt x="8" y="2"/>
                    </a:lnTo>
                    <a:lnTo>
                      <a:pt x="10" y="2"/>
                    </a:lnTo>
                    <a:lnTo>
                      <a:pt x="10" y="4"/>
                    </a:lnTo>
                    <a:lnTo>
                      <a:pt x="10" y="6"/>
                    </a:lnTo>
                    <a:lnTo>
                      <a:pt x="8" y="4"/>
                    </a:lnTo>
                    <a:lnTo>
                      <a:pt x="8" y="2"/>
                    </a:lnTo>
                    <a:lnTo>
                      <a:pt x="4" y="2"/>
                    </a:lnTo>
                    <a:lnTo>
                      <a:pt x="2" y="2"/>
                    </a:lnTo>
                  </a:path>
                </a:pathLst>
              </a:custGeom>
              <a:grpFill/>
              <a:ln w="3175">
                <a:noFill/>
                <a:round/>
                <a:headEnd/>
                <a:tailEnd/>
              </a:ln>
            </p:spPr>
            <p:txBody>
              <a:bodyPr/>
              <a:lstStyle/>
              <a:p>
                <a:pPr>
                  <a:defRPr/>
                </a:pPr>
                <a:endParaRPr lang="en-GB" dirty="0">
                  <a:latin typeface="Calibri" pitchFamily="34" charset="0"/>
                </a:endParaRPr>
              </a:p>
            </p:txBody>
          </p:sp>
          <p:sp>
            <p:nvSpPr>
              <p:cNvPr id="850" name="Freeform 255"/>
              <p:cNvSpPr>
                <a:spLocks/>
              </p:cNvSpPr>
              <p:nvPr/>
            </p:nvSpPr>
            <p:spPr bwMode="auto">
              <a:xfrm>
                <a:off x="2951562" y="4009693"/>
                <a:ext cx="8696" cy="8694"/>
              </a:xfrm>
              <a:custGeom>
                <a:avLst/>
                <a:gdLst>
                  <a:gd name="T0" fmla="*/ 2 w 4"/>
                  <a:gd name="T1" fmla="*/ 0 h 4"/>
                  <a:gd name="T2" fmla="*/ 2 w 4"/>
                  <a:gd name="T3" fmla="*/ 2 h 4"/>
                  <a:gd name="T4" fmla="*/ 2 w 4"/>
                  <a:gd name="T5" fmla="*/ 0 h 4"/>
                  <a:gd name="T6" fmla="*/ 2 w 4"/>
                  <a:gd name="T7" fmla="*/ 2 h 4"/>
                  <a:gd name="T8" fmla="*/ 2 w 4"/>
                  <a:gd name="T9" fmla="*/ 2 h 4"/>
                  <a:gd name="T10" fmla="*/ 2 w 4"/>
                  <a:gd name="T11" fmla="*/ 2 h 4"/>
                  <a:gd name="T12" fmla="*/ 2 w 4"/>
                  <a:gd name="T13" fmla="*/ 2 h 4"/>
                  <a:gd name="T14" fmla="*/ 2 w 4"/>
                  <a:gd name="T15" fmla="*/ 2 h 4"/>
                  <a:gd name="T16" fmla="*/ 2 w 4"/>
                  <a:gd name="T17" fmla="*/ 2 h 4"/>
                  <a:gd name="T18" fmla="*/ 2 w 4"/>
                  <a:gd name="T19" fmla="*/ 2 h 4"/>
                  <a:gd name="T20" fmla="*/ 0 w 4"/>
                  <a:gd name="T21" fmla="*/ 2 h 4"/>
                  <a:gd name="T22" fmla="*/ 2 w 4"/>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2" y="0"/>
                    </a:moveTo>
                    <a:lnTo>
                      <a:pt x="2" y="2"/>
                    </a:lnTo>
                    <a:lnTo>
                      <a:pt x="4" y="0"/>
                    </a:lnTo>
                    <a:lnTo>
                      <a:pt x="4" y="2"/>
                    </a:lnTo>
                    <a:lnTo>
                      <a:pt x="4" y="4"/>
                    </a:lnTo>
                    <a:lnTo>
                      <a:pt x="2" y="4"/>
                    </a:lnTo>
                    <a:lnTo>
                      <a:pt x="2" y="2"/>
                    </a:lnTo>
                    <a:lnTo>
                      <a:pt x="0" y="2"/>
                    </a:lnTo>
                    <a:lnTo>
                      <a:pt x="2" y="0"/>
                    </a:lnTo>
                    <a:close/>
                  </a:path>
                </a:pathLst>
              </a:custGeom>
              <a:grpFill/>
              <a:ln w="3175">
                <a:noFill/>
                <a:round/>
                <a:headEnd/>
                <a:tailEnd/>
              </a:ln>
            </p:spPr>
            <p:txBody>
              <a:bodyPr/>
              <a:lstStyle/>
              <a:p>
                <a:pPr>
                  <a:defRPr/>
                </a:pPr>
                <a:endParaRPr lang="en-GB" dirty="0">
                  <a:latin typeface="Calibri" pitchFamily="34" charset="0"/>
                </a:endParaRPr>
              </a:p>
            </p:txBody>
          </p:sp>
          <p:sp>
            <p:nvSpPr>
              <p:cNvPr id="851" name="Freeform 256"/>
              <p:cNvSpPr>
                <a:spLocks/>
              </p:cNvSpPr>
              <p:nvPr/>
            </p:nvSpPr>
            <p:spPr bwMode="auto">
              <a:xfrm>
                <a:off x="2951562" y="4009693"/>
                <a:ext cx="8696" cy="8694"/>
              </a:xfrm>
              <a:custGeom>
                <a:avLst/>
                <a:gdLst>
                  <a:gd name="T0" fmla="*/ 2 w 4"/>
                  <a:gd name="T1" fmla="*/ 0 h 4"/>
                  <a:gd name="T2" fmla="*/ 2 w 4"/>
                  <a:gd name="T3" fmla="*/ 2 h 4"/>
                  <a:gd name="T4" fmla="*/ 2 w 4"/>
                  <a:gd name="T5" fmla="*/ 0 h 4"/>
                  <a:gd name="T6" fmla="*/ 2 w 4"/>
                  <a:gd name="T7" fmla="*/ 2 h 4"/>
                  <a:gd name="T8" fmla="*/ 2 w 4"/>
                  <a:gd name="T9" fmla="*/ 2 h 4"/>
                  <a:gd name="T10" fmla="*/ 2 w 4"/>
                  <a:gd name="T11" fmla="*/ 2 h 4"/>
                  <a:gd name="T12" fmla="*/ 2 w 4"/>
                  <a:gd name="T13" fmla="*/ 2 h 4"/>
                  <a:gd name="T14" fmla="*/ 2 w 4"/>
                  <a:gd name="T15" fmla="*/ 2 h 4"/>
                  <a:gd name="T16" fmla="*/ 2 w 4"/>
                  <a:gd name="T17" fmla="*/ 2 h 4"/>
                  <a:gd name="T18" fmla="*/ 2 w 4"/>
                  <a:gd name="T19" fmla="*/ 2 h 4"/>
                  <a:gd name="T20" fmla="*/ 0 w 4"/>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2" y="0"/>
                    </a:moveTo>
                    <a:lnTo>
                      <a:pt x="2" y="2"/>
                    </a:lnTo>
                    <a:lnTo>
                      <a:pt x="4" y="0"/>
                    </a:lnTo>
                    <a:lnTo>
                      <a:pt x="4" y="2"/>
                    </a:lnTo>
                    <a:lnTo>
                      <a:pt x="4" y="4"/>
                    </a:lnTo>
                    <a:lnTo>
                      <a:pt x="2" y="4"/>
                    </a:lnTo>
                    <a:lnTo>
                      <a:pt x="2" y="2"/>
                    </a:lnTo>
                    <a:lnTo>
                      <a:pt x="0" y="2"/>
                    </a:lnTo>
                  </a:path>
                </a:pathLst>
              </a:custGeom>
              <a:grpFill/>
              <a:ln w="3175">
                <a:noFill/>
                <a:round/>
                <a:headEnd/>
                <a:tailEnd/>
              </a:ln>
            </p:spPr>
            <p:txBody>
              <a:bodyPr/>
              <a:lstStyle/>
              <a:p>
                <a:pPr>
                  <a:defRPr/>
                </a:pPr>
                <a:endParaRPr lang="en-GB" dirty="0">
                  <a:latin typeface="Calibri" pitchFamily="34" charset="0"/>
                </a:endParaRPr>
              </a:p>
            </p:txBody>
          </p:sp>
          <p:sp>
            <p:nvSpPr>
              <p:cNvPr id="852" name="Freeform 257"/>
              <p:cNvSpPr>
                <a:spLocks/>
              </p:cNvSpPr>
              <p:nvPr/>
            </p:nvSpPr>
            <p:spPr bwMode="auto">
              <a:xfrm>
                <a:off x="3163155" y="4032878"/>
                <a:ext cx="5797" cy="2898"/>
              </a:xfrm>
              <a:custGeom>
                <a:avLst/>
                <a:gdLst>
                  <a:gd name="T0" fmla="*/ 0 w 2"/>
                  <a:gd name="T1" fmla="*/ 1 h 2"/>
                  <a:gd name="T2" fmla="*/ 0 w 2"/>
                  <a:gd name="T3" fmla="*/ 0 h 2"/>
                  <a:gd name="T4" fmla="*/ 0 w 2"/>
                  <a:gd name="T5" fmla="*/ 0 h 2"/>
                  <a:gd name="T6" fmla="*/ 2 w 2"/>
                  <a:gd name="T7" fmla="*/ 0 h 2"/>
                  <a:gd name="T8" fmla="*/ 2 w 2"/>
                  <a:gd name="T9" fmla="*/ 0 h 2"/>
                  <a:gd name="T10" fmla="*/ 2 w 2"/>
                  <a:gd name="T11" fmla="*/ 0 h 2"/>
                  <a:gd name="T12" fmla="*/ 0 w 2"/>
                  <a:gd name="T13" fmla="*/ 0 h 2"/>
                  <a:gd name="T14" fmla="*/ 0 w 2"/>
                  <a:gd name="T15" fmla="*/ 1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2"/>
                    </a:moveTo>
                    <a:lnTo>
                      <a:pt x="0" y="0"/>
                    </a:lnTo>
                    <a:lnTo>
                      <a:pt x="2" y="0"/>
                    </a:lnTo>
                    <a:lnTo>
                      <a:pt x="0" y="0"/>
                    </a:lnTo>
                    <a:lnTo>
                      <a:pt x="0" y="2"/>
                    </a:lnTo>
                    <a:close/>
                  </a:path>
                </a:pathLst>
              </a:custGeom>
              <a:grpFill/>
              <a:ln w="3175">
                <a:noFill/>
                <a:round/>
                <a:headEnd/>
                <a:tailEnd/>
              </a:ln>
            </p:spPr>
            <p:txBody>
              <a:bodyPr/>
              <a:lstStyle/>
              <a:p>
                <a:pPr>
                  <a:defRPr/>
                </a:pPr>
                <a:endParaRPr lang="en-GB" dirty="0">
                  <a:latin typeface="Calibri" pitchFamily="34" charset="0"/>
                </a:endParaRPr>
              </a:p>
            </p:txBody>
          </p:sp>
          <p:sp>
            <p:nvSpPr>
              <p:cNvPr id="853" name="Freeform 258"/>
              <p:cNvSpPr>
                <a:spLocks/>
              </p:cNvSpPr>
              <p:nvPr/>
            </p:nvSpPr>
            <p:spPr bwMode="auto">
              <a:xfrm>
                <a:off x="3163155" y="4032878"/>
                <a:ext cx="5797" cy="2898"/>
              </a:xfrm>
              <a:custGeom>
                <a:avLst/>
                <a:gdLst>
                  <a:gd name="T0" fmla="*/ 0 w 2"/>
                  <a:gd name="T1" fmla="*/ 1 h 2"/>
                  <a:gd name="T2" fmla="*/ 0 w 2"/>
                  <a:gd name="T3" fmla="*/ 0 h 2"/>
                  <a:gd name="T4" fmla="*/ 0 w 2"/>
                  <a:gd name="T5" fmla="*/ 0 h 2"/>
                  <a:gd name="T6" fmla="*/ 2 w 2"/>
                  <a:gd name="T7" fmla="*/ 0 h 2"/>
                  <a:gd name="T8" fmla="*/ 2 w 2"/>
                  <a:gd name="T9" fmla="*/ 0 h 2"/>
                  <a:gd name="T10" fmla="*/ 2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0"/>
                    </a:lnTo>
                    <a:lnTo>
                      <a:pt x="2" y="0"/>
                    </a:lnTo>
                    <a:lnTo>
                      <a:pt x="0" y="0"/>
                    </a:lnTo>
                  </a:path>
                </a:pathLst>
              </a:custGeom>
              <a:grpFill/>
              <a:ln w="3175">
                <a:noFill/>
                <a:round/>
                <a:headEnd/>
                <a:tailEnd/>
              </a:ln>
            </p:spPr>
            <p:txBody>
              <a:bodyPr/>
              <a:lstStyle/>
              <a:p>
                <a:pPr>
                  <a:defRPr/>
                </a:pPr>
                <a:endParaRPr lang="en-GB" dirty="0">
                  <a:latin typeface="Calibri" pitchFamily="34" charset="0"/>
                </a:endParaRPr>
              </a:p>
            </p:txBody>
          </p:sp>
          <p:sp>
            <p:nvSpPr>
              <p:cNvPr id="854" name="Freeform 259"/>
              <p:cNvSpPr>
                <a:spLocks/>
              </p:cNvSpPr>
              <p:nvPr/>
            </p:nvSpPr>
            <p:spPr bwMode="auto">
              <a:xfrm>
                <a:off x="2913881" y="4000999"/>
                <a:ext cx="5797" cy="2898"/>
              </a:xfrm>
              <a:custGeom>
                <a:avLst/>
                <a:gdLst>
                  <a:gd name="T0" fmla="*/ 2 w 2"/>
                  <a:gd name="T1" fmla="*/ 1 h 2"/>
                  <a:gd name="T2" fmla="*/ 0 w 2"/>
                  <a:gd name="T3" fmla="*/ 0 h 2"/>
                  <a:gd name="T4" fmla="*/ 0 w 2"/>
                  <a:gd name="T5" fmla="*/ 0 h 2"/>
                  <a:gd name="T6" fmla="*/ 0 w 2"/>
                  <a:gd name="T7" fmla="*/ 0 h 2"/>
                  <a:gd name="T8" fmla="*/ 0 w 2"/>
                  <a:gd name="T9" fmla="*/ 0 h 2"/>
                  <a:gd name="T10" fmla="*/ 2 w 2"/>
                  <a:gd name="T11" fmla="*/ 0 h 2"/>
                  <a:gd name="T12" fmla="*/ 2 w 2"/>
                  <a:gd name="T13" fmla="*/ 0 h 2"/>
                  <a:gd name="T14" fmla="*/ 2 w 2"/>
                  <a:gd name="T15" fmla="*/ 1 h 2"/>
                  <a:gd name="T16" fmla="*/ 2 w 2"/>
                  <a:gd name="T17" fmla="*/ 1 h 2"/>
                  <a:gd name="T18" fmla="*/ 2 w 2"/>
                  <a:gd name="T19" fmla="*/ 1 h 2"/>
                  <a:gd name="T20" fmla="*/ 2 w 2"/>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2"/>
                    </a:moveTo>
                    <a:lnTo>
                      <a:pt x="0" y="0"/>
                    </a:lnTo>
                    <a:lnTo>
                      <a:pt x="2" y="0"/>
                    </a:lnTo>
                    <a:lnTo>
                      <a:pt x="2" y="2"/>
                    </a:lnTo>
                    <a:close/>
                  </a:path>
                </a:pathLst>
              </a:custGeom>
              <a:grpFill/>
              <a:ln w="3175">
                <a:noFill/>
                <a:round/>
                <a:headEnd/>
                <a:tailEnd/>
              </a:ln>
            </p:spPr>
            <p:txBody>
              <a:bodyPr/>
              <a:lstStyle/>
              <a:p>
                <a:pPr>
                  <a:defRPr/>
                </a:pPr>
                <a:endParaRPr lang="en-GB" dirty="0">
                  <a:latin typeface="Calibri" pitchFamily="34" charset="0"/>
                </a:endParaRPr>
              </a:p>
            </p:txBody>
          </p:sp>
          <p:sp>
            <p:nvSpPr>
              <p:cNvPr id="855" name="Freeform 260"/>
              <p:cNvSpPr>
                <a:spLocks/>
              </p:cNvSpPr>
              <p:nvPr/>
            </p:nvSpPr>
            <p:spPr bwMode="auto">
              <a:xfrm>
                <a:off x="2937069" y="4009693"/>
                <a:ext cx="2899" cy="5796"/>
              </a:xfrm>
              <a:custGeom>
                <a:avLst/>
                <a:gdLst>
                  <a:gd name="T0" fmla="*/ 1 w 2"/>
                  <a:gd name="T1" fmla="*/ 2 h 2"/>
                  <a:gd name="T2" fmla="*/ 1 w 2"/>
                  <a:gd name="T3" fmla="*/ 2 h 2"/>
                  <a:gd name="T4" fmla="*/ 1 w 2"/>
                  <a:gd name="T5" fmla="*/ 2 h 2"/>
                  <a:gd name="T6" fmla="*/ 1 w 2"/>
                  <a:gd name="T7" fmla="*/ 2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1 w 2"/>
                  <a:gd name="T21" fmla="*/ 2 h 2"/>
                  <a:gd name="T22" fmla="*/ 1 w 2"/>
                  <a:gd name="T23" fmla="*/ 2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2" y="2"/>
                    </a:moveTo>
                    <a:lnTo>
                      <a:pt x="2" y="2"/>
                    </a:lnTo>
                    <a:lnTo>
                      <a:pt x="0" y="0"/>
                    </a:lnTo>
                    <a:lnTo>
                      <a:pt x="2" y="2"/>
                    </a:lnTo>
                    <a:close/>
                  </a:path>
                </a:pathLst>
              </a:custGeom>
              <a:grpFill/>
              <a:ln w="3175">
                <a:noFill/>
                <a:round/>
                <a:headEnd/>
                <a:tailEnd/>
              </a:ln>
            </p:spPr>
            <p:txBody>
              <a:bodyPr/>
              <a:lstStyle/>
              <a:p>
                <a:pPr>
                  <a:defRPr/>
                </a:pPr>
                <a:endParaRPr lang="en-GB" dirty="0">
                  <a:latin typeface="Calibri" pitchFamily="34" charset="0"/>
                </a:endParaRPr>
              </a:p>
            </p:txBody>
          </p:sp>
          <p:sp>
            <p:nvSpPr>
              <p:cNvPr id="856" name="Freeform 261"/>
              <p:cNvSpPr>
                <a:spLocks/>
              </p:cNvSpPr>
              <p:nvPr/>
            </p:nvSpPr>
            <p:spPr bwMode="auto">
              <a:xfrm>
                <a:off x="2937069" y="4009693"/>
                <a:ext cx="2899" cy="5796"/>
              </a:xfrm>
              <a:custGeom>
                <a:avLst/>
                <a:gdLst>
                  <a:gd name="T0" fmla="*/ 1 w 2"/>
                  <a:gd name="T1" fmla="*/ 2 h 2"/>
                  <a:gd name="T2" fmla="*/ 1 w 2"/>
                  <a:gd name="T3" fmla="*/ 2 h 2"/>
                  <a:gd name="T4" fmla="*/ 1 w 2"/>
                  <a:gd name="T5" fmla="*/ 2 h 2"/>
                  <a:gd name="T6" fmla="*/ 1 w 2"/>
                  <a:gd name="T7" fmla="*/ 2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1 w 2"/>
                  <a:gd name="T21" fmla="*/ 2 h 2"/>
                  <a:gd name="T22" fmla="*/ 1 w 2"/>
                  <a:gd name="T23" fmla="*/ 2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2" y="2"/>
                    </a:moveTo>
                    <a:lnTo>
                      <a:pt x="2" y="2"/>
                    </a:lnTo>
                    <a:lnTo>
                      <a:pt x="0" y="0"/>
                    </a:lnTo>
                    <a:lnTo>
                      <a:pt x="2" y="2"/>
                    </a:lnTo>
                  </a:path>
                </a:pathLst>
              </a:custGeom>
              <a:grpFill/>
              <a:ln w="3175">
                <a:noFill/>
                <a:round/>
                <a:headEnd/>
                <a:tailEnd/>
              </a:ln>
            </p:spPr>
            <p:txBody>
              <a:bodyPr/>
              <a:lstStyle/>
              <a:p>
                <a:pPr>
                  <a:defRPr/>
                </a:pPr>
                <a:endParaRPr lang="en-GB" dirty="0">
                  <a:latin typeface="Calibri" pitchFamily="34" charset="0"/>
                </a:endParaRPr>
              </a:p>
            </p:txBody>
          </p:sp>
          <p:sp>
            <p:nvSpPr>
              <p:cNvPr id="857" name="Freeform 262"/>
              <p:cNvSpPr>
                <a:spLocks/>
              </p:cNvSpPr>
              <p:nvPr/>
            </p:nvSpPr>
            <p:spPr bwMode="auto">
              <a:xfrm>
                <a:off x="2676201" y="3748866"/>
                <a:ext cx="5797" cy="5796"/>
              </a:xfrm>
              <a:custGeom>
                <a:avLst/>
                <a:gdLst>
                  <a:gd name="T0" fmla="*/ 0 w 2"/>
                  <a:gd name="T1" fmla="*/ 0 h 2"/>
                  <a:gd name="T2" fmla="*/ 2 w 2"/>
                  <a:gd name="T3" fmla="*/ 0 h 2"/>
                  <a:gd name="T4" fmla="*/ 2 w 2"/>
                  <a:gd name="T5" fmla="*/ 0 h 2"/>
                  <a:gd name="T6" fmla="*/ 2 w 2"/>
                  <a:gd name="T7" fmla="*/ 0 h 2"/>
                  <a:gd name="T8" fmla="*/ 2 w 2"/>
                  <a:gd name="T9" fmla="*/ 0 h 2"/>
                  <a:gd name="T10" fmla="*/ 0 w 2"/>
                  <a:gd name="T11" fmla="*/ 2 h 2"/>
                  <a:gd name="T12" fmla="*/ 0 w 2"/>
                  <a:gd name="T13" fmla="*/ 2 h 2"/>
                  <a:gd name="T14" fmla="*/ 0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2" y="0"/>
                    </a:lnTo>
                    <a:lnTo>
                      <a:pt x="0"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858" name="Freeform 263"/>
              <p:cNvSpPr>
                <a:spLocks/>
              </p:cNvSpPr>
              <p:nvPr/>
            </p:nvSpPr>
            <p:spPr bwMode="auto">
              <a:xfrm>
                <a:off x="2681998" y="3754662"/>
                <a:ext cx="2899" cy="2898"/>
              </a:xfrm>
              <a:custGeom>
                <a:avLst/>
                <a:gdLst>
                  <a:gd name="T0" fmla="*/ 0 w 2"/>
                  <a:gd name="T1" fmla="*/ 0 h 2"/>
                  <a:gd name="T2" fmla="*/ 0 w 2"/>
                  <a:gd name="T3" fmla="*/ 0 h 2"/>
                  <a:gd name="T4" fmla="*/ 1 w 2"/>
                  <a:gd name="T5" fmla="*/ 0 h 2"/>
                  <a:gd name="T6" fmla="*/ 1 w 2"/>
                  <a:gd name="T7" fmla="*/ 0 h 2"/>
                  <a:gd name="T8" fmla="*/ 1 w 2"/>
                  <a:gd name="T9" fmla="*/ 0 h 2"/>
                  <a:gd name="T10" fmla="*/ 1 w 2"/>
                  <a:gd name="T11" fmla="*/ 0 h 2"/>
                  <a:gd name="T12" fmla="*/ 1 w 2"/>
                  <a:gd name="T13" fmla="*/ 1 h 2"/>
                  <a:gd name="T14" fmla="*/ 0 w 2"/>
                  <a:gd name="T15" fmla="*/ 1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2" y="0"/>
                    </a:lnTo>
                    <a:lnTo>
                      <a:pt x="2" y="2"/>
                    </a:lnTo>
                    <a:lnTo>
                      <a:pt x="0"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859" name="Freeform 264"/>
              <p:cNvSpPr>
                <a:spLocks/>
              </p:cNvSpPr>
              <p:nvPr/>
            </p:nvSpPr>
            <p:spPr bwMode="auto">
              <a:xfrm>
                <a:off x="2681998" y="3754662"/>
                <a:ext cx="2899" cy="2898"/>
              </a:xfrm>
              <a:custGeom>
                <a:avLst/>
                <a:gdLst>
                  <a:gd name="T0" fmla="*/ 0 w 2"/>
                  <a:gd name="T1" fmla="*/ 0 h 2"/>
                  <a:gd name="T2" fmla="*/ 0 w 2"/>
                  <a:gd name="T3" fmla="*/ 0 h 2"/>
                  <a:gd name="T4" fmla="*/ 1 w 2"/>
                  <a:gd name="T5" fmla="*/ 0 h 2"/>
                  <a:gd name="T6" fmla="*/ 1 w 2"/>
                  <a:gd name="T7" fmla="*/ 0 h 2"/>
                  <a:gd name="T8" fmla="*/ 1 w 2"/>
                  <a:gd name="T9" fmla="*/ 0 h 2"/>
                  <a:gd name="T10" fmla="*/ 1 w 2"/>
                  <a:gd name="T11" fmla="*/ 0 h 2"/>
                  <a:gd name="T12" fmla="*/ 1 w 2"/>
                  <a:gd name="T13" fmla="*/ 1 h 2"/>
                  <a:gd name="T14" fmla="*/ 0 w 2"/>
                  <a:gd name="T15" fmla="*/ 1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0"/>
                    </a:lnTo>
                    <a:lnTo>
                      <a:pt x="2" y="0"/>
                    </a:lnTo>
                    <a:lnTo>
                      <a:pt x="2" y="2"/>
                    </a:lnTo>
                    <a:lnTo>
                      <a:pt x="0" y="2"/>
                    </a:lnTo>
                  </a:path>
                </a:pathLst>
              </a:custGeom>
              <a:grpFill/>
              <a:ln w="3175">
                <a:noFill/>
                <a:round/>
                <a:headEnd/>
                <a:tailEnd/>
              </a:ln>
            </p:spPr>
            <p:txBody>
              <a:bodyPr/>
              <a:lstStyle/>
              <a:p>
                <a:pPr>
                  <a:defRPr/>
                </a:pPr>
                <a:endParaRPr lang="en-GB" dirty="0">
                  <a:latin typeface="Calibri" pitchFamily="34" charset="0"/>
                </a:endParaRPr>
              </a:p>
            </p:txBody>
          </p:sp>
          <p:sp>
            <p:nvSpPr>
              <p:cNvPr id="860" name="Freeform 265"/>
              <p:cNvSpPr>
                <a:spLocks/>
              </p:cNvSpPr>
              <p:nvPr/>
            </p:nvSpPr>
            <p:spPr bwMode="auto">
              <a:xfrm>
                <a:off x="2629824" y="3754662"/>
                <a:ext cx="14493" cy="8694"/>
              </a:xfrm>
              <a:custGeom>
                <a:avLst/>
                <a:gdLst>
                  <a:gd name="T0" fmla="*/ 3 w 6"/>
                  <a:gd name="T1" fmla="*/ 2 h 4"/>
                  <a:gd name="T2" fmla="*/ 3 w 6"/>
                  <a:gd name="T3" fmla="*/ 2 h 4"/>
                  <a:gd name="T4" fmla="*/ 3 w 6"/>
                  <a:gd name="T5" fmla="*/ 2 h 4"/>
                  <a:gd name="T6" fmla="*/ 3 w 6"/>
                  <a:gd name="T7" fmla="*/ 2 h 4"/>
                  <a:gd name="T8" fmla="*/ 3 w 6"/>
                  <a:gd name="T9" fmla="*/ 0 h 4"/>
                  <a:gd name="T10" fmla="*/ 3 w 6"/>
                  <a:gd name="T11" fmla="*/ 0 h 4"/>
                  <a:gd name="T12" fmla="*/ 2 w 6"/>
                  <a:gd name="T13" fmla="*/ 2 h 4"/>
                  <a:gd name="T14" fmla="*/ 0 w 6"/>
                  <a:gd name="T15" fmla="*/ 2 h 4"/>
                  <a:gd name="T16" fmla="*/ 2 w 6"/>
                  <a:gd name="T17" fmla="*/ 2 h 4"/>
                  <a:gd name="T18" fmla="*/ 2 w 6"/>
                  <a:gd name="T19" fmla="*/ 2 h 4"/>
                  <a:gd name="T20" fmla="*/ 3 w 6"/>
                  <a:gd name="T21" fmla="*/ 2 h 4"/>
                  <a:gd name="T22" fmla="*/ 3 w 6"/>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4">
                    <a:moveTo>
                      <a:pt x="6" y="2"/>
                    </a:moveTo>
                    <a:lnTo>
                      <a:pt x="6" y="2"/>
                    </a:lnTo>
                    <a:lnTo>
                      <a:pt x="4" y="0"/>
                    </a:lnTo>
                    <a:lnTo>
                      <a:pt x="2" y="2"/>
                    </a:lnTo>
                    <a:lnTo>
                      <a:pt x="0" y="2"/>
                    </a:lnTo>
                    <a:lnTo>
                      <a:pt x="2" y="2"/>
                    </a:lnTo>
                    <a:lnTo>
                      <a:pt x="4" y="4"/>
                    </a:lnTo>
                    <a:lnTo>
                      <a:pt x="6" y="2"/>
                    </a:lnTo>
                    <a:close/>
                  </a:path>
                </a:pathLst>
              </a:custGeom>
              <a:grpFill/>
              <a:ln w="3175">
                <a:noFill/>
                <a:round/>
                <a:headEnd/>
                <a:tailEnd/>
              </a:ln>
            </p:spPr>
            <p:txBody>
              <a:bodyPr/>
              <a:lstStyle/>
              <a:p>
                <a:pPr>
                  <a:defRPr/>
                </a:pPr>
                <a:endParaRPr lang="en-GB" dirty="0">
                  <a:latin typeface="Calibri" pitchFamily="34" charset="0"/>
                </a:endParaRPr>
              </a:p>
            </p:txBody>
          </p:sp>
          <p:sp>
            <p:nvSpPr>
              <p:cNvPr id="861" name="Freeform 266"/>
              <p:cNvSpPr>
                <a:spLocks/>
              </p:cNvSpPr>
              <p:nvPr/>
            </p:nvSpPr>
            <p:spPr bwMode="auto">
              <a:xfrm>
                <a:off x="2629824" y="3754662"/>
                <a:ext cx="14493" cy="8694"/>
              </a:xfrm>
              <a:custGeom>
                <a:avLst/>
                <a:gdLst>
                  <a:gd name="T0" fmla="*/ 3 w 6"/>
                  <a:gd name="T1" fmla="*/ 2 h 4"/>
                  <a:gd name="T2" fmla="*/ 3 w 6"/>
                  <a:gd name="T3" fmla="*/ 2 h 4"/>
                  <a:gd name="T4" fmla="*/ 3 w 6"/>
                  <a:gd name="T5" fmla="*/ 2 h 4"/>
                  <a:gd name="T6" fmla="*/ 3 w 6"/>
                  <a:gd name="T7" fmla="*/ 2 h 4"/>
                  <a:gd name="T8" fmla="*/ 3 w 6"/>
                  <a:gd name="T9" fmla="*/ 0 h 4"/>
                  <a:gd name="T10" fmla="*/ 3 w 6"/>
                  <a:gd name="T11" fmla="*/ 0 h 4"/>
                  <a:gd name="T12" fmla="*/ 2 w 6"/>
                  <a:gd name="T13" fmla="*/ 2 h 4"/>
                  <a:gd name="T14" fmla="*/ 0 w 6"/>
                  <a:gd name="T15" fmla="*/ 2 h 4"/>
                  <a:gd name="T16" fmla="*/ 2 w 6"/>
                  <a:gd name="T17" fmla="*/ 2 h 4"/>
                  <a:gd name="T18" fmla="*/ 2 w 6"/>
                  <a:gd name="T19" fmla="*/ 2 h 4"/>
                  <a:gd name="T20" fmla="*/ 3 w 6"/>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
                    <a:moveTo>
                      <a:pt x="6" y="2"/>
                    </a:moveTo>
                    <a:lnTo>
                      <a:pt x="6" y="2"/>
                    </a:lnTo>
                    <a:lnTo>
                      <a:pt x="4" y="0"/>
                    </a:lnTo>
                    <a:lnTo>
                      <a:pt x="2" y="2"/>
                    </a:lnTo>
                    <a:lnTo>
                      <a:pt x="0" y="2"/>
                    </a:lnTo>
                    <a:lnTo>
                      <a:pt x="2" y="2"/>
                    </a:lnTo>
                    <a:lnTo>
                      <a:pt x="4" y="4"/>
                    </a:lnTo>
                  </a:path>
                </a:pathLst>
              </a:custGeom>
              <a:grpFill/>
              <a:ln w="3175">
                <a:noFill/>
                <a:round/>
                <a:headEnd/>
                <a:tailEnd/>
              </a:ln>
            </p:spPr>
            <p:txBody>
              <a:bodyPr/>
              <a:lstStyle/>
              <a:p>
                <a:pPr>
                  <a:defRPr/>
                </a:pPr>
                <a:endParaRPr lang="en-GB" dirty="0">
                  <a:latin typeface="Calibri" pitchFamily="34" charset="0"/>
                </a:endParaRPr>
              </a:p>
            </p:txBody>
          </p:sp>
          <p:sp>
            <p:nvSpPr>
              <p:cNvPr id="862" name="Freeform 267"/>
              <p:cNvSpPr>
                <a:spLocks/>
              </p:cNvSpPr>
              <p:nvPr/>
            </p:nvSpPr>
            <p:spPr bwMode="auto">
              <a:xfrm>
                <a:off x="3131271" y="3850299"/>
                <a:ext cx="20290" cy="17388"/>
              </a:xfrm>
              <a:custGeom>
                <a:avLst/>
                <a:gdLst>
                  <a:gd name="T0" fmla="*/ 4 w 8"/>
                  <a:gd name="T1" fmla="*/ 2 h 8"/>
                  <a:gd name="T2" fmla="*/ 4 w 8"/>
                  <a:gd name="T3" fmla="*/ 2 h 8"/>
                  <a:gd name="T4" fmla="*/ 4 w 8"/>
                  <a:gd name="T5" fmla="*/ 2 h 8"/>
                  <a:gd name="T6" fmla="*/ 4 w 8"/>
                  <a:gd name="T7" fmla="*/ 0 h 8"/>
                  <a:gd name="T8" fmla="*/ 4 w 8"/>
                  <a:gd name="T9" fmla="*/ 0 h 8"/>
                  <a:gd name="T10" fmla="*/ 4 w 8"/>
                  <a:gd name="T11" fmla="*/ 2 h 8"/>
                  <a:gd name="T12" fmla="*/ 4 w 8"/>
                  <a:gd name="T13" fmla="*/ 2 h 8"/>
                  <a:gd name="T14" fmla="*/ 4 w 8"/>
                  <a:gd name="T15" fmla="*/ 2 h 8"/>
                  <a:gd name="T16" fmla="*/ 4 w 8"/>
                  <a:gd name="T17" fmla="*/ 2 h 8"/>
                  <a:gd name="T18" fmla="*/ 4 w 8"/>
                  <a:gd name="T19" fmla="*/ 2 h 8"/>
                  <a:gd name="T20" fmla="*/ 4 w 8"/>
                  <a:gd name="T21" fmla="*/ 2 h 8"/>
                  <a:gd name="T22" fmla="*/ 4 w 8"/>
                  <a:gd name="T23" fmla="*/ 2 h 8"/>
                  <a:gd name="T24" fmla="*/ 2 w 8"/>
                  <a:gd name="T25" fmla="*/ 2 h 8"/>
                  <a:gd name="T26" fmla="*/ 4 w 8"/>
                  <a:gd name="T27" fmla="*/ 2 h 8"/>
                  <a:gd name="T28" fmla="*/ 4 w 8"/>
                  <a:gd name="T29" fmla="*/ 3 h 8"/>
                  <a:gd name="T30" fmla="*/ 2 w 8"/>
                  <a:gd name="T31" fmla="*/ 3 h 8"/>
                  <a:gd name="T32" fmla="*/ 2 w 8"/>
                  <a:gd name="T33" fmla="*/ 3 h 8"/>
                  <a:gd name="T34" fmla="*/ 2 w 8"/>
                  <a:gd name="T35" fmla="*/ 2 h 8"/>
                  <a:gd name="T36" fmla="*/ 2 w 8"/>
                  <a:gd name="T37" fmla="*/ 2 h 8"/>
                  <a:gd name="T38" fmla="*/ 0 w 8"/>
                  <a:gd name="T39" fmla="*/ 2 h 8"/>
                  <a:gd name="T40" fmla="*/ 0 w 8"/>
                  <a:gd name="T41" fmla="*/ 2 h 8"/>
                  <a:gd name="T42" fmla="*/ 2 w 8"/>
                  <a:gd name="T43" fmla="*/ 2 h 8"/>
                  <a:gd name="T44" fmla="*/ 2 w 8"/>
                  <a:gd name="T45" fmla="*/ 2 h 8"/>
                  <a:gd name="T46" fmla="*/ 4 w 8"/>
                  <a:gd name="T47" fmla="*/ 2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 h="8">
                    <a:moveTo>
                      <a:pt x="4" y="4"/>
                    </a:moveTo>
                    <a:lnTo>
                      <a:pt x="4" y="2"/>
                    </a:lnTo>
                    <a:lnTo>
                      <a:pt x="4" y="0"/>
                    </a:lnTo>
                    <a:lnTo>
                      <a:pt x="6" y="2"/>
                    </a:lnTo>
                    <a:lnTo>
                      <a:pt x="8" y="4"/>
                    </a:lnTo>
                    <a:lnTo>
                      <a:pt x="6" y="4"/>
                    </a:lnTo>
                    <a:lnTo>
                      <a:pt x="4" y="4"/>
                    </a:lnTo>
                    <a:lnTo>
                      <a:pt x="2" y="6"/>
                    </a:lnTo>
                    <a:lnTo>
                      <a:pt x="4" y="6"/>
                    </a:lnTo>
                    <a:lnTo>
                      <a:pt x="4" y="8"/>
                    </a:lnTo>
                    <a:lnTo>
                      <a:pt x="2" y="8"/>
                    </a:lnTo>
                    <a:lnTo>
                      <a:pt x="2" y="6"/>
                    </a:lnTo>
                    <a:lnTo>
                      <a:pt x="2" y="4"/>
                    </a:lnTo>
                    <a:lnTo>
                      <a:pt x="0" y="4"/>
                    </a:lnTo>
                    <a:lnTo>
                      <a:pt x="0" y="2"/>
                    </a:lnTo>
                    <a:lnTo>
                      <a:pt x="2" y="2"/>
                    </a:lnTo>
                    <a:lnTo>
                      <a:pt x="2" y="4"/>
                    </a:lnTo>
                    <a:lnTo>
                      <a:pt x="4" y="4"/>
                    </a:lnTo>
                    <a:close/>
                  </a:path>
                </a:pathLst>
              </a:custGeom>
              <a:grpFill/>
              <a:ln w="3175">
                <a:noFill/>
                <a:round/>
                <a:headEnd/>
                <a:tailEnd/>
              </a:ln>
            </p:spPr>
            <p:txBody>
              <a:bodyPr/>
              <a:lstStyle/>
              <a:p>
                <a:pPr>
                  <a:defRPr/>
                </a:pPr>
                <a:endParaRPr lang="en-GB" dirty="0">
                  <a:latin typeface="Calibri" pitchFamily="34" charset="0"/>
                </a:endParaRPr>
              </a:p>
            </p:txBody>
          </p:sp>
          <p:sp>
            <p:nvSpPr>
              <p:cNvPr id="863" name="Freeform 268"/>
              <p:cNvSpPr>
                <a:spLocks/>
              </p:cNvSpPr>
              <p:nvPr/>
            </p:nvSpPr>
            <p:spPr bwMode="auto">
              <a:xfrm>
                <a:off x="3131271" y="3850299"/>
                <a:ext cx="20290" cy="17388"/>
              </a:xfrm>
              <a:custGeom>
                <a:avLst/>
                <a:gdLst>
                  <a:gd name="T0" fmla="*/ 4 w 8"/>
                  <a:gd name="T1" fmla="*/ 2 h 8"/>
                  <a:gd name="T2" fmla="*/ 4 w 8"/>
                  <a:gd name="T3" fmla="*/ 2 h 8"/>
                  <a:gd name="T4" fmla="*/ 4 w 8"/>
                  <a:gd name="T5" fmla="*/ 2 h 8"/>
                  <a:gd name="T6" fmla="*/ 4 w 8"/>
                  <a:gd name="T7" fmla="*/ 0 h 8"/>
                  <a:gd name="T8" fmla="*/ 4 w 8"/>
                  <a:gd name="T9" fmla="*/ 0 h 8"/>
                  <a:gd name="T10" fmla="*/ 4 w 8"/>
                  <a:gd name="T11" fmla="*/ 2 h 8"/>
                  <a:gd name="T12" fmla="*/ 4 w 8"/>
                  <a:gd name="T13" fmla="*/ 2 h 8"/>
                  <a:gd name="T14" fmla="*/ 4 w 8"/>
                  <a:gd name="T15" fmla="*/ 2 h 8"/>
                  <a:gd name="T16" fmla="*/ 4 w 8"/>
                  <a:gd name="T17" fmla="*/ 2 h 8"/>
                  <a:gd name="T18" fmla="*/ 4 w 8"/>
                  <a:gd name="T19" fmla="*/ 2 h 8"/>
                  <a:gd name="T20" fmla="*/ 4 w 8"/>
                  <a:gd name="T21" fmla="*/ 2 h 8"/>
                  <a:gd name="T22" fmla="*/ 4 w 8"/>
                  <a:gd name="T23" fmla="*/ 2 h 8"/>
                  <a:gd name="T24" fmla="*/ 2 w 8"/>
                  <a:gd name="T25" fmla="*/ 2 h 8"/>
                  <a:gd name="T26" fmla="*/ 4 w 8"/>
                  <a:gd name="T27" fmla="*/ 2 h 8"/>
                  <a:gd name="T28" fmla="*/ 4 w 8"/>
                  <a:gd name="T29" fmla="*/ 3 h 8"/>
                  <a:gd name="T30" fmla="*/ 2 w 8"/>
                  <a:gd name="T31" fmla="*/ 3 h 8"/>
                  <a:gd name="T32" fmla="*/ 2 w 8"/>
                  <a:gd name="T33" fmla="*/ 3 h 8"/>
                  <a:gd name="T34" fmla="*/ 2 w 8"/>
                  <a:gd name="T35" fmla="*/ 2 h 8"/>
                  <a:gd name="T36" fmla="*/ 2 w 8"/>
                  <a:gd name="T37" fmla="*/ 2 h 8"/>
                  <a:gd name="T38" fmla="*/ 0 w 8"/>
                  <a:gd name="T39" fmla="*/ 2 h 8"/>
                  <a:gd name="T40" fmla="*/ 0 w 8"/>
                  <a:gd name="T41" fmla="*/ 2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8">
                    <a:moveTo>
                      <a:pt x="4" y="4"/>
                    </a:moveTo>
                    <a:lnTo>
                      <a:pt x="4" y="2"/>
                    </a:lnTo>
                    <a:lnTo>
                      <a:pt x="4" y="0"/>
                    </a:lnTo>
                    <a:lnTo>
                      <a:pt x="6" y="2"/>
                    </a:lnTo>
                    <a:lnTo>
                      <a:pt x="8" y="4"/>
                    </a:lnTo>
                    <a:lnTo>
                      <a:pt x="6" y="4"/>
                    </a:lnTo>
                    <a:lnTo>
                      <a:pt x="4" y="4"/>
                    </a:lnTo>
                    <a:lnTo>
                      <a:pt x="2" y="6"/>
                    </a:lnTo>
                    <a:lnTo>
                      <a:pt x="4" y="6"/>
                    </a:lnTo>
                    <a:lnTo>
                      <a:pt x="4" y="8"/>
                    </a:lnTo>
                    <a:lnTo>
                      <a:pt x="2" y="8"/>
                    </a:lnTo>
                    <a:lnTo>
                      <a:pt x="2" y="6"/>
                    </a:lnTo>
                    <a:lnTo>
                      <a:pt x="2" y="4"/>
                    </a:lnTo>
                    <a:lnTo>
                      <a:pt x="0" y="4"/>
                    </a:lnTo>
                    <a:lnTo>
                      <a:pt x="0" y="2"/>
                    </a:lnTo>
                    <a:lnTo>
                      <a:pt x="2" y="2"/>
                    </a:lnTo>
                    <a:lnTo>
                      <a:pt x="2" y="4"/>
                    </a:lnTo>
                  </a:path>
                </a:pathLst>
              </a:custGeom>
              <a:grpFill/>
              <a:ln w="3175">
                <a:noFill/>
                <a:round/>
                <a:headEnd/>
                <a:tailEnd/>
              </a:ln>
            </p:spPr>
            <p:txBody>
              <a:bodyPr/>
              <a:lstStyle/>
              <a:p>
                <a:pPr>
                  <a:defRPr/>
                </a:pPr>
                <a:endParaRPr lang="en-GB" dirty="0">
                  <a:latin typeface="Calibri" pitchFamily="34" charset="0"/>
                </a:endParaRPr>
              </a:p>
            </p:txBody>
          </p:sp>
          <p:sp>
            <p:nvSpPr>
              <p:cNvPr id="864" name="Freeform 269"/>
              <p:cNvSpPr>
                <a:spLocks/>
              </p:cNvSpPr>
              <p:nvPr/>
            </p:nvSpPr>
            <p:spPr bwMode="auto">
              <a:xfrm>
                <a:off x="3151561" y="3905362"/>
                <a:ext cx="8696" cy="14490"/>
              </a:xfrm>
              <a:custGeom>
                <a:avLst/>
                <a:gdLst>
                  <a:gd name="T0" fmla="*/ 0 w 4"/>
                  <a:gd name="T1" fmla="*/ 0 h 6"/>
                  <a:gd name="T2" fmla="*/ 0 w 4"/>
                  <a:gd name="T3" fmla="*/ 0 h 6"/>
                  <a:gd name="T4" fmla="*/ 0 w 4"/>
                  <a:gd name="T5" fmla="*/ 0 h 6"/>
                  <a:gd name="T6" fmla="*/ 0 w 4"/>
                  <a:gd name="T7" fmla="*/ 0 h 6"/>
                  <a:gd name="T8" fmla="*/ 2 w 4"/>
                  <a:gd name="T9" fmla="*/ 0 h 6"/>
                  <a:gd name="T10" fmla="*/ 2 w 4"/>
                  <a:gd name="T11" fmla="*/ 2 h 6"/>
                  <a:gd name="T12" fmla="*/ 2 w 4"/>
                  <a:gd name="T13" fmla="*/ 2 h 6"/>
                  <a:gd name="T14" fmla="*/ 2 w 4"/>
                  <a:gd name="T15" fmla="*/ 3 h 6"/>
                  <a:gd name="T16" fmla="*/ 2 w 4"/>
                  <a:gd name="T17" fmla="*/ 3 h 6"/>
                  <a:gd name="T18" fmla="*/ 2 w 4"/>
                  <a:gd name="T19" fmla="*/ 3 h 6"/>
                  <a:gd name="T20" fmla="*/ 2 w 4"/>
                  <a:gd name="T21" fmla="*/ 3 h 6"/>
                  <a:gd name="T22" fmla="*/ 2 w 4"/>
                  <a:gd name="T23" fmla="*/ 3 h 6"/>
                  <a:gd name="T24" fmla="*/ 0 w 4"/>
                  <a:gd name="T25" fmla="*/ 3 h 6"/>
                  <a:gd name="T26" fmla="*/ 2 w 4"/>
                  <a:gd name="T27" fmla="*/ 3 h 6"/>
                  <a:gd name="T28" fmla="*/ 2 w 4"/>
                  <a:gd name="T29" fmla="*/ 3 h 6"/>
                  <a:gd name="T30" fmla="*/ 0 w 4"/>
                  <a:gd name="T31" fmla="*/ 3 h 6"/>
                  <a:gd name="T32" fmla="*/ 0 w 4"/>
                  <a:gd name="T33" fmla="*/ 2 h 6"/>
                  <a:gd name="T34" fmla="*/ 0 w 4"/>
                  <a:gd name="T35" fmla="*/ 2 h 6"/>
                  <a:gd name="T36" fmla="*/ 0 w 4"/>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6">
                    <a:moveTo>
                      <a:pt x="0" y="0"/>
                    </a:moveTo>
                    <a:lnTo>
                      <a:pt x="0" y="0"/>
                    </a:lnTo>
                    <a:lnTo>
                      <a:pt x="2" y="0"/>
                    </a:lnTo>
                    <a:lnTo>
                      <a:pt x="4" y="2"/>
                    </a:lnTo>
                    <a:lnTo>
                      <a:pt x="4" y="4"/>
                    </a:lnTo>
                    <a:lnTo>
                      <a:pt x="4" y="6"/>
                    </a:lnTo>
                    <a:lnTo>
                      <a:pt x="2" y="6"/>
                    </a:lnTo>
                    <a:lnTo>
                      <a:pt x="0" y="4"/>
                    </a:lnTo>
                    <a:lnTo>
                      <a:pt x="2" y="4"/>
                    </a:lnTo>
                    <a:lnTo>
                      <a:pt x="0" y="4"/>
                    </a:lnTo>
                    <a:lnTo>
                      <a:pt x="0"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865" name="Freeform 270"/>
              <p:cNvSpPr>
                <a:spLocks/>
              </p:cNvSpPr>
              <p:nvPr/>
            </p:nvSpPr>
            <p:spPr bwMode="auto">
              <a:xfrm>
                <a:off x="3151561" y="3905362"/>
                <a:ext cx="8696" cy="14490"/>
              </a:xfrm>
              <a:custGeom>
                <a:avLst/>
                <a:gdLst>
                  <a:gd name="T0" fmla="*/ 0 w 4"/>
                  <a:gd name="T1" fmla="*/ 0 h 6"/>
                  <a:gd name="T2" fmla="*/ 0 w 4"/>
                  <a:gd name="T3" fmla="*/ 0 h 6"/>
                  <a:gd name="T4" fmla="*/ 0 w 4"/>
                  <a:gd name="T5" fmla="*/ 0 h 6"/>
                  <a:gd name="T6" fmla="*/ 0 w 4"/>
                  <a:gd name="T7" fmla="*/ 0 h 6"/>
                  <a:gd name="T8" fmla="*/ 2 w 4"/>
                  <a:gd name="T9" fmla="*/ 0 h 6"/>
                  <a:gd name="T10" fmla="*/ 2 w 4"/>
                  <a:gd name="T11" fmla="*/ 2 h 6"/>
                  <a:gd name="T12" fmla="*/ 2 w 4"/>
                  <a:gd name="T13" fmla="*/ 2 h 6"/>
                  <a:gd name="T14" fmla="*/ 2 w 4"/>
                  <a:gd name="T15" fmla="*/ 3 h 6"/>
                  <a:gd name="T16" fmla="*/ 2 w 4"/>
                  <a:gd name="T17" fmla="*/ 3 h 6"/>
                  <a:gd name="T18" fmla="*/ 2 w 4"/>
                  <a:gd name="T19" fmla="*/ 3 h 6"/>
                  <a:gd name="T20" fmla="*/ 2 w 4"/>
                  <a:gd name="T21" fmla="*/ 3 h 6"/>
                  <a:gd name="T22" fmla="*/ 2 w 4"/>
                  <a:gd name="T23" fmla="*/ 3 h 6"/>
                  <a:gd name="T24" fmla="*/ 0 w 4"/>
                  <a:gd name="T25" fmla="*/ 3 h 6"/>
                  <a:gd name="T26" fmla="*/ 2 w 4"/>
                  <a:gd name="T27" fmla="*/ 3 h 6"/>
                  <a:gd name="T28" fmla="*/ 2 w 4"/>
                  <a:gd name="T29" fmla="*/ 3 h 6"/>
                  <a:gd name="T30" fmla="*/ 0 w 4"/>
                  <a:gd name="T31" fmla="*/ 3 h 6"/>
                  <a:gd name="T32" fmla="*/ 0 w 4"/>
                  <a:gd name="T33" fmla="*/ 2 h 6"/>
                  <a:gd name="T34" fmla="*/ 0 w 4"/>
                  <a:gd name="T35" fmla="*/ 2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6">
                    <a:moveTo>
                      <a:pt x="0" y="0"/>
                    </a:moveTo>
                    <a:lnTo>
                      <a:pt x="0" y="0"/>
                    </a:lnTo>
                    <a:lnTo>
                      <a:pt x="2" y="0"/>
                    </a:lnTo>
                    <a:lnTo>
                      <a:pt x="4" y="2"/>
                    </a:lnTo>
                    <a:lnTo>
                      <a:pt x="4" y="4"/>
                    </a:lnTo>
                    <a:lnTo>
                      <a:pt x="4" y="6"/>
                    </a:lnTo>
                    <a:lnTo>
                      <a:pt x="2" y="6"/>
                    </a:lnTo>
                    <a:lnTo>
                      <a:pt x="0" y="4"/>
                    </a:lnTo>
                    <a:lnTo>
                      <a:pt x="2" y="4"/>
                    </a:lnTo>
                    <a:lnTo>
                      <a:pt x="0" y="4"/>
                    </a:lnTo>
                    <a:lnTo>
                      <a:pt x="0" y="2"/>
                    </a:lnTo>
                  </a:path>
                </a:pathLst>
              </a:custGeom>
              <a:grpFill/>
              <a:ln w="3175">
                <a:noFill/>
                <a:round/>
                <a:headEnd/>
                <a:tailEnd/>
              </a:ln>
            </p:spPr>
            <p:txBody>
              <a:bodyPr/>
              <a:lstStyle/>
              <a:p>
                <a:pPr>
                  <a:defRPr/>
                </a:pPr>
                <a:endParaRPr lang="en-GB" dirty="0">
                  <a:latin typeface="Calibri" pitchFamily="34" charset="0"/>
                </a:endParaRPr>
              </a:p>
            </p:txBody>
          </p:sp>
          <p:sp>
            <p:nvSpPr>
              <p:cNvPr id="866" name="Freeform 271"/>
              <p:cNvSpPr>
                <a:spLocks/>
              </p:cNvSpPr>
              <p:nvPr/>
            </p:nvSpPr>
            <p:spPr bwMode="auto">
              <a:xfrm>
                <a:off x="3145764" y="3867687"/>
                <a:ext cx="5797" cy="5796"/>
              </a:xfrm>
              <a:custGeom>
                <a:avLst/>
                <a:gdLst>
                  <a:gd name="T0" fmla="*/ 0 w 2"/>
                  <a:gd name="T1" fmla="*/ 0 h 2"/>
                  <a:gd name="T2" fmla="*/ 0 w 2"/>
                  <a:gd name="T3" fmla="*/ 0 h 2"/>
                  <a:gd name="T4" fmla="*/ 0 w 2"/>
                  <a:gd name="T5" fmla="*/ 0 h 2"/>
                  <a:gd name="T6" fmla="*/ 2 w 2"/>
                  <a:gd name="T7" fmla="*/ 0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2" y="0"/>
                    </a:lnTo>
                    <a:lnTo>
                      <a:pt x="0" y="2"/>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867" name="Freeform 272"/>
              <p:cNvSpPr>
                <a:spLocks/>
              </p:cNvSpPr>
              <p:nvPr/>
            </p:nvSpPr>
            <p:spPr bwMode="auto">
              <a:xfrm>
                <a:off x="3145764" y="3867687"/>
                <a:ext cx="5797" cy="5796"/>
              </a:xfrm>
              <a:custGeom>
                <a:avLst/>
                <a:gdLst>
                  <a:gd name="T0" fmla="*/ 0 w 2"/>
                  <a:gd name="T1" fmla="*/ 0 h 2"/>
                  <a:gd name="T2" fmla="*/ 0 w 2"/>
                  <a:gd name="T3" fmla="*/ 0 h 2"/>
                  <a:gd name="T4" fmla="*/ 0 w 2"/>
                  <a:gd name="T5" fmla="*/ 0 h 2"/>
                  <a:gd name="T6" fmla="*/ 2 w 2"/>
                  <a:gd name="T7" fmla="*/ 0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2" y="0"/>
                    </a:lnTo>
                    <a:lnTo>
                      <a:pt x="0" y="2"/>
                    </a:lnTo>
                    <a:lnTo>
                      <a:pt x="0" y="0"/>
                    </a:lnTo>
                  </a:path>
                </a:pathLst>
              </a:custGeom>
              <a:grpFill/>
              <a:ln w="3175">
                <a:noFill/>
                <a:round/>
                <a:headEnd/>
                <a:tailEnd/>
              </a:ln>
            </p:spPr>
            <p:txBody>
              <a:bodyPr/>
              <a:lstStyle/>
              <a:p>
                <a:pPr>
                  <a:defRPr/>
                </a:pPr>
                <a:endParaRPr lang="en-GB" dirty="0">
                  <a:latin typeface="Calibri" pitchFamily="34" charset="0"/>
                </a:endParaRPr>
              </a:p>
            </p:txBody>
          </p:sp>
          <p:sp>
            <p:nvSpPr>
              <p:cNvPr id="868" name="Freeform 273"/>
              <p:cNvSpPr>
                <a:spLocks/>
              </p:cNvSpPr>
              <p:nvPr/>
            </p:nvSpPr>
            <p:spPr bwMode="auto">
              <a:xfrm>
                <a:off x="3137068" y="3867687"/>
                <a:ext cx="5797" cy="5796"/>
              </a:xfrm>
              <a:custGeom>
                <a:avLst/>
                <a:gdLst>
                  <a:gd name="T0" fmla="*/ 0 w 2"/>
                  <a:gd name="T1" fmla="*/ 2 h 2"/>
                  <a:gd name="T2" fmla="*/ 2 w 2"/>
                  <a:gd name="T3" fmla="*/ 0 h 2"/>
                  <a:gd name="T4" fmla="*/ 2 w 2"/>
                  <a:gd name="T5" fmla="*/ 0 h 2"/>
                  <a:gd name="T6" fmla="*/ 2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0"/>
                    </a:lnTo>
                    <a:lnTo>
                      <a:pt x="2" y="2"/>
                    </a:lnTo>
                    <a:lnTo>
                      <a:pt x="0" y="2"/>
                    </a:lnTo>
                    <a:close/>
                  </a:path>
                </a:pathLst>
              </a:custGeom>
              <a:grpFill/>
              <a:ln w="3175">
                <a:noFill/>
                <a:round/>
                <a:headEnd/>
                <a:tailEnd/>
              </a:ln>
            </p:spPr>
            <p:txBody>
              <a:bodyPr/>
              <a:lstStyle/>
              <a:p>
                <a:pPr>
                  <a:defRPr/>
                </a:pPr>
                <a:endParaRPr lang="en-GB" dirty="0">
                  <a:latin typeface="Calibri" pitchFamily="34" charset="0"/>
                </a:endParaRPr>
              </a:p>
            </p:txBody>
          </p:sp>
          <p:sp>
            <p:nvSpPr>
              <p:cNvPr id="869" name="Freeform 274"/>
              <p:cNvSpPr>
                <a:spLocks/>
              </p:cNvSpPr>
              <p:nvPr/>
            </p:nvSpPr>
            <p:spPr bwMode="auto">
              <a:xfrm>
                <a:off x="3137068" y="3867687"/>
                <a:ext cx="5797" cy="5796"/>
              </a:xfrm>
              <a:custGeom>
                <a:avLst/>
                <a:gdLst>
                  <a:gd name="T0" fmla="*/ 0 w 2"/>
                  <a:gd name="T1" fmla="*/ 2 h 2"/>
                  <a:gd name="T2" fmla="*/ 2 w 2"/>
                  <a:gd name="T3" fmla="*/ 0 h 2"/>
                  <a:gd name="T4" fmla="*/ 2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2" y="0"/>
                    </a:lnTo>
                    <a:lnTo>
                      <a:pt x="2" y="2"/>
                    </a:lnTo>
                  </a:path>
                </a:pathLst>
              </a:custGeom>
              <a:grpFill/>
              <a:ln w="3175">
                <a:noFill/>
                <a:round/>
                <a:headEnd/>
                <a:tailEnd/>
              </a:ln>
            </p:spPr>
            <p:txBody>
              <a:bodyPr/>
              <a:lstStyle/>
              <a:p>
                <a:pPr>
                  <a:defRPr/>
                </a:pPr>
                <a:endParaRPr lang="en-GB" dirty="0">
                  <a:latin typeface="Calibri" pitchFamily="34" charset="0"/>
                </a:endParaRPr>
              </a:p>
            </p:txBody>
          </p:sp>
          <p:sp>
            <p:nvSpPr>
              <p:cNvPr id="870" name="Freeform 275"/>
              <p:cNvSpPr>
                <a:spLocks/>
              </p:cNvSpPr>
              <p:nvPr/>
            </p:nvSpPr>
            <p:spPr bwMode="auto">
              <a:xfrm>
                <a:off x="3151561" y="3853197"/>
                <a:ext cx="2899" cy="0"/>
              </a:xfrm>
              <a:custGeom>
                <a:avLst/>
                <a:gdLst>
                  <a:gd name="T0" fmla="*/ 0 w 2"/>
                  <a:gd name="T1" fmla="*/ 1 w 2"/>
                  <a:gd name="T2" fmla="*/ 0 w 2"/>
                  <a:gd name="T3" fmla="*/ 0 60000 65536"/>
                  <a:gd name="T4" fmla="*/ 0 60000 65536"/>
                  <a:gd name="T5" fmla="*/ 0 60000 65536"/>
                </a:gdLst>
                <a:ahLst/>
                <a:cxnLst>
                  <a:cxn ang="T3">
                    <a:pos x="T0" y="0"/>
                  </a:cxn>
                  <a:cxn ang="T4">
                    <a:pos x="T1" y="0"/>
                  </a:cxn>
                  <a:cxn ang="T5">
                    <a:pos x="T2" y="0"/>
                  </a:cxn>
                </a:cxnLst>
                <a:rect l="0" t="0" r="r" b="b"/>
                <a:pathLst>
                  <a:path w="2">
                    <a:moveTo>
                      <a:pt x="0" y="0"/>
                    </a:moveTo>
                    <a:lnTo>
                      <a:pt x="2" y="0"/>
                    </a:lnTo>
                    <a:lnTo>
                      <a:pt x="0" y="0"/>
                    </a:lnTo>
                    <a:close/>
                  </a:path>
                </a:pathLst>
              </a:custGeom>
              <a:grpFill/>
              <a:ln w="3175">
                <a:noFill/>
                <a:round/>
                <a:headEnd/>
                <a:tailEnd/>
              </a:ln>
            </p:spPr>
            <p:txBody>
              <a:bodyPr/>
              <a:lstStyle/>
              <a:p>
                <a:pPr>
                  <a:defRPr/>
                </a:pPr>
                <a:endParaRPr lang="en-GB" dirty="0">
                  <a:latin typeface="Calibri" pitchFamily="34" charset="0"/>
                </a:endParaRPr>
              </a:p>
            </p:txBody>
          </p:sp>
          <p:sp>
            <p:nvSpPr>
              <p:cNvPr id="872" name="Freeform 276"/>
              <p:cNvSpPr>
                <a:spLocks/>
              </p:cNvSpPr>
              <p:nvPr/>
            </p:nvSpPr>
            <p:spPr bwMode="auto">
              <a:xfrm>
                <a:off x="3151561" y="3853197"/>
                <a:ext cx="2899" cy="0"/>
              </a:xfrm>
              <a:custGeom>
                <a:avLst/>
                <a:gdLst>
                  <a:gd name="T0" fmla="*/ 0 w 2"/>
                  <a:gd name="T1" fmla="*/ 1 w 2"/>
                  <a:gd name="T2" fmla="*/ 0 w 2"/>
                  <a:gd name="T3" fmla="*/ 0 60000 65536"/>
                  <a:gd name="T4" fmla="*/ 0 60000 65536"/>
                  <a:gd name="T5" fmla="*/ 0 60000 65536"/>
                </a:gdLst>
                <a:ahLst/>
                <a:cxnLst>
                  <a:cxn ang="T3">
                    <a:pos x="T0" y="0"/>
                  </a:cxn>
                  <a:cxn ang="T4">
                    <a:pos x="T1" y="0"/>
                  </a:cxn>
                  <a:cxn ang="T5">
                    <a:pos x="T2" y="0"/>
                  </a:cxn>
                </a:cxnLst>
                <a:rect l="0" t="0" r="r" b="b"/>
                <a:pathLst>
                  <a:path w="2">
                    <a:moveTo>
                      <a:pt x="0" y="0"/>
                    </a:moveTo>
                    <a:lnTo>
                      <a:pt x="2" y="0"/>
                    </a:lnTo>
                    <a:lnTo>
                      <a:pt x="0" y="0"/>
                    </a:lnTo>
                  </a:path>
                </a:pathLst>
              </a:custGeom>
              <a:grpFill/>
              <a:ln w="3175">
                <a:noFill/>
                <a:round/>
                <a:headEnd/>
                <a:tailEnd/>
              </a:ln>
            </p:spPr>
            <p:txBody>
              <a:bodyPr/>
              <a:lstStyle/>
              <a:p>
                <a:pPr>
                  <a:defRPr/>
                </a:pPr>
                <a:endParaRPr lang="en-GB" dirty="0">
                  <a:latin typeface="Calibri" pitchFamily="34" charset="0"/>
                </a:endParaRPr>
              </a:p>
            </p:txBody>
          </p:sp>
          <p:sp>
            <p:nvSpPr>
              <p:cNvPr id="873" name="AutoShape 277"/>
              <p:cNvSpPr>
                <a:spLocks noChangeAspect="1" noChangeArrowheads="1"/>
              </p:cNvSpPr>
              <p:nvPr/>
            </p:nvSpPr>
            <p:spPr bwMode="auto">
              <a:xfrm flipV="1">
                <a:off x="4566046" y="2181008"/>
                <a:ext cx="14493" cy="31879"/>
              </a:xfrm>
              <a:prstGeom prst="triangle">
                <a:avLst>
                  <a:gd name="adj" fmla="val 50000"/>
                </a:avLst>
              </a:prstGeom>
              <a:grpFill/>
              <a:ln w="31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a:spcBef>
                    <a:spcPct val="20000"/>
                  </a:spcBef>
                  <a:defRPr/>
                </a:pPr>
                <a:endParaRPr lang="en-GB" dirty="0">
                  <a:latin typeface="Calibri" pitchFamily="34" charset="0"/>
                  <a:ea typeface="ＭＳ Ｐゴシック" charset="0"/>
                  <a:cs typeface="ＭＳ Ｐゴシック" charset="0"/>
                </a:endParaRPr>
              </a:p>
            </p:txBody>
          </p:sp>
        </p:grpSp>
        <p:sp>
          <p:nvSpPr>
            <p:cNvPr id="9" name="8 Rectángulo"/>
            <p:cNvSpPr/>
            <p:nvPr/>
          </p:nvSpPr>
          <p:spPr>
            <a:xfrm>
              <a:off x="1506678" y="3144452"/>
              <a:ext cx="133954" cy="13395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53" name="1152 Rectángulo"/>
            <p:cNvSpPr/>
            <p:nvPr/>
          </p:nvSpPr>
          <p:spPr>
            <a:xfrm>
              <a:off x="514381" y="3221602"/>
              <a:ext cx="791253" cy="114350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7" name="16 Grupo"/>
          <p:cNvGrpSpPr/>
          <p:nvPr/>
        </p:nvGrpSpPr>
        <p:grpSpPr>
          <a:xfrm>
            <a:off x="3584848" y="1188126"/>
            <a:ext cx="5760640" cy="5400601"/>
            <a:chOff x="3789246" y="1188126"/>
            <a:chExt cx="5760640" cy="5400601"/>
          </a:xfrm>
        </p:grpSpPr>
        <p:grpSp>
          <p:nvGrpSpPr>
            <p:cNvPr id="16" name="15 Grupo"/>
            <p:cNvGrpSpPr/>
            <p:nvPr/>
          </p:nvGrpSpPr>
          <p:grpSpPr>
            <a:xfrm>
              <a:off x="7255001" y="1242448"/>
              <a:ext cx="2294885" cy="2328667"/>
              <a:chOff x="7201038" y="1083515"/>
              <a:chExt cx="2294885" cy="2328667"/>
            </a:xfrm>
          </p:grpSpPr>
          <p:grpSp>
            <p:nvGrpSpPr>
              <p:cNvPr id="8" name="7 Grupo"/>
              <p:cNvGrpSpPr/>
              <p:nvPr/>
            </p:nvGrpSpPr>
            <p:grpSpPr>
              <a:xfrm>
                <a:off x="7201038" y="1266189"/>
                <a:ext cx="2113976" cy="2145993"/>
                <a:chOff x="7861845" y="980727"/>
                <a:chExt cx="3067819" cy="3114283"/>
              </a:xfrm>
              <a:solidFill>
                <a:srgbClr val="C00000"/>
              </a:solidFill>
            </p:grpSpPr>
            <p:sp>
              <p:nvSpPr>
                <p:cNvPr id="912" name="Freeform 37"/>
                <p:cNvSpPr>
                  <a:spLocks noEditPoints="1"/>
                </p:cNvSpPr>
                <p:nvPr/>
              </p:nvSpPr>
              <p:spPr bwMode="auto">
                <a:xfrm>
                  <a:off x="7861845" y="980727"/>
                  <a:ext cx="3067819" cy="3114283"/>
                </a:xfrm>
                <a:custGeom>
                  <a:avLst/>
                  <a:gdLst>
                    <a:gd name="T0" fmla="*/ 85 w 250"/>
                    <a:gd name="T1" fmla="*/ 27 h 252"/>
                    <a:gd name="T2" fmla="*/ 86 w 250"/>
                    <a:gd name="T3" fmla="*/ 28 h 252"/>
                    <a:gd name="T4" fmla="*/ 85 w 250"/>
                    <a:gd name="T5" fmla="*/ 24 h 252"/>
                    <a:gd name="T6" fmla="*/ 95 w 250"/>
                    <a:gd name="T7" fmla="*/ 25 h 252"/>
                    <a:gd name="T8" fmla="*/ 77 w 250"/>
                    <a:gd name="T9" fmla="*/ 28 h 252"/>
                    <a:gd name="T10" fmla="*/ 78 w 250"/>
                    <a:gd name="T11" fmla="*/ 29 h 252"/>
                    <a:gd name="T12" fmla="*/ 77 w 250"/>
                    <a:gd name="T13" fmla="*/ 28 h 252"/>
                    <a:gd name="T14" fmla="*/ 12 w 250"/>
                    <a:gd name="T15" fmla="*/ 96 h 252"/>
                    <a:gd name="T16" fmla="*/ 13 w 250"/>
                    <a:gd name="T17" fmla="*/ 93 h 252"/>
                    <a:gd name="T18" fmla="*/ 2 w 250"/>
                    <a:gd name="T19" fmla="*/ 94 h 252"/>
                    <a:gd name="T20" fmla="*/ 2 w 250"/>
                    <a:gd name="T21" fmla="*/ 95 h 252"/>
                    <a:gd name="T22" fmla="*/ 2 w 250"/>
                    <a:gd name="T23" fmla="*/ 94 h 252"/>
                    <a:gd name="T24" fmla="*/ 5 w 250"/>
                    <a:gd name="T25" fmla="*/ 96 h 252"/>
                    <a:gd name="T26" fmla="*/ 6 w 250"/>
                    <a:gd name="T27" fmla="*/ 98 h 252"/>
                    <a:gd name="T28" fmla="*/ 5 w 250"/>
                    <a:gd name="T29" fmla="*/ 96 h 252"/>
                    <a:gd name="T30" fmla="*/ 59 w 250"/>
                    <a:gd name="T31" fmla="*/ 2 h 252"/>
                    <a:gd name="T32" fmla="*/ 42 w 250"/>
                    <a:gd name="T33" fmla="*/ 2 h 252"/>
                    <a:gd name="T34" fmla="*/ 40 w 250"/>
                    <a:gd name="T35" fmla="*/ 0 h 252"/>
                    <a:gd name="T36" fmla="*/ 37 w 250"/>
                    <a:gd name="T37" fmla="*/ 3 h 252"/>
                    <a:gd name="T38" fmla="*/ 33 w 250"/>
                    <a:gd name="T39" fmla="*/ 4 h 252"/>
                    <a:gd name="T40" fmla="*/ 33 w 250"/>
                    <a:gd name="T41" fmla="*/ 12 h 252"/>
                    <a:gd name="T42" fmla="*/ 37 w 250"/>
                    <a:gd name="T43" fmla="*/ 10 h 252"/>
                    <a:gd name="T44" fmla="*/ 38 w 250"/>
                    <a:gd name="T45" fmla="*/ 12 h 252"/>
                    <a:gd name="T46" fmla="*/ 42 w 250"/>
                    <a:gd name="T47" fmla="*/ 13 h 252"/>
                    <a:gd name="T48" fmla="*/ 43 w 250"/>
                    <a:gd name="T49" fmla="*/ 13 h 252"/>
                    <a:gd name="T50" fmla="*/ 42 w 250"/>
                    <a:gd name="T51" fmla="*/ 17 h 252"/>
                    <a:gd name="T52" fmla="*/ 42 w 250"/>
                    <a:gd name="T53" fmla="*/ 22 h 252"/>
                    <a:gd name="T54" fmla="*/ 42 w 250"/>
                    <a:gd name="T55" fmla="*/ 27 h 252"/>
                    <a:gd name="T56" fmla="*/ 40 w 250"/>
                    <a:gd name="T57" fmla="*/ 29 h 252"/>
                    <a:gd name="T58" fmla="*/ 42 w 250"/>
                    <a:gd name="T59" fmla="*/ 34 h 252"/>
                    <a:gd name="T60" fmla="*/ 40 w 250"/>
                    <a:gd name="T61" fmla="*/ 36 h 252"/>
                    <a:gd name="T62" fmla="*/ 42 w 250"/>
                    <a:gd name="T63" fmla="*/ 37 h 252"/>
                    <a:gd name="T64" fmla="*/ 42 w 250"/>
                    <a:gd name="T65" fmla="*/ 40 h 252"/>
                    <a:gd name="T66" fmla="*/ 53 w 250"/>
                    <a:gd name="T67" fmla="*/ 46 h 252"/>
                    <a:gd name="T68" fmla="*/ 57 w 250"/>
                    <a:gd name="T69" fmla="*/ 44 h 252"/>
                    <a:gd name="T70" fmla="*/ 61 w 250"/>
                    <a:gd name="T71" fmla="*/ 43 h 252"/>
                    <a:gd name="T72" fmla="*/ 64 w 250"/>
                    <a:gd name="T73" fmla="*/ 39 h 252"/>
                    <a:gd name="T74" fmla="*/ 69 w 250"/>
                    <a:gd name="T75" fmla="*/ 37 h 252"/>
                    <a:gd name="T76" fmla="*/ 72 w 250"/>
                    <a:gd name="T77" fmla="*/ 31 h 252"/>
                    <a:gd name="T78" fmla="*/ 72 w 250"/>
                    <a:gd name="T79" fmla="*/ 28 h 252"/>
                    <a:gd name="T80" fmla="*/ 73 w 250"/>
                    <a:gd name="T81" fmla="*/ 24 h 252"/>
                    <a:gd name="T82" fmla="*/ 78 w 250"/>
                    <a:gd name="T83" fmla="*/ 17 h 252"/>
                    <a:gd name="T84" fmla="*/ 85 w 250"/>
                    <a:gd name="T85" fmla="*/ 13 h 252"/>
                    <a:gd name="T86" fmla="*/ 85 w 250"/>
                    <a:gd name="T87" fmla="*/ 8 h 252"/>
                    <a:gd name="T88" fmla="*/ 83 w 250"/>
                    <a:gd name="T89" fmla="*/ 9 h 252"/>
                    <a:gd name="T90" fmla="*/ 78 w 250"/>
                    <a:gd name="T91" fmla="*/ 8 h 252"/>
                    <a:gd name="T92" fmla="*/ 74 w 250"/>
                    <a:gd name="T93" fmla="*/ 8 h 252"/>
                    <a:gd name="T94" fmla="*/ 72 w 250"/>
                    <a:gd name="T95" fmla="*/ 7 h 252"/>
                    <a:gd name="T96" fmla="*/ 70 w 250"/>
                    <a:gd name="T97" fmla="*/ 6 h 252"/>
                    <a:gd name="T98" fmla="*/ 67 w 250"/>
                    <a:gd name="T99" fmla="*/ 5 h 252"/>
                    <a:gd name="T100" fmla="*/ 66 w 250"/>
                    <a:gd name="T101" fmla="*/ 3 h 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0" h="252">
                      <a:moveTo>
                        <a:pt x="226" y="62"/>
                      </a:moveTo>
                      <a:lnTo>
                        <a:pt x="226" y="62"/>
                      </a:lnTo>
                      <a:lnTo>
                        <a:pt x="226" y="68"/>
                      </a:lnTo>
                      <a:lnTo>
                        <a:pt x="226" y="70"/>
                      </a:lnTo>
                      <a:lnTo>
                        <a:pt x="228" y="72"/>
                      </a:lnTo>
                      <a:lnTo>
                        <a:pt x="232" y="66"/>
                      </a:lnTo>
                      <a:lnTo>
                        <a:pt x="226" y="62"/>
                      </a:lnTo>
                      <a:close/>
                      <a:moveTo>
                        <a:pt x="242" y="62"/>
                      </a:moveTo>
                      <a:lnTo>
                        <a:pt x="246" y="66"/>
                      </a:lnTo>
                      <a:lnTo>
                        <a:pt x="250" y="66"/>
                      </a:lnTo>
                      <a:lnTo>
                        <a:pt x="248" y="64"/>
                      </a:lnTo>
                      <a:lnTo>
                        <a:pt x="242" y="62"/>
                      </a:lnTo>
                      <a:close/>
                      <a:moveTo>
                        <a:pt x="204" y="72"/>
                      </a:moveTo>
                      <a:lnTo>
                        <a:pt x="204" y="72"/>
                      </a:lnTo>
                      <a:lnTo>
                        <a:pt x="204" y="74"/>
                      </a:lnTo>
                      <a:lnTo>
                        <a:pt x="206" y="76"/>
                      </a:lnTo>
                      <a:lnTo>
                        <a:pt x="208" y="74"/>
                      </a:lnTo>
                      <a:lnTo>
                        <a:pt x="208" y="72"/>
                      </a:lnTo>
                      <a:lnTo>
                        <a:pt x="204" y="72"/>
                      </a:lnTo>
                      <a:close/>
                      <a:moveTo>
                        <a:pt x="34" y="240"/>
                      </a:moveTo>
                      <a:lnTo>
                        <a:pt x="34" y="240"/>
                      </a:lnTo>
                      <a:lnTo>
                        <a:pt x="30" y="246"/>
                      </a:lnTo>
                      <a:lnTo>
                        <a:pt x="36" y="244"/>
                      </a:lnTo>
                      <a:lnTo>
                        <a:pt x="34" y="240"/>
                      </a:lnTo>
                      <a:close/>
                      <a:moveTo>
                        <a:pt x="4" y="242"/>
                      </a:moveTo>
                      <a:lnTo>
                        <a:pt x="4" y="242"/>
                      </a:lnTo>
                      <a:lnTo>
                        <a:pt x="0" y="246"/>
                      </a:lnTo>
                      <a:lnTo>
                        <a:pt x="0" y="248"/>
                      </a:lnTo>
                      <a:lnTo>
                        <a:pt x="4" y="246"/>
                      </a:lnTo>
                      <a:lnTo>
                        <a:pt x="4" y="244"/>
                      </a:lnTo>
                      <a:lnTo>
                        <a:pt x="6" y="242"/>
                      </a:lnTo>
                      <a:lnTo>
                        <a:pt x="4" y="242"/>
                      </a:lnTo>
                      <a:close/>
                      <a:moveTo>
                        <a:pt x="14" y="246"/>
                      </a:moveTo>
                      <a:lnTo>
                        <a:pt x="14" y="246"/>
                      </a:lnTo>
                      <a:lnTo>
                        <a:pt x="12" y="248"/>
                      </a:lnTo>
                      <a:lnTo>
                        <a:pt x="14" y="250"/>
                      </a:lnTo>
                      <a:lnTo>
                        <a:pt x="16" y="252"/>
                      </a:lnTo>
                      <a:lnTo>
                        <a:pt x="18" y="248"/>
                      </a:lnTo>
                      <a:lnTo>
                        <a:pt x="18" y="246"/>
                      </a:lnTo>
                      <a:lnTo>
                        <a:pt x="14" y="246"/>
                      </a:lnTo>
                      <a:close/>
                      <a:moveTo>
                        <a:pt x="174" y="8"/>
                      </a:moveTo>
                      <a:lnTo>
                        <a:pt x="174" y="8"/>
                      </a:lnTo>
                      <a:lnTo>
                        <a:pt x="166" y="8"/>
                      </a:lnTo>
                      <a:lnTo>
                        <a:pt x="156" y="6"/>
                      </a:lnTo>
                      <a:lnTo>
                        <a:pt x="136" y="4"/>
                      </a:lnTo>
                      <a:lnTo>
                        <a:pt x="124" y="4"/>
                      </a:lnTo>
                      <a:lnTo>
                        <a:pt x="112" y="4"/>
                      </a:lnTo>
                      <a:lnTo>
                        <a:pt x="110" y="2"/>
                      </a:lnTo>
                      <a:lnTo>
                        <a:pt x="106" y="0"/>
                      </a:lnTo>
                      <a:lnTo>
                        <a:pt x="102" y="2"/>
                      </a:lnTo>
                      <a:lnTo>
                        <a:pt x="100" y="4"/>
                      </a:lnTo>
                      <a:lnTo>
                        <a:pt x="98" y="8"/>
                      </a:lnTo>
                      <a:lnTo>
                        <a:pt x="94" y="8"/>
                      </a:lnTo>
                      <a:lnTo>
                        <a:pt x="88" y="8"/>
                      </a:lnTo>
                      <a:lnTo>
                        <a:pt x="86" y="10"/>
                      </a:lnTo>
                      <a:lnTo>
                        <a:pt x="84" y="14"/>
                      </a:lnTo>
                      <a:lnTo>
                        <a:pt x="88" y="22"/>
                      </a:lnTo>
                      <a:lnTo>
                        <a:pt x="88" y="30"/>
                      </a:lnTo>
                      <a:lnTo>
                        <a:pt x="92" y="28"/>
                      </a:lnTo>
                      <a:lnTo>
                        <a:pt x="96" y="28"/>
                      </a:lnTo>
                      <a:lnTo>
                        <a:pt x="98" y="28"/>
                      </a:lnTo>
                      <a:lnTo>
                        <a:pt x="98" y="32"/>
                      </a:lnTo>
                      <a:lnTo>
                        <a:pt x="100" y="30"/>
                      </a:lnTo>
                      <a:lnTo>
                        <a:pt x="108" y="30"/>
                      </a:lnTo>
                      <a:lnTo>
                        <a:pt x="112" y="30"/>
                      </a:lnTo>
                      <a:lnTo>
                        <a:pt x="112" y="32"/>
                      </a:lnTo>
                      <a:lnTo>
                        <a:pt x="114" y="34"/>
                      </a:lnTo>
                      <a:lnTo>
                        <a:pt x="114" y="36"/>
                      </a:lnTo>
                      <a:lnTo>
                        <a:pt x="110" y="42"/>
                      </a:lnTo>
                      <a:lnTo>
                        <a:pt x="108" y="42"/>
                      </a:lnTo>
                      <a:lnTo>
                        <a:pt x="110" y="46"/>
                      </a:lnTo>
                      <a:lnTo>
                        <a:pt x="112" y="52"/>
                      </a:lnTo>
                      <a:lnTo>
                        <a:pt x="112" y="54"/>
                      </a:lnTo>
                      <a:lnTo>
                        <a:pt x="112" y="56"/>
                      </a:lnTo>
                      <a:lnTo>
                        <a:pt x="108" y="60"/>
                      </a:lnTo>
                      <a:lnTo>
                        <a:pt x="108" y="64"/>
                      </a:lnTo>
                      <a:lnTo>
                        <a:pt x="110" y="68"/>
                      </a:lnTo>
                      <a:lnTo>
                        <a:pt x="108" y="72"/>
                      </a:lnTo>
                      <a:lnTo>
                        <a:pt x="106" y="74"/>
                      </a:lnTo>
                      <a:lnTo>
                        <a:pt x="106" y="76"/>
                      </a:lnTo>
                      <a:lnTo>
                        <a:pt x="108" y="80"/>
                      </a:lnTo>
                      <a:lnTo>
                        <a:pt x="110" y="82"/>
                      </a:lnTo>
                      <a:lnTo>
                        <a:pt x="108" y="86"/>
                      </a:lnTo>
                      <a:lnTo>
                        <a:pt x="106" y="88"/>
                      </a:lnTo>
                      <a:lnTo>
                        <a:pt x="106" y="92"/>
                      </a:lnTo>
                      <a:lnTo>
                        <a:pt x="108" y="94"/>
                      </a:lnTo>
                      <a:lnTo>
                        <a:pt x="110" y="94"/>
                      </a:lnTo>
                      <a:lnTo>
                        <a:pt x="110" y="96"/>
                      </a:lnTo>
                      <a:lnTo>
                        <a:pt x="110" y="102"/>
                      </a:lnTo>
                      <a:lnTo>
                        <a:pt x="112" y="104"/>
                      </a:lnTo>
                      <a:lnTo>
                        <a:pt x="122" y="120"/>
                      </a:lnTo>
                      <a:lnTo>
                        <a:pt x="130" y="118"/>
                      </a:lnTo>
                      <a:lnTo>
                        <a:pt x="138" y="116"/>
                      </a:lnTo>
                      <a:lnTo>
                        <a:pt x="140" y="112"/>
                      </a:lnTo>
                      <a:lnTo>
                        <a:pt x="144" y="112"/>
                      </a:lnTo>
                      <a:lnTo>
                        <a:pt x="150" y="114"/>
                      </a:lnTo>
                      <a:lnTo>
                        <a:pt x="156" y="114"/>
                      </a:lnTo>
                      <a:lnTo>
                        <a:pt x="162" y="112"/>
                      </a:lnTo>
                      <a:lnTo>
                        <a:pt x="162" y="110"/>
                      </a:lnTo>
                      <a:lnTo>
                        <a:pt x="164" y="108"/>
                      </a:lnTo>
                      <a:lnTo>
                        <a:pt x="166" y="106"/>
                      </a:lnTo>
                      <a:lnTo>
                        <a:pt x="168" y="100"/>
                      </a:lnTo>
                      <a:lnTo>
                        <a:pt x="176" y="98"/>
                      </a:lnTo>
                      <a:lnTo>
                        <a:pt x="178" y="96"/>
                      </a:lnTo>
                      <a:lnTo>
                        <a:pt x="182" y="96"/>
                      </a:lnTo>
                      <a:lnTo>
                        <a:pt x="182" y="92"/>
                      </a:lnTo>
                      <a:lnTo>
                        <a:pt x="182" y="88"/>
                      </a:lnTo>
                      <a:lnTo>
                        <a:pt x="190" y="80"/>
                      </a:lnTo>
                      <a:lnTo>
                        <a:pt x="192" y="78"/>
                      </a:lnTo>
                      <a:lnTo>
                        <a:pt x="192" y="74"/>
                      </a:lnTo>
                      <a:lnTo>
                        <a:pt x="190" y="72"/>
                      </a:lnTo>
                      <a:lnTo>
                        <a:pt x="188" y="70"/>
                      </a:lnTo>
                      <a:lnTo>
                        <a:pt x="188" y="66"/>
                      </a:lnTo>
                      <a:lnTo>
                        <a:pt x="194" y="62"/>
                      </a:lnTo>
                      <a:lnTo>
                        <a:pt x="200" y="50"/>
                      </a:lnTo>
                      <a:lnTo>
                        <a:pt x="204" y="46"/>
                      </a:lnTo>
                      <a:lnTo>
                        <a:pt x="208" y="42"/>
                      </a:lnTo>
                      <a:lnTo>
                        <a:pt x="218" y="38"/>
                      </a:lnTo>
                      <a:lnTo>
                        <a:pt x="224" y="36"/>
                      </a:lnTo>
                      <a:lnTo>
                        <a:pt x="226" y="32"/>
                      </a:lnTo>
                      <a:lnTo>
                        <a:pt x="226" y="26"/>
                      </a:lnTo>
                      <a:lnTo>
                        <a:pt x="226" y="20"/>
                      </a:lnTo>
                      <a:lnTo>
                        <a:pt x="224" y="20"/>
                      </a:lnTo>
                      <a:lnTo>
                        <a:pt x="222" y="22"/>
                      </a:lnTo>
                      <a:lnTo>
                        <a:pt x="220" y="24"/>
                      </a:lnTo>
                      <a:lnTo>
                        <a:pt x="212" y="24"/>
                      </a:lnTo>
                      <a:lnTo>
                        <a:pt x="210" y="26"/>
                      </a:lnTo>
                      <a:lnTo>
                        <a:pt x="208" y="22"/>
                      </a:lnTo>
                      <a:lnTo>
                        <a:pt x="200" y="20"/>
                      </a:lnTo>
                      <a:lnTo>
                        <a:pt x="196" y="20"/>
                      </a:lnTo>
                      <a:lnTo>
                        <a:pt x="192" y="20"/>
                      </a:lnTo>
                      <a:lnTo>
                        <a:pt x="190" y="18"/>
                      </a:lnTo>
                      <a:lnTo>
                        <a:pt x="188" y="18"/>
                      </a:lnTo>
                      <a:lnTo>
                        <a:pt x="184" y="16"/>
                      </a:lnTo>
                      <a:lnTo>
                        <a:pt x="182" y="16"/>
                      </a:lnTo>
                      <a:lnTo>
                        <a:pt x="178" y="14"/>
                      </a:lnTo>
                      <a:lnTo>
                        <a:pt x="178" y="12"/>
                      </a:lnTo>
                      <a:lnTo>
                        <a:pt x="176" y="10"/>
                      </a:lnTo>
                      <a:lnTo>
                        <a:pt x="174" y="8"/>
                      </a:lnTo>
                      <a:close/>
                    </a:path>
                  </a:pathLst>
                </a:custGeom>
                <a:grpFill/>
                <a:ln w="3175">
                  <a:solidFill>
                    <a:schemeClr val="bg1"/>
                  </a:solidFill>
                  <a:round/>
                  <a:headEnd/>
                  <a:tailEnd/>
                </a:ln>
              </p:spPr>
              <p:txBody>
                <a:bodyPr/>
                <a:lstStyle/>
                <a:p>
                  <a:pPr>
                    <a:defRPr/>
                  </a:pPr>
                  <a:endParaRPr lang="en-GB" dirty="0">
                    <a:latin typeface="Calibri" pitchFamily="34" charset="0"/>
                  </a:endParaRPr>
                </a:p>
              </p:txBody>
            </p:sp>
            <p:sp>
              <p:nvSpPr>
                <p:cNvPr id="929" name="Freeform 54"/>
                <p:cNvSpPr>
                  <a:spLocks/>
                </p:cNvSpPr>
                <p:nvPr/>
              </p:nvSpPr>
              <p:spPr bwMode="auto">
                <a:xfrm>
                  <a:off x="8894879" y="1325021"/>
                  <a:ext cx="375644" cy="970281"/>
                </a:xfrm>
                <a:custGeom>
                  <a:avLst/>
                  <a:gdLst>
                    <a:gd name="T0" fmla="*/ 11 w 30"/>
                    <a:gd name="T1" fmla="*/ 30 h 78"/>
                    <a:gd name="T2" fmla="*/ 11 w 30"/>
                    <a:gd name="T3" fmla="*/ 27 h 78"/>
                    <a:gd name="T4" fmla="*/ 11 w 30"/>
                    <a:gd name="T5" fmla="*/ 26 h 78"/>
                    <a:gd name="T6" fmla="*/ 10 w 30"/>
                    <a:gd name="T7" fmla="*/ 26 h 78"/>
                    <a:gd name="T8" fmla="*/ 9 w 30"/>
                    <a:gd name="T9" fmla="*/ 26 h 78"/>
                    <a:gd name="T10" fmla="*/ 10 w 30"/>
                    <a:gd name="T11" fmla="*/ 23 h 78"/>
                    <a:gd name="T12" fmla="*/ 11 w 30"/>
                    <a:gd name="T13" fmla="*/ 21 h 78"/>
                    <a:gd name="T14" fmla="*/ 10 w 30"/>
                    <a:gd name="T15" fmla="*/ 21 h 78"/>
                    <a:gd name="T16" fmla="*/ 9 w 30"/>
                    <a:gd name="T17" fmla="*/ 18 h 78"/>
                    <a:gd name="T18" fmla="*/ 10 w 30"/>
                    <a:gd name="T19" fmla="*/ 17 h 78"/>
                    <a:gd name="T20" fmla="*/ 10 w 30"/>
                    <a:gd name="T21" fmla="*/ 14 h 78"/>
                    <a:gd name="T22" fmla="*/ 10 w 30"/>
                    <a:gd name="T23" fmla="*/ 13 h 78"/>
                    <a:gd name="T24" fmla="*/ 11 w 30"/>
                    <a:gd name="T25" fmla="*/ 11 h 78"/>
                    <a:gd name="T26" fmla="*/ 11 w 30"/>
                    <a:gd name="T27" fmla="*/ 10 h 78"/>
                    <a:gd name="T28" fmla="*/ 11 w 30"/>
                    <a:gd name="T29" fmla="*/ 7 h 78"/>
                    <a:gd name="T30" fmla="*/ 11 w 30"/>
                    <a:gd name="T31" fmla="*/ 6 h 78"/>
                    <a:gd name="T32" fmla="*/ 12 w 30"/>
                    <a:gd name="T33" fmla="*/ 3 h 78"/>
                    <a:gd name="T34" fmla="*/ 11 w 30"/>
                    <a:gd name="T35" fmla="*/ 2 h 78"/>
                    <a:gd name="T36" fmla="*/ 11 w 30"/>
                    <a:gd name="T37" fmla="*/ 2 h 78"/>
                    <a:gd name="T38" fmla="*/ 10 w 30"/>
                    <a:gd name="T39" fmla="*/ 2 h 78"/>
                    <a:gd name="T40" fmla="*/ 6 w 30"/>
                    <a:gd name="T41" fmla="*/ 2 h 78"/>
                    <a:gd name="T42" fmla="*/ 6 w 30"/>
                    <a:gd name="T43" fmla="*/ 0 h 78"/>
                    <a:gd name="T44" fmla="*/ 5 w 30"/>
                    <a:gd name="T45" fmla="*/ 0 h 78"/>
                    <a:gd name="T46" fmla="*/ 2 w 30"/>
                    <a:gd name="T47" fmla="*/ 2 h 78"/>
                    <a:gd name="T48" fmla="*/ 3 w 30"/>
                    <a:gd name="T49" fmla="*/ 5 h 78"/>
                    <a:gd name="T50" fmla="*/ 3 w 30"/>
                    <a:gd name="T51" fmla="*/ 11 h 78"/>
                    <a:gd name="T52" fmla="*/ 2 w 30"/>
                    <a:gd name="T53" fmla="*/ 11 h 78"/>
                    <a:gd name="T54" fmla="*/ 2 w 30"/>
                    <a:gd name="T55" fmla="*/ 16 h 78"/>
                    <a:gd name="T56" fmla="*/ 0 w 30"/>
                    <a:gd name="T57" fmla="*/ 16 h 78"/>
                    <a:gd name="T58" fmla="*/ 0 w 30"/>
                    <a:gd name="T59" fmla="*/ 21 h 78"/>
                    <a:gd name="T60" fmla="*/ 2 w 30"/>
                    <a:gd name="T61" fmla="*/ 20 h 78"/>
                    <a:gd name="T62" fmla="*/ 2 w 30"/>
                    <a:gd name="T63" fmla="*/ 21 h 78"/>
                    <a:gd name="T64" fmla="*/ 2 w 30"/>
                    <a:gd name="T65" fmla="*/ 23 h 78"/>
                    <a:gd name="T66" fmla="*/ 2 w 30"/>
                    <a:gd name="T67" fmla="*/ 24 h 78"/>
                    <a:gd name="T68" fmla="*/ 2 w 30"/>
                    <a:gd name="T69" fmla="*/ 31 h 78"/>
                    <a:gd name="T70" fmla="*/ 6 w 30"/>
                    <a:gd name="T71" fmla="*/ 31 h 78"/>
                    <a:gd name="T72" fmla="*/ 11 w 30"/>
                    <a:gd name="T73" fmla="*/ 30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 h="78">
                      <a:moveTo>
                        <a:pt x="26" y="76"/>
                      </a:moveTo>
                      <a:lnTo>
                        <a:pt x="26" y="76"/>
                      </a:lnTo>
                      <a:lnTo>
                        <a:pt x="26" y="74"/>
                      </a:lnTo>
                      <a:lnTo>
                        <a:pt x="26" y="68"/>
                      </a:lnTo>
                      <a:lnTo>
                        <a:pt x="26" y="66"/>
                      </a:lnTo>
                      <a:lnTo>
                        <a:pt x="24" y="66"/>
                      </a:lnTo>
                      <a:lnTo>
                        <a:pt x="22" y="64"/>
                      </a:lnTo>
                      <a:lnTo>
                        <a:pt x="22" y="60"/>
                      </a:lnTo>
                      <a:lnTo>
                        <a:pt x="24" y="58"/>
                      </a:lnTo>
                      <a:lnTo>
                        <a:pt x="26" y="54"/>
                      </a:lnTo>
                      <a:lnTo>
                        <a:pt x="24" y="52"/>
                      </a:lnTo>
                      <a:lnTo>
                        <a:pt x="22" y="48"/>
                      </a:lnTo>
                      <a:lnTo>
                        <a:pt x="22" y="46"/>
                      </a:lnTo>
                      <a:lnTo>
                        <a:pt x="24" y="44"/>
                      </a:lnTo>
                      <a:lnTo>
                        <a:pt x="26" y="40"/>
                      </a:lnTo>
                      <a:lnTo>
                        <a:pt x="24" y="36"/>
                      </a:lnTo>
                      <a:lnTo>
                        <a:pt x="24" y="32"/>
                      </a:lnTo>
                      <a:lnTo>
                        <a:pt x="28" y="28"/>
                      </a:lnTo>
                      <a:lnTo>
                        <a:pt x="28" y="26"/>
                      </a:lnTo>
                      <a:lnTo>
                        <a:pt x="28" y="24"/>
                      </a:lnTo>
                      <a:lnTo>
                        <a:pt x="26" y="18"/>
                      </a:lnTo>
                      <a:lnTo>
                        <a:pt x="24" y="14"/>
                      </a:lnTo>
                      <a:lnTo>
                        <a:pt x="26" y="14"/>
                      </a:lnTo>
                      <a:lnTo>
                        <a:pt x="30" y="8"/>
                      </a:lnTo>
                      <a:lnTo>
                        <a:pt x="30" y="6"/>
                      </a:lnTo>
                      <a:lnTo>
                        <a:pt x="28" y="4"/>
                      </a:lnTo>
                      <a:lnTo>
                        <a:pt x="28" y="2"/>
                      </a:lnTo>
                      <a:lnTo>
                        <a:pt x="24" y="2"/>
                      </a:lnTo>
                      <a:lnTo>
                        <a:pt x="16" y="2"/>
                      </a:lnTo>
                      <a:lnTo>
                        <a:pt x="14" y="4"/>
                      </a:lnTo>
                      <a:lnTo>
                        <a:pt x="14" y="0"/>
                      </a:lnTo>
                      <a:lnTo>
                        <a:pt x="12" y="0"/>
                      </a:lnTo>
                      <a:lnTo>
                        <a:pt x="8" y="0"/>
                      </a:lnTo>
                      <a:lnTo>
                        <a:pt x="4" y="2"/>
                      </a:lnTo>
                      <a:lnTo>
                        <a:pt x="8" y="12"/>
                      </a:lnTo>
                      <a:lnTo>
                        <a:pt x="8" y="18"/>
                      </a:lnTo>
                      <a:lnTo>
                        <a:pt x="8" y="26"/>
                      </a:lnTo>
                      <a:lnTo>
                        <a:pt x="4" y="26"/>
                      </a:lnTo>
                      <a:lnTo>
                        <a:pt x="2" y="40"/>
                      </a:lnTo>
                      <a:lnTo>
                        <a:pt x="0" y="40"/>
                      </a:lnTo>
                      <a:lnTo>
                        <a:pt x="0" y="52"/>
                      </a:lnTo>
                      <a:lnTo>
                        <a:pt x="2" y="50"/>
                      </a:lnTo>
                      <a:lnTo>
                        <a:pt x="2" y="52"/>
                      </a:lnTo>
                      <a:lnTo>
                        <a:pt x="2" y="54"/>
                      </a:lnTo>
                      <a:lnTo>
                        <a:pt x="2" y="56"/>
                      </a:lnTo>
                      <a:lnTo>
                        <a:pt x="4" y="60"/>
                      </a:lnTo>
                      <a:lnTo>
                        <a:pt x="4" y="68"/>
                      </a:lnTo>
                      <a:lnTo>
                        <a:pt x="2" y="78"/>
                      </a:lnTo>
                      <a:lnTo>
                        <a:pt x="14" y="78"/>
                      </a:lnTo>
                      <a:lnTo>
                        <a:pt x="26" y="76"/>
                      </a:lnTo>
                      <a:close/>
                    </a:path>
                  </a:pathLst>
                </a:custGeom>
                <a:grpFill/>
                <a:ln w="3175">
                  <a:solidFill>
                    <a:schemeClr val="bg1"/>
                  </a:solidFill>
                  <a:round/>
                  <a:headEnd/>
                  <a:tailEnd/>
                </a:ln>
              </p:spPr>
              <p:txBody>
                <a:bodyPr/>
                <a:lstStyle/>
                <a:p>
                  <a:pPr>
                    <a:defRPr/>
                  </a:pPr>
                  <a:endParaRPr lang="en-GB" dirty="0">
                    <a:latin typeface="Calibri" pitchFamily="34" charset="0"/>
                  </a:endParaRPr>
                </a:p>
              </p:txBody>
            </p:sp>
          </p:grpSp>
          <p:sp>
            <p:nvSpPr>
              <p:cNvPr id="1154" name="AutoShape 53"/>
              <p:cNvSpPr>
                <a:spLocks noChangeArrowheads="1"/>
              </p:cNvSpPr>
              <p:nvPr/>
            </p:nvSpPr>
            <p:spPr bwMode="auto">
              <a:xfrm>
                <a:off x="8944684" y="1083515"/>
                <a:ext cx="516735" cy="411257"/>
              </a:xfrm>
              <a:prstGeom prst="rect">
                <a:avLst/>
              </a:prstGeom>
              <a:noFill/>
              <a:ln w="15875" algn="ctr">
                <a:noFill/>
                <a:round/>
                <a:headEnd/>
                <a:tailEnd/>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España</a:t>
                </a:r>
                <a:r>
                  <a:rPr lang="es-ES" sz="2000" kern="0" dirty="0">
                    <a:ln>
                      <a:solidFill>
                        <a:schemeClr val="tx1">
                          <a:lumMod val="75000"/>
                          <a:lumOff val="25000"/>
                        </a:schemeClr>
                      </a:solidFill>
                    </a:ln>
                    <a:solidFill>
                      <a:schemeClr val="tx1">
                        <a:lumMod val="65000"/>
                        <a:lumOff val="35000"/>
                      </a:schemeClr>
                    </a:solidFill>
                    <a:latin typeface="Calibri" pitchFamily="34" charset="0"/>
                  </a:rPr>
                  <a:t/>
                </a:r>
                <a:br>
                  <a:rPr lang="es-ES" sz="2000" kern="0" dirty="0">
                    <a:ln>
                      <a:solidFill>
                        <a:schemeClr val="tx1">
                          <a:lumMod val="75000"/>
                          <a:lumOff val="25000"/>
                        </a:schemeClr>
                      </a:solidFill>
                    </a:ln>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(2001)</a:t>
                </a:r>
              </a:p>
            </p:txBody>
          </p:sp>
          <p:sp>
            <p:nvSpPr>
              <p:cNvPr id="1156" name="AutoShape 53"/>
              <p:cNvSpPr>
                <a:spLocks noChangeArrowheads="1"/>
              </p:cNvSpPr>
              <p:nvPr/>
            </p:nvSpPr>
            <p:spPr bwMode="auto">
              <a:xfrm>
                <a:off x="7276360" y="1766630"/>
                <a:ext cx="600091" cy="411257"/>
              </a:xfrm>
              <a:prstGeom prst="rect">
                <a:avLst/>
              </a:prstGeom>
              <a:noFill/>
              <a:ln w="15875" algn="ctr">
                <a:noFill/>
                <a:round/>
                <a:headEnd/>
                <a:tailEnd/>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Portugal</a:t>
                </a:r>
                <a:br>
                  <a:rPr lang="es-ES" sz="1200" kern="0" dirty="0">
                    <a:ln>
                      <a:solidFill>
                        <a:schemeClr val="tx1">
                          <a:lumMod val="75000"/>
                          <a:lumOff val="25000"/>
                        </a:schemeClr>
                      </a:solidFill>
                    </a:ln>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(2017)</a:t>
                </a:r>
              </a:p>
            </p:txBody>
          </p:sp>
          <p:sp>
            <p:nvSpPr>
              <p:cNvPr id="1184" name="1183 Forma libre"/>
              <p:cNvSpPr/>
              <p:nvPr/>
            </p:nvSpPr>
            <p:spPr>
              <a:xfrm>
                <a:off x="8702293" y="1310119"/>
                <a:ext cx="793630" cy="224287"/>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185" name="1184 Forma libre"/>
              <p:cNvSpPr/>
              <p:nvPr/>
            </p:nvSpPr>
            <p:spPr>
              <a:xfrm flipH="1" flipV="1">
                <a:off x="7248676" y="1756192"/>
                <a:ext cx="793630" cy="224287"/>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grpSp>
        <p:sp>
          <p:nvSpPr>
            <p:cNvPr id="875" name="Freeform 4"/>
            <p:cNvSpPr>
              <a:spLocks/>
            </p:cNvSpPr>
            <p:nvPr/>
          </p:nvSpPr>
          <p:spPr bwMode="auto">
            <a:xfrm>
              <a:off x="5959149" y="5724009"/>
              <a:ext cx="20715" cy="41426"/>
            </a:xfrm>
            <a:custGeom>
              <a:avLst/>
              <a:gdLst>
                <a:gd name="T0" fmla="*/ 0 w 6"/>
                <a:gd name="T1" fmla="*/ 0 h 10"/>
                <a:gd name="T2" fmla="*/ 0 w 6"/>
                <a:gd name="T3" fmla="*/ 3 h 10"/>
                <a:gd name="T4" fmla="*/ 0 w 6"/>
                <a:gd name="T5" fmla="*/ 3 h 10"/>
                <a:gd name="T6" fmla="*/ 1 w 6"/>
                <a:gd name="T7" fmla="*/ 3 h 10"/>
                <a:gd name="T8" fmla="*/ 1 w 6"/>
                <a:gd name="T9" fmla="*/ 4 h 10"/>
                <a:gd name="T10" fmla="*/ 1 w 6"/>
                <a:gd name="T11" fmla="*/ 4 h 10"/>
                <a:gd name="T12" fmla="*/ 1 w 6"/>
                <a:gd name="T13" fmla="*/ 2 h 10"/>
                <a:gd name="T14" fmla="*/ 1 w 6"/>
                <a:gd name="T15" fmla="*/ 2 h 10"/>
                <a:gd name="T16" fmla="*/ 0 w 6"/>
                <a:gd name="T17" fmla="*/ 0 h 10"/>
                <a:gd name="T18" fmla="*/ 0 w 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0">
                  <a:moveTo>
                    <a:pt x="0" y="0"/>
                  </a:moveTo>
                  <a:lnTo>
                    <a:pt x="0" y="8"/>
                  </a:lnTo>
                  <a:lnTo>
                    <a:pt x="2" y="8"/>
                  </a:lnTo>
                  <a:lnTo>
                    <a:pt x="6" y="10"/>
                  </a:lnTo>
                  <a:lnTo>
                    <a:pt x="6" y="4"/>
                  </a:lnTo>
                  <a:lnTo>
                    <a:pt x="0"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883" name="Freeform 12"/>
            <p:cNvSpPr>
              <a:spLocks/>
            </p:cNvSpPr>
            <p:nvPr/>
          </p:nvSpPr>
          <p:spPr bwMode="auto">
            <a:xfrm>
              <a:off x="5777892" y="2451546"/>
              <a:ext cx="626631" cy="652420"/>
            </a:xfrm>
            <a:custGeom>
              <a:avLst/>
              <a:gdLst>
                <a:gd name="T0" fmla="*/ 51 w 154"/>
                <a:gd name="T1" fmla="*/ 17 h 160"/>
                <a:gd name="T2" fmla="*/ 50 w 154"/>
                <a:gd name="T3" fmla="*/ 16 h 160"/>
                <a:gd name="T4" fmla="*/ 55 w 154"/>
                <a:gd name="T5" fmla="*/ 13 h 160"/>
                <a:gd name="T6" fmla="*/ 54 w 154"/>
                <a:gd name="T7" fmla="*/ 10 h 160"/>
                <a:gd name="T8" fmla="*/ 51 w 154"/>
                <a:gd name="T9" fmla="*/ 10 h 160"/>
                <a:gd name="T10" fmla="*/ 49 w 154"/>
                <a:gd name="T11" fmla="*/ 10 h 160"/>
                <a:gd name="T12" fmla="*/ 47 w 154"/>
                <a:gd name="T13" fmla="*/ 8 h 160"/>
                <a:gd name="T14" fmla="*/ 42 w 154"/>
                <a:gd name="T15" fmla="*/ 6 h 160"/>
                <a:gd name="T16" fmla="*/ 40 w 154"/>
                <a:gd name="T17" fmla="*/ 9 h 160"/>
                <a:gd name="T18" fmla="*/ 33 w 154"/>
                <a:gd name="T19" fmla="*/ 7 h 160"/>
                <a:gd name="T20" fmla="*/ 22 w 154"/>
                <a:gd name="T21" fmla="*/ 6 h 160"/>
                <a:gd name="T22" fmla="*/ 16 w 154"/>
                <a:gd name="T23" fmla="*/ 3 h 160"/>
                <a:gd name="T24" fmla="*/ 15 w 154"/>
                <a:gd name="T25" fmla="*/ 0 h 160"/>
                <a:gd name="T26" fmla="*/ 16 w 154"/>
                <a:gd name="T27" fmla="*/ 5 h 160"/>
                <a:gd name="T28" fmla="*/ 9 w 154"/>
                <a:gd name="T29" fmla="*/ 10 h 160"/>
                <a:gd name="T30" fmla="*/ 10 w 154"/>
                <a:gd name="T31" fmla="*/ 16 h 160"/>
                <a:gd name="T32" fmla="*/ 7 w 154"/>
                <a:gd name="T33" fmla="*/ 10 h 160"/>
                <a:gd name="T34" fmla="*/ 9 w 154"/>
                <a:gd name="T35" fmla="*/ 7 h 160"/>
                <a:gd name="T36" fmla="*/ 6 w 154"/>
                <a:gd name="T37" fmla="*/ 5 h 160"/>
                <a:gd name="T38" fmla="*/ 10 w 154"/>
                <a:gd name="T39" fmla="*/ 2 h 160"/>
                <a:gd name="T40" fmla="*/ 3 w 154"/>
                <a:gd name="T41" fmla="*/ 8 h 160"/>
                <a:gd name="T42" fmla="*/ 2 w 154"/>
                <a:gd name="T43" fmla="*/ 12 h 160"/>
                <a:gd name="T44" fmla="*/ 0 w 154"/>
                <a:gd name="T45" fmla="*/ 17 h 160"/>
                <a:gd name="T46" fmla="*/ 4 w 154"/>
                <a:gd name="T47" fmla="*/ 21 h 160"/>
                <a:gd name="T48" fmla="*/ 6 w 154"/>
                <a:gd name="T49" fmla="*/ 25 h 160"/>
                <a:gd name="T50" fmla="*/ 10 w 154"/>
                <a:gd name="T51" fmla="*/ 28 h 160"/>
                <a:gd name="T52" fmla="*/ 15 w 154"/>
                <a:gd name="T53" fmla="*/ 29 h 160"/>
                <a:gd name="T54" fmla="*/ 24 w 154"/>
                <a:gd name="T55" fmla="*/ 34 h 160"/>
                <a:gd name="T56" fmla="*/ 23 w 154"/>
                <a:gd name="T57" fmla="*/ 39 h 160"/>
                <a:gd name="T58" fmla="*/ 25 w 154"/>
                <a:gd name="T59" fmla="*/ 42 h 160"/>
                <a:gd name="T60" fmla="*/ 31 w 154"/>
                <a:gd name="T61" fmla="*/ 47 h 160"/>
                <a:gd name="T62" fmla="*/ 28 w 154"/>
                <a:gd name="T63" fmla="*/ 52 h 160"/>
                <a:gd name="T64" fmla="*/ 29 w 154"/>
                <a:gd name="T65" fmla="*/ 54 h 160"/>
                <a:gd name="T66" fmla="*/ 31 w 154"/>
                <a:gd name="T67" fmla="*/ 57 h 160"/>
                <a:gd name="T68" fmla="*/ 36 w 154"/>
                <a:gd name="T69" fmla="*/ 60 h 160"/>
                <a:gd name="T70" fmla="*/ 39 w 154"/>
                <a:gd name="T71" fmla="*/ 59 h 160"/>
                <a:gd name="T72" fmla="*/ 42 w 154"/>
                <a:gd name="T73" fmla="*/ 57 h 160"/>
                <a:gd name="T74" fmla="*/ 45 w 154"/>
                <a:gd name="T75" fmla="*/ 54 h 160"/>
                <a:gd name="T76" fmla="*/ 42 w 154"/>
                <a:gd name="T77" fmla="*/ 52 h 160"/>
                <a:gd name="T78" fmla="*/ 39 w 154"/>
                <a:gd name="T79" fmla="*/ 52 h 160"/>
                <a:gd name="T80" fmla="*/ 39 w 154"/>
                <a:gd name="T81" fmla="*/ 48 h 160"/>
                <a:gd name="T82" fmla="*/ 36 w 154"/>
                <a:gd name="T83" fmla="*/ 43 h 160"/>
                <a:gd name="T84" fmla="*/ 39 w 154"/>
                <a:gd name="T85" fmla="*/ 43 h 160"/>
                <a:gd name="T86" fmla="*/ 42 w 154"/>
                <a:gd name="T87" fmla="*/ 44 h 160"/>
                <a:gd name="T88" fmla="*/ 45 w 154"/>
                <a:gd name="T89" fmla="*/ 43 h 160"/>
                <a:gd name="T90" fmla="*/ 49 w 154"/>
                <a:gd name="T91" fmla="*/ 43 h 160"/>
                <a:gd name="T92" fmla="*/ 52 w 154"/>
                <a:gd name="T93" fmla="*/ 42 h 160"/>
                <a:gd name="T94" fmla="*/ 55 w 154"/>
                <a:gd name="T95" fmla="*/ 39 h 160"/>
                <a:gd name="T96" fmla="*/ 53 w 154"/>
                <a:gd name="T97" fmla="*/ 30 h 160"/>
                <a:gd name="T98" fmla="*/ 56 w 154"/>
                <a:gd name="T99" fmla="*/ 28 h 160"/>
                <a:gd name="T100" fmla="*/ 57 w 154"/>
                <a:gd name="T101" fmla="*/ 25 h 160"/>
                <a:gd name="T102" fmla="*/ 55 w 154"/>
                <a:gd name="T103" fmla="*/ 23 h 160"/>
                <a:gd name="T104" fmla="*/ 56 w 154"/>
                <a:gd name="T105" fmla="*/ 21 h 160"/>
                <a:gd name="T106" fmla="*/ 59 w 154"/>
                <a:gd name="T107" fmla="*/ 17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 h="160">
                  <a:moveTo>
                    <a:pt x="154" y="46"/>
                  </a:moveTo>
                  <a:lnTo>
                    <a:pt x="154" y="46"/>
                  </a:lnTo>
                  <a:lnTo>
                    <a:pt x="148" y="44"/>
                  </a:lnTo>
                  <a:lnTo>
                    <a:pt x="144" y="44"/>
                  </a:lnTo>
                  <a:lnTo>
                    <a:pt x="134" y="46"/>
                  </a:lnTo>
                  <a:lnTo>
                    <a:pt x="128" y="48"/>
                  </a:lnTo>
                  <a:lnTo>
                    <a:pt x="128" y="46"/>
                  </a:lnTo>
                  <a:lnTo>
                    <a:pt x="130" y="42"/>
                  </a:lnTo>
                  <a:lnTo>
                    <a:pt x="142" y="42"/>
                  </a:lnTo>
                  <a:lnTo>
                    <a:pt x="142" y="38"/>
                  </a:lnTo>
                  <a:lnTo>
                    <a:pt x="144" y="32"/>
                  </a:lnTo>
                  <a:lnTo>
                    <a:pt x="146" y="32"/>
                  </a:lnTo>
                  <a:lnTo>
                    <a:pt x="144" y="30"/>
                  </a:lnTo>
                  <a:lnTo>
                    <a:pt x="142" y="28"/>
                  </a:lnTo>
                  <a:lnTo>
                    <a:pt x="140" y="28"/>
                  </a:lnTo>
                  <a:lnTo>
                    <a:pt x="138" y="30"/>
                  </a:lnTo>
                  <a:lnTo>
                    <a:pt x="134" y="30"/>
                  </a:lnTo>
                  <a:lnTo>
                    <a:pt x="134" y="26"/>
                  </a:lnTo>
                  <a:lnTo>
                    <a:pt x="132" y="26"/>
                  </a:lnTo>
                  <a:lnTo>
                    <a:pt x="132" y="28"/>
                  </a:lnTo>
                  <a:lnTo>
                    <a:pt x="130" y="28"/>
                  </a:lnTo>
                  <a:lnTo>
                    <a:pt x="128" y="28"/>
                  </a:lnTo>
                  <a:lnTo>
                    <a:pt x="128" y="26"/>
                  </a:lnTo>
                  <a:lnTo>
                    <a:pt x="126" y="26"/>
                  </a:lnTo>
                  <a:lnTo>
                    <a:pt x="126" y="24"/>
                  </a:lnTo>
                  <a:lnTo>
                    <a:pt x="124" y="20"/>
                  </a:lnTo>
                  <a:lnTo>
                    <a:pt x="132" y="16"/>
                  </a:lnTo>
                  <a:lnTo>
                    <a:pt x="112" y="16"/>
                  </a:lnTo>
                  <a:lnTo>
                    <a:pt x="116" y="20"/>
                  </a:lnTo>
                  <a:lnTo>
                    <a:pt x="108" y="18"/>
                  </a:lnTo>
                  <a:lnTo>
                    <a:pt x="106" y="24"/>
                  </a:lnTo>
                  <a:lnTo>
                    <a:pt x="94" y="24"/>
                  </a:lnTo>
                  <a:lnTo>
                    <a:pt x="86" y="22"/>
                  </a:lnTo>
                  <a:lnTo>
                    <a:pt x="86" y="18"/>
                  </a:lnTo>
                  <a:lnTo>
                    <a:pt x="80" y="18"/>
                  </a:lnTo>
                  <a:lnTo>
                    <a:pt x="74" y="20"/>
                  </a:lnTo>
                  <a:lnTo>
                    <a:pt x="62" y="24"/>
                  </a:lnTo>
                  <a:lnTo>
                    <a:pt x="58" y="14"/>
                  </a:lnTo>
                  <a:lnTo>
                    <a:pt x="56" y="10"/>
                  </a:lnTo>
                  <a:lnTo>
                    <a:pt x="50" y="8"/>
                  </a:lnTo>
                  <a:lnTo>
                    <a:pt x="46" y="8"/>
                  </a:lnTo>
                  <a:lnTo>
                    <a:pt x="42" y="8"/>
                  </a:lnTo>
                  <a:lnTo>
                    <a:pt x="42" y="2"/>
                  </a:lnTo>
                  <a:lnTo>
                    <a:pt x="38" y="0"/>
                  </a:lnTo>
                  <a:lnTo>
                    <a:pt x="38" y="6"/>
                  </a:lnTo>
                  <a:lnTo>
                    <a:pt x="40" y="6"/>
                  </a:lnTo>
                  <a:lnTo>
                    <a:pt x="40" y="8"/>
                  </a:lnTo>
                  <a:lnTo>
                    <a:pt x="42" y="12"/>
                  </a:lnTo>
                  <a:lnTo>
                    <a:pt x="24" y="14"/>
                  </a:lnTo>
                  <a:lnTo>
                    <a:pt x="24" y="20"/>
                  </a:lnTo>
                  <a:lnTo>
                    <a:pt x="24" y="26"/>
                  </a:lnTo>
                  <a:lnTo>
                    <a:pt x="30" y="32"/>
                  </a:lnTo>
                  <a:lnTo>
                    <a:pt x="32" y="38"/>
                  </a:lnTo>
                  <a:lnTo>
                    <a:pt x="32" y="40"/>
                  </a:lnTo>
                  <a:lnTo>
                    <a:pt x="28" y="40"/>
                  </a:lnTo>
                  <a:lnTo>
                    <a:pt x="22" y="40"/>
                  </a:lnTo>
                  <a:lnTo>
                    <a:pt x="20" y="36"/>
                  </a:lnTo>
                  <a:lnTo>
                    <a:pt x="18" y="26"/>
                  </a:lnTo>
                  <a:lnTo>
                    <a:pt x="22" y="24"/>
                  </a:lnTo>
                  <a:lnTo>
                    <a:pt x="24" y="24"/>
                  </a:lnTo>
                  <a:lnTo>
                    <a:pt x="24" y="20"/>
                  </a:lnTo>
                  <a:lnTo>
                    <a:pt x="24" y="18"/>
                  </a:lnTo>
                  <a:lnTo>
                    <a:pt x="20" y="18"/>
                  </a:lnTo>
                  <a:lnTo>
                    <a:pt x="22" y="14"/>
                  </a:lnTo>
                  <a:lnTo>
                    <a:pt x="16" y="12"/>
                  </a:lnTo>
                  <a:lnTo>
                    <a:pt x="26" y="4"/>
                  </a:lnTo>
                  <a:lnTo>
                    <a:pt x="24" y="0"/>
                  </a:lnTo>
                  <a:lnTo>
                    <a:pt x="18" y="4"/>
                  </a:lnTo>
                  <a:lnTo>
                    <a:pt x="12" y="10"/>
                  </a:lnTo>
                  <a:lnTo>
                    <a:pt x="8" y="20"/>
                  </a:lnTo>
                  <a:lnTo>
                    <a:pt x="2" y="22"/>
                  </a:lnTo>
                  <a:lnTo>
                    <a:pt x="4" y="26"/>
                  </a:lnTo>
                  <a:lnTo>
                    <a:pt x="2" y="30"/>
                  </a:lnTo>
                  <a:lnTo>
                    <a:pt x="2" y="34"/>
                  </a:lnTo>
                  <a:lnTo>
                    <a:pt x="0" y="40"/>
                  </a:lnTo>
                  <a:lnTo>
                    <a:pt x="0" y="44"/>
                  </a:lnTo>
                  <a:lnTo>
                    <a:pt x="2" y="44"/>
                  </a:lnTo>
                  <a:lnTo>
                    <a:pt x="6" y="44"/>
                  </a:lnTo>
                  <a:lnTo>
                    <a:pt x="12" y="54"/>
                  </a:lnTo>
                  <a:lnTo>
                    <a:pt x="10" y="54"/>
                  </a:lnTo>
                  <a:lnTo>
                    <a:pt x="10" y="58"/>
                  </a:lnTo>
                  <a:lnTo>
                    <a:pt x="12" y="62"/>
                  </a:lnTo>
                  <a:lnTo>
                    <a:pt x="14" y="66"/>
                  </a:lnTo>
                  <a:lnTo>
                    <a:pt x="16" y="70"/>
                  </a:lnTo>
                  <a:lnTo>
                    <a:pt x="16" y="72"/>
                  </a:lnTo>
                  <a:lnTo>
                    <a:pt x="24" y="74"/>
                  </a:lnTo>
                  <a:lnTo>
                    <a:pt x="28" y="74"/>
                  </a:lnTo>
                  <a:lnTo>
                    <a:pt x="34" y="74"/>
                  </a:lnTo>
                  <a:lnTo>
                    <a:pt x="38" y="74"/>
                  </a:lnTo>
                  <a:lnTo>
                    <a:pt x="40" y="76"/>
                  </a:lnTo>
                  <a:lnTo>
                    <a:pt x="46" y="86"/>
                  </a:lnTo>
                  <a:lnTo>
                    <a:pt x="54" y="84"/>
                  </a:lnTo>
                  <a:lnTo>
                    <a:pt x="62" y="86"/>
                  </a:lnTo>
                  <a:lnTo>
                    <a:pt x="62" y="94"/>
                  </a:lnTo>
                  <a:lnTo>
                    <a:pt x="60" y="94"/>
                  </a:lnTo>
                  <a:lnTo>
                    <a:pt x="60" y="96"/>
                  </a:lnTo>
                  <a:lnTo>
                    <a:pt x="60" y="100"/>
                  </a:lnTo>
                  <a:lnTo>
                    <a:pt x="60" y="102"/>
                  </a:lnTo>
                  <a:lnTo>
                    <a:pt x="62" y="104"/>
                  </a:lnTo>
                  <a:lnTo>
                    <a:pt x="66" y="108"/>
                  </a:lnTo>
                  <a:lnTo>
                    <a:pt x="68" y="112"/>
                  </a:lnTo>
                  <a:lnTo>
                    <a:pt x="72" y="116"/>
                  </a:lnTo>
                  <a:lnTo>
                    <a:pt x="78" y="120"/>
                  </a:lnTo>
                  <a:lnTo>
                    <a:pt x="82" y="122"/>
                  </a:lnTo>
                  <a:lnTo>
                    <a:pt x="80" y="130"/>
                  </a:lnTo>
                  <a:lnTo>
                    <a:pt x="76" y="134"/>
                  </a:lnTo>
                  <a:lnTo>
                    <a:pt x="74" y="136"/>
                  </a:lnTo>
                  <a:lnTo>
                    <a:pt x="74" y="140"/>
                  </a:lnTo>
                  <a:lnTo>
                    <a:pt x="74" y="142"/>
                  </a:lnTo>
                  <a:lnTo>
                    <a:pt x="76" y="142"/>
                  </a:lnTo>
                  <a:lnTo>
                    <a:pt x="78" y="140"/>
                  </a:lnTo>
                  <a:lnTo>
                    <a:pt x="80" y="144"/>
                  </a:lnTo>
                  <a:lnTo>
                    <a:pt x="82" y="150"/>
                  </a:lnTo>
                  <a:lnTo>
                    <a:pt x="80" y="156"/>
                  </a:lnTo>
                  <a:lnTo>
                    <a:pt x="86" y="160"/>
                  </a:lnTo>
                  <a:lnTo>
                    <a:pt x="90" y="158"/>
                  </a:lnTo>
                  <a:lnTo>
                    <a:pt x="94" y="156"/>
                  </a:lnTo>
                  <a:lnTo>
                    <a:pt x="96" y="156"/>
                  </a:lnTo>
                  <a:lnTo>
                    <a:pt x="98" y="154"/>
                  </a:lnTo>
                  <a:lnTo>
                    <a:pt x="98" y="152"/>
                  </a:lnTo>
                  <a:lnTo>
                    <a:pt x="100" y="152"/>
                  </a:lnTo>
                  <a:lnTo>
                    <a:pt x="104" y="150"/>
                  </a:lnTo>
                  <a:lnTo>
                    <a:pt x="106" y="148"/>
                  </a:lnTo>
                  <a:lnTo>
                    <a:pt x="108" y="148"/>
                  </a:lnTo>
                  <a:lnTo>
                    <a:pt x="110" y="144"/>
                  </a:lnTo>
                  <a:lnTo>
                    <a:pt x="110" y="142"/>
                  </a:lnTo>
                  <a:lnTo>
                    <a:pt x="112" y="142"/>
                  </a:lnTo>
                  <a:lnTo>
                    <a:pt x="116" y="140"/>
                  </a:lnTo>
                  <a:lnTo>
                    <a:pt x="116" y="138"/>
                  </a:lnTo>
                  <a:lnTo>
                    <a:pt x="114" y="136"/>
                  </a:lnTo>
                  <a:lnTo>
                    <a:pt x="112" y="136"/>
                  </a:lnTo>
                  <a:lnTo>
                    <a:pt x="108" y="138"/>
                  </a:lnTo>
                  <a:lnTo>
                    <a:pt x="104" y="138"/>
                  </a:lnTo>
                  <a:lnTo>
                    <a:pt x="102" y="136"/>
                  </a:lnTo>
                  <a:lnTo>
                    <a:pt x="100" y="132"/>
                  </a:lnTo>
                  <a:lnTo>
                    <a:pt x="100" y="128"/>
                  </a:lnTo>
                  <a:lnTo>
                    <a:pt x="102" y="124"/>
                  </a:lnTo>
                  <a:lnTo>
                    <a:pt x="98" y="118"/>
                  </a:lnTo>
                  <a:lnTo>
                    <a:pt x="96" y="114"/>
                  </a:lnTo>
                  <a:lnTo>
                    <a:pt x="96" y="112"/>
                  </a:lnTo>
                  <a:lnTo>
                    <a:pt x="96" y="110"/>
                  </a:lnTo>
                  <a:lnTo>
                    <a:pt x="94" y="110"/>
                  </a:lnTo>
                  <a:lnTo>
                    <a:pt x="98" y="108"/>
                  </a:lnTo>
                  <a:lnTo>
                    <a:pt x="102" y="110"/>
                  </a:lnTo>
                  <a:lnTo>
                    <a:pt x="106" y="112"/>
                  </a:lnTo>
                  <a:lnTo>
                    <a:pt x="108" y="112"/>
                  </a:lnTo>
                  <a:lnTo>
                    <a:pt x="112" y="114"/>
                  </a:lnTo>
                  <a:lnTo>
                    <a:pt x="116" y="116"/>
                  </a:lnTo>
                  <a:lnTo>
                    <a:pt x="120" y="116"/>
                  </a:lnTo>
                  <a:lnTo>
                    <a:pt x="118" y="114"/>
                  </a:lnTo>
                  <a:lnTo>
                    <a:pt x="118" y="112"/>
                  </a:lnTo>
                  <a:lnTo>
                    <a:pt x="120" y="110"/>
                  </a:lnTo>
                  <a:lnTo>
                    <a:pt x="122" y="110"/>
                  </a:lnTo>
                  <a:lnTo>
                    <a:pt x="128" y="112"/>
                  </a:lnTo>
                  <a:lnTo>
                    <a:pt x="132" y="110"/>
                  </a:lnTo>
                  <a:lnTo>
                    <a:pt x="134" y="108"/>
                  </a:lnTo>
                  <a:lnTo>
                    <a:pt x="136" y="108"/>
                  </a:lnTo>
                  <a:lnTo>
                    <a:pt x="136" y="106"/>
                  </a:lnTo>
                  <a:lnTo>
                    <a:pt x="138" y="104"/>
                  </a:lnTo>
                  <a:lnTo>
                    <a:pt x="144" y="102"/>
                  </a:lnTo>
                  <a:lnTo>
                    <a:pt x="146" y="98"/>
                  </a:lnTo>
                  <a:lnTo>
                    <a:pt x="144" y="94"/>
                  </a:lnTo>
                  <a:lnTo>
                    <a:pt x="134" y="80"/>
                  </a:lnTo>
                  <a:lnTo>
                    <a:pt x="140" y="78"/>
                  </a:lnTo>
                  <a:lnTo>
                    <a:pt x="138" y="74"/>
                  </a:lnTo>
                  <a:lnTo>
                    <a:pt x="138" y="72"/>
                  </a:lnTo>
                  <a:lnTo>
                    <a:pt x="140" y="72"/>
                  </a:lnTo>
                  <a:lnTo>
                    <a:pt x="146" y="72"/>
                  </a:lnTo>
                  <a:lnTo>
                    <a:pt x="148" y="70"/>
                  </a:lnTo>
                  <a:lnTo>
                    <a:pt x="150" y="68"/>
                  </a:lnTo>
                  <a:lnTo>
                    <a:pt x="150" y="66"/>
                  </a:lnTo>
                  <a:lnTo>
                    <a:pt x="148" y="66"/>
                  </a:lnTo>
                  <a:lnTo>
                    <a:pt x="146" y="66"/>
                  </a:lnTo>
                  <a:lnTo>
                    <a:pt x="146" y="62"/>
                  </a:lnTo>
                  <a:lnTo>
                    <a:pt x="144" y="60"/>
                  </a:lnTo>
                  <a:lnTo>
                    <a:pt x="142" y="58"/>
                  </a:lnTo>
                  <a:lnTo>
                    <a:pt x="142" y="56"/>
                  </a:lnTo>
                  <a:lnTo>
                    <a:pt x="146" y="54"/>
                  </a:lnTo>
                  <a:lnTo>
                    <a:pt x="152" y="52"/>
                  </a:lnTo>
                  <a:lnTo>
                    <a:pt x="154" y="50"/>
                  </a:lnTo>
                  <a:lnTo>
                    <a:pt x="154" y="46"/>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887" name="Freeform 16"/>
            <p:cNvSpPr>
              <a:spLocks/>
            </p:cNvSpPr>
            <p:nvPr/>
          </p:nvSpPr>
          <p:spPr bwMode="auto">
            <a:xfrm>
              <a:off x="6487386" y="4895538"/>
              <a:ext cx="243403" cy="289965"/>
            </a:xfrm>
            <a:custGeom>
              <a:avLst/>
              <a:gdLst>
                <a:gd name="T0" fmla="*/ 21 w 60"/>
                <a:gd name="T1" fmla="*/ 19 h 72"/>
                <a:gd name="T2" fmla="*/ 20 w 60"/>
                <a:gd name="T3" fmla="*/ 17 h 72"/>
                <a:gd name="T4" fmla="*/ 23 w 60"/>
                <a:gd name="T5" fmla="*/ 14 h 72"/>
                <a:gd name="T6" fmla="*/ 23 w 60"/>
                <a:gd name="T7" fmla="*/ 14 h 72"/>
                <a:gd name="T8" fmla="*/ 20 w 60"/>
                <a:gd name="T9" fmla="*/ 13 h 72"/>
                <a:gd name="T10" fmla="*/ 20 w 60"/>
                <a:gd name="T11" fmla="*/ 13 h 72"/>
                <a:gd name="T12" fmla="*/ 20 w 60"/>
                <a:gd name="T13" fmla="*/ 12 h 72"/>
                <a:gd name="T14" fmla="*/ 19 w 60"/>
                <a:gd name="T15" fmla="*/ 10 h 72"/>
                <a:gd name="T16" fmla="*/ 19 w 60"/>
                <a:gd name="T17" fmla="*/ 10 h 72"/>
                <a:gd name="T18" fmla="*/ 19 w 60"/>
                <a:gd name="T19" fmla="*/ 9 h 72"/>
                <a:gd name="T20" fmla="*/ 19 w 60"/>
                <a:gd name="T21" fmla="*/ 9 h 72"/>
                <a:gd name="T22" fmla="*/ 16 w 60"/>
                <a:gd name="T23" fmla="*/ 8 h 72"/>
                <a:gd name="T24" fmla="*/ 16 w 60"/>
                <a:gd name="T25" fmla="*/ 8 h 72"/>
                <a:gd name="T26" fmla="*/ 15 w 60"/>
                <a:gd name="T27" fmla="*/ 7 h 72"/>
                <a:gd name="T28" fmla="*/ 13 w 60"/>
                <a:gd name="T29" fmla="*/ 5 h 72"/>
                <a:gd name="T30" fmla="*/ 13 w 60"/>
                <a:gd name="T31" fmla="*/ 5 h 72"/>
                <a:gd name="T32" fmla="*/ 13 w 60"/>
                <a:gd name="T33" fmla="*/ 5 h 72"/>
                <a:gd name="T34" fmla="*/ 12 w 60"/>
                <a:gd name="T35" fmla="*/ 5 h 72"/>
                <a:gd name="T36" fmla="*/ 10 w 60"/>
                <a:gd name="T37" fmla="*/ 4 h 72"/>
                <a:gd name="T38" fmla="*/ 10 w 60"/>
                <a:gd name="T39" fmla="*/ 4 h 72"/>
                <a:gd name="T40" fmla="*/ 10 w 60"/>
                <a:gd name="T41" fmla="*/ 2 h 72"/>
                <a:gd name="T42" fmla="*/ 6 w 60"/>
                <a:gd name="T43" fmla="*/ 0 h 72"/>
                <a:gd name="T44" fmla="*/ 3 w 60"/>
                <a:gd name="T45" fmla="*/ 2 h 72"/>
                <a:gd name="T46" fmla="*/ 3 w 60"/>
                <a:gd name="T47" fmla="*/ 2 h 72"/>
                <a:gd name="T48" fmla="*/ 2 w 60"/>
                <a:gd name="T49" fmla="*/ 2 h 72"/>
                <a:gd name="T50" fmla="*/ 2 w 60"/>
                <a:gd name="T51" fmla="*/ 3 h 72"/>
                <a:gd name="T52" fmla="*/ 2 w 60"/>
                <a:gd name="T53" fmla="*/ 4 h 72"/>
                <a:gd name="T54" fmla="*/ 2 w 60"/>
                <a:gd name="T55" fmla="*/ 4 h 72"/>
                <a:gd name="T56" fmla="*/ 2 w 60"/>
                <a:gd name="T57" fmla="*/ 5 h 72"/>
                <a:gd name="T58" fmla="*/ 2 w 60"/>
                <a:gd name="T59" fmla="*/ 5 h 72"/>
                <a:gd name="T60" fmla="*/ 2 w 60"/>
                <a:gd name="T61" fmla="*/ 7 h 72"/>
                <a:gd name="T62" fmla="*/ 2 w 60"/>
                <a:gd name="T63" fmla="*/ 7 h 72"/>
                <a:gd name="T64" fmla="*/ 2 w 60"/>
                <a:gd name="T65" fmla="*/ 7 h 72"/>
                <a:gd name="T66" fmla="*/ 2 w 60"/>
                <a:gd name="T67" fmla="*/ 9 h 72"/>
                <a:gd name="T68" fmla="*/ 0 w 60"/>
                <a:gd name="T69" fmla="*/ 9 h 72"/>
                <a:gd name="T70" fmla="*/ 0 w 60"/>
                <a:gd name="T71" fmla="*/ 10 h 72"/>
                <a:gd name="T72" fmla="*/ 0 w 60"/>
                <a:gd name="T73" fmla="*/ 11 h 72"/>
                <a:gd name="T74" fmla="*/ 0 w 60"/>
                <a:gd name="T75" fmla="*/ 11 h 72"/>
                <a:gd name="T76" fmla="*/ 0 w 60"/>
                <a:gd name="T77" fmla="*/ 12 h 72"/>
                <a:gd name="T78" fmla="*/ 0 w 60"/>
                <a:gd name="T79" fmla="*/ 14 h 72"/>
                <a:gd name="T80" fmla="*/ 0 w 60"/>
                <a:gd name="T81" fmla="*/ 14 h 72"/>
                <a:gd name="T82" fmla="*/ 0 w 60"/>
                <a:gd name="T83" fmla="*/ 16 h 72"/>
                <a:gd name="T84" fmla="*/ 0 w 60"/>
                <a:gd name="T85" fmla="*/ 16 h 72"/>
                <a:gd name="T86" fmla="*/ 0 w 60"/>
                <a:gd name="T87" fmla="*/ 16 h 72"/>
                <a:gd name="T88" fmla="*/ 0 w 60"/>
                <a:gd name="T89" fmla="*/ 16 h 72"/>
                <a:gd name="T90" fmla="*/ 0 w 60"/>
                <a:gd name="T91" fmla="*/ 23 h 72"/>
                <a:gd name="T92" fmla="*/ 0 w 60"/>
                <a:gd name="T93" fmla="*/ 23 h 72"/>
                <a:gd name="T94" fmla="*/ 2 w 60"/>
                <a:gd name="T95" fmla="*/ 23 h 72"/>
                <a:gd name="T96" fmla="*/ 4 w 60"/>
                <a:gd name="T97" fmla="*/ 23 h 72"/>
                <a:gd name="T98" fmla="*/ 4 w 60"/>
                <a:gd name="T99" fmla="*/ 23 h 72"/>
                <a:gd name="T100" fmla="*/ 5 w 60"/>
                <a:gd name="T101" fmla="*/ 25 h 72"/>
                <a:gd name="T102" fmla="*/ 5 w 60"/>
                <a:gd name="T103" fmla="*/ 25 h 72"/>
                <a:gd name="T104" fmla="*/ 7 w 60"/>
                <a:gd name="T105" fmla="*/ 26 h 72"/>
                <a:gd name="T106" fmla="*/ 8 w 60"/>
                <a:gd name="T107" fmla="*/ 26 h 72"/>
                <a:gd name="T108" fmla="*/ 12 w 60"/>
                <a:gd name="T109" fmla="*/ 25 h 72"/>
                <a:gd name="T110" fmla="*/ 12 w 60"/>
                <a:gd name="T111" fmla="*/ 25 h 72"/>
                <a:gd name="T112" fmla="*/ 13 w 60"/>
                <a:gd name="T113" fmla="*/ 26 h 72"/>
                <a:gd name="T114" fmla="*/ 15 w 60"/>
                <a:gd name="T115" fmla="*/ 26 h 72"/>
                <a:gd name="T116" fmla="*/ 15 w 60"/>
                <a:gd name="T117" fmla="*/ 26 h 72"/>
                <a:gd name="T118" fmla="*/ 19 w 60"/>
                <a:gd name="T119" fmla="*/ 23 h 72"/>
                <a:gd name="T120" fmla="*/ 21 w 60"/>
                <a:gd name="T121" fmla="*/ 19 h 72"/>
                <a:gd name="T122" fmla="*/ 21 w 60"/>
                <a:gd name="T123" fmla="*/ 19 h 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 h="72">
                  <a:moveTo>
                    <a:pt x="56" y="52"/>
                  </a:moveTo>
                  <a:lnTo>
                    <a:pt x="54" y="46"/>
                  </a:lnTo>
                  <a:lnTo>
                    <a:pt x="60" y="38"/>
                  </a:lnTo>
                  <a:lnTo>
                    <a:pt x="54" y="36"/>
                  </a:lnTo>
                  <a:lnTo>
                    <a:pt x="52" y="32"/>
                  </a:lnTo>
                  <a:lnTo>
                    <a:pt x="50" y="28"/>
                  </a:lnTo>
                  <a:lnTo>
                    <a:pt x="48" y="26"/>
                  </a:lnTo>
                  <a:lnTo>
                    <a:pt x="48" y="24"/>
                  </a:lnTo>
                  <a:lnTo>
                    <a:pt x="42" y="22"/>
                  </a:lnTo>
                  <a:lnTo>
                    <a:pt x="38" y="20"/>
                  </a:lnTo>
                  <a:lnTo>
                    <a:pt x="36" y="16"/>
                  </a:lnTo>
                  <a:lnTo>
                    <a:pt x="32" y="14"/>
                  </a:lnTo>
                  <a:lnTo>
                    <a:pt x="30" y="14"/>
                  </a:lnTo>
                  <a:lnTo>
                    <a:pt x="28" y="12"/>
                  </a:lnTo>
                  <a:lnTo>
                    <a:pt x="26" y="6"/>
                  </a:lnTo>
                  <a:lnTo>
                    <a:pt x="16" y="0"/>
                  </a:lnTo>
                  <a:lnTo>
                    <a:pt x="8" y="2"/>
                  </a:lnTo>
                  <a:lnTo>
                    <a:pt x="6" y="4"/>
                  </a:lnTo>
                  <a:lnTo>
                    <a:pt x="4" y="8"/>
                  </a:lnTo>
                  <a:lnTo>
                    <a:pt x="4" y="12"/>
                  </a:lnTo>
                  <a:lnTo>
                    <a:pt x="4" y="14"/>
                  </a:lnTo>
                  <a:lnTo>
                    <a:pt x="4" y="16"/>
                  </a:lnTo>
                  <a:lnTo>
                    <a:pt x="2" y="18"/>
                  </a:lnTo>
                  <a:lnTo>
                    <a:pt x="2" y="20"/>
                  </a:lnTo>
                  <a:lnTo>
                    <a:pt x="2" y="24"/>
                  </a:lnTo>
                  <a:lnTo>
                    <a:pt x="0" y="26"/>
                  </a:lnTo>
                  <a:lnTo>
                    <a:pt x="0" y="28"/>
                  </a:lnTo>
                  <a:lnTo>
                    <a:pt x="0" y="30"/>
                  </a:lnTo>
                  <a:lnTo>
                    <a:pt x="0" y="34"/>
                  </a:lnTo>
                  <a:lnTo>
                    <a:pt x="0" y="38"/>
                  </a:lnTo>
                  <a:lnTo>
                    <a:pt x="0" y="42"/>
                  </a:lnTo>
                  <a:lnTo>
                    <a:pt x="0" y="44"/>
                  </a:lnTo>
                  <a:lnTo>
                    <a:pt x="0" y="62"/>
                  </a:lnTo>
                  <a:lnTo>
                    <a:pt x="6" y="62"/>
                  </a:lnTo>
                  <a:lnTo>
                    <a:pt x="10" y="64"/>
                  </a:lnTo>
                  <a:lnTo>
                    <a:pt x="14" y="68"/>
                  </a:lnTo>
                  <a:lnTo>
                    <a:pt x="18" y="70"/>
                  </a:lnTo>
                  <a:lnTo>
                    <a:pt x="22" y="72"/>
                  </a:lnTo>
                  <a:lnTo>
                    <a:pt x="30" y="68"/>
                  </a:lnTo>
                  <a:lnTo>
                    <a:pt x="34" y="70"/>
                  </a:lnTo>
                  <a:lnTo>
                    <a:pt x="40" y="70"/>
                  </a:lnTo>
                  <a:lnTo>
                    <a:pt x="48" y="64"/>
                  </a:lnTo>
                  <a:lnTo>
                    <a:pt x="56" y="5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899" name="Freeform 24"/>
            <p:cNvSpPr>
              <a:spLocks/>
            </p:cNvSpPr>
            <p:nvPr/>
          </p:nvSpPr>
          <p:spPr bwMode="auto">
            <a:xfrm>
              <a:off x="6342383" y="2498145"/>
              <a:ext cx="31074" cy="41426"/>
            </a:xfrm>
            <a:custGeom>
              <a:avLst/>
              <a:gdLst>
                <a:gd name="T0" fmla="*/ 2 w 8"/>
                <a:gd name="T1" fmla="*/ 0 h 10"/>
                <a:gd name="T2" fmla="*/ 2 w 8"/>
                <a:gd name="T3" fmla="*/ 0 h 10"/>
                <a:gd name="T4" fmla="*/ 2 w 8"/>
                <a:gd name="T5" fmla="*/ 2 h 10"/>
                <a:gd name="T6" fmla="*/ 2 w 8"/>
                <a:gd name="T7" fmla="*/ 2 h 10"/>
                <a:gd name="T8" fmla="*/ 2 w 8"/>
                <a:gd name="T9" fmla="*/ 2 h 10"/>
                <a:gd name="T10" fmla="*/ 2 w 8"/>
                <a:gd name="T11" fmla="*/ 2 h 10"/>
                <a:gd name="T12" fmla="*/ 0 w 8"/>
                <a:gd name="T13" fmla="*/ 4 h 10"/>
                <a:gd name="T14" fmla="*/ 0 w 8"/>
                <a:gd name="T15" fmla="*/ 4 h 10"/>
                <a:gd name="T16" fmla="*/ 2 w 8"/>
                <a:gd name="T17" fmla="*/ 4 h 10"/>
                <a:gd name="T18" fmla="*/ 2 w 8"/>
                <a:gd name="T19" fmla="*/ 4 h 10"/>
                <a:gd name="T20" fmla="*/ 2 w 8"/>
                <a:gd name="T21" fmla="*/ 3 h 10"/>
                <a:gd name="T22" fmla="*/ 3 w 8"/>
                <a:gd name="T23" fmla="*/ 3 h 10"/>
                <a:gd name="T24" fmla="*/ 3 w 8"/>
                <a:gd name="T25" fmla="*/ 3 h 10"/>
                <a:gd name="T26" fmla="*/ 2 w 8"/>
                <a:gd name="T27" fmla="*/ 2 h 10"/>
                <a:gd name="T28" fmla="*/ 2 w 8"/>
                <a:gd name="T29" fmla="*/ 2 h 10"/>
                <a:gd name="T30" fmla="*/ 2 w 8"/>
                <a:gd name="T31" fmla="*/ 0 h 10"/>
                <a:gd name="T32" fmla="*/ 2 w 8"/>
                <a:gd name="T33" fmla="*/ 0 h 10"/>
                <a:gd name="T34" fmla="*/ 2 w 8"/>
                <a:gd name="T35" fmla="*/ 0 h 10"/>
                <a:gd name="T36" fmla="*/ 2 w 8"/>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10">
                  <a:moveTo>
                    <a:pt x="2" y="0"/>
                  </a:moveTo>
                  <a:lnTo>
                    <a:pt x="2" y="0"/>
                  </a:lnTo>
                  <a:lnTo>
                    <a:pt x="2" y="4"/>
                  </a:lnTo>
                  <a:lnTo>
                    <a:pt x="2" y="6"/>
                  </a:lnTo>
                  <a:lnTo>
                    <a:pt x="0" y="10"/>
                  </a:lnTo>
                  <a:lnTo>
                    <a:pt x="4" y="10"/>
                  </a:lnTo>
                  <a:lnTo>
                    <a:pt x="6" y="8"/>
                  </a:lnTo>
                  <a:lnTo>
                    <a:pt x="8" y="8"/>
                  </a:lnTo>
                  <a:lnTo>
                    <a:pt x="6" y="4"/>
                  </a:lnTo>
                  <a:lnTo>
                    <a:pt x="6" y="0"/>
                  </a:lnTo>
                  <a:lnTo>
                    <a:pt x="2"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909" name="Freeform 34"/>
            <p:cNvSpPr>
              <a:spLocks/>
            </p:cNvSpPr>
            <p:nvPr/>
          </p:nvSpPr>
          <p:spPr bwMode="auto">
            <a:xfrm>
              <a:off x="6492565" y="2767401"/>
              <a:ext cx="191614" cy="279608"/>
            </a:xfrm>
            <a:custGeom>
              <a:avLst/>
              <a:gdLst>
                <a:gd name="T0" fmla="*/ 5 w 46"/>
                <a:gd name="T1" fmla="*/ 2 h 68"/>
                <a:gd name="T2" fmla="*/ 5 w 46"/>
                <a:gd name="T3" fmla="*/ 2 h 68"/>
                <a:gd name="T4" fmla="*/ 3 w 46"/>
                <a:gd name="T5" fmla="*/ 4 h 68"/>
                <a:gd name="T6" fmla="*/ 3 w 46"/>
                <a:gd name="T7" fmla="*/ 4 h 68"/>
                <a:gd name="T8" fmla="*/ 3 w 46"/>
                <a:gd name="T9" fmla="*/ 7 h 68"/>
                <a:gd name="T10" fmla="*/ 3 w 46"/>
                <a:gd name="T11" fmla="*/ 7 h 68"/>
                <a:gd name="T12" fmla="*/ 2 w 46"/>
                <a:gd name="T13" fmla="*/ 8 h 68"/>
                <a:gd name="T14" fmla="*/ 2 w 46"/>
                <a:gd name="T15" fmla="*/ 10 h 68"/>
                <a:gd name="T16" fmla="*/ 2 w 46"/>
                <a:gd name="T17" fmla="*/ 10 h 68"/>
                <a:gd name="T18" fmla="*/ 0 w 46"/>
                <a:gd name="T19" fmla="*/ 10 h 68"/>
                <a:gd name="T20" fmla="*/ 2 w 46"/>
                <a:gd name="T21" fmla="*/ 11 h 68"/>
                <a:gd name="T22" fmla="*/ 2 w 46"/>
                <a:gd name="T23" fmla="*/ 13 h 68"/>
                <a:gd name="T24" fmla="*/ 2 w 46"/>
                <a:gd name="T25" fmla="*/ 13 h 68"/>
                <a:gd name="T26" fmla="*/ 2 w 46"/>
                <a:gd name="T27" fmla="*/ 16 h 68"/>
                <a:gd name="T28" fmla="*/ 2 w 46"/>
                <a:gd name="T29" fmla="*/ 16 h 68"/>
                <a:gd name="T30" fmla="*/ 2 w 46"/>
                <a:gd name="T31" fmla="*/ 17 h 68"/>
                <a:gd name="T32" fmla="*/ 2 w 46"/>
                <a:gd name="T33" fmla="*/ 17 h 68"/>
                <a:gd name="T34" fmla="*/ 2 w 46"/>
                <a:gd name="T35" fmla="*/ 18 h 68"/>
                <a:gd name="T36" fmla="*/ 2 w 46"/>
                <a:gd name="T37" fmla="*/ 20 h 68"/>
                <a:gd name="T38" fmla="*/ 2 w 46"/>
                <a:gd name="T39" fmla="*/ 24 h 68"/>
                <a:gd name="T40" fmla="*/ 3 w 46"/>
                <a:gd name="T41" fmla="*/ 26 h 68"/>
                <a:gd name="T42" fmla="*/ 5 w 46"/>
                <a:gd name="T43" fmla="*/ 26 h 68"/>
                <a:gd name="T44" fmla="*/ 8 w 46"/>
                <a:gd name="T45" fmla="*/ 27 h 68"/>
                <a:gd name="T46" fmla="*/ 10 w 46"/>
                <a:gd name="T47" fmla="*/ 26 h 68"/>
                <a:gd name="T48" fmla="*/ 8 w 46"/>
                <a:gd name="T49" fmla="*/ 24 h 68"/>
                <a:gd name="T50" fmla="*/ 9 w 46"/>
                <a:gd name="T51" fmla="*/ 21 h 68"/>
                <a:gd name="T52" fmla="*/ 12 w 46"/>
                <a:gd name="T53" fmla="*/ 22 h 68"/>
                <a:gd name="T54" fmla="*/ 14 w 46"/>
                <a:gd name="T55" fmla="*/ 21 h 68"/>
                <a:gd name="T56" fmla="*/ 14 w 46"/>
                <a:gd name="T57" fmla="*/ 23 h 68"/>
                <a:gd name="T58" fmla="*/ 17 w 46"/>
                <a:gd name="T59" fmla="*/ 23 h 68"/>
                <a:gd name="T60" fmla="*/ 17 w 46"/>
                <a:gd name="T61" fmla="*/ 23 h 68"/>
                <a:gd name="T62" fmla="*/ 19 w 46"/>
                <a:gd name="T63" fmla="*/ 20 h 68"/>
                <a:gd name="T64" fmla="*/ 19 w 46"/>
                <a:gd name="T65" fmla="*/ 20 h 68"/>
                <a:gd name="T66" fmla="*/ 19 w 46"/>
                <a:gd name="T67" fmla="*/ 17 h 68"/>
                <a:gd name="T68" fmla="*/ 19 w 46"/>
                <a:gd name="T69" fmla="*/ 16 h 68"/>
                <a:gd name="T70" fmla="*/ 19 w 46"/>
                <a:gd name="T71" fmla="*/ 16 h 68"/>
                <a:gd name="T72" fmla="*/ 18 w 46"/>
                <a:gd name="T73" fmla="*/ 14 h 68"/>
                <a:gd name="T74" fmla="*/ 17 w 46"/>
                <a:gd name="T75" fmla="*/ 14 h 68"/>
                <a:gd name="T76" fmla="*/ 17 w 46"/>
                <a:gd name="T77" fmla="*/ 12 h 68"/>
                <a:gd name="T78" fmla="*/ 17 w 46"/>
                <a:gd name="T79" fmla="*/ 12 h 68"/>
                <a:gd name="T80" fmla="*/ 17 w 46"/>
                <a:gd name="T81" fmla="*/ 6 h 68"/>
                <a:gd name="T82" fmla="*/ 19 w 46"/>
                <a:gd name="T83" fmla="*/ 2 h 68"/>
                <a:gd name="T84" fmla="*/ 19 w 46"/>
                <a:gd name="T85" fmla="*/ 2 h 68"/>
                <a:gd name="T86" fmla="*/ 19 w 46"/>
                <a:gd name="T87" fmla="*/ 2 h 68"/>
                <a:gd name="T88" fmla="*/ 19 w 46"/>
                <a:gd name="T89" fmla="*/ 2 h 68"/>
                <a:gd name="T90" fmla="*/ 12 w 46"/>
                <a:gd name="T91" fmla="*/ 0 h 68"/>
                <a:gd name="T92" fmla="*/ 6 w 46"/>
                <a:gd name="T93" fmla="*/ 0 h 68"/>
                <a:gd name="T94" fmla="*/ 6 w 46"/>
                <a:gd name="T95" fmla="*/ 0 h 68"/>
                <a:gd name="T96" fmla="*/ 6 w 46"/>
                <a:gd name="T97" fmla="*/ 2 h 68"/>
                <a:gd name="T98" fmla="*/ 5 w 46"/>
                <a:gd name="T99" fmla="*/ 2 h 68"/>
                <a:gd name="T100" fmla="*/ 5 w 46"/>
                <a:gd name="T101" fmla="*/ 2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 h="68">
                  <a:moveTo>
                    <a:pt x="12" y="4"/>
                  </a:moveTo>
                  <a:lnTo>
                    <a:pt x="12" y="4"/>
                  </a:lnTo>
                  <a:lnTo>
                    <a:pt x="8" y="10"/>
                  </a:lnTo>
                  <a:lnTo>
                    <a:pt x="8" y="18"/>
                  </a:lnTo>
                  <a:lnTo>
                    <a:pt x="4" y="20"/>
                  </a:lnTo>
                  <a:lnTo>
                    <a:pt x="2" y="24"/>
                  </a:lnTo>
                  <a:lnTo>
                    <a:pt x="0" y="24"/>
                  </a:lnTo>
                  <a:lnTo>
                    <a:pt x="2" y="26"/>
                  </a:lnTo>
                  <a:lnTo>
                    <a:pt x="2" y="32"/>
                  </a:lnTo>
                  <a:lnTo>
                    <a:pt x="2" y="40"/>
                  </a:lnTo>
                  <a:lnTo>
                    <a:pt x="4" y="42"/>
                  </a:lnTo>
                  <a:lnTo>
                    <a:pt x="6" y="46"/>
                  </a:lnTo>
                  <a:lnTo>
                    <a:pt x="4" y="50"/>
                  </a:lnTo>
                  <a:lnTo>
                    <a:pt x="6" y="60"/>
                  </a:lnTo>
                  <a:lnTo>
                    <a:pt x="8" y="66"/>
                  </a:lnTo>
                  <a:lnTo>
                    <a:pt x="12" y="66"/>
                  </a:lnTo>
                  <a:lnTo>
                    <a:pt x="20" y="68"/>
                  </a:lnTo>
                  <a:lnTo>
                    <a:pt x="24" y="64"/>
                  </a:lnTo>
                  <a:lnTo>
                    <a:pt x="20" y="60"/>
                  </a:lnTo>
                  <a:lnTo>
                    <a:pt x="22" y="54"/>
                  </a:lnTo>
                  <a:lnTo>
                    <a:pt x="28" y="56"/>
                  </a:lnTo>
                  <a:lnTo>
                    <a:pt x="32" y="54"/>
                  </a:lnTo>
                  <a:lnTo>
                    <a:pt x="34" y="58"/>
                  </a:lnTo>
                  <a:lnTo>
                    <a:pt x="40" y="58"/>
                  </a:lnTo>
                  <a:lnTo>
                    <a:pt x="44" y="50"/>
                  </a:lnTo>
                  <a:lnTo>
                    <a:pt x="46" y="42"/>
                  </a:lnTo>
                  <a:lnTo>
                    <a:pt x="46" y="40"/>
                  </a:lnTo>
                  <a:lnTo>
                    <a:pt x="42" y="36"/>
                  </a:lnTo>
                  <a:lnTo>
                    <a:pt x="40" y="34"/>
                  </a:lnTo>
                  <a:lnTo>
                    <a:pt x="40" y="30"/>
                  </a:lnTo>
                  <a:lnTo>
                    <a:pt x="40" y="16"/>
                  </a:lnTo>
                  <a:lnTo>
                    <a:pt x="44" y="6"/>
                  </a:lnTo>
                  <a:lnTo>
                    <a:pt x="44" y="2"/>
                  </a:lnTo>
                  <a:lnTo>
                    <a:pt x="30" y="0"/>
                  </a:lnTo>
                  <a:lnTo>
                    <a:pt x="14" y="0"/>
                  </a:lnTo>
                  <a:lnTo>
                    <a:pt x="14" y="2"/>
                  </a:lnTo>
                  <a:lnTo>
                    <a:pt x="12" y="4"/>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928" name="Freeform 53"/>
            <p:cNvSpPr>
              <a:spLocks/>
            </p:cNvSpPr>
            <p:nvPr/>
          </p:nvSpPr>
          <p:spPr bwMode="auto">
            <a:xfrm>
              <a:off x="6093801" y="2058018"/>
              <a:ext cx="56968" cy="36247"/>
            </a:xfrm>
            <a:custGeom>
              <a:avLst/>
              <a:gdLst>
                <a:gd name="T0" fmla="*/ 0 w 14"/>
                <a:gd name="T1" fmla="*/ 0 h 8"/>
                <a:gd name="T2" fmla="*/ 0 w 14"/>
                <a:gd name="T3" fmla="*/ 4 h 8"/>
                <a:gd name="T4" fmla="*/ 0 w 14"/>
                <a:gd name="T5" fmla="*/ 4 h 8"/>
                <a:gd name="T6" fmla="*/ 5 w 14"/>
                <a:gd name="T7" fmla="*/ 4 h 8"/>
                <a:gd name="T8" fmla="*/ 5 w 14"/>
                <a:gd name="T9" fmla="*/ 4 h 8"/>
                <a:gd name="T10" fmla="*/ 6 w 14"/>
                <a:gd name="T11" fmla="*/ 4 h 8"/>
                <a:gd name="T12" fmla="*/ 6 w 14"/>
                <a:gd name="T13" fmla="*/ 4 h 8"/>
                <a:gd name="T14" fmla="*/ 6 w 14"/>
                <a:gd name="T15" fmla="*/ 4 h 8"/>
                <a:gd name="T16" fmla="*/ 6 w 14"/>
                <a:gd name="T17" fmla="*/ 4 h 8"/>
                <a:gd name="T18" fmla="*/ 4 w 14"/>
                <a:gd name="T19" fmla="*/ 2 h 8"/>
                <a:gd name="T20" fmla="*/ 0 w 14"/>
                <a:gd name="T21" fmla="*/ 0 h 8"/>
                <a:gd name="T22" fmla="*/ 0 w 14"/>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8">
                  <a:moveTo>
                    <a:pt x="0" y="0"/>
                  </a:moveTo>
                  <a:lnTo>
                    <a:pt x="0" y="8"/>
                  </a:lnTo>
                  <a:lnTo>
                    <a:pt x="12" y="8"/>
                  </a:lnTo>
                  <a:lnTo>
                    <a:pt x="14" y="4"/>
                  </a:lnTo>
                  <a:lnTo>
                    <a:pt x="10" y="2"/>
                  </a:lnTo>
                  <a:lnTo>
                    <a:pt x="0" y="0"/>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932" name="Freeform 57"/>
            <p:cNvSpPr>
              <a:spLocks/>
            </p:cNvSpPr>
            <p:nvPr/>
          </p:nvSpPr>
          <p:spPr bwMode="auto">
            <a:xfrm>
              <a:off x="5425738" y="3135033"/>
              <a:ext cx="554127" cy="1025233"/>
            </a:xfrm>
            <a:custGeom>
              <a:avLst/>
              <a:gdLst>
                <a:gd name="T0" fmla="*/ 24 w 136"/>
                <a:gd name="T1" fmla="*/ 2 h 252"/>
                <a:gd name="T2" fmla="*/ 24 w 136"/>
                <a:gd name="T3" fmla="*/ 8 h 252"/>
                <a:gd name="T4" fmla="*/ 20 w 136"/>
                <a:gd name="T5" fmla="*/ 13 h 252"/>
                <a:gd name="T6" fmla="*/ 15 w 136"/>
                <a:gd name="T7" fmla="*/ 17 h 252"/>
                <a:gd name="T8" fmla="*/ 10 w 136"/>
                <a:gd name="T9" fmla="*/ 24 h 252"/>
                <a:gd name="T10" fmla="*/ 8 w 136"/>
                <a:gd name="T11" fmla="*/ 27 h 252"/>
                <a:gd name="T12" fmla="*/ 6 w 136"/>
                <a:gd name="T13" fmla="*/ 24 h 252"/>
                <a:gd name="T14" fmla="*/ 4 w 136"/>
                <a:gd name="T15" fmla="*/ 24 h 252"/>
                <a:gd name="T16" fmla="*/ 3 w 136"/>
                <a:gd name="T17" fmla="*/ 22 h 252"/>
                <a:gd name="T18" fmla="*/ 2 w 136"/>
                <a:gd name="T19" fmla="*/ 22 h 252"/>
                <a:gd name="T20" fmla="*/ 2 w 136"/>
                <a:gd name="T21" fmla="*/ 28 h 252"/>
                <a:gd name="T22" fmla="*/ 2 w 136"/>
                <a:gd name="T23" fmla="*/ 29 h 252"/>
                <a:gd name="T24" fmla="*/ 2 w 136"/>
                <a:gd name="T25" fmla="*/ 31 h 252"/>
                <a:gd name="T26" fmla="*/ 3 w 136"/>
                <a:gd name="T27" fmla="*/ 35 h 252"/>
                <a:gd name="T28" fmla="*/ 7 w 136"/>
                <a:gd name="T29" fmla="*/ 39 h 252"/>
                <a:gd name="T30" fmla="*/ 10 w 136"/>
                <a:gd name="T31" fmla="*/ 40 h 252"/>
                <a:gd name="T32" fmla="*/ 13 w 136"/>
                <a:gd name="T33" fmla="*/ 45 h 252"/>
                <a:gd name="T34" fmla="*/ 16 w 136"/>
                <a:gd name="T35" fmla="*/ 51 h 252"/>
                <a:gd name="T36" fmla="*/ 22 w 136"/>
                <a:gd name="T37" fmla="*/ 67 h 252"/>
                <a:gd name="T38" fmla="*/ 23 w 136"/>
                <a:gd name="T39" fmla="*/ 76 h 252"/>
                <a:gd name="T40" fmla="*/ 26 w 136"/>
                <a:gd name="T41" fmla="*/ 81 h 252"/>
                <a:gd name="T42" fmla="*/ 32 w 136"/>
                <a:gd name="T43" fmla="*/ 85 h 252"/>
                <a:gd name="T44" fmla="*/ 40 w 136"/>
                <a:gd name="T45" fmla="*/ 91 h 252"/>
                <a:gd name="T46" fmla="*/ 46 w 136"/>
                <a:gd name="T47" fmla="*/ 97 h 252"/>
                <a:gd name="T48" fmla="*/ 48 w 136"/>
                <a:gd name="T49" fmla="*/ 92 h 252"/>
                <a:gd name="T50" fmla="*/ 52 w 136"/>
                <a:gd name="T51" fmla="*/ 88 h 252"/>
                <a:gd name="T52" fmla="*/ 49 w 136"/>
                <a:gd name="T53" fmla="*/ 85 h 252"/>
                <a:gd name="T54" fmla="*/ 49 w 136"/>
                <a:gd name="T55" fmla="*/ 83 h 252"/>
                <a:gd name="T56" fmla="*/ 51 w 136"/>
                <a:gd name="T57" fmla="*/ 83 h 252"/>
                <a:gd name="T58" fmla="*/ 51 w 136"/>
                <a:gd name="T59" fmla="*/ 81 h 252"/>
                <a:gd name="T60" fmla="*/ 50 w 136"/>
                <a:gd name="T61" fmla="*/ 77 h 252"/>
                <a:gd name="T62" fmla="*/ 49 w 136"/>
                <a:gd name="T63" fmla="*/ 65 h 252"/>
                <a:gd name="T64" fmla="*/ 45 w 136"/>
                <a:gd name="T65" fmla="*/ 50 h 252"/>
                <a:gd name="T66" fmla="*/ 40 w 136"/>
                <a:gd name="T67" fmla="*/ 51 h 252"/>
                <a:gd name="T68" fmla="*/ 36 w 136"/>
                <a:gd name="T69" fmla="*/ 50 h 252"/>
                <a:gd name="T70" fmla="*/ 33 w 136"/>
                <a:gd name="T71" fmla="*/ 47 h 252"/>
                <a:gd name="T72" fmla="*/ 31 w 136"/>
                <a:gd name="T73" fmla="*/ 45 h 252"/>
                <a:gd name="T74" fmla="*/ 31 w 136"/>
                <a:gd name="T75" fmla="*/ 40 h 252"/>
                <a:gd name="T76" fmla="*/ 29 w 136"/>
                <a:gd name="T77" fmla="*/ 36 h 252"/>
                <a:gd name="T78" fmla="*/ 31 w 136"/>
                <a:gd name="T79" fmla="*/ 36 h 252"/>
                <a:gd name="T80" fmla="*/ 33 w 136"/>
                <a:gd name="T81" fmla="*/ 32 h 252"/>
                <a:gd name="T82" fmla="*/ 33 w 136"/>
                <a:gd name="T83" fmla="*/ 28 h 252"/>
                <a:gd name="T84" fmla="*/ 39 w 136"/>
                <a:gd name="T85" fmla="*/ 24 h 252"/>
                <a:gd name="T86" fmla="*/ 45 w 136"/>
                <a:gd name="T87" fmla="*/ 23 h 252"/>
                <a:gd name="T88" fmla="*/ 45 w 136"/>
                <a:gd name="T89" fmla="*/ 20 h 252"/>
                <a:gd name="T90" fmla="*/ 47 w 136"/>
                <a:gd name="T91" fmla="*/ 12 h 252"/>
                <a:gd name="T92" fmla="*/ 42 w 136"/>
                <a:gd name="T93" fmla="*/ 10 h 252"/>
                <a:gd name="T94" fmla="*/ 39 w 136"/>
                <a:gd name="T95" fmla="*/ 10 h 252"/>
                <a:gd name="T96" fmla="*/ 35 w 136"/>
                <a:gd name="T97" fmla="*/ 9 h 252"/>
                <a:gd name="T98" fmla="*/ 31 w 136"/>
                <a:gd name="T99" fmla="*/ 7 h 252"/>
                <a:gd name="T100" fmla="*/ 29 w 136"/>
                <a:gd name="T101" fmla="*/ 4 h 252"/>
                <a:gd name="T102" fmla="*/ 27 w 136"/>
                <a:gd name="T103" fmla="*/ 2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6" h="252">
                  <a:moveTo>
                    <a:pt x="62" y="0"/>
                  </a:moveTo>
                  <a:lnTo>
                    <a:pt x="58" y="4"/>
                  </a:lnTo>
                  <a:lnTo>
                    <a:pt x="62" y="6"/>
                  </a:lnTo>
                  <a:lnTo>
                    <a:pt x="64" y="14"/>
                  </a:lnTo>
                  <a:lnTo>
                    <a:pt x="64" y="22"/>
                  </a:lnTo>
                  <a:lnTo>
                    <a:pt x="62" y="22"/>
                  </a:lnTo>
                  <a:lnTo>
                    <a:pt x="62" y="26"/>
                  </a:lnTo>
                  <a:lnTo>
                    <a:pt x="58" y="32"/>
                  </a:lnTo>
                  <a:lnTo>
                    <a:pt x="54" y="36"/>
                  </a:lnTo>
                  <a:lnTo>
                    <a:pt x="44" y="42"/>
                  </a:lnTo>
                  <a:lnTo>
                    <a:pt x="40" y="46"/>
                  </a:lnTo>
                  <a:lnTo>
                    <a:pt x="34" y="52"/>
                  </a:lnTo>
                  <a:lnTo>
                    <a:pt x="30" y="56"/>
                  </a:lnTo>
                  <a:lnTo>
                    <a:pt x="28" y="64"/>
                  </a:lnTo>
                  <a:lnTo>
                    <a:pt x="24" y="68"/>
                  </a:lnTo>
                  <a:lnTo>
                    <a:pt x="22" y="70"/>
                  </a:lnTo>
                  <a:lnTo>
                    <a:pt x="20" y="70"/>
                  </a:lnTo>
                  <a:lnTo>
                    <a:pt x="18" y="68"/>
                  </a:lnTo>
                  <a:lnTo>
                    <a:pt x="14" y="62"/>
                  </a:lnTo>
                  <a:lnTo>
                    <a:pt x="10" y="64"/>
                  </a:lnTo>
                  <a:lnTo>
                    <a:pt x="6" y="62"/>
                  </a:lnTo>
                  <a:lnTo>
                    <a:pt x="6" y="60"/>
                  </a:lnTo>
                  <a:lnTo>
                    <a:pt x="10" y="58"/>
                  </a:lnTo>
                  <a:lnTo>
                    <a:pt x="8" y="56"/>
                  </a:lnTo>
                  <a:lnTo>
                    <a:pt x="8" y="52"/>
                  </a:lnTo>
                  <a:lnTo>
                    <a:pt x="6" y="52"/>
                  </a:lnTo>
                  <a:lnTo>
                    <a:pt x="2" y="58"/>
                  </a:lnTo>
                  <a:lnTo>
                    <a:pt x="0" y="62"/>
                  </a:lnTo>
                  <a:lnTo>
                    <a:pt x="0" y="68"/>
                  </a:lnTo>
                  <a:lnTo>
                    <a:pt x="2" y="72"/>
                  </a:lnTo>
                  <a:lnTo>
                    <a:pt x="0" y="72"/>
                  </a:lnTo>
                  <a:lnTo>
                    <a:pt x="0" y="74"/>
                  </a:lnTo>
                  <a:lnTo>
                    <a:pt x="2" y="76"/>
                  </a:lnTo>
                  <a:lnTo>
                    <a:pt x="4" y="76"/>
                  </a:lnTo>
                  <a:lnTo>
                    <a:pt x="4" y="82"/>
                  </a:lnTo>
                  <a:lnTo>
                    <a:pt x="2" y="84"/>
                  </a:lnTo>
                  <a:lnTo>
                    <a:pt x="2" y="86"/>
                  </a:lnTo>
                  <a:lnTo>
                    <a:pt x="8" y="90"/>
                  </a:lnTo>
                  <a:lnTo>
                    <a:pt x="16" y="94"/>
                  </a:lnTo>
                  <a:lnTo>
                    <a:pt x="16" y="98"/>
                  </a:lnTo>
                  <a:lnTo>
                    <a:pt x="18" y="102"/>
                  </a:lnTo>
                  <a:lnTo>
                    <a:pt x="22" y="104"/>
                  </a:lnTo>
                  <a:lnTo>
                    <a:pt x="26" y="106"/>
                  </a:lnTo>
                  <a:lnTo>
                    <a:pt x="28" y="110"/>
                  </a:lnTo>
                  <a:lnTo>
                    <a:pt x="28" y="116"/>
                  </a:lnTo>
                  <a:lnTo>
                    <a:pt x="32" y="118"/>
                  </a:lnTo>
                  <a:lnTo>
                    <a:pt x="36" y="120"/>
                  </a:lnTo>
                  <a:lnTo>
                    <a:pt x="40" y="128"/>
                  </a:lnTo>
                  <a:lnTo>
                    <a:pt x="42" y="134"/>
                  </a:lnTo>
                  <a:lnTo>
                    <a:pt x="44" y="150"/>
                  </a:lnTo>
                  <a:lnTo>
                    <a:pt x="48" y="160"/>
                  </a:lnTo>
                  <a:lnTo>
                    <a:pt x="56" y="174"/>
                  </a:lnTo>
                  <a:lnTo>
                    <a:pt x="60" y="186"/>
                  </a:lnTo>
                  <a:lnTo>
                    <a:pt x="62" y="192"/>
                  </a:lnTo>
                  <a:lnTo>
                    <a:pt x="62" y="196"/>
                  </a:lnTo>
                  <a:lnTo>
                    <a:pt x="60" y="198"/>
                  </a:lnTo>
                  <a:lnTo>
                    <a:pt x="68" y="206"/>
                  </a:lnTo>
                  <a:lnTo>
                    <a:pt x="68" y="212"/>
                  </a:lnTo>
                  <a:lnTo>
                    <a:pt x="70" y="216"/>
                  </a:lnTo>
                  <a:lnTo>
                    <a:pt x="76" y="220"/>
                  </a:lnTo>
                  <a:lnTo>
                    <a:pt x="84" y="224"/>
                  </a:lnTo>
                  <a:lnTo>
                    <a:pt x="86" y="228"/>
                  </a:lnTo>
                  <a:lnTo>
                    <a:pt x="104" y="238"/>
                  </a:lnTo>
                  <a:lnTo>
                    <a:pt x="112" y="244"/>
                  </a:lnTo>
                  <a:lnTo>
                    <a:pt x="118" y="250"/>
                  </a:lnTo>
                  <a:lnTo>
                    <a:pt x="120" y="252"/>
                  </a:lnTo>
                  <a:lnTo>
                    <a:pt x="120" y="250"/>
                  </a:lnTo>
                  <a:lnTo>
                    <a:pt x="122" y="246"/>
                  </a:lnTo>
                  <a:lnTo>
                    <a:pt x="126" y="242"/>
                  </a:lnTo>
                  <a:lnTo>
                    <a:pt x="130" y="240"/>
                  </a:lnTo>
                  <a:lnTo>
                    <a:pt x="136" y="230"/>
                  </a:lnTo>
                  <a:lnTo>
                    <a:pt x="136" y="226"/>
                  </a:lnTo>
                  <a:lnTo>
                    <a:pt x="136" y="224"/>
                  </a:lnTo>
                  <a:lnTo>
                    <a:pt x="128" y="222"/>
                  </a:lnTo>
                  <a:lnTo>
                    <a:pt x="130" y="218"/>
                  </a:lnTo>
                  <a:lnTo>
                    <a:pt x="128" y="216"/>
                  </a:lnTo>
                  <a:lnTo>
                    <a:pt x="128" y="214"/>
                  </a:lnTo>
                  <a:lnTo>
                    <a:pt x="130" y="214"/>
                  </a:lnTo>
                  <a:lnTo>
                    <a:pt x="134" y="218"/>
                  </a:lnTo>
                  <a:lnTo>
                    <a:pt x="132" y="214"/>
                  </a:lnTo>
                  <a:lnTo>
                    <a:pt x="132" y="212"/>
                  </a:lnTo>
                  <a:lnTo>
                    <a:pt x="134" y="210"/>
                  </a:lnTo>
                  <a:lnTo>
                    <a:pt x="130" y="202"/>
                  </a:lnTo>
                  <a:lnTo>
                    <a:pt x="130" y="196"/>
                  </a:lnTo>
                  <a:lnTo>
                    <a:pt x="132" y="194"/>
                  </a:lnTo>
                  <a:lnTo>
                    <a:pt x="134" y="184"/>
                  </a:lnTo>
                  <a:lnTo>
                    <a:pt x="128" y="170"/>
                  </a:lnTo>
                  <a:lnTo>
                    <a:pt x="114" y="166"/>
                  </a:lnTo>
                  <a:lnTo>
                    <a:pt x="116" y="132"/>
                  </a:lnTo>
                  <a:lnTo>
                    <a:pt x="116" y="130"/>
                  </a:lnTo>
                  <a:lnTo>
                    <a:pt x="116" y="128"/>
                  </a:lnTo>
                  <a:lnTo>
                    <a:pt x="116" y="130"/>
                  </a:lnTo>
                  <a:lnTo>
                    <a:pt x="106" y="134"/>
                  </a:lnTo>
                  <a:lnTo>
                    <a:pt x="96" y="134"/>
                  </a:lnTo>
                  <a:lnTo>
                    <a:pt x="94" y="134"/>
                  </a:lnTo>
                  <a:lnTo>
                    <a:pt x="94" y="130"/>
                  </a:lnTo>
                  <a:lnTo>
                    <a:pt x="92" y="128"/>
                  </a:lnTo>
                  <a:lnTo>
                    <a:pt x="90" y="126"/>
                  </a:lnTo>
                  <a:lnTo>
                    <a:pt x="88" y="124"/>
                  </a:lnTo>
                  <a:lnTo>
                    <a:pt x="86" y="122"/>
                  </a:lnTo>
                  <a:lnTo>
                    <a:pt x="82" y="118"/>
                  </a:lnTo>
                  <a:lnTo>
                    <a:pt x="80" y="116"/>
                  </a:lnTo>
                  <a:lnTo>
                    <a:pt x="80" y="110"/>
                  </a:lnTo>
                  <a:lnTo>
                    <a:pt x="80" y="108"/>
                  </a:lnTo>
                  <a:lnTo>
                    <a:pt x="80" y="106"/>
                  </a:lnTo>
                  <a:lnTo>
                    <a:pt x="78" y="102"/>
                  </a:lnTo>
                  <a:lnTo>
                    <a:pt x="76" y="96"/>
                  </a:lnTo>
                  <a:lnTo>
                    <a:pt x="78" y="96"/>
                  </a:lnTo>
                  <a:lnTo>
                    <a:pt x="80" y="96"/>
                  </a:lnTo>
                  <a:lnTo>
                    <a:pt x="82" y="96"/>
                  </a:lnTo>
                  <a:lnTo>
                    <a:pt x="82" y="90"/>
                  </a:lnTo>
                  <a:lnTo>
                    <a:pt x="84" y="88"/>
                  </a:lnTo>
                  <a:lnTo>
                    <a:pt x="86" y="84"/>
                  </a:lnTo>
                  <a:lnTo>
                    <a:pt x="88" y="78"/>
                  </a:lnTo>
                  <a:lnTo>
                    <a:pt x="88" y="74"/>
                  </a:lnTo>
                  <a:lnTo>
                    <a:pt x="92" y="70"/>
                  </a:lnTo>
                  <a:lnTo>
                    <a:pt x="98" y="66"/>
                  </a:lnTo>
                  <a:lnTo>
                    <a:pt x="102" y="64"/>
                  </a:lnTo>
                  <a:lnTo>
                    <a:pt x="108" y="62"/>
                  </a:lnTo>
                  <a:lnTo>
                    <a:pt x="116" y="60"/>
                  </a:lnTo>
                  <a:lnTo>
                    <a:pt x="118" y="60"/>
                  </a:lnTo>
                  <a:lnTo>
                    <a:pt x="120" y="58"/>
                  </a:lnTo>
                  <a:lnTo>
                    <a:pt x="120" y="56"/>
                  </a:lnTo>
                  <a:lnTo>
                    <a:pt x="116" y="54"/>
                  </a:lnTo>
                  <a:lnTo>
                    <a:pt x="112" y="54"/>
                  </a:lnTo>
                  <a:lnTo>
                    <a:pt x="122" y="32"/>
                  </a:lnTo>
                  <a:lnTo>
                    <a:pt x="122" y="30"/>
                  </a:lnTo>
                  <a:lnTo>
                    <a:pt x="118" y="30"/>
                  </a:lnTo>
                  <a:lnTo>
                    <a:pt x="112" y="28"/>
                  </a:lnTo>
                  <a:lnTo>
                    <a:pt x="108" y="26"/>
                  </a:lnTo>
                  <a:lnTo>
                    <a:pt x="104" y="26"/>
                  </a:lnTo>
                  <a:lnTo>
                    <a:pt x="100" y="26"/>
                  </a:lnTo>
                  <a:lnTo>
                    <a:pt x="100" y="28"/>
                  </a:lnTo>
                  <a:lnTo>
                    <a:pt x="94" y="26"/>
                  </a:lnTo>
                  <a:lnTo>
                    <a:pt x="90" y="24"/>
                  </a:lnTo>
                  <a:lnTo>
                    <a:pt x="90" y="22"/>
                  </a:lnTo>
                  <a:lnTo>
                    <a:pt x="90" y="18"/>
                  </a:lnTo>
                  <a:lnTo>
                    <a:pt x="82" y="18"/>
                  </a:lnTo>
                  <a:lnTo>
                    <a:pt x="80" y="16"/>
                  </a:lnTo>
                  <a:lnTo>
                    <a:pt x="78" y="14"/>
                  </a:lnTo>
                  <a:lnTo>
                    <a:pt x="76" y="10"/>
                  </a:lnTo>
                  <a:lnTo>
                    <a:pt x="72" y="6"/>
                  </a:lnTo>
                  <a:lnTo>
                    <a:pt x="70" y="4"/>
                  </a:lnTo>
                  <a:lnTo>
                    <a:pt x="70" y="0"/>
                  </a:lnTo>
                  <a:lnTo>
                    <a:pt x="62" y="0"/>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933" name="Freeform 58"/>
            <p:cNvSpPr>
              <a:spLocks/>
            </p:cNvSpPr>
            <p:nvPr/>
          </p:nvSpPr>
          <p:spPr bwMode="auto">
            <a:xfrm>
              <a:off x="6290594" y="4227581"/>
              <a:ext cx="367691" cy="486727"/>
            </a:xfrm>
            <a:custGeom>
              <a:avLst/>
              <a:gdLst>
                <a:gd name="T0" fmla="*/ 17 w 90"/>
                <a:gd name="T1" fmla="*/ 2 h 120"/>
                <a:gd name="T2" fmla="*/ 7 w 90"/>
                <a:gd name="T3" fmla="*/ 2 h 120"/>
                <a:gd name="T4" fmla="*/ 6 w 90"/>
                <a:gd name="T5" fmla="*/ 2 h 120"/>
                <a:gd name="T6" fmla="*/ 5 w 90"/>
                <a:gd name="T7" fmla="*/ 4 h 120"/>
                <a:gd name="T8" fmla="*/ 3 w 90"/>
                <a:gd name="T9" fmla="*/ 8 h 120"/>
                <a:gd name="T10" fmla="*/ 0 w 90"/>
                <a:gd name="T11" fmla="*/ 15 h 120"/>
                <a:gd name="T12" fmla="*/ 3 w 90"/>
                <a:gd name="T13" fmla="*/ 16 h 120"/>
                <a:gd name="T14" fmla="*/ 4 w 90"/>
                <a:gd name="T15" fmla="*/ 19 h 120"/>
                <a:gd name="T16" fmla="*/ 6 w 90"/>
                <a:gd name="T17" fmla="*/ 20 h 120"/>
                <a:gd name="T18" fmla="*/ 7 w 90"/>
                <a:gd name="T19" fmla="*/ 21 h 120"/>
                <a:gd name="T20" fmla="*/ 8 w 90"/>
                <a:gd name="T21" fmla="*/ 23 h 120"/>
                <a:gd name="T22" fmla="*/ 8 w 90"/>
                <a:gd name="T23" fmla="*/ 25 h 120"/>
                <a:gd name="T24" fmla="*/ 9 w 90"/>
                <a:gd name="T25" fmla="*/ 26 h 120"/>
                <a:gd name="T26" fmla="*/ 13 w 90"/>
                <a:gd name="T27" fmla="*/ 27 h 120"/>
                <a:gd name="T28" fmla="*/ 13 w 90"/>
                <a:gd name="T29" fmla="*/ 29 h 120"/>
                <a:gd name="T30" fmla="*/ 15 w 90"/>
                <a:gd name="T31" fmla="*/ 29 h 120"/>
                <a:gd name="T32" fmla="*/ 15 w 90"/>
                <a:gd name="T33" fmla="*/ 29 h 120"/>
                <a:gd name="T34" fmla="*/ 17 w 90"/>
                <a:gd name="T35" fmla="*/ 30 h 120"/>
                <a:gd name="T36" fmla="*/ 19 w 90"/>
                <a:gd name="T37" fmla="*/ 33 h 120"/>
                <a:gd name="T38" fmla="*/ 20 w 90"/>
                <a:gd name="T39" fmla="*/ 34 h 120"/>
                <a:gd name="T40" fmla="*/ 20 w 90"/>
                <a:gd name="T41" fmla="*/ 37 h 120"/>
                <a:gd name="T42" fmla="*/ 19 w 90"/>
                <a:gd name="T43" fmla="*/ 38 h 120"/>
                <a:gd name="T44" fmla="*/ 17 w 90"/>
                <a:gd name="T45" fmla="*/ 41 h 120"/>
                <a:gd name="T46" fmla="*/ 17 w 90"/>
                <a:gd name="T47" fmla="*/ 44 h 120"/>
                <a:gd name="T48" fmla="*/ 17 w 90"/>
                <a:gd name="T49" fmla="*/ 44 h 120"/>
                <a:gd name="T50" fmla="*/ 19 w 90"/>
                <a:gd name="T51" fmla="*/ 44 h 120"/>
                <a:gd name="T52" fmla="*/ 21 w 90"/>
                <a:gd name="T53" fmla="*/ 44 h 120"/>
                <a:gd name="T54" fmla="*/ 24 w 90"/>
                <a:gd name="T55" fmla="*/ 45 h 120"/>
                <a:gd name="T56" fmla="*/ 28 w 90"/>
                <a:gd name="T57" fmla="*/ 45 h 120"/>
                <a:gd name="T58" fmla="*/ 29 w 90"/>
                <a:gd name="T59" fmla="*/ 45 h 120"/>
                <a:gd name="T60" fmla="*/ 31 w 90"/>
                <a:gd name="T61" fmla="*/ 45 h 120"/>
                <a:gd name="T62" fmla="*/ 31 w 90"/>
                <a:gd name="T63" fmla="*/ 44 h 120"/>
                <a:gd name="T64" fmla="*/ 32 w 90"/>
                <a:gd name="T65" fmla="*/ 41 h 120"/>
                <a:gd name="T66" fmla="*/ 34 w 90"/>
                <a:gd name="T67" fmla="*/ 40 h 120"/>
                <a:gd name="T68" fmla="*/ 34 w 90"/>
                <a:gd name="T69" fmla="*/ 38 h 120"/>
                <a:gd name="T70" fmla="*/ 34 w 90"/>
                <a:gd name="T71" fmla="*/ 35 h 120"/>
                <a:gd name="T72" fmla="*/ 34 w 90"/>
                <a:gd name="T73" fmla="*/ 33 h 120"/>
                <a:gd name="T74" fmla="*/ 34 w 90"/>
                <a:gd name="T75" fmla="*/ 30 h 120"/>
                <a:gd name="T76" fmla="*/ 35 w 90"/>
                <a:gd name="T77" fmla="*/ 26 h 120"/>
                <a:gd name="T78" fmla="*/ 35 w 90"/>
                <a:gd name="T79" fmla="*/ 26 h 120"/>
                <a:gd name="T80" fmla="*/ 32 w 90"/>
                <a:gd name="T81" fmla="*/ 27 h 120"/>
                <a:gd name="T82" fmla="*/ 32 w 90"/>
                <a:gd name="T83" fmla="*/ 27 h 120"/>
                <a:gd name="T84" fmla="*/ 32 w 90"/>
                <a:gd name="T85" fmla="*/ 24 h 120"/>
                <a:gd name="T86" fmla="*/ 32 w 90"/>
                <a:gd name="T87" fmla="*/ 19 h 120"/>
                <a:gd name="T88" fmla="*/ 31 w 90"/>
                <a:gd name="T89" fmla="*/ 17 h 120"/>
                <a:gd name="T90" fmla="*/ 29 w 90"/>
                <a:gd name="T91" fmla="*/ 16 h 120"/>
                <a:gd name="T92" fmla="*/ 28 w 90"/>
                <a:gd name="T93" fmla="*/ 16 h 120"/>
                <a:gd name="T94" fmla="*/ 27 w 90"/>
                <a:gd name="T95" fmla="*/ 15 h 120"/>
                <a:gd name="T96" fmla="*/ 27 w 90"/>
                <a:gd name="T97" fmla="*/ 15 h 120"/>
                <a:gd name="T98" fmla="*/ 22 w 90"/>
                <a:gd name="T99" fmla="*/ 15 h 120"/>
                <a:gd name="T100" fmla="*/ 21 w 90"/>
                <a:gd name="T101" fmla="*/ 13 h 120"/>
                <a:gd name="T102" fmla="*/ 20 w 90"/>
                <a:gd name="T103" fmla="*/ 10 h 120"/>
                <a:gd name="T104" fmla="*/ 21 w 90"/>
                <a:gd name="T105" fmla="*/ 8 h 120"/>
                <a:gd name="T106" fmla="*/ 20 w 90"/>
                <a:gd name="T107" fmla="*/ 6 h 120"/>
                <a:gd name="T108" fmla="*/ 17 w 90"/>
                <a:gd name="T109" fmla="*/ 3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0" h="120">
                  <a:moveTo>
                    <a:pt x="46" y="8"/>
                  </a:moveTo>
                  <a:lnTo>
                    <a:pt x="42" y="2"/>
                  </a:lnTo>
                  <a:lnTo>
                    <a:pt x="32" y="0"/>
                  </a:lnTo>
                  <a:lnTo>
                    <a:pt x="18" y="2"/>
                  </a:lnTo>
                  <a:lnTo>
                    <a:pt x="14" y="6"/>
                  </a:lnTo>
                  <a:lnTo>
                    <a:pt x="12" y="12"/>
                  </a:lnTo>
                  <a:lnTo>
                    <a:pt x="10" y="16"/>
                  </a:lnTo>
                  <a:lnTo>
                    <a:pt x="8" y="20"/>
                  </a:lnTo>
                  <a:lnTo>
                    <a:pt x="8" y="24"/>
                  </a:lnTo>
                  <a:lnTo>
                    <a:pt x="0" y="40"/>
                  </a:lnTo>
                  <a:lnTo>
                    <a:pt x="8" y="44"/>
                  </a:lnTo>
                  <a:lnTo>
                    <a:pt x="10" y="50"/>
                  </a:lnTo>
                  <a:lnTo>
                    <a:pt x="12" y="52"/>
                  </a:lnTo>
                  <a:lnTo>
                    <a:pt x="14" y="54"/>
                  </a:lnTo>
                  <a:lnTo>
                    <a:pt x="18" y="56"/>
                  </a:lnTo>
                  <a:lnTo>
                    <a:pt x="20" y="60"/>
                  </a:lnTo>
                  <a:lnTo>
                    <a:pt x="22" y="64"/>
                  </a:lnTo>
                  <a:lnTo>
                    <a:pt x="22" y="66"/>
                  </a:lnTo>
                  <a:lnTo>
                    <a:pt x="24" y="68"/>
                  </a:lnTo>
                  <a:lnTo>
                    <a:pt x="28" y="70"/>
                  </a:lnTo>
                  <a:lnTo>
                    <a:pt x="32" y="74"/>
                  </a:lnTo>
                  <a:lnTo>
                    <a:pt x="34" y="76"/>
                  </a:lnTo>
                  <a:lnTo>
                    <a:pt x="36" y="76"/>
                  </a:lnTo>
                  <a:lnTo>
                    <a:pt x="38" y="76"/>
                  </a:lnTo>
                  <a:lnTo>
                    <a:pt x="44" y="80"/>
                  </a:lnTo>
                  <a:lnTo>
                    <a:pt x="46" y="84"/>
                  </a:lnTo>
                  <a:lnTo>
                    <a:pt x="50" y="88"/>
                  </a:lnTo>
                  <a:lnTo>
                    <a:pt x="52" y="90"/>
                  </a:lnTo>
                  <a:lnTo>
                    <a:pt x="52" y="92"/>
                  </a:lnTo>
                  <a:lnTo>
                    <a:pt x="52" y="98"/>
                  </a:lnTo>
                  <a:lnTo>
                    <a:pt x="50" y="104"/>
                  </a:lnTo>
                  <a:lnTo>
                    <a:pt x="46" y="108"/>
                  </a:lnTo>
                  <a:lnTo>
                    <a:pt x="42" y="116"/>
                  </a:lnTo>
                  <a:lnTo>
                    <a:pt x="42" y="118"/>
                  </a:lnTo>
                  <a:lnTo>
                    <a:pt x="46" y="118"/>
                  </a:lnTo>
                  <a:lnTo>
                    <a:pt x="50" y="118"/>
                  </a:lnTo>
                  <a:lnTo>
                    <a:pt x="54" y="118"/>
                  </a:lnTo>
                  <a:lnTo>
                    <a:pt x="58" y="120"/>
                  </a:lnTo>
                  <a:lnTo>
                    <a:pt x="62" y="120"/>
                  </a:lnTo>
                  <a:lnTo>
                    <a:pt x="72" y="120"/>
                  </a:lnTo>
                  <a:lnTo>
                    <a:pt x="76" y="120"/>
                  </a:lnTo>
                  <a:lnTo>
                    <a:pt x="78" y="120"/>
                  </a:lnTo>
                  <a:lnTo>
                    <a:pt x="80" y="118"/>
                  </a:lnTo>
                  <a:lnTo>
                    <a:pt x="82" y="114"/>
                  </a:lnTo>
                  <a:lnTo>
                    <a:pt x="84" y="110"/>
                  </a:lnTo>
                  <a:lnTo>
                    <a:pt x="86" y="106"/>
                  </a:lnTo>
                  <a:lnTo>
                    <a:pt x="86" y="100"/>
                  </a:lnTo>
                  <a:lnTo>
                    <a:pt x="86" y="96"/>
                  </a:lnTo>
                  <a:lnTo>
                    <a:pt x="88" y="94"/>
                  </a:lnTo>
                  <a:lnTo>
                    <a:pt x="88" y="88"/>
                  </a:lnTo>
                  <a:lnTo>
                    <a:pt x="88" y="80"/>
                  </a:lnTo>
                  <a:lnTo>
                    <a:pt x="90" y="74"/>
                  </a:lnTo>
                  <a:lnTo>
                    <a:pt x="90" y="68"/>
                  </a:lnTo>
                  <a:lnTo>
                    <a:pt x="88" y="68"/>
                  </a:lnTo>
                  <a:lnTo>
                    <a:pt x="84" y="70"/>
                  </a:lnTo>
                  <a:lnTo>
                    <a:pt x="82" y="70"/>
                  </a:lnTo>
                  <a:lnTo>
                    <a:pt x="82" y="68"/>
                  </a:lnTo>
                  <a:lnTo>
                    <a:pt x="82" y="64"/>
                  </a:lnTo>
                  <a:lnTo>
                    <a:pt x="82" y="50"/>
                  </a:lnTo>
                  <a:lnTo>
                    <a:pt x="80" y="46"/>
                  </a:lnTo>
                  <a:lnTo>
                    <a:pt x="76" y="44"/>
                  </a:lnTo>
                  <a:lnTo>
                    <a:pt x="74" y="44"/>
                  </a:lnTo>
                  <a:lnTo>
                    <a:pt x="72" y="42"/>
                  </a:lnTo>
                  <a:lnTo>
                    <a:pt x="72" y="40"/>
                  </a:lnTo>
                  <a:lnTo>
                    <a:pt x="70" y="38"/>
                  </a:lnTo>
                  <a:lnTo>
                    <a:pt x="68" y="40"/>
                  </a:lnTo>
                  <a:lnTo>
                    <a:pt x="60" y="40"/>
                  </a:lnTo>
                  <a:lnTo>
                    <a:pt x="56" y="38"/>
                  </a:lnTo>
                  <a:lnTo>
                    <a:pt x="54" y="36"/>
                  </a:lnTo>
                  <a:lnTo>
                    <a:pt x="54" y="32"/>
                  </a:lnTo>
                  <a:lnTo>
                    <a:pt x="52" y="26"/>
                  </a:lnTo>
                  <a:lnTo>
                    <a:pt x="54" y="20"/>
                  </a:lnTo>
                  <a:lnTo>
                    <a:pt x="52" y="16"/>
                  </a:lnTo>
                  <a:lnTo>
                    <a:pt x="50" y="12"/>
                  </a:lnTo>
                  <a:lnTo>
                    <a:pt x="46" y="8"/>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935" name="Freeform 60"/>
            <p:cNvSpPr>
              <a:spLocks noEditPoints="1"/>
            </p:cNvSpPr>
            <p:nvPr/>
          </p:nvSpPr>
          <p:spPr bwMode="auto">
            <a:xfrm>
              <a:off x="5348056" y="2565460"/>
              <a:ext cx="274477" cy="155340"/>
            </a:xfrm>
            <a:custGeom>
              <a:avLst/>
              <a:gdLst>
                <a:gd name="T0" fmla="*/ 2 w 68"/>
                <a:gd name="T1" fmla="*/ 0 h 38"/>
                <a:gd name="T2" fmla="*/ 2 w 68"/>
                <a:gd name="T3" fmla="*/ 0 h 38"/>
                <a:gd name="T4" fmla="*/ 2 w 68"/>
                <a:gd name="T5" fmla="*/ 2 h 38"/>
                <a:gd name="T6" fmla="*/ 0 w 68"/>
                <a:gd name="T7" fmla="*/ 3 h 38"/>
                <a:gd name="T8" fmla="*/ 2 w 68"/>
                <a:gd name="T9" fmla="*/ 6 h 38"/>
                <a:gd name="T10" fmla="*/ 2 w 68"/>
                <a:gd name="T11" fmla="*/ 8 h 38"/>
                <a:gd name="T12" fmla="*/ 4 w 68"/>
                <a:gd name="T13" fmla="*/ 8 h 38"/>
                <a:gd name="T14" fmla="*/ 7 w 68"/>
                <a:gd name="T15" fmla="*/ 8 h 38"/>
                <a:gd name="T16" fmla="*/ 7 w 68"/>
                <a:gd name="T17" fmla="*/ 10 h 38"/>
                <a:gd name="T18" fmla="*/ 8 w 68"/>
                <a:gd name="T19" fmla="*/ 10 h 38"/>
                <a:gd name="T20" fmla="*/ 9 w 68"/>
                <a:gd name="T21" fmla="*/ 12 h 38"/>
                <a:gd name="T22" fmla="*/ 11 w 68"/>
                <a:gd name="T23" fmla="*/ 13 h 38"/>
                <a:gd name="T24" fmla="*/ 13 w 68"/>
                <a:gd name="T25" fmla="*/ 13 h 38"/>
                <a:gd name="T26" fmla="*/ 13 w 68"/>
                <a:gd name="T27" fmla="*/ 12 h 38"/>
                <a:gd name="T28" fmla="*/ 12 w 68"/>
                <a:gd name="T29" fmla="*/ 12 h 38"/>
                <a:gd name="T30" fmla="*/ 12 w 68"/>
                <a:gd name="T31" fmla="*/ 12 h 38"/>
                <a:gd name="T32" fmla="*/ 13 w 68"/>
                <a:gd name="T33" fmla="*/ 10 h 38"/>
                <a:gd name="T34" fmla="*/ 12 w 68"/>
                <a:gd name="T35" fmla="*/ 9 h 38"/>
                <a:gd name="T36" fmla="*/ 11 w 68"/>
                <a:gd name="T37" fmla="*/ 8 h 38"/>
                <a:gd name="T38" fmla="*/ 14 w 68"/>
                <a:gd name="T39" fmla="*/ 6 h 38"/>
                <a:gd name="T40" fmla="*/ 14 w 68"/>
                <a:gd name="T41" fmla="*/ 6 h 38"/>
                <a:gd name="T42" fmla="*/ 15 w 68"/>
                <a:gd name="T43" fmla="*/ 4 h 38"/>
                <a:gd name="T44" fmla="*/ 16 w 68"/>
                <a:gd name="T45" fmla="*/ 4 h 38"/>
                <a:gd name="T46" fmla="*/ 16 w 68"/>
                <a:gd name="T47" fmla="*/ 4 h 38"/>
                <a:gd name="T48" fmla="*/ 18 w 68"/>
                <a:gd name="T49" fmla="*/ 8 h 38"/>
                <a:gd name="T50" fmla="*/ 21 w 68"/>
                <a:gd name="T51" fmla="*/ 8 h 38"/>
                <a:gd name="T52" fmla="*/ 21 w 68"/>
                <a:gd name="T53" fmla="*/ 9 h 38"/>
                <a:gd name="T54" fmla="*/ 20 w 68"/>
                <a:gd name="T55" fmla="*/ 13 h 38"/>
                <a:gd name="T56" fmla="*/ 23 w 68"/>
                <a:gd name="T57" fmla="*/ 15 h 38"/>
                <a:gd name="T58" fmla="*/ 23 w 68"/>
                <a:gd name="T59" fmla="*/ 15 h 38"/>
                <a:gd name="T60" fmla="*/ 24 w 68"/>
                <a:gd name="T61" fmla="*/ 13 h 38"/>
                <a:gd name="T62" fmla="*/ 25 w 68"/>
                <a:gd name="T63" fmla="*/ 12 h 38"/>
                <a:gd name="T64" fmla="*/ 25 w 68"/>
                <a:gd name="T65" fmla="*/ 10 h 38"/>
                <a:gd name="T66" fmla="*/ 24 w 68"/>
                <a:gd name="T67" fmla="*/ 8 h 38"/>
                <a:gd name="T68" fmla="*/ 21 w 68"/>
                <a:gd name="T69" fmla="*/ 5 h 38"/>
                <a:gd name="T70" fmla="*/ 18 w 68"/>
                <a:gd name="T71" fmla="*/ 2 h 38"/>
                <a:gd name="T72" fmla="*/ 15 w 68"/>
                <a:gd name="T73" fmla="*/ 0 h 38"/>
                <a:gd name="T74" fmla="*/ 14 w 68"/>
                <a:gd name="T75" fmla="*/ 2 h 38"/>
                <a:gd name="T76" fmla="*/ 7 w 68"/>
                <a:gd name="T77" fmla="*/ 4 h 38"/>
                <a:gd name="T78" fmla="*/ 7 w 68"/>
                <a:gd name="T79" fmla="*/ 3 h 38"/>
                <a:gd name="T80" fmla="*/ 5 w 68"/>
                <a:gd name="T81" fmla="*/ 3 h 38"/>
                <a:gd name="T82" fmla="*/ 4 w 68"/>
                <a:gd name="T83" fmla="*/ 4 h 38"/>
                <a:gd name="T84" fmla="*/ 4 w 68"/>
                <a:gd name="T85" fmla="*/ 4 h 38"/>
                <a:gd name="T86" fmla="*/ 2 w 68"/>
                <a:gd name="T87" fmla="*/ 0 h 38"/>
                <a:gd name="T88" fmla="*/ 7 w 68"/>
                <a:gd name="T89" fmla="*/ 13 h 38"/>
                <a:gd name="T90" fmla="*/ 7 w 68"/>
                <a:gd name="T91" fmla="*/ 13 h 38"/>
                <a:gd name="T92" fmla="*/ 5 w 68"/>
                <a:gd name="T93" fmla="*/ 12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 h="38">
                  <a:moveTo>
                    <a:pt x="6" y="0"/>
                  </a:moveTo>
                  <a:lnTo>
                    <a:pt x="4" y="0"/>
                  </a:lnTo>
                  <a:lnTo>
                    <a:pt x="2" y="0"/>
                  </a:lnTo>
                  <a:lnTo>
                    <a:pt x="2" y="2"/>
                  </a:lnTo>
                  <a:lnTo>
                    <a:pt x="2" y="6"/>
                  </a:lnTo>
                  <a:lnTo>
                    <a:pt x="0" y="8"/>
                  </a:lnTo>
                  <a:lnTo>
                    <a:pt x="2" y="10"/>
                  </a:lnTo>
                  <a:lnTo>
                    <a:pt x="4" y="14"/>
                  </a:lnTo>
                  <a:lnTo>
                    <a:pt x="2" y="20"/>
                  </a:lnTo>
                  <a:lnTo>
                    <a:pt x="10" y="20"/>
                  </a:lnTo>
                  <a:lnTo>
                    <a:pt x="14" y="20"/>
                  </a:lnTo>
                  <a:lnTo>
                    <a:pt x="18" y="22"/>
                  </a:lnTo>
                  <a:lnTo>
                    <a:pt x="18" y="26"/>
                  </a:lnTo>
                  <a:lnTo>
                    <a:pt x="22" y="26"/>
                  </a:lnTo>
                  <a:lnTo>
                    <a:pt x="24" y="26"/>
                  </a:lnTo>
                  <a:lnTo>
                    <a:pt x="24" y="30"/>
                  </a:lnTo>
                  <a:lnTo>
                    <a:pt x="30" y="32"/>
                  </a:lnTo>
                  <a:lnTo>
                    <a:pt x="36" y="32"/>
                  </a:lnTo>
                  <a:lnTo>
                    <a:pt x="38" y="32"/>
                  </a:lnTo>
                  <a:lnTo>
                    <a:pt x="36" y="30"/>
                  </a:lnTo>
                  <a:lnTo>
                    <a:pt x="34" y="30"/>
                  </a:lnTo>
                  <a:lnTo>
                    <a:pt x="32" y="32"/>
                  </a:lnTo>
                  <a:lnTo>
                    <a:pt x="32" y="30"/>
                  </a:lnTo>
                  <a:lnTo>
                    <a:pt x="36" y="28"/>
                  </a:lnTo>
                  <a:lnTo>
                    <a:pt x="34" y="24"/>
                  </a:lnTo>
                  <a:lnTo>
                    <a:pt x="30" y="24"/>
                  </a:lnTo>
                  <a:lnTo>
                    <a:pt x="30" y="20"/>
                  </a:lnTo>
                  <a:lnTo>
                    <a:pt x="38" y="14"/>
                  </a:lnTo>
                  <a:lnTo>
                    <a:pt x="40" y="10"/>
                  </a:lnTo>
                  <a:lnTo>
                    <a:pt x="42" y="10"/>
                  </a:lnTo>
                  <a:lnTo>
                    <a:pt x="44" y="10"/>
                  </a:lnTo>
                  <a:lnTo>
                    <a:pt x="50" y="22"/>
                  </a:lnTo>
                  <a:lnTo>
                    <a:pt x="58" y="20"/>
                  </a:lnTo>
                  <a:lnTo>
                    <a:pt x="56" y="24"/>
                  </a:lnTo>
                  <a:lnTo>
                    <a:pt x="54" y="34"/>
                  </a:lnTo>
                  <a:lnTo>
                    <a:pt x="56" y="36"/>
                  </a:lnTo>
                  <a:lnTo>
                    <a:pt x="60" y="38"/>
                  </a:lnTo>
                  <a:lnTo>
                    <a:pt x="64" y="38"/>
                  </a:lnTo>
                  <a:lnTo>
                    <a:pt x="66" y="36"/>
                  </a:lnTo>
                  <a:lnTo>
                    <a:pt x="68" y="34"/>
                  </a:lnTo>
                  <a:lnTo>
                    <a:pt x="68" y="30"/>
                  </a:lnTo>
                  <a:lnTo>
                    <a:pt x="68" y="26"/>
                  </a:lnTo>
                  <a:lnTo>
                    <a:pt x="66" y="24"/>
                  </a:lnTo>
                  <a:lnTo>
                    <a:pt x="66" y="20"/>
                  </a:lnTo>
                  <a:lnTo>
                    <a:pt x="58" y="12"/>
                  </a:lnTo>
                  <a:lnTo>
                    <a:pt x="50" y="2"/>
                  </a:lnTo>
                  <a:lnTo>
                    <a:pt x="40" y="0"/>
                  </a:lnTo>
                  <a:lnTo>
                    <a:pt x="38" y="6"/>
                  </a:lnTo>
                  <a:lnTo>
                    <a:pt x="28" y="8"/>
                  </a:lnTo>
                  <a:lnTo>
                    <a:pt x="20" y="10"/>
                  </a:lnTo>
                  <a:lnTo>
                    <a:pt x="18" y="8"/>
                  </a:lnTo>
                  <a:lnTo>
                    <a:pt x="16" y="8"/>
                  </a:lnTo>
                  <a:lnTo>
                    <a:pt x="14" y="8"/>
                  </a:lnTo>
                  <a:lnTo>
                    <a:pt x="12" y="10"/>
                  </a:lnTo>
                  <a:lnTo>
                    <a:pt x="10" y="10"/>
                  </a:lnTo>
                  <a:lnTo>
                    <a:pt x="6" y="0"/>
                  </a:lnTo>
                  <a:close/>
                  <a:moveTo>
                    <a:pt x="16" y="30"/>
                  </a:moveTo>
                  <a:lnTo>
                    <a:pt x="18" y="34"/>
                  </a:lnTo>
                  <a:lnTo>
                    <a:pt x="18" y="32"/>
                  </a:lnTo>
                  <a:lnTo>
                    <a:pt x="16" y="30"/>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962" name="Freeform 87"/>
            <p:cNvSpPr>
              <a:spLocks noEditPoints="1"/>
            </p:cNvSpPr>
            <p:nvPr/>
          </p:nvSpPr>
          <p:spPr bwMode="auto">
            <a:xfrm>
              <a:off x="5161619" y="2265137"/>
              <a:ext cx="186434" cy="217472"/>
            </a:xfrm>
            <a:custGeom>
              <a:avLst/>
              <a:gdLst>
                <a:gd name="T0" fmla="*/ 7 w 46"/>
                <a:gd name="T1" fmla="*/ 18 h 54"/>
                <a:gd name="T2" fmla="*/ 6 w 46"/>
                <a:gd name="T3" fmla="*/ 15 h 54"/>
                <a:gd name="T4" fmla="*/ 7 w 46"/>
                <a:gd name="T5" fmla="*/ 15 h 54"/>
                <a:gd name="T6" fmla="*/ 9 w 46"/>
                <a:gd name="T7" fmla="*/ 16 h 54"/>
                <a:gd name="T8" fmla="*/ 10 w 46"/>
                <a:gd name="T9" fmla="*/ 19 h 54"/>
                <a:gd name="T10" fmla="*/ 13 w 46"/>
                <a:gd name="T11" fmla="*/ 19 h 54"/>
                <a:gd name="T12" fmla="*/ 13 w 46"/>
                <a:gd name="T13" fmla="*/ 20 h 54"/>
                <a:gd name="T14" fmla="*/ 14 w 46"/>
                <a:gd name="T15" fmla="*/ 20 h 54"/>
                <a:gd name="T16" fmla="*/ 14 w 46"/>
                <a:gd name="T17" fmla="*/ 19 h 54"/>
                <a:gd name="T18" fmla="*/ 14 w 46"/>
                <a:gd name="T19" fmla="*/ 2 h 54"/>
                <a:gd name="T20" fmla="*/ 13 w 46"/>
                <a:gd name="T21" fmla="*/ 2 h 54"/>
                <a:gd name="T22" fmla="*/ 13 w 46"/>
                <a:gd name="T23" fmla="*/ 2 h 54"/>
                <a:gd name="T24" fmla="*/ 9 w 46"/>
                <a:gd name="T25" fmla="*/ 4 h 54"/>
                <a:gd name="T26" fmla="*/ 8 w 46"/>
                <a:gd name="T27" fmla="*/ 4 h 54"/>
                <a:gd name="T28" fmla="*/ 7 w 46"/>
                <a:gd name="T29" fmla="*/ 4 h 54"/>
                <a:gd name="T30" fmla="*/ 4 w 46"/>
                <a:gd name="T31" fmla="*/ 3 h 54"/>
                <a:gd name="T32" fmla="*/ 2 w 46"/>
                <a:gd name="T33" fmla="*/ 4 h 54"/>
                <a:gd name="T34" fmla="*/ 2 w 46"/>
                <a:gd name="T35" fmla="*/ 5 h 54"/>
                <a:gd name="T36" fmla="*/ 2 w 46"/>
                <a:gd name="T37" fmla="*/ 8 h 54"/>
                <a:gd name="T38" fmla="*/ 0 w 46"/>
                <a:gd name="T39" fmla="*/ 9 h 54"/>
                <a:gd name="T40" fmla="*/ 0 w 46"/>
                <a:gd name="T41" fmla="*/ 9 h 54"/>
                <a:gd name="T42" fmla="*/ 0 w 46"/>
                <a:gd name="T43" fmla="*/ 11 h 54"/>
                <a:gd name="T44" fmla="*/ 2 w 46"/>
                <a:gd name="T45" fmla="*/ 12 h 54"/>
                <a:gd name="T46" fmla="*/ 3 w 46"/>
                <a:gd name="T47" fmla="*/ 15 h 54"/>
                <a:gd name="T48" fmla="*/ 4 w 46"/>
                <a:gd name="T49" fmla="*/ 16 h 54"/>
                <a:gd name="T50" fmla="*/ 5 w 46"/>
                <a:gd name="T51" fmla="*/ 18 h 54"/>
                <a:gd name="T52" fmla="*/ 7 w 46"/>
                <a:gd name="T53" fmla="*/ 18 h 54"/>
                <a:gd name="T54" fmla="*/ 4 w 46"/>
                <a:gd name="T55" fmla="*/ 12 h 54"/>
                <a:gd name="T56" fmla="*/ 4 w 46"/>
                <a:gd name="T57" fmla="*/ 12 h 54"/>
                <a:gd name="T58" fmla="*/ 4 w 46"/>
                <a:gd name="T59" fmla="*/ 13 h 54"/>
                <a:gd name="T60" fmla="*/ 4 w 46"/>
                <a:gd name="T61" fmla="*/ 13 h 54"/>
                <a:gd name="T62" fmla="*/ 3 w 46"/>
                <a:gd name="T63" fmla="*/ 12 h 54"/>
                <a:gd name="T64" fmla="*/ 4 w 46"/>
                <a:gd name="T65" fmla="*/ 12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54">
                  <a:moveTo>
                    <a:pt x="18" y="48"/>
                  </a:moveTo>
                  <a:lnTo>
                    <a:pt x="18" y="48"/>
                  </a:lnTo>
                  <a:lnTo>
                    <a:pt x="16" y="42"/>
                  </a:lnTo>
                  <a:lnTo>
                    <a:pt x="16" y="40"/>
                  </a:lnTo>
                  <a:lnTo>
                    <a:pt x="18" y="40"/>
                  </a:lnTo>
                  <a:lnTo>
                    <a:pt x="22" y="42"/>
                  </a:lnTo>
                  <a:lnTo>
                    <a:pt x="24" y="44"/>
                  </a:lnTo>
                  <a:lnTo>
                    <a:pt x="28" y="52"/>
                  </a:lnTo>
                  <a:lnTo>
                    <a:pt x="32" y="52"/>
                  </a:lnTo>
                  <a:lnTo>
                    <a:pt x="34" y="54"/>
                  </a:lnTo>
                  <a:lnTo>
                    <a:pt x="36" y="54"/>
                  </a:lnTo>
                  <a:lnTo>
                    <a:pt x="38" y="54"/>
                  </a:lnTo>
                  <a:lnTo>
                    <a:pt x="38" y="52"/>
                  </a:lnTo>
                  <a:lnTo>
                    <a:pt x="46" y="0"/>
                  </a:lnTo>
                  <a:lnTo>
                    <a:pt x="38" y="2"/>
                  </a:lnTo>
                  <a:lnTo>
                    <a:pt x="34" y="4"/>
                  </a:lnTo>
                  <a:lnTo>
                    <a:pt x="32" y="6"/>
                  </a:lnTo>
                  <a:lnTo>
                    <a:pt x="30" y="8"/>
                  </a:lnTo>
                  <a:lnTo>
                    <a:pt x="24" y="10"/>
                  </a:lnTo>
                  <a:lnTo>
                    <a:pt x="22" y="10"/>
                  </a:lnTo>
                  <a:lnTo>
                    <a:pt x="18" y="10"/>
                  </a:lnTo>
                  <a:lnTo>
                    <a:pt x="16" y="8"/>
                  </a:lnTo>
                  <a:lnTo>
                    <a:pt x="12" y="8"/>
                  </a:lnTo>
                  <a:lnTo>
                    <a:pt x="4" y="12"/>
                  </a:lnTo>
                  <a:lnTo>
                    <a:pt x="4" y="16"/>
                  </a:lnTo>
                  <a:lnTo>
                    <a:pt x="4" y="22"/>
                  </a:lnTo>
                  <a:lnTo>
                    <a:pt x="2" y="24"/>
                  </a:lnTo>
                  <a:lnTo>
                    <a:pt x="0" y="24"/>
                  </a:lnTo>
                  <a:lnTo>
                    <a:pt x="0" y="26"/>
                  </a:lnTo>
                  <a:lnTo>
                    <a:pt x="0" y="30"/>
                  </a:lnTo>
                  <a:lnTo>
                    <a:pt x="2" y="32"/>
                  </a:lnTo>
                  <a:lnTo>
                    <a:pt x="6" y="34"/>
                  </a:lnTo>
                  <a:lnTo>
                    <a:pt x="8" y="40"/>
                  </a:lnTo>
                  <a:lnTo>
                    <a:pt x="10" y="44"/>
                  </a:lnTo>
                  <a:lnTo>
                    <a:pt x="12" y="46"/>
                  </a:lnTo>
                  <a:lnTo>
                    <a:pt x="14" y="48"/>
                  </a:lnTo>
                  <a:lnTo>
                    <a:pt x="18" y="48"/>
                  </a:lnTo>
                  <a:close/>
                  <a:moveTo>
                    <a:pt x="10" y="32"/>
                  </a:moveTo>
                  <a:lnTo>
                    <a:pt x="10" y="32"/>
                  </a:lnTo>
                  <a:lnTo>
                    <a:pt x="12" y="34"/>
                  </a:lnTo>
                  <a:lnTo>
                    <a:pt x="14" y="34"/>
                  </a:lnTo>
                  <a:lnTo>
                    <a:pt x="12" y="36"/>
                  </a:lnTo>
                  <a:lnTo>
                    <a:pt x="10" y="36"/>
                  </a:lnTo>
                  <a:lnTo>
                    <a:pt x="8" y="34"/>
                  </a:lnTo>
                  <a:lnTo>
                    <a:pt x="10" y="3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973" name="Freeform 98"/>
            <p:cNvSpPr>
              <a:spLocks/>
            </p:cNvSpPr>
            <p:nvPr/>
          </p:nvSpPr>
          <p:spPr bwMode="auto">
            <a:xfrm>
              <a:off x="3789246" y="1188126"/>
              <a:ext cx="1377551" cy="1051121"/>
            </a:xfrm>
            <a:custGeom>
              <a:avLst/>
              <a:gdLst>
                <a:gd name="T0" fmla="*/ 2 w 338"/>
                <a:gd name="T1" fmla="*/ 6 h 258"/>
                <a:gd name="T2" fmla="*/ 6 w 338"/>
                <a:gd name="T3" fmla="*/ 15 h 258"/>
                <a:gd name="T4" fmla="*/ 13 w 338"/>
                <a:gd name="T5" fmla="*/ 23 h 258"/>
                <a:gd name="T6" fmla="*/ 13 w 338"/>
                <a:gd name="T7" fmla="*/ 35 h 258"/>
                <a:gd name="T8" fmla="*/ 20 w 338"/>
                <a:gd name="T9" fmla="*/ 39 h 258"/>
                <a:gd name="T10" fmla="*/ 22 w 338"/>
                <a:gd name="T11" fmla="*/ 47 h 258"/>
                <a:gd name="T12" fmla="*/ 29 w 338"/>
                <a:gd name="T13" fmla="*/ 55 h 258"/>
                <a:gd name="T14" fmla="*/ 32 w 338"/>
                <a:gd name="T15" fmla="*/ 55 h 258"/>
                <a:gd name="T16" fmla="*/ 29 w 338"/>
                <a:gd name="T17" fmla="*/ 51 h 258"/>
                <a:gd name="T18" fmla="*/ 27 w 338"/>
                <a:gd name="T19" fmla="*/ 48 h 258"/>
                <a:gd name="T20" fmla="*/ 24 w 338"/>
                <a:gd name="T21" fmla="*/ 35 h 258"/>
                <a:gd name="T22" fmla="*/ 20 w 338"/>
                <a:gd name="T23" fmla="*/ 31 h 258"/>
                <a:gd name="T24" fmla="*/ 15 w 338"/>
                <a:gd name="T25" fmla="*/ 20 h 258"/>
                <a:gd name="T26" fmla="*/ 10 w 338"/>
                <a:gd name="T27" fmla="*/ 13 h 258"/>
                <a:gd name="T28" fmla="*/ 13 w 338"/>
                <a:gd name="T29" fmla="*/ 8 h 258"/>
                <a:gd name="T30" fmla="*/ 16 w 338"/>
                <a:gd name="T31" fmla="*/ 8 h 258"/>
                <a:gd name="T32" fmla="*/ 17 w 338"/>
                <a:gd name="T33" fmla="*/ 13 h 258"/>
                <a:gd name="T34" fmla="*/ 20 w 338"/>
                <a:gd name="T35" fmla="*/ 19 h 258"/>
                <a:gd name="T36" fmla="*/ 24 w 338"/>
                <a:gd name="T37" fmla="*/ 24 h 258"/>
                <a:gd name="T38" fmla="*/ 29 w 338"/>
                <a:gd name="T39" fmla="*/ 29 h 258"/>
                <a:gd name="T40" fmla="*/ 31 w 338"/>
                <a:gd name="T41" fmla="*/ 33 h 258"/>
                <a:gd name="T42" fmla="*/ 33 w 338"/>
                <a:gd name="T43" fmla="*/ 39 h 258"/>
                <a:gd name="T44" fmla="*/ 40 w 338"/>
                <a:gd name="T45" fmla="*/ 46 h 258"/>
                <a:gd name="T46" fmla="*/ 44 w 338"/>
                <a:gd name="T47" fmla="*/ 50 h 258"/>
                <a:gd name="T48" fmla="*/ 47 w 338"/>
                <a:gd name="T49" fmla="*/ 55 h 258"/>
                <a:gd name="T50" fmla="*/ 51 w 338"/>
                <a:gd name="T51" fmla="*/ 63 h 258"/>
                <a:gd name="T52" fmla="*/ 51 w 338"/>
                <a:gd name="T53" fmla="*/ 77 h 258"/>
                <a:gd name="T54" fmla="*/ 60 w 338"/>
                <a:gd name="T55" fmla="*/ 86 h 258"/>
                <a:gd name="T56" fmla="*/ 68 w 338"/>
                <a:gd name="T57" fmla="*/ 89 h 258"/>
                <a:gd name="T58" fmla="*/ 79 w 338"/>
                <a:gd name="T59" fmla="*/ 94 h 258"/>
                <a:gd name="T60" fmla="*/ 91 w 338"/>
                <a:gd name="T61" fmla="*/ 96 h 258"/>
                <a:gd name="T62" fmla="*/ 102 w 338"/>
                <a:gd name="T63" fmla="*/ 94 h 258"/>
                <a:gd name="T64" fmla="*/ 105 w 338"/>
                <a:gd name="T65" fmla="*/ 99 h 258"/>
                <a:gd name="T66" fmla="*/ 106 w 338"/>
                <a:gd name="T67" fmla="*/ 96 h 258"/>
                <a:gd name="T68" fmla="*/ 113 w 338"/>
                <a:gd name="T69" fmla="*/ 90 h 258"/>
                <a:gd name="T70" fmla="*/ 113 w 338"/>
                <a:gd name="T71" fmla="*/ 83 h 258"/>
                <a:gd name="T72" fmla="*/ 124 w 338"/>
                <a:gd name="T73" fmla="*/ 82 h 258"/>
                <a:gd name="T74" fmla="*/ 125 w 338"/>
                <a:gd name="T75" fmla="*/ 82 h 258"/>
                <a:gd name="T76" fmla="*/ 127 w 338"/>
                <a:gd name="T77" fmla="*/ 79 h 258"/>
                <a:gd name="T78" fmla="*/ 129 w 338"/>
                <a:gd name="T79" fmla="*/ 65 h 258"/>
                <a:gd name="T80" fmla="*/ 116 w 338"/>
                <a:gd name="T81" fmla="*/ 71 h 258"/>
                <a:gd name="T82" fmla="*/ 113 w 338"/>
                <a:gd name="T83" fmla="*/ 79 h 258"/>
                <a:gd name="T84" fmla="*/ 109 w 338"/>
                <a:gd name="T85" fmla="*/ 81 h 258"/>
                <a:gd name="T86" fmla="*/ 106 w 338"/>
                <a:gd name="T87" fmla="*/ 80 h 258"/>
                <a:gd name="T88" fmla="*/ 100 w 338"/>
                <a:gd name="T89" fmla="*/ 84 h 258"/>
                <a:gd name="T90" fmla="*/ 100 w 338"/>
                <a:gd name="T91" fmla="*/ 84 h 258"/>
                <a:gd name="T92" fmla="*/ 94 w 338"/>
                <a:gd name="T93" fmla="*/ 82 h 258"/>
                <a:gd name="T94" fmla="*/ 90 w 338"/>
                <a:gd name="T95" fmla="*/ 79 h 258"/>
                <a:gd name="T96" fmla="*/ 83 w 338"/>
                <a:gd name="T97" fmla="*/ 65 h 258"/>
                <a:gd name="T98" fmla="*/ 82 w 338"/>
                <a:gd name="T99" fmla="*/ 55 h 258"/>
                <a:gd name="T100" fmla="*/ 81 w 338"/>
                <a:gd name="T101" fmla="*/ 48 h 258"/>
                <a:gd name="T102" fmla="*/ 86 w 338"/>
                <a:gd name="T103" fmla="*/ 44 h 258"/>
                <a:gd name="T104" fmla="*/ 82 w 338"/>
                <a:gd name="T105" fmla="*/ 39 h 258"/>
                <a:gd name="T106" fmla="*/ 77 w 338"/>
                <a:gd name="T107" fmla="*/ 35 h 258"/>
                <a:gd name="T108" fmla="*/ 74 w 338"/>
                <a:gd name="T109" fmla="*/ 28 h 258"/>
                <a:gd name="T110" fmla="*/ 71 w 338"/>
                <a:gd name="T111" fmla="*/ 22 h 258"/>
                <a:gd name="T112" fmla="*/ 67 w 338"/>
                <a:gd name="T113" fmla="*/ 17 h 258"/>
                <a:gd name="T114" fmla="*/ 61 w 338"/>
                <a:gd name="T115" fmla="*/ 17 h 258"/>
                <a:gd name="T116" fmla="*/ 55 w 338"/>
                <a:gd name="T117" fmla="*/ 19 h 258"/>
                <a:gd name="T118" fmla="*/ 54 w 338"/>
                <a:gd name="T119" fmla="*/ 13 h 258"/>
                <a:gd name="T120" fmla="*/ 48 w 338"/>
                <a:gd name="T121" fmla="*/ 8 h 258"/>
                <a:gd name="T122" fmla="*/ 22 w 338"/>
                <a:gd name="T123" fmla="*/ 8 h 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8" h="258">
                  <a:moveTo>
                    <a:pt x="0" y="2"/>
                  </a:moveTo>
                  <a:lnTo>
                    <a:pt x="0" y="2"/>
                  </a:lnTo>
                  <a:lnTo>
                    <a:pt x="0" y="10"/>
                  </a:lnTo>
                  <a:lnTo>
                    <a:pt x="2" y="16"/>
                  </a:lnTo>
                  <a:lnTo>
                    <a:pt x="6" y="16"/>
                  </a:lnTo>
                  <a:lnTo>
                    <a:pt x="6" y="20"/>
                  </a:lnTo>
                  <a:lnTo>
                    <a:pt x="8" y="24"/>
                  </a:lnTo>
                  <a:lnTo>
                    <a:pt x="8" y="32"/>
                  </a:lnTo>
                  <a:lnTo>
                    <a:pt x="16" y="40"/>
                  </a:lnTo>
                  <a:lnTo>
                    <a:pt x="22" y="46"/>
                  </a:lnTo>
                  <a:lnTo>
                    <a:pt x="28" y="48"/>
                  </a:lnTo>
                  <a:lnTo>
                    <a:pt x="32" y="52"/>
                  </a:lnTo>
                  <a:lnTo>
                    <a:pt x="32" y="60"/>
                  </a:lnTo>
                  <a:lnTo>
                    <a:pt x="34" y="76"/>
                  </a:lnTo>
                  <a:lnTo>
                    <a:pt x="22" y="78"/>
                  </a:lnTo>
                  <a:lnTo>
                    <a:pt x="36" y="88"/>
                  </a:lnTo>
                  <a:lnTo>
                    <a:pt x="36" y="90"/>
                  </a:lnTo>
                  <a:lnTo>
                    <a:pt x="42" y="92"/>
                  </a:lnTo>
                  <a:lnTo>
                    <a:pt x="48" y="94"/>
                  </a:lnTo>
                  <a:lnTo>
                    <a:pt x="50" y="102"/>
                  </a:lnTo>
                  <a:lnTo>
                    <a:pt x="54" y="102"/>
                  </a:lnTo>
                  <a:lnTo>
                    <a:pt x="56" y="106"/>
                  </a:lnTo>
                  <a:lnTo>
                    <a:pt x="56" y="112"/>
                  </a:lnTo>
                  <a:lnTo>
                    <a:pt x="54" y="116"/>
                  </a:lnTo>
                  <a:lnTo>
                    <a:pt x="56" y="122"/>
                  </a:lnTo>
                  <a:lnTo>
                    <a:pt x="60" y="124"/>
                  </a:lnTo>
                  <a:lnTo>
                    <a:pt x="64" y="126"/>
                  </a:lnTo>
                  <a:lnTo>
                    <a:pt x="64" y="130"/>
                  </a:lnTo>
                  <a:lnTo>
                    <a:pt x="72" y="138"/>
                  </a:lnTo>
                  <a:lnTo>
                    <a:pt x="76" y="144"/>
                  </a:lnTo>
                  <a:lnTo>
                    <a:pt x="80" y="150"/>
                  </a:lnTo>
                  <a:lnTo>
                    <a:pt x="82" y="148"/>
                  </a:lnTo>
                  <a:lnTo>
                    <a:pt x="84" y="146"/>
                  </a:lnTo>
                  <a:lnTo>
                    <a:pt x="84" y="144"/>
                  </a:lnTo>
                  <a:lnTo>
                    <a:pt x="84" y="140"/>
                  </a:lnTo>
                  <a:lnTo>
                    <a:pt x="80" y="136"/>
                  </a:lnTo>
                  <a:lnTo>
                    <a:pt x="76" y="134"/>
                  </a:lnTo>
                  <a:lnTo>
                    <a:pt x="76" y="132"/>
                  </a:lnTo>
                  <a:lnTo>
                    <a:pt x="76" y="130"/>
                  </a:lnTo>
                  <a:lnTo>
                    <a:pt x="72" y="128"/>
                  </a:lnTo>
                  <a:lnTo>
                    <a:pt x="70" y="128"/>
                  </a:lnTo>
                  <a:lnTo>
                    <a:pt x="70" y="124"/>
                  </a:lnTo>
                  <a:lnTo>
                    <a:pt x="72" y="120"/>
                  </a:lnTo>
                  <a:lnTo>
                    <a:pt x="68" y="120"/>
                  </a:lnTo>
                  <a:lnTo>
                    <a:pt x="66" y="106"/>
                  </a:lnTo>
                  <a:lnTo>
                    <a:pt x="62" y="92"/>
                  </a:lnTo>
                  <a:lnTo>
                    <a:pt x="56" y="90"/>
                  </a:lnTo>
                  <a:lnTo>
                    <a:pt x="56" y="86"/>
                  </a:lnTo>
                  <a:lnTo>
                    <a:pt x="56" y="82"/>
                  </a:lnTo>
                  <a:lnTo>
                    <a:pt x="52" y="82"/>
                  </a:lnTo>
                  <a:lnTo>
                    <a:pt x="48" y="72"/>
                  </a:lnTo>
                  <a:lnTo>
                    <a:pt x="46" y="62"/>
                  </a:lnTo>
                  <a:lnTo>
                    <a:pt x="40" y="62"/>
                  </a:lnTo>
                  <a:lnTo>
                    <a:pt x="40" y="54"/>
                  </a:lnTo>
                  <a:lnTo>
                    <a:pt x="38" y="48"/>
                  </a:lnTo>
                  <a:lnTo>
                    <a:pt x="34" y="48"/>
                  </a:lnTo>
                  <a:lnTo>
                    <a:pt x="28" y="32"/>
                  </a:lnTo>
                  <a:lnTo>
                    <a:pt x="22" y="26"/>
                  </a:lnTo>
                  <a:lnTo>
                    <a:pt x="24" y="22"/>
                  </a:lnTo>
                  <a:lnTo>
                    <a:pt x="24" y="18"/>
                  </a:lnTo>
                  <a:lnTo>
                    <a:pt x="34" y="22"/>
                  </a:lnTo>
                  <a:lnTo>
                    <a:pt x="36" y="22"/>
                  </a:lnTo>
                  <a:lnTo>
                    <a:pt x="36" y="20"/>
                  </a:lnTo>
                  <a:lnTo>
                    <a:pt x="42" y="20"/>
                  </a:lnTo>
                  <a:lnTo>
                    <a:pt x="42" y="24"/>
                  </a:lnTo>
                  <a:lnTo>
                    <a:pt x="46" y="24"/>
                  </a:lnTo>
                  <a:lnTo>
                    <a:pt x="44" y="30"/>
                  </a:lnTo>
                  <a:lnTo>
                    <a:pt x="44" y="34"/>
                  </a:lnTo>
                  <a:lnTo>
                    <a:pt x="50" y="40"/>
                  </a:lnTo>
                  <a:lnTo>
                    <a:pt x="52" y="46"/>
                  </a:lnTo>
                  <a:lnTo>
                    <a:pt x="52" y="50"/>
                  </a:lnTo>
                  <a:lnTo>
                    <a:pt x="62" y="58"/>
                  </a:lnTo>
                  <a:lnTo>
                    <a:pt x="62" y="62"/>
                  </a:lnTo>
                  <a:lnTo>
                    <a:pt x="62" y="64"/>
                  </a:lnTo>
                  <a:lnTo>
                    <a:pt x="64" y="64"/>
                  </a:lnTo>
                  <a:lnTo>
                    <a:pt x="68" y="70"/>
                  </a:lnTo>
                  <a:lnTo>
                    <a:pt x="72" y="76"/>
                  </a:lnTo>
                  <a:lnTo>
                    <a:pt x="76" y="76"/>
                  </a:lnTo>
                  <a:lnTo>
                    <a:pt x="78" y="80"/>
                  </a:lnTo>
                  <a:lnTo>
                    <a:pt x="76" y="84"/>
                  </a:lnTo>
                  <a:lnTo>
                    <a:pt x="80" y="84"/>
                  </a:lnTo>
                  <a:lnTo>
                    <a:pt x="82" y="86"/>
                  </a:lnTo>
                  <a:lnTo>
                    <a:pt x="84" y="92"/>
                  </a:lnTo>
                  <a:lnTo>
                    <a:pt x="92" y="96"/>
                  </a:lnTo>
                  <a:lnTo>
                    <a:pt x="90" y="98"/>
                  </a:lnTo>
                  <a:lnTo>
                    <a:pt x="88" y="102"/>
                  </a:lnTo>
                  <a:lnTo>
                    <a:pt x="88" y="106"/>
                  </a:lnTo>
                  <a:lnTo>
                    <a:pt x="96" y="112"/>
                  </a:lnTo>
                  <a:lnTo>
                    <a:pt x="104" y="120"/>
                  </a:lnTo>
                  <a:lnTo>
                    <a:pt x="106" y="126"/>
                  </a:lnTo>
                  <a:lnTo>
                    <a:pt x="108" y="130"/>
                  </a:lnTo>
                  <a:lnTo>
                    <a:pt x="112" y="130"/>
                  </a:lnTo>
                  <a:lnTo>
                    <a:pt x="114" y="130"/>
                  </a:lnTo>
                  <a:lnTo>
                    <a:pt x="114" y="134"/>
                  </a:lnTo>
                  <a:lnTo>
                    <a:pt x="114" y="136"/>
                  </a:lnTo>
                  <a:lnTo>
                    <a:pt x="118" y="136"/>
                  </a:lnTo>
                  <a:lnTo>
                    <a:pt x="122" y="144"/>
                  </a:lnTo>
                  <a:lnTo>
                    <a:pt x="122" y="148"/>
                  </a:lnTo>
                  <a:lnTo>
                    <a:pt x="122" y="150"/>
                  </a:lnTo>
                  <a:lnTo>
                    <a:pt x="128" y="156"/>
                  </a:lnTo>
                  <a:lnTo>
                    <a:pt x="132" y="164"/>
                  </a:lnTo>
                  <a:lnTo>
                    <a:pt x="134" y="170"/>
                  </a:lnTo>
                  <a:lnTo>
                    <a:pt x="134" y="176"/>
                  </a:lnTo>
                  <a:lnTo>
                    <a:pt x="132" y="184"/>
                  </a:lnTo>
                  <a:lnTo>
                    <a:pt x="130" y="194"/>
                  </a:lnTo>
                  <a:lnTo>
                    <a:pt x="130" y="198"/>
                  </a:lnTo>
                  <a:lnTo>
                    <a:pt x="132" y="202"/>
                  </a:lnTo>
                  <a:lnTo>
                    <a:pt x="136" y="204"/>
                  </a:lnTo>
                  <a:lnTo>
                    <a:pt x="138" y="206"/>
                  </a:lnTo>
                  <a:lnTo>
                    <a:pt x="144" y="208"/>
                  </a:lnTo>
                  <a:lnTo>
                    <a:pt x="156" y="224"/>
                  </a:lnTo>
                  <a:lnTo>
                    <a:pt x="160" y="224"/>
                  </a:lnTo>
                  <a:lnTo>
                    <a:pt x="164" y="226"/>
                  </a:lnTo>
                  <a:lnTo>
                    <a:pt x="172" y="226"/>
                  </a:lnTo>
                  <a:lnTo>
                    <a:pt x="178" y="232"/>
                  </a:lnTo>
                  <a:lnTo>
                    <a:pt x="186" y="240"/>
                  </a:lnTo>
                  <a:lnTo>
                    <a:pt x="194" y="240"/>
                  </a:lnTo>
                  <a:lnTo>
                    <a:pt x="202" y="242"/>
                  </a:lnTo>
                  <a:lnTo>
                    <a:pt x="206" y="246"/>
                  </a:lnTo>
                  <a:lnTo>
                    <a:pt x="210" y="250"/>
                  </a:lnTo>
                  <a:lnTo>
                    <a:pt x="226" y="254"/>
                  </a:lnTo>
                  <a:lnTo>
                    <a:pt x="232" y="252"/>
                  </a:lnTo>
                  <a:lnTo>
                    <a:pt x="238" y="250"/>
                  </a:lnTo>
                  <a:lnTo>
                    <a:pt x="244" y="248"/>
                  </a:lnTo>
                  <a:lnTo>
                    <a:pt x="252" y="248"/>
                  </a:lnTo>
                  <a:lnTo>
                    <a:pt x="264" y="252"/>
                  </a:lnTo>
                  <a:lnTo>
                    <a:pt x="264" y="248"/>
                  </a:lnTo>
                  <a:lnTo>
                    <a:pt x="266" y="248"/>
                  </a:lnTo>
                  <a:lnTo>
                    <a:pt x="268" y="250"/>
                  </a:lnTo>
                  <a:lnTo>
                    <a:pt x="270" y="252"/>
                  </a:lnTo>
                  <a:lnTo>
                    <a:pt x="274" y="258"/>
                  </a:lnTo>
                  <a:lnTo>
                    <a:pt x="276" y="256"/>
                  </a:lnTo>
                  <a:lnTo>
                    <a:pt x="278" y="254"/>
                  </a:lnTo>
                  <a:lnTo>
                    <a:pt x="276" y="254"/>
                  </a:lnTo>
                  <a:lnTo>
                    <a:pt x="278" y="250"/>
                  </a:lnTo>
                  <a:lnTo>
                    <a:pt x="280" y="246"/>
                  </a:lnTo>
                  <a:lnTo>
                    <a:pt x="284" y="242"/>
                  </a:lnTo>
                  <a:lnTo>
                    <a:pt x="298" y="242"/>
                  </a:lnTo>
                  <a:lnTo>
                    <a:pt x="296" y="240"/>
                  </a:lnTo>
                  <a:lnTo>
                    <a:pt x="294" y="236"/>
                  </a:lnTo>
                  <a:lnTo>
                    <a:pt x="290" y="232"/>
                  </a:lnTo>
                  <a:lnTo>
                    <a:pt x="288" y="228"/>
                  </a:lnTo>
                  <a:lnTo>
                    <a:pt x="288" y="224"/>
                  </a:lnTo>
                  <a:lnTo>
                    <a:pt x="292" y="224"/>
                  </a:lnTo>
                  <a:lnTo>
                    <a:pt x="294" y="218"/>
                  </a:lnTo>
                  <a:lnTo>
                    <a:pt x="314" y="218"/>
                  </a:lnTo>
                  <a:lnTo>
                    <a:pt x="318" y="216"/>
                  </a:lnTo>
                  <a:lnTo>
                    <a:pt x="318" y="214"/>
                  </a:lnTo>
                  <a:lnTo>
                    <a:pt x="320" y="214"/>
                  </a:lnTo>
                  <a:lnTo>
                    <a:pt x="322" y="214"/>
                  </a:lnTo>
                  <a:lnTo>
                    <a:pt x="322" y="212"/>
                  </a:lnTo>
                  <a:lnTo>
                    <a:pt x="324" y="212"/>
                  </a:lnTo>
                  <a:lnTo>
                    <a:pt x="326" y="210"/>
                  </a:lnTo>
                  <a:lnTo>
                    <a:pt x="326" y="214"/>
                  </a:lnTo>
                  <a:lnTo>
                    <a:pt x="330" y="216"/>
                  </a:lnTo>
                  <a:lnTo>
                    <a:pt x="332" y="216"/>
                  </a:lnTo>
                  <a:lnTo>
                    <a:pt x="332" y="214"/>
                  </a:lnTo>
                  <a:lnTo>
                    <a:pt x="332" y="204"/>
                  </a:lnTo>
                  <a:lnTo>
                    <a:pt x="336" y="186"/>
                  </a:lnTo>
                  <a:lnTo>
                    <a:pt x="338" y="174"/>
                  </a:lnTo>
                  <a:lnTo>
                    <a:pt x="338" y="170"/>
                  </a:lnTo>
                  <a:lnTo>
                    <a:pt x="336" y="168"/>
                  </a:lnTo>
                  <a:lnTo>
                    <a:pt x="334" y="166"/>
                  </a:lnTo>
                  <a:lnTo>
                    <a:pt x="328" y="166"/>
                  </a:lnTo>
                  <a:lnTo>
                    <a:pt x="320" y="168"/>
                  </a:lnTo>
                  <a:lnTo>
                    <a:pt x="302" y="176"/>
                  </a:lnTo>
                  <a:lnTo>
                    <a:pt x="302" y="186"/>
                  </a:lnTo>
                  <a:lnTo>
                    <a:pt x="300" y="194"/>
                  </a:lnTo>
                  <a:lnTo>
                    <a:pt x="296" y="196"/>
                  </a:lnTo>
                  <a:lnTo>
                    <a:pt x="296" y="200"/>
                  </a:lnTo>
                  <a:lnTo>
                    <a:pt x="296" y="204"/>
                  </a:lnTo>
                  <a:lnTo>
                    <a:pt x="292" y="206"/>
                  </a:lnTo>
                  <a:lnTo>
                    <a:pt x="290" y="212"/>
                  </a:lnTo>
                  <a:lnTo>
                    <a:pt x="288" y="212"/>
                  </a:lnTo>
                  <a:lnTo>
                    <a:pt x="286" y="212"/>
                  </a:lnTo>
                  <a:lnTo>
                    <a:pt x="284" y="212"/>
                  </a:lnTo>
                  <a:lnTo>
                    <a:pt x="284" y="210"/>
                  </a:lnTo>
                  <a:lnTo>
                    <a:pt x="276" y="210"/>
                  </a:lnTo>
                  <a:lnTo>
                    <a:pt x="272" y="214"/>
                  </a:lnTo>
                  <a:lnTo>
                    <a:pt x="268" y="216"/>
                  </a:lnTo>
                  <a:lnTo>
                    <a:pt x="264" y="216"/>
                  </a:lnTo>
                  <a:lnTo>
                    <a:pt x="262" y="220"/>
                  </a:lnTo>
                  <a:lnTo>
                    <a:pt x="262" y="222"/>
                  </a:lnTo>
                  <a:lnTo>
                    <a:pt x="260" y="222"/>
                  </a:lnTo>
                  <a:lnTo>
                    <a:pt x="258" y="222"/>
                  </a:lnTo>
                  <a:lnTo>
                    <a:pt x="260" y="220"/>
                  </a:lnTo>
                  <a:lnTo>
                    <a:pt x="256" y="220"/>
                  </a:lnTo>
                  <a:lnTo>
                    <a:pt x="252" y="222"/>
                  </a:lnTo>
                  <a:lnTo>
                    <a:pt x="250" y="214"/>
                  </a:lnTo>
                  <a:lnTo>
                    <a:pt x="244" y="214"/>
                  </a:lnTo>
                  <a:lnTo>
                    <a:pt x="240" y="214"/>
                  </a:lnTo>
                  <a:lnTo>
                    <a:pt x="238" y="212"/>
                  </a:lnTo>
                  <a:lnTo>
                    <a:pt x="236" y="208"/>
                  </a:lnTo>
                  <a:lnTo>
                    <a:pt x="234" y="204"/>
                  </a:lnTo>
                  <a:lnTo>
                    <a:pt x="226" y="190"/>
                  </a:lnTo>
                  <a:lnTo>
                    <a:pt x="218" y="174"/>
                  </a:lnTo>
                  <a:lnTo>
                    <a:pt x="214" y="176"/>
                  </a:lnTo>
                  <a:lnTo>
                    <a:pt x="216" y="170"/>
                  </a:lnTo>
                  <a:lnTo>
                    <a:pt x="214" y="164"/>
                  </a:lnTo>
                  <a:lnTo>
                    <a:pt x="218" y="160"/>
                  </a:lnTo>
                  <a:lnTo>
                    <a:pt x="218" y="156"/>
                  </a:lnTo>
                  <a:lnTo>
                    <a:pt x="218" y="152"/>
                  </a:lnTo>
                  <a:lnTo>
                    <a:pt x="214" y="144"/>
                  </a:lnTo>
                  <a:lnTo>
                    <a:pt x="216" y="140"/>
                  </a:lnTo>
                  <a:lnTo>
                    <a:pt x="216" y="136"/>
                  </a:lnTo>
                  <a:lnTo>
                    <a:pt x="214" y="130"/>
                  </a:lnTo>
                  <a:lnTo>
                    <a:pt x="212" y="124"/>
                  </a:lnTo>
                  <a:lnTo>
                    <a:pt x="214" y="122"/>
                  </a:lnTo>
                  <a:lnTo>
                    <a:pt x="218" y="118"/>
                  </a:lnTo>
                  <a:lnTo>
                    <a:pt x="222" y="116"/>
                  </a:lnTo>
                  <a:lnTo>
                    <a:pt x="224" y="114"/>
                  </a:lnTo>
                  <a:lnTo>
                    <a:pt x="224" y="108"/>
                  </a:lnTo>
                  <a:lnTo>
                    <a:pt x="222" y="104"/>
                  </a:lnTo>
                  <a:lnTo>
                    <a:pt x="218" y="104"/>
                  </a:lnTo>
                  <a:lnTo>
                    <a:pt x="218" y="102"/>
                  </a:lnTo>
                  <a:lnTo>
                    <a:pt x="214" y="100"/>
                  </a:lnTo>
                  <a:lnTo>
                    <a:pt x="208" y="98"/>
                  </a:lnTo>
                  <a:lnTo>
                    <a:pt x="202" y="96"/>
                  </a:lnTo>
                  <a:lnTo>
                    <a:pt x="200" y="92"/>
                  </a:lnTo>
                  <a:lnTo>
                    <a:pt x="200" y="90"/>
                  </a:lnTo>
                  <a:lnTo>
                    <a:pt x="198" y="86"/>
                  </a:lnTo>
                  <a:lnTo>
                    <a:pt x="196" y="80"/>
                  </a:lnTo>
                  <a:lnTo>
                    <a:pt x="194" y="76"/>
                  </a:lnTo>
                  <a:lnTo>
                    <a:pt x="192" y="72"/>
                  </a:lnTo>
                  <a:lnTo>
                    <a:pt x="188" y="68"/>
                  </a:lnTo>
                  <a:lnTo>
                    <a:pt x="186" y="62"/>
                  </a:lnTo>
                  <a:lnTo>
                    <a:pt x="186" y="60"/>
                  </a:lnTo>
                  <a:lnTo>
                    <a:pt x="184" y="56"/>
                  </a:lnTo>
                  <a:lnTo>
                    <a:pt x="178" y="50"/>
                  </a:lnTo>
                  <a:lnTo>
                    <a:pt x="176" y="46"/>
                  </a:lnTo>
                  <a:lnTo>
                    <a:pt x="174" y="44"/>
                  </a:lnTo>
                  <a:lnTo>
                    <a:pt x="170" y="44"/>
                  </a:lnTo>
                  <a:lnTo>
                    <a:pt x="166" y="44"/>
                  </a:lnTo>
                  <a:lnTo>
                    <a:pt x="162" y="42"/>
                  </a:lnTo>
                  <a:lnTo>
                    <a:pt x="160" y="44"/>
                  </a:lnTo>
                  <a:lnTo>
                    <a:pt x="158" y="48"/>
                  </a:lnTo>
                  <a:lnTo>
                    <a:pt x="156" y="52"/>
                  </a:lnTo>
                  <a:lnTo>
                    <a:pt x="150" y="52"/>
                  </a:lnTo>
                  <a:lnTo>
                    <a:pt x="144" y="50"/>
                  </a:lnTo>
                  <a:lnTo>
                    <a:pt x="142" y="46"/>
                  </a:lnTo>
                  <a:lnTo>
                    <a:pt x="140" y="40"/>
                  </a:lnTo>
                  <a:lnTo>
                    <a:pt x="140" y="38"/>
                  </a:lnTo>
                  <a:lnTo>
                    <a:pt x="138" y="34"/>
                  </a:lnTo>
                  <a:lnTo>
                    <a:pt x="134" y="30"/>
                  </a:lnTo>
                  <a:lnTo>
                    <a:pt x="130" y="28"/>
                  </a:lnTo>
                  <a:lnTo>
                    <a:pt x="126" y="26"/>
                  </a:lnTo>
                  <a:lnTo>
                    <a:pt x="124" y="22"/>
                  </a:lnTo>
                  <a:lnTo>
                    <a:pt x="122" y="18"/>
                  </a:lnTo>
                  <a:lnTo>
                    <a:pt x="118" y="16"/>
                  </a:lnTo>
                  <a:lnTo>
                    <a:pt x="96" y="14"/>
                  </a:lnTo>
                  <a:lnTo>
                    <a:pt x="96" y="22"/>
                  </a:lnTo>
                  <a:lnTo>
                    <a:pt x="58" y="20"/>
                  </a:lnTo>
                  <a:lnTo>
                    <a:pt x="28" y="4"/>
                  </a:lnTo>
                  <a:lnTo>
                    <a:pt x="28" y="0"/>
                  </a:lnTo>
                  <a:lnTo>
                    <a:pt x="0" y="2"/>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996" name="Freeform 121"/>
            <p:cNvSpPr>
              <a:spLocks/>
            </p:cNvSpPr>
            <p:nvPr/>
          </p:nvSpPr>
          <p:spPr bwMode="auto">
            <a:xfrm>
              <a:off x="5550026" y="2052844"/>
              <a:ext cx="103578" cy="46599"/>
            </a:xfrm>
            <a:custGeom>
              <a:avLst/>
              <a:gdLst>
                <a:gd name="T0" fmla="*/ 2 w 26"/>
                <a:gd name="T1" fmla="*/ 0 h 12"/>
                <a:gd name="T2" fmla="*/ 2 w 26"/>
                <a:gd name="T3" fmla="*/ 0 h 12"/>
                <a:gd name="T4" fmla="*/ 0 w 26"/>
                <a:gd name="T5" fmla="*/ 2 h 12"/>
                <a:gd name="T6" fmla="*/ 0 w 26"/>
                <a:gd name="T7" fmla="*/ 2 h 12"/>
                <a:gd name="T8" fmla="*/ 4 w 26"/>
                <a:gd name="T9" fmla="*/ 4 h 12"/>
                <a:gd name="T10" fmla="*/ 4 w 26"/>
                <a:gd name="T11" fmla="*/ 4 h 12"/>
                <a:gd name="T12" fmla="*/ 4 w 26"/>
                <a:gd name="T13" fmla="*/ 4 h 12"/>
                <a:gd name="T14" fmla="*/ 4 w 26"/>
                <a:gd name="T15" fmla="*/ 4 h 12"/>
                <a:gd name="T16" fmla="*/ 7 w 26"/>
                <a:gd name="T17" fmla="*/ 4 h 12"/>
                <a:gd name="T18" fmla="*/ 9 w 26"/>
                <a:gd name="T19" fmla="*/ 3 h 12"/>
                <a:gd name="T20" fmla="*/ 9 w 26"/>
                <a:gd name="T21" fmla="*/ 2 h 12"/>
                <a:gd name="T22" fmla="*/ 8 w 26"/>
                <a:gd name="T23" fmla="*/ 2 h 12"/>
                <a:gd name="T24" fmla="*/ 8 w 26"/>
                <a:gd name="T25" fmla="*/ 0 h 12"/>
                <a:gd name="T26" fmla="*/ 8 w 26"/>
                <a:gd name="T27" fmla="*/ 0 h 12"/>
                <a:gd name="T28" fmla="*/ 5 w 26"/>
                <a:gd name="T29" fmla="*/ 0 h 12"/>
                <a:gd name="T30" fmla="*/ 2 w 26"/>
                <a:gd name="T31" fmla="*/ 0 h 12"/>
                <a:gd name="T32" fmla="*/ 2 w 2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2">
                  <a:moveTo>
                    <a:pt x="4" y="0"/>
                  </a:moveTo>
                  <a:lnTo>
                    <a:pt x="4" y="0"/>
                  </a:lnTo>
                  <a:lnTo>
                    <a:pt x="0" y="4"/>
                  </a:lnTo>
                  <a:lnTo>
                    <a:pt x="12" y="10"/>
                  </a:lnTo>
                  <a:lnTo>
                    <a:pt x="12" y="12"/>
                  </a:lnTo>
                  <a:lnTo>
                    <a:pt x="20" y="10"/>
                  </a:lnTo>
                  <a:lnTo>
                    <a:pt x="26" y="8"/>
                  </a:lnTo>
                  <a:lnTo>
                    <a:pt x="26" y="6"/>
                  </a:lnTo>
                  <a:lnTo>
                    <a:pt x="22" y="4"/>
                  </a:lnTo>
                  <a:lnTo>
                    <a:pt x="22" y="0"/>
                  </a:lnTo>
                  <a:lnTo>
                    <a:pt x="14" y="0"/>
                  </a:lnTo>
                  <a:lnTo>
                    <a:pt x="4" y="0"/>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008" name="Freeform 133"/>
            <p:cNvSpPr>
              <a:spLocks/>
            </p:cNvSpPr>
            <p:nvPr/>
          </p:nvSpPr>
          <p:spPr bwMode="auto">
            <a:xfrm>
              <a:off x="5063224" y="2197822"/>
              <a:ext cx="284834" cy="165693"/>
            </a:xfrm>
            <a:custGeom>
              <a:avLst/>
              <a:gdLst>
                <a:gd name="T0" fmla="*/ 27 w 70"/>
                <a:gd name="T1" fmla="*/ 6 h 40"/>
                <a:gd name="T2" fmla="*/ 27 w 70"/>
                <a:gd name="T3" fmla="*/ 6 h 40"/>
                <a:gd name="T4" fmla="*/ 24 w 70"/>
                <a:gd name="T5" fmla="*/ 5 h 40"/>
                <a:gd name="T6" fmla="*/ 24 w 70"/>
                <a:gd name="T7" fmla="*/ 5 h 40"/>
                <a:gd name="T8" fmla="*/ 23 w 70"/>
                <a:gd name="T9" fmla="*/ 3 h 40"/>
                <a:gd name="T10" fmla="*/ 22 w 70"/>
                <a:gd name="T11" fmla="*/ 2 h 40"/>
                <a:gd name="T12" fmla="*/ 22 w 70"/>
                <a:gd name="T13" fmla="*/ 2 h 40"/>
                <a:gd name="T14" fmla="*/ 16 w 70"/>
                <a:gd name="T15" fmla="*/ 0 h 40"/>
                <a:gd name="T16" fmla="*/ 16 w 70"/>
                <a:gd name="T17" fmla="*/ 0 h 40"/>
                <a:gd name="T18" fmla="*/ 13 w 70"/>
                <a:gd name="T19" fmla="*/ 2 h 40"/>
                <a:gd name="T20" fmla="*/ 10 w 70"/>
                <a:gd name="T21" fmla="*/ 2 h 40"/>
                <a:gd name="T22" fmla="*/ 10 w 70"/>
                <a:gd name="T23" fmla="*/ 2 h 40"/>
                <a:gd name="T24" fmla="*/ 4 w 70"/>
                <a:gd name="T25" fmla="*/ 2 h 40"/>
                <a:gd name="T26" fmla="*/ 4 w 70"/>
                <a:gd name="T27" fmla="*/ 2 h 40"/>
                <a:gd name="T28" fmla="*/ 4 w 70"/>
                <a:gd name="T29" fmla="*/ 2 h 40"/>
                <a:gd name="T30" fmla="*/ 4 w 70"/>
                <a:gd name="T31" fmla="*/ 2 h 40"/>
                <a:gd name="T32" fmla="*/ 2 w 70"/>
                <a:gd name="T33" fmla="*/ 3 h 40"/>
                <a:gd name="T34" fmla="*/ 2 w 70"/>
                <a:gd name="T35" fmla="*/ 3 h 40"/>
                <a:gd name="T36" fmla="*/ 2 w 70"/>
                <a:gd name="T37" fmla="*/ 3 h 40"/>
                <a:gd name="T38" fmla="*/ 2 w 70"/>
                <a:gd name="T39" fmla="*/ 5 h 40"/>
                <a:gd name="T40" fmla="*/ 2 w 70"/>
                <a:gd name="T41" fmla="*/ 5 h 40"/>
                <a:gd name="T42" fmla="*/ 0 w 70"/>
                <a:gd name="T43" fmla="*/ 6 h 40"/>
                <a:gd name="T44" fmla="*/ 0 w 70"/>
                <a:gd name="T45" fmla="*/ 8 h 40"/>
                <a:gd name="T46" fmla="*/ 0 w 70"/>
                <a:gd name="T47" fmla="*/ 8 h 40"/>
                <a:gd name="T48" fmla="*/ 2 w 70"/>
                <a:gd name="T49" fmla="*/ 8 h 40"/>
                <a:gd name="T50" fmla="*/ 4 w 70"/>
                <a:gd name="T51" fmla="*/ 9 h 40"/>
                <a:gd name="T52" fmla="*/ 4 w 70"/>
                <a:gd name="T53" fmla="*/ 9 h 40"/>
                <a:gd name="T54" fmla="*/ 5 w 70"/>
                <a:gd name="T55" fmla="*/ 10 h 40"/>
                <a:gd name="T56" fmla="*/ 6 w 70"/>
                <a:gd name="T57" fmla="*/ 11 h 40"/>
                <a:gd name="T58" fmla="*/ 6 w 70"/>
                <a:gd name="T59" fmla="*/ 11 h 40"/>
                <a:gd name="T60" fmla="*/ 8 w 70"/>
                <a:gd name="T61" fmla="*/ 11 h 40"/>
                <a:gd name="T62" fmla="*/ 8 w 70"/>
                <a:gd name="T63" fmla="*/ 11 h 40"/>
                <a:gd name="T64" fmla="*/ 8 w 70"/>
                <a:gd name="T65" fmla="*/ 14 h 40"/>
                <a:gd name="T66" fmla="*/ 9 w 70"/>
                <a:gd name="T67" fmla="*/ 14 h 40"/>
                <a:gd name="T68" fmla="*/ 9 w 70"/>
                <a:gd name="T69" fmla="*/ 17 h 40"/>
                <a:gd name="T70" fmla="*/ 9 w 70"/>
                <a:gd name="T71" fmla="*/ 17 h 40"/>
                <a:gd name="T72" fmla="*/ 10 w 70"/>
                <a:gd name="T73" fmla="*/ 17 h 40"/>
                <a:gd name="T74" fmla="*/ 10 w 70"/>
                <a:gd name="T75" fmla="*/ 15 h 40"/>
                <a:gd name="T76" fmla="*/ 10 w 70"/>
                <a:gd name="T77" fmla="*/ 15 h 40"/>
                <a:gd name="T78" fmla="*/ 10 w 70"/>
                <a:gd name="T79" fmla="*/ 14 h 40"/>
                <a:gd name="T80" fmla="*/ 10 w 70"/>
                <a:gd name="T81" fmla="*/ 11 h 40"/>
                <a:gd name="T82" fmla="*/ 10 w 70"/>
                <a:gd name="T83" fmla="*/ 11 h 40"/>
                <a:gd name="T84" fmla="*/ 13 w 70"/>
                <a:gd name="T85" fmla="*/ 10 h 40"/>
                <a:gd name="T86" fmla="*/ 13 w 70"/>
                <a:gd name="T87" fmla="*/ 10 h 40"/>
                <a:gd name="T88" fmla="*/ 15 w 70"/>
                <a:gd name="T89" fmla="*/ 10 h 40"/>
                <a:gd name="T90" fmla="*/ 16 w 70"/>
                <a:gd name="T91" fmla="*/ 11 h 40"/>
                <a:gd name="T92" fmla="*/ 16 w 70"/>
                <a:gd name="T93" fmla="*/ 11 h 40"/>
                <a:gd name="T94" fmla="*/ 17 w 70"/>
                <a:gd name="T95" fmla="*/ 11 h 40"/>
                <a:gd name="T96" fmla="*/ 19 w 70"/>
                <a:gd name="T97" fmla="*/ 11 h 40"/>
                <a:gd name="T98" fmla="*/ 19 w 70"/>
                <a:gd name="T99" fmla="*/ 11 h 40"/>
                <a:gd name="T100" fmla="*/ 20 w 70"/>
                <a:gd name="T101" fmla="*/ 10 h 40"/>
                <a:gd name="T102" fmla="*/ 22 w 70"/>
                <a:gd name="T103" fmla="*/ 9 h 40"/>
                <a:gd name="T104" fmla="*/ 22 w 70"/>
                <a:gd name="T105" fmla="*/ 9 h 40"/>
                <a:gd name="T106" fmla="*/ 22 w 70"/>
                <a:gd name="T107" fmla="*/ 8 h 40"/>
                <a:gd name="T108" fmla="*/ 24 w 70"/>
                <a:gd name="T109" fmla="*/ 7 h 40"/>
                <a:gd name="T110" fmla="*/ 27 w 70"/>
                <a:gd name="T111" fmla="*/ 6 h 40"/>
                <a:gd name="T112" fmla="*/ 27 w 70"/>
                <a:gd name="T113" fmla="*/ 6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0" h="40">
                  <a:moveTo>
                    <a:pt x="70" y="14"/>
                  </a:moveTo>
                  <a:lnTo>
                    <a:pt x="70" y="14"/>
                  </a:lnTo>
                  <a:lnTo>
                    <a:pt x="62" y="12"/>
                  </a:lnTo>
                  <a:lnTo>
                    <a:pt x="60" y="8"/>
                  </a:lnTo>
                  <a:lnTo>
                    <a:pt x="58" y="4"/>
                  </a:lnTo>
                  <a:lnTo>
                    <a:pt x="42" y="0"/>
                  </a:lnTo>
                  <a:lnTo>
                    <a:pt x="34" y="2"/>
                  </a:lnTo>
                  <a:lnTo>
                    <a:pt x="28" y="6"/>
                  </a:lnTo>
                  <a:lnTo>
                    <a:pt x="10" y="4"/>
                  </a:lnTo>
                  <a:lnTo>
                    <a:pt x="10" y="6"/>
                  </a:lnTo>
                  <a:lnTo>
                    <a:pt x="6" y="8"/>
                  </a:lnTo>
                  <a:lnTo>
                    <a:pt x="2" y="8"/>
                  </a:lnTo>
                  <a:lnTo>
                    <a:pt x="2" y="12"/>
                  </a:lnTo>
                  <a:lnTo>
                    <a:pt x="0" y="16"/>
                  </a:lnTo>
                  <a:lnTo>
                    <a:pt x="0" y="20"/>
                  </a:lnTo>
                  <a:lnTo>
                    <a:pt x="4" y="20"/>
                  </a:lnTo>
                  <a:lnTo>
                    <a:pt x="10" y="22"/>
                  </a:lnTo>
                  <a:lnTo>
                    <a:pt x="12" y="24"/>
                  </a:lnTo>
                  <a:lnTo>
                    <a:pt x="16" y="26"/>
                  </a:lnTo>
                  <a:lnTo>
                    <a:pt x="20" y="28"/>
                  </a:lnTo>
                  <a:lnTo>
                    <a:pt x="22" y="28"/>
                  </a:lnTo>
                  <a:lnTo>
                    <a:pt x="22" y="36"/>
                  </a:lnTo>
                  <a:lnTo>
                    <a:pt x="24" y="36"/>
                  </a:lnTo>
                  <a:lnTo>
                    <a:pt x="24" y="40"/>
                  </a:lnTo>
                  <a:lnTo>
                    <a:pt x="26" y="40"/>
                  </a:lnTo>
                  <a:lnTo>
                    <a:pt x="28" y="38"/>
                  </a:lnTo>
                  <a:lnTo>
                    <a:pt x="28" y="32"/>
                  </a:lnTo>
                  <a:lnTo>
                    <a:pt x="28" y="28"/>
                  </a:lnTo>
                  <a:lnTo>
                    <a:pt x="36" y="24"/>
                  </a:lnTo>
                  <a:lnTo>
                    <a:pt x="40" y="24"/>
                  </a:lnTo>
                  <a:lnTo>
                    <a:pt x="42" y="26"/>
                  </a:lnTo>
                  <a:lnTo>
                    <a:pt x="46" y="26"/>
                  </a:lnTo>
                  <a:lnTo>
                    <a:pt x="48" y="26"/>
                  </a:lnTo>
                  <a:lnTo>
                    <a:pt x="54" y="24"/>
                  </a:lnTo>
                  <a:lnTo>
                    <a:pt x="56" y="22"/>
                  </a:lnTo>
                  <a:lnTo>
                    <a:pt x="58" y="20"/>
                  </a:lnTo>
                  <a:lnTo>
                    <a:pt x="62" y="18"/>
                  </a:lnTo>
                  <a:lnTo>
                    <a:pt x="70" y="16"/>
                  </a:lnTo>
                  <a:lnTo>
                    <a:pt x="70" y="14"/>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10" name="Freeform 135"/>
            <p:cNvSpPr>
              <a:spLocks/>
            </p:cNvSpPr>
            <p:nvPr/>
          </p:nvSpPr>
          <p:spPr bwMode="auto">
            <a:xfrm>
              <a:off x="5746823" y="1985530"/>
              <a:ext cx="129468" cy="93204"/>
            </a:xfrm>
            <a:custGeom>
              <a:avLst/>
              <a:gdLst>
                <a:gd name="T0" fmla="*/ 13 w 32"/>
                <a:gd name="T1" fmla="*/ 10 h 22"/>
                <a:gd name="T2" fmla="*/ 13 w 32"/>
                <a:gd name="T3" fmla="*/ 10 h 22"/>
                <a:gd name="T4" fmla="*/ 13 w 32"/>
                <a:gd name="T5" fmla="*/ 8 h 22"/>
                <a:gd name="T6" fmla="*/ 13 w 32"/>
                <a:gd name="T7" fmla="*/ 8 h 22"/>
                <a:gd name="T8" fmla="*/ 10 w 32"/>
                <a:gd name="T9" fmla="*/ 6 h 22"/>
                <a:gd name="T10" fmla="*/ 11 w 32"/>
                <a:gd name="T11" fmla="*/ 6 h 22"/>
                <a:gd name="T12" fmla="*/ 11 w 32"/>
                <a:gd name="T13" fmla="*/ 4 h 22"/>
                <a:gd name="T14" fmla="*/ 11 w 32"/>
                <a:gd name="T15" fmla="*/ 0 h 22"/>
                <a:gd name="T16" fmla="*/ 11 w 32"/>
                <a:gd name="T17" fmla="*/ 0 h 22"/>
                <a:gd name="T18" fmla="*/ 6 w 32"/>
                <a:gd name="T19" fmla="*/ 0 h 22"/>
                <a:gd name="T20" fmla="*/ 6 w 32"/>
                <a:gd name="T21" fmla="*/ 0 h 22"/>
                <a:gd name="T22" fmla="*/ 8 w 32"/>
                <a:gd name="T23" fmla="*/ 2 h 22"/>
                <a:gd name="T24" fmla="*/ 8 w 32"/>
                <a:gd name="T25" fmla="*/ 2 h 22"/>
                <a:gd name="T26" fmla="*/ 7 w 32"/>
                <a:gd name="T27" fmla="*/ 2 h 22"/>
                <a:gd name="T28" fmla="*/ 7 w 32"/>
                <a:gd name="T29" fmla="*/ 2 h 22"/>
                <a:gd name="T30" fmla="*/ 8 w 32"/>
                <a:gd name="T31" fmla="*/ 6 h 22"/>
                <a:gd name="T32" fmla="*/ 8 w 32"/>
                <a:gd name="T33" fmla="*/ 6 h 22"/>
                <a:gd name="T34" fmla="*/ 9 w 32"/>
                <a:gd name="T35" fmla="*/ 6 h 22"/>
                <a:gd name="T36" fmla="*/ 9 w 32"/>
                <a:gd name="T37" fmla="*/ 6 h 22"/>
                <a:gd name="T38" fmla="*/ 8 w 32"/>
                <a:gd name="T39" fmla="*/ 8 h 22"/>
                <a:gd name="T40" fmla="*/ 8 w 32"/>
                <a:gd name="T41" fmla="*/ 8 h 22"/>
                <a:gd name="T42" fmla="*/ 4 w 32"/>
                <a:gd name="T43" fmla="*/ 7 h 22"/>
                <a:gd name="T44" fmla="*/ 4 w 32"/>
                <a:gd name="T45" fmla="*/ 7 h 22"/>
                <a:gd name="T46" fmla="*/ 2 w 32"/>
                <a:gd name="T47" fmla="*/ 7 h 22"/>
                <a:gd name="T48" fmla="*/ 2 w 32"/>
                <a:gd name="T49" fmla="*/ 6 h 22"/>
                <a:gd name="T50" fmla="*/ 2 w 32"/>
                <a:gd name="T51" fmla="*/ 6 h 22"/>
                <a:gd name="T52" fmla="*/ 0 w 32"/>
                <a:gd name="T53" fmla="*/ 9 h 22"/>
                <a:gd name="T54" fmla="*/ 0 w 32"/>
                <a:gd name="T55" fmla="*/ 9 h 22"/>
                <a:gd name="T56" fmla="*/ 2 w 32"/>
                <a:gd name="T57" fmla="*/ 10 h 22"/>
                <a:gd name="T58" fmla="*/ 2 w 32"/>
                <a:gd name="T59" fmla="*/ 10 h 22"/>
                <a:gd name="T60" fmla="*/ 2 w 32"/>
                <a:gd name="T61" fmla="*/ 10 h 22"/>
                <a:gd name="T62" fmla="*/ 2 w 32"/>
                <a:gd name="T63" fmla="*/ 10 h 22"/>
                <a:gd name="T64" fmla="*/ 13 w 32"/>
                <a:gd name="T65" fmla="*/ 10 h 22"/>
                <a:gd name="T66" fmla="*/ 13 w 32"/>
                <a:gd name="T67" fmla="*/ 1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 h="22">
                  <a:moveTo>
                    <a:pt x="32" y="22"/>
                  </a:moveTo>
                  <a:lnTo>
                    <a:pt x="32" y="22"/>
                  </a:lnTo>
                  <a:lnTo>
                    <a:pt x="32" y="18"/>
                  </a:lnTo>
                  <a:lnTo>
                    <a:pt x="28" y="14"/>
                  </a:lnTo>
                  <a:lnTo>
                    <a:pt x="30" y="12"/>
                  </a:lnTo>
                  <a:lnTo>
                    <a:pt x="30" y="8"/>
                  </a:lnTo>
                  <a:lnTo>
                    <a:pt x="30" y="0"/>
                  </a:lnTo>
                  <a:lnTo>
                    <a:pt x="16" y="0"/>
                  </a:lnTo>
                  <a:lnTo>
                    <a:pt x="20" y="2"/>
                  </a:lnTo>
                  <a:lnTo>
                    <a:pt x="18" y="6"/>
                  </a:lnTo>
                  <a:lnTo>
                    <a:pt x="20" y="12"/>
                  </a:lnTo>
                  <a:lnTo>
                    <a:pt x="24" y="12"/>
                  </a:lnTo>
                  <a:lnTo>
                    <a:pt x="24" y="14"/>
                  </a:lnTo>
                  <a:lnTo>
                    <a:pt x="22" y="18"/>
                  </a:lnTo>
                  <a:lnTo>
                    <a:pt x="10" y="16"/>
                  </a:lnTo>
                  <a:lnTo>
                    <a:pt x="6" y="16"/>
                  </a:lnTo>
                  <a:lnTo>
                    <a:pt x="2" y="14"/>
                  </a:lnTo>
                  <a:lnTo>
                    <a:pt x="0" y="20"/>
                  </a:lnTo>
                  <a:lnTo>
                    <a:pt x="2" y="22"/>
                  </a:lnTo>
                  <a:lnTo>
                    <a:pt x="4" y="22"/>
                  </a:lnTo>
                  <a:lnTo>
                    <a:pt x="32" y="22"/>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011" name="Freeform 136"/>
            <p:cNvSpPr>
              <a:spLocks/>
            </p:cNvSpPr>
            <p:nvPr/>
          </p:nvSpPr>
          <p:spPr bwMode="auto">
            <a:xfrm>
              <a:off x="6321666" y="2637949"/>
              <a:ext cx="222688" cy="440127"/>
            </a:xfrm>
            <a:custGeom>
              <a:avLst/>
              <a:gdLst>
                <a:gd name="T0" fmla="*/ 22 w 54"/>
                <a:gd name="T1" fmla="*/ 12 h 108"/>
                <a:gd name="T2" fmla="*/ 22 w 54"/>
                <a:gd name="T3" fmla="*/ 10 h 108"/>
                <a:gd name="T4" fmla="*/ 19 w 54"/>
                <a:gd name="T5" fmla="*/ 10 h 108"/>
                <a:gd name="T6" fmla="*/ 16 w 54"/>
                <a:gd name="T7" fmla="*/ 8 h 108"/>
                <a:gd name="T8" fmla="*/ 15 w 54"/>
                <a:gd name="T9" fmla="*/ 12 h 108"/>
                <a:gd name="T10" fmla="*/ 14 w 54"/>
                <a:gd name="T11" fmla="*/ 10 h 108"/>
                <a:gd name="T12" fmla="*/ 14 w 54"/>
                <a:gd name="T13" fmla="*/ 8 h 108"/>
                <a:gd name="T14" fmla="*/ 14 w 54"/>
                <a:gd name="T15" fmla="*/ 4 h 108"/>
                <a:gd name="T16" fmla="*/ 13 w 54"/>
                <a:gd name="T17" fmla="*/ 2 h 108"/>
                <a:gd name="T18" fmla="*/ 11 w 54"/>
                <a:gd name="T19" fmla="*/ 2 h 108"/>
                <a:gd name="T20" fmla="*/ 8 w 54"/>
                <a:gd name="T21" fmla="*/ 0 h 108"/>
                <a:gd name="T22" fmla="*/ 8 w 54"/>
                <a:gd name="T23" fmla="*/ 2 h 108"/>
                <a:gd name="T24" fmla="*/ 5 w 54"/>
                <a:gd name="T25" fmla="*/ 3 h 108"/>
                <a:gd name="T26" fmla="*/ 3 w 54"/>
                <a:gd name="T27" fmla="*/ 4 h 108"/>
                <a:gd name="T28" fmla="*/ 4 w 54"/>
                <a:gd name="T29" fmla="*/ 6 h 108"/>
                <a:gd name="T30" fmla="*/ 5 w 54"/>
                <a:gd name="T31" fmla="*/ 8 h 108"/>
                <a:gd name="T32" fmla="*/ 6 w 54"/>
                <a:gd name="T33" fmla="*/ 8 h 108"/>
                <a:gd name="T34" fmla="*/ 5 w 54"/>
                <a:gd name="T35" fmla="*/ 10 h 108"/>
                <a:gd name="T36" fmla="*/ 2 w 54"/>
                <a:gd name="T37" fmla="*/ 10 h 108"/>
                <a:gd name="T38" fmla="*/ 0 w 54"/>
                <a:gd name="T39" fmla="*/ 13 h 108"/>
                <a:gd name="T40" fmla="*/ 6 w 54"/>
                <a:gd name="T41" fmla="*/ 19 h 108"/>
                <a:gd name="T42" fmla="*/ 8 w 54"/>
                <a:gd name="T43" fmla="*/ 19 h 108"/>
                <a:gd name="T44" fmla="*/ 7 w 54"/>
                <a:gd name="T45" fmla="*/ 22 h 108"/>
                <a:gd name="T46" fmla="*/ 10 w 54"/>
                <a:gd name="T47" fmla="*/ 23 h 108"/>
                <a:gd name="T48" fmla="*/ 10 w 54"/>
                <a:gd name="T49" fmla="*/ 24 h 108"/>
                <a:gd name="T50" fmla="*/ 11 w 54"/>
                <a:gd name="T51" fmla="*/ 27 h 108"/>
                <a:gd name="T52" fmla="*/ 7 w 54"/>
                <a:gd name="T53" fmla="*/ 28 h 108"/>
                <a:gd name="T54" fmla="*/ 7 w 54"/>
                <a:gd name="T55" fmla="*/ 35 h 108"/>
                <a:gd name="T56" fmla="*/ 7 w 54"/>
                <a:gd name="T57" fmla="*/ 37 h 108"/>
                <a:gd name="T58" fmla="*/ 10 w 54"/>
                <a:gd name="T59" fmla="*/ 39 h 108"/>
                <a:gd name="T60" fmla="*/ 11 w 54"/>
                <a:gd name="T61" fmla="*/ 40 h 108"/>
                <a:gd name="T62" fmla="*/ 14 w 54"/>
                <a:gd name="T63" fmla="*/ 40 h 108"/>
                <a:gd name="T64" fmla="*/ 14 w 54"/>
                <a:gd name="T65" fmla="*/ 40 h 108"/>
                <a:gd name="T66" fmla="*/ 15 w 54"/>
                <a:gd name="T67" fmla="*/ 39 h 108"/>
                <a:gd name="T68" fmla="*/ 16 w 54"/>
                <a:gd name="T69" fmla="*/ 39 h 108"/>
                <a:gd name="T70" fmla="*/ 18 w 54"/>
                <a:gd name="T71" fmla="*/ 38 h 108"/>
                <a:gd name="T72" fmla="*/ 20 w 54"/>
                <a:gd name="T73" fmla="*/ 38 h 108"/>
                <a:gd name="T74" fmla="*/ 18 w 54"/>
                <a:gd name="T75" fmla="*/ 31 h 108"/>
                <a:gd name="T76" fmla="*/ 18 w 54"/>
                <a:gd name="T77" fmla="*/ 28 h 108"/>
                <a:gd name="T78" fmla="*/ 18 w 54"/>
                <a:gd name="T79" fmla="*/ 24 h 108"/>
                <a:gd name="T80" fmla="*/ 17 w 54"/>
                <a:gd name="T81" fmla="*/ 22 h 108"/>
                <a:gd name="T82" fmla="*/ 18 w 54"/>
                <a:gd name="T83" fmla="*/ 20 h 108"/>
                <a:gd name="T84" fmla="*/ 20 w 54"/>
                <a:gd name="T85" fmla="*/ 16 h 108"/>
                <a:gd name="T86" fmla="*/ 22 w 54"/>
                <a:gd name="T87" fmla="*/ 13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 h="108">
                  <a:moveTo>
                    <a:pt x="54" y="36"/>
                  </a:moveTo>
                  <a:lnTo>
                    <a:pt x="54" y="36"/>
                  </a:lnTo>
                  <a:lnTo>
                    <a:pt x="54" y="30"/>
                  </a:lnTo>
                  <a:lnTo>
                    <a:pt x="54" y="28"/>
                  </a:lnTo>
                  <a:lnTo>
                    <a:pt x="54" y="26"/>
                  </a:lnTo>
                  <a:lnTo>
                    <a:pt x="50" y="26"/>
                  </a:lnTo>
                  <a:lnTo>
                    <a:pt x="48" y="26"/>
                  </a:lnTo>
                  <a:lnTo>
                    <a:pt x="44" y="20"/>
                  </a:lnTo>
                  <a:lnTo>
                    <a:pt x="40" y="22"/>
                  </a:lnTo>
                  <a:lnTo>
                    <a:pt x="38" y="22"/>
                  </a:lnTo>
                  <a:lnTo>
                    <a:pt x="38" y="30"/>
                  </a:lnTo>
                  <a:lnTo>
                    <a:pt x="36" y="30"/>
                  </a:lnTo>
                  <a:lnTo>
                    <a:pt x="34" y="28"/>
                  </a:lnTo>
                  <a:lnTo>
                    <a:pt x="32" y="30"/>
                  </a:lnTo>
                  <a:lnTo>
                    <a:pt x="36" y="20"/>
                  </a:lnTo>
                  <a:lnTo>
                    <a:pt x="38" y="10"/>
                  </a:lnTo>
                  <a:lnTo>
                    <a:pt x="34" y="10"/>
                  </a:lnTo>
                  <a:lnTo>
                    <a:pt x="32" y="10"/>
                  </a:lnTo>
                  <a:lnTo>
                    <a:pt x="32" y="6"/>
                  </a:lnTo>
                  <a:lnTo>
                    <a:pt x="26" y="6"/>
                  </a:lnTo>
                  <a:lnTo>
                    <a:pt x="26" y="2"/>
                  </a:lnTo>
                  <a:lnTo>
                    <a:pt x="24" y="0"/>
                  </a:lnTo>
                  <a:lnTo>
                    <a:pt x="20" y="0"/>
                  </a:lnTo>
                  <a:lnTo>
                    <a:pt x="20" y="4"/>
                  </a:lnTo>
                  <a:lnTo>
                    <a:pt x="18" y="6"/>
                  </a:lnTo>
                  <a:lnTo>
                    <a:pt x="12" y="8"/>
                  </a:lnTo>
                  <a:lnTo>
                    <a:pt x="8" y="10"/>
                  </a:lnTo>
                  <a:lnTo>
                    <a:pt x="8" y="12"/>
                  </a:lnTo>
                  <a:lnTo>
                    <a:pt x="10" y="14"/>
                  </a:lnTo>
                  <a:lnTo>
                    <a:pt x="12" y="16"/>
                  </a:lnTo>
                  <a:lnTo>
                    <a:pt x="12" y="20"/>
                  </a:lnTo>
                  <a:lnTo>
                    <a:pt x="14" y="20"/>
                  </a:lnTo>
                  <a:lnTo>
                    <a:pt x="16" y="20"/>
                  </a:lnTo>
                  <a:lnTo>
                    <a:pt x="16" y="22"/>
                  </a:lnTo>
                  <a:lnTo>
                    <a:pt x="14" y="24"/>
                  </a:lnTo>
                  <a:lnTo>
                    <a:pt x="12" y="26"/>
                  </a:lnTo>
                  <a:lnTo>
                    <a:pt x="6" y="26"/>
                  </a:lnTo>
                  <a:lnTo>
                    <a:pt x="4" y="26"/>
                  </a:lnTo>
                  <a:lnTo>
                    <a:pt x="4" y="28"/>
                  </a:lnTo>
                  <a:lnTo>
                    <a:pt x="6" y="32"/>
                  </a:lnTo>
                  <a:lnTo>
                    <a:pt x="0" y="34"/>
                  </a:lnTo>
                  <a:lnTo>
                    <a:pt x="10" y="48"/>
                  </a:lnTo>
                  <a:lnTo>
                    <a:pt x="14" y="50"/>
                  </a:lnTo>
                  <a:lnTo>
                    <a:pt x="20" y="50"/>
                  </a:lnTo>
                  <a:lnTo>
                    <a:pt x="22" y="52"/>
                  </a:lnTo>
                  <a:lnTo>
                    <a:pt x="22" y="54"/>
                  </a:lnTo>
                  <a:lnTo>
                    <a:pt x="18" y="58"/>
                  </a:lnTo>
                  <a:lnTo>
                    <a:pt x="24" y="60"/>
                  </a:lnTo>
                  <a:lnTo>
                    <a:pt x="26" y="60"/>
                  </a:lnTo>
                  <a:lnTo>
                    <a:pt x="24" y="62"/>
                  </a:lnTo>
                  <a:lnTo>
                    <a:pt x="24" y="64"/>
                  </a:lnTo>
                  <a:lnTo>
                    <a:pt x="24" y="66"/>
                  </a:lnTo>
                  <a:lnTo>
                    <a:pt x="26" y="68"/>
                  </a:lnTo>
                  <a:lnTo>
                    <a:pt x="24" y="70"/>
                  </a:lnTo>
                  <a:lnTo>
                    <a:pt x="18" y="74"/>
                  </a:lnTo>
                  <a:lnTo>
                    <a:pt x="18" y="82"/>
                  </a:lnTo>
                  <a:lnTo>
                    <a:pt x="18" y="92"/>
                  </a:lnTo>
                  <a:lnTo>
                    <a:pt x="18" y="94"/>
                  </a:lnTo>
                  <a:lnTo>
                    <a:pt x="18" y="96"/>
                  </a:lnTo>
                  <a:lnTo>
                    <a:pt x="20" y="100"/>
                  </a:lnTo>
                  <a:lnTo>
                    <a:pt x="24" y="102"/>
                  </a:lnTo>
                  <a:lnTo>
                    <a:pt x="26" y="104"/>
                  </a:lnTo>
                  <a:lnTo>
                    <a:pt x="28" y="106"/>
                  </a:lnTo>
                  <a:lnTo>
                    <a:pt x="30" y="108"/>
                  </a:lnTo>
                  <a:lnTo>
                    <a:pt x="34" y="106"/>
                  </a:lnTo>
                  <a:lnTo>
                    <a:pt x="34" y="104"/>
                  </a:lnTo>
                  <a:lnTo>
                    <a:pt x="36" y="104"/>
                  </a:lnTo>
                  <a:lnTo>
                    <a:pt x="38" y="104"/>
                  </a:lnTo>
                  <a:lnTo>
                    <a:pt x="38" y="102"/>
                  </a:lnTo>
                  <a:lnTo>
                    <a:pt x="38" y="100"/>
                  </a:lnTo>
                  <a:lnTo>
                    <a:pt x="40" y="100"/>
                  </a:lnTo>
                  <a:lnTo>
                    <a:pt x="42" y="98"/>
                  </a:lnTo>
                  <a:lnTo>
                    <a:pt x="44" y="98"/>
                  </a:lnTo>
                  <a:lnTo>
                    <a:pt x="48" y="98"/>
                  </a:lnTo>
                  <a:lnTo>
                    <a:pt x="50" y="98"/>
                  </a:lnTo>
                  <a:lnTo>
                    <a:pt x="48" y="92"/>
                  </a:lnTo>
                  <a:lnTo>
                    <a:pt x="46" y="82"/>
                  </a:lnTo>
                  <a:lnTo>
                    <a:pt x="48" y="78"/>
                  </a:lnTo>
                  <a:lnTo>
                    <a:pt x="46" y="74"/>
                  </a:lnTo>
                  <a:lnTo>
                    <a:pt x="44" y="72"/>
                  </a:lnTo>
                  <a:lnTo>
                    <a:pt x="44" y="64"/>
                  </a:lnTo>
                  <a:lnTo>
                    <a:pt x="44" y="58"/>
                  </a:lnTo>
                  <a:lnTo>
                    <a:pt x="42" y="56"/>
                  </a:lnTo>
                  <a:lnTo>
                    <a:pt x="44" y="56"/>
                  </a:lnTo>
                  <a:lnTo>
                    <a:pt x="46" y="52"/>
                  </a:lnTo>
                  <a:lnTo>
                    <a:pt x="50" y="50"/>
                  </a:lnTo>
                  <a:lnTo>
                    <a:pt x="50" y="42"/>
                  </a:lnTo>
                  <a:lnTo>
                    <a:pt x="54" y="36"/>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14" name="Freeform 139"/>
            <p:cNvSpPr>
              <a:spLocks/>
            </p:cNvSpPr>
            <p:nvPr/>
          </p:nvSpPr>
          <p:spPr bwMode="auto">
            <a:xfrm>
              <a:off x="4907858" y="2078734"/>
              <a:ext cx="196793" cy="243360"/>
            </a:xfrm>
            <a:custGeom>
              <a:avLst/>
              <a:gdLst>
                <a:gd name="T0" fmla="*/ 17 w 48"/>
                <a:gd name="T1" fmla="*/ 13 h 60"/>
                <a:gd name="T2" fmla="*/ 19 w 48"/>
                <a:gd name="T3" fmla="*/ 13 h 60"/>
                <a:gd name="T4" fmla="*/ 19 w 48"/>
                <a:gd name="T5" fmla="*/ 13 h 60"/>
                <a:gd name="T6" fmla="*/ 19 w 48"/>
                <a:gd name="T7" fmla="*/ 13 h 60"/>
                <a:gd name="T8" fmla="*/ 17 w 48"/>
                <a:gd name="T9" fmla="*/ 15 h 60"/>
                <a:gd name="T10" fmla="*/ 17 w 48"/>
                <a:gd name="T11" fmla="*/ 15 h 60"/>
                <a:gd name="T12" fmla="*/ 16 w 48"/>
                <a:gd name="T13" fmla="*/ 15 h 60"/>
                <a:gd name="T14" fmla="*/ 16 w 48"/>
                <a:gd name="T15" fmla="*/ 16 h 60"/>
                <a:gd name="T16" fmla="*/ 16 w 48"/>
                <a:gd name="T17" fmla="*/ 16 h 60"/>
                <a:gd name="T18" fmla="*/ 15 w 48"/>
                <a:gd name="T19" fmla="*/ 17 h 60"/>
                <a:gd name="T20" fmla="*/ 15 w 48"/>
                <a:gd name="T21" fmla="*/ 19 h 60"/>
                <a:gd name="T22" fmla="*/ 15 w 48"/>
                <a:gd name="T23" fmla="*/ 19 h 60"/>
                <a:gd name="T24" fmla="*/ 13 w 48"/>
                <a:gd name="T25" fmla="*/ 20 h 60"/>
                <a:gd name="T26" fmla="*/ 13 w 48"/>
                <a:gd name="T27" fmla="*/ 20 h 60"/>
                <a:gd name="T28" fmla="*/ 13 w 48"/>
                <a:gd name="T29" fmla="*/ 21 h 60"/>
                <a:gd name="T30" fmla="*/ 13 w 48"/>
                <a:gd name="T31" fmla="*/ 21 h 60"/>
                <a:gd name="T32" fmla="*/ 13 w 48"/>
                <a:gd name="T33" fmla="*/ 21 h 60"/>
                <a:gd name="T34" fmla="*/ 12 w 48"/>
                <a:gd name="T35" fmla="*/ 21 h 60"/>
                <a:gd name="T36" fmla="*/ 10 w 48"/>
                <a:gd name="T37" fmla="*/ 21 h 60"/>
                <a:gd name="T38" fmla="*/ 10 w 48"/>
                <a:gd name="T39" fmla="*/ 21 h 60"/>
                <a:gd name="T40" fmla="*/ 10 w 48"/>
                <a:gd name="T41" fmla="*/ 21 h 60"/>
                <a:gd name="T42" fmla="*/ 10 w 48"/>
                <a:gd name="T43" fmla="*/ 23 h 60"/>
                <a:gd name="T44" fmla="*/ 8 w 48"/>
                <a:gd name="T45" fmla="*/ 23 h 60"/>
                <a:gd name="T46" fmla="*/ 8 w 48"/>
                <a:gd name="T47" fmla="*/ 23 h 60"/>
                <a:gd name="T48" fmla="*/ 6 w 48"/>
                <a:gd name="T49" fmla="*/ 21 h 60"/>
                <a:gd name="T50" fmla="*/ 4 w 48"/>
                <a:gd name="T51" fmla="*/ 20 h 60"/>
                <a:gd name="T52" fmla="*/ 0 w 48"/>
                <a:gd name="T53" fmla="*/ 15 h 60"/>
                <a:gd name="T54" fmla="*/ 0 w 48"/>
                <a:gd name="T55" fmla="*/ 15 h 60"/>
                <a:gd name="T56" fmla="*/ 2 w 48"/>
                <a:gd name="T57" fmla="*/ 15 h 60"/>
                <a:gd name="T58" fmla="*/ 2 w 48"/>
                <a:gd name="T59" fmla="*/ 13 h 60"/>
                <a:gd name="T60" fmla="*/ 2 w 48"/>
                <a:gd name="T61" fmla="*/ 13 h 60"/>
                <a:gd name="T62" fmla="*/ 2 w 48"/>
                <a:gd name="T63" fmla="*/ 13 h 60"/>
                <a:gd name="T64" fmla="*/ 2 w 48"/>
                <a:gd name="T65" fmla="*/ 13 h 60"/>
                <a:gd name="T66" fmla="*/ 2 w 48"/>
                <a:gd name="T67" fmla="*/ 10 h 60"/>
                <a:gd name="T68" fmla="*/ 4 w 48"/>
                <a:gd name="T69" fmla="*/ 9 h 60"/>
                <a:gd name="T70" fmla="*/ 10 w 48"/>
                <a:gd name="T71" fmla="*/ 9 h 60"/>
                <a:gd name="T72" fmla="*/ 10 w 48"/>
                <a:gd name="T73" fmla="*/ 9 h 60"/>
                <a:gd name="T74" fmla="*/ 8 w 48"/>
                <a:gd name="T75" fmla="*/ 8 h 60"/>
                <a:gd name="T76" fmla="*/ 8 w 48"/>
                <a:gd name="T77" fmla="*/ 7 h 60"/>
                <a:gd name="T78" fmla="*/ 8 w 48"/>
                <a:gd name="T79" fmla="*/ 7 h 60"/>
                <a:gd name="T80" fmla="*/ 6 w 48"/>
                <a:gd name="T81" fmla="*/ 5 h 60"/>
                <a:gd name="T82" fmla="*/ 6 w 48"/>
                <a:gd name="T83" fmla="*/ 4 h 60"/>
                <a:gd name="T84" fmla="*/ 6 w 48"/>
                <a:gd name="T85" fmla="*/ 2 h 60"/>
                <a:gd name="T86" fmla="*/ 7 w 48"/>
                <a:gd name="T87" fmla="*/ 2 h 60"/>
                <a:gd name="T88" fmla="*/ 8 w 48"/>
                <a:gd name="T89" fmla="*/ 0 h 60"/>
                <a:gd name="T90" fmla="*/ 16 w 48"/>
                <a:gd name="T91" fmla="*/ 0 h 60"/>
                <a:gd name="T92" fmla="*/ 16 w 48"/>
                <a:gd name="T93" fmla="*/ 13 h 60"/>
                <a:gd name="T94" fmla="*/ 18 w 48"/>
                <a:gd name="T95" fmla="*/ 13 h 60"/>
                <a:gd name="T96" fmla="*/ 17 w 48"/>
                <a:gd name="T97" fmla="*/ 13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 h="60">
                  <a:moveTo>
                    <a:pt x="44" y="34"/>
                  </a:moveTo>
                  <a:lnTo>
                    <a:pt x="48" y="34"/>
                  </a:lnTo>
                  <a:lnTo>
                    <a:pt x="48" y="36"/>
                  </a:lnTo>
                  <a:lnTo>
                    <a:pt x="44" y="38"/>
                  </a:lnTo>
                  <a:lnTo>
                    <a:pt x="40" y="38"/>
                  </a:lnTo>
                  <a:lnTo>
                    <a:pt x="40" y="42"/>
                  </a:lnTo>
                  <a:lnTo>
                    <a:pt x="38" y="46"/>
                  </a:lnTo>
                  <a:lnTo>
                    <a:pt x="38" y="50"/>
                  </a:lnTo>
                  <a:lnTo>
                    <a:pt x="34" y="52"/>
                  </a:lnTo>
                  <a:lnTo>
                    <a:pt x="32" y="54"/>
                  </a:lnTo>
                  <a:lnTo>
                    <a:pt x="32" y="56"/>
                  </a:lnTo>
                  <a:lnTo>
                    <a:pt x="30" y="58"/>
                  </a:lnTo>
                  <a:lnTo>
                    <a:pt x="28" y="58"/>
                  </a:lnTo>
                  <a:lnTo>
                    <a:pt x="26" y="58"/>
                  </a:lnTo>
                  <a:lnTo>
                    <a:pt x="24" y="60"/>
                  </a:lnTo>
                  <a:lnTo>
                    <a:pt x="20" y="60"/>
                  </a:lnTo>
                  <a:lnTo>
                    <a:pt x="16" y="56"/>
                  </a:lnTo>
                  <a:lnTo>
                    <a:pt x="10" y="52"/>
                  </a:lnTo>
                  <a:lnTo>
                    <a:pt x="0" y="40"/>
                  </a:lnTo>
                  <a:lnTo>
                    <a:pt x="2" y="38"/>
                  </a:lnTo>
                  <a:lnTo>
                    <a:pt x="4" y="36"/>
                  </a:lnTo>
                  <a:lnTo>
                    <a:pt x="2" y="36"/>
                  </a:lnTo>
                  <a:lnTo>
                    <a:pt x="4" y="32"/>
                  </a:lnTo>
                  <a:lnTo>
                    <a:pt x="6" y="28"/>
                  </a:lnTo>
                  <a:lnTo>
                    <a:pt x="10" y="24"/>
                  </a:lnTo>
                  <a:lnTo>
                    <a:pt x="24" y="24"/>
                  </a:lnTo>
                  <a:lnTo>
                    <a:pt x="22" y="22"/>
                  </a:lnTo>
                  <a:lnTo>
                    <a:pt x="20" y="18"/>
                  </a:lnTo>
                  <a:lnTo>
                    <a:pt x="16" y="14"/>
                  </a:lnTo>
                  <a:lnTo>
                    <a:pt x="14" y="10"/>
                  </a:lnTo>
                  <a:lnTo>
                    <a:pt x="14" y="6"/>
                  </a:lnTo>
                  <a:lnTo>
                    <a:pt x="18" y="6"/>
                  </a:lnTo>
                  <a:lnTo>
                    <a:pt x="20" y="0"/>
                  </a:lnTo>
                  <a:lnTo>
                    <a:pt x="40" y="0"/>
                  </a:lnTo>
                  <a:lnTo>
                    <a:pt x="40" y="32"/>
                  </a:lnTo>
                  <a:lnTo>
                    <a:pt x="46" y="32"/>
                  </a:lnTo>
                  <a:lnTo>
                    <a:pt x="44" y="34"/>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22" name="Freeform 147"/>
            <p:cNvSpPr>
              <a:spLocks/>
            </p:cNvSpPr>
            <p:nvPr/>
          </p:nvSpPr>
          <p:spPr bwMode="auto">
            <a:xfrm>
              <a:off x="6658284" y="2793290"/>
              <a:ext cx="139825" cy="238187"/>
            </a:xfrm>
            <a:custGeom>
              <a:avLst/>
              <a:gdLst>
                <a:gd name="T0" fmla="*/ 2 w 34"/>
                <a:gd name="T1" fmla="*/ 0 h 58"/>
                <a:gd name="T2" fmla="*/ 0 w 34"/>
                <a:gd name="T3" fmla="*/ 4 h 58"/>
                <a:gd name="T4" fmla="*/ 0 w 34"/>
                <a:gd name="T5" fmla="*/ 4 h 58"/>
                <a:gd name="T6" fmla="*/ 0 w 34"/>
                <a:gd name="T7" fmla="*/ 10 h 58"/>
                <a:gd name="T8" fmla="*/ 0 w 34"/>
                <a:gd name="T9" fmla="*/ 10 h 58"/>
                <a:gd name="T10" fmla="*/ 0 w 34"/>
                <a:gd name="T11" fmla="*/ 10 h 58"/>
                <a:gd name="T12" fmla="*/ 2 w 34"/>
                <a:gd name="T13" fmla="*/ 12 h 58"/>
                <a:gd name="T14" fmla="*/ 2 w 34"/>
                <a:gd name="T15" fmla="*/ 13 h 58"/>
                <a:gd name="T16" fmla="*/ 2 w 34"/>
                <a:gd name="T17" fmla="*/ 13 h 58"/>
                <a:gd name="T18" fmla="*/ 2 w 34"/>
                <a:gd name="T19" fmla="*/ 14 h 58"/>
                <a:gd name="T20" fmla="*/ 2 w 34"/>
                <a:gd name="T21" fmla="*/ 17 h 58"/>
                <a:gd name="T22" fmla="*/ 2 w 34"/>
                <a:gd name="T23" fmla="*/ 17 h 58"/>
                <a:gd name="T24" fmla="*/ 0 w 34"/>
                <a:gd name="T25" fmla="*/ 21 h 58"/>
                <a:gd name="T26" fmla="*/ 0 w 34"/>
                <a:gd name="T27" fmla="*/ 21 h 58"/>
                <a:gd name="T28" fmla="*/ 0 w 34"/>
                <a:gd name="T29" fmla="*/ 21 h 58"/>
                <a:gd name="T30" fmla="*/ 2 w 34"/>
                <a:gd name="T31" fmla="*/ 23 h 58"/>
                <a:gd name="T32" fmla="*/ 2 w 34"/>
                <a:gd name="T33" fmla="*/ 23 h 58"/>
                <a:gd name="T34" fmla="*/ 2 w 34"/>
                <a:gd name="T35" fmla="*/ 23 h 58"/>
                <a:gd name="T36" fmla="*/ 3 w 34"/>
                <a:gd name="T37" fmla="*/ 23 h 58"/>
                <a:gd name="T38" fmla="*/ 4 w 34"/>
                <a:gd name="T39" fmla="*/ 22 h 58"/>
                <a:gd name="T40" fmla="*/ 6 w 34"/>
                <a:gd name="T41" fmla="*/ 21 h 58"/>
                <a:gd name="T42" fmla="*/ 8 w 34"/>
                <a:gd name="T43" fmla="*/ 23 h 58"/>
                <a:gd name="T44" fmla="*/ 8 w 34"/>
                <a:gd name="T45" fmla="*/ 23 h 58"/>
                <a:gd name="T46" fmla="*/ 10 w 34"/>
                <a:gd name="T47" fmla="*/ 21 h 58"/>
                <a:gd name="T48" fmla="*/ 11 w 34"/>
                <a:gd name="T49" fmla="*/ 19 h 58"/>
                <a:gd name="T50" fmla="*/ 11 w 34"/>
                <a:gd name="T51" fmla="*/ 19 h 58"/>
                <a:gd name="T52" fmla="*/ 11 w 34"/>
                <a:gd name="T53" fmla="*/ 14 h 58"/>
                <a:gd name="T54" fmla="*/ 13 w 34"/>
                <a:gd name="T55" fmla="*/ 10 h 58"/>
                <a:gd name="T56" fmla="*/ 13 w 34"/>
                <a:gd name="T57" fmla="*/ 10 h 58"/>
                <a:gd name="T58" fmla="*/ 14 w 34"/>
                <a:gd name="T59" fmla="*/ 8 h 58"/>
                <a:gd name="T60" fmla="*/ 14 w 34"/>
                <a:gd name="T61" fmla="*/ 8 h 58"/>
                <a:gd name="T62" fmla="*/ 14 w 34"/>
                <a:gd name="T63" fmla="*/ 7 h 58"/>
                <a:gd name="T64" fmla="*/ 14 w 34"/>
                <a:gd name="T65" fmla="*/ 7 h 58"/>
                <a:gd name="T66" fmla="*/ 12 w 34"/>
                <a:gd name="T67" fmla="*/ 6 h 58"/>
                <a:gd name="T68" fmla="*/ 11 w 34"/>
                <a:gd name="T69" fmla="*/ 6 h 58"/>
                <a:gd name="T70" fmla="*/ 11 w 34"/>
                <a:gd name="T71" fmla="*/ 6 h 58"/>
                <a:gd name="T72" fmla="*/ 10 w 34"/>
                <a:gd name="T73" fmla="*/ 3 h 58"/>
                <a:gd name="T74" fmla="*/ 9 w 34"/>
                <a:gd name="T75" fmla="*/ 2 h 58"/>
                <a:gd name="T76" fmla="*/ 9 w 34"/>
                <a:gd name="T77" fmla="*/ 2 h 58"/>
                <a:gd name="T78" fmla="*/ 6 w 34"/>
                <a:gd name="T79" fmla="*/ 0 h 58"/>
                <a:gd name="T80" fmla="*/ 6 w 34"/>
                <a:gd name="T81" fmla="*/ 0 h 58"/>
                <a:gd name="T82" fmla="*/ 5 w 34"/>
                <a:gd name="T83" fmla="*/ 0 h 58"/>
                <a:gd name="T84" fmla="*/ 4 w 34"/>
                <a:gd name="T85" fmla="*/ 0 h 58"/>
                <a:gd name="T86" fmla="*/ 2 w 34"/>
                <a:gd name="T87" fmla="*/ 0 h 58"/>
                <a:gd name="T88" fmla="*/ 2 w 34"/>
                <a:gd name="T89" fmla="*/ 0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58">
                  <a:moveTo>
                    <a:pt x="4" y="0"/>
                  </a:moveTo>
                  <a:lnTo>
                    <a:pt x="0" y="10"/>
                  </a:lnTo>
                  <a:lnTo>
                    <a:pt x="0" y="24"/>
                  </a:lnTo>
                  <a:lnTo>
                    <a:pt x="0" y="28"/>
                  </a:lnTo>
                  <a:lnTo>
                    <a:pt x="2" y="30"/>
                  </a:lnTo>
                  <a:lnTo>
                    <a:pt x="6" y="34"/>
                  </a:lnTo>
                  <a:lnTo>
                    <a:pt x="6" y="36"/>
                  </a:lnTo>
                  <a:lnTo>
                    <a:pt x="4" y="44"/>
                  </a:lnTo>
                  <a:lnTo>
                    <a:pt x="0" y="52"/>
                  </a:lnTo>
                  <a:lnTo>
                    <a:pt x="0" y="54"/>
                  </a:lnTo>
                  <a:lnTo>
                    <a:pt x="2" y="58"/>
                  </a:lnTo>
                  <a:lnTo>
                    <a:pt x="6" y="58"/>
                  </a:lnTo>
                  <a:lnTo>
                    <a:pt x="8" y="58"/>
                  </a:lnTo>
                  <a:lnTo>
                    <a:pt x="10" y="56"/>
                  </a:lnTo>
                  <a:lnTo>
                    <a:pt x="16" y="54"/>
                  </a:lnTo>
                  <a:lnTo>
                    <a:pt x="20" y="58"/>
                  </a:lnTo>
                  <a:lnTo>
                    <a:pt x="24" y="54"/>
                  </a:lnTo>
                  <a:lnTo>
                    <a:pt x="28" y="48"/>
                  </a:lnTo>
                  <a:lnTo>
                    <a:pt x="28" y="36"/>
                  </a:lnTo>
                  <a:lnTo>
                    <a:pt x="32" y="28"/>
                  </a:lnTo>
                  <a:lnTo>
                    <a:pt x="34" y="22"/>
                  </a:lnTo>
                  <a:lnTo>
                    <a:pt x="34" y="18"/>
                  </a:lnTo>
                  <a:lnTo>
                    <a:pt x="30" y="16"/>
                  </a:lnTo>
                  <a:lnTo>
                    <a:pt x="26" y="14"/>
                  </a:lnTo>
                  <a:lnTo>
                    <a:pt x="24" y="8"/>
                  </a:lnTo>
                  <a:lnTo>
                    <a:pt x="22" y="4"/>
                  </a:lnTo>
                  <a:lnTo>
                    <a:pt x="14" y="0"/>
                  </a:lnTo>
                  <a:lnTo>
                    <a:pt x="12" y="0"/>
                  </a:lnTo>
                  <a:lnTo>
                    <a:pt x="10" y="0"/>
                  </a:lnTo>
                  <a:lnTo>
                    <a:pt x="4"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26" name="Freeform 151"/>
            <p:cNvSpPr>
              <a:spLocks noEditPoints="1"/>
            </p:cNvSpPr>
            <p:nvPr/>
          </p:nvSpPr>
          <p:spPr bwMode="auto">
            <a:xfrm>
              <a:off x="6347561" y="6278051"/>
              <a:ext cx="1154863" cy="238187"/>
            </a:xfrm>
            <a:custGeom>
              <a:avLst/>
              <a:gdLst>
                <a:gd name="T0" fmla="*/ 104 w 284"/>
                <a:gd name="T1" fmla="*/ 21 h 58"/>
                <a:gd name="T2" fmla="*/ 107 w 284"/>
                <a:gd name="T3" fmla="*/ 23 h 58"/>
                <a:gd name="T4" fmla="*/ 108 w 284"/>
                <a:gd name="T5" fmla="*/ 22 h 58"/>
                <a:gd name="T6" fmla="*/ 108 w 284"/>
                <a:gd name="T7" fmla="*/ 21 h 58"/>
                <a:gd name="T8" fmla="*/ 108 w 284"/>
                <a:gd name="T9" fmla="*/ 21 h 58"/>
                <a:gd name="T10" fmla="*/ 104 w 284"/>
                <a:gd name="T11" fmla="*/ 21 h 58"/>
                <a:gd name="T12" fmla="*/ 10 w 284"/>
                <a:gd name="T13" fmla="*/ 0 h 58"/>
                <a:gd name="T14" fmla="*/ 5 w 284"/>
                <a:gd name="T15" fmla="*/ 6 h 58"/>
                <a:gd name="T16" fmla="*/ 6 w 284"/>
                <a:gd name="T17" fmla="*/ 6 h 58"/>
                <a:gd name="T18" fmla="*/ 8 w 284"/>
                <a:gd name="T19" fmla="*/ 5 h 58"/>
                <a:gd name="T20" fmla="*/ 9 w 284"/>
                <a:gd name="T21" fmla="*/ 6 h 58"/>
                <a:gd name="T22" fmla="*/ 10 w 284"/>
                <a:gd name="T23" fmla="*/ 6 h 58"/>
                <a:gd name="T24" fmla="*/ 10 w 284"/>
                <a:gd name="T25" fmla="*/ 4 h 58"/>
                <a:gd name="T26" fmla="*/ 13 w 284"/>
                <a:gd name="T27" fmla="*/ 3 h 58"/>
                <a:gd name="T28" fmla="*/ 15 w 284"/>
                <a:gd name="T29" fmla="*/ 2 h 58"/>
                <a:gd name="T30" fmla="*/ 13 w 284"/>
                <a:gd name="T31" fmla="*/ 2 h 58"/>
                <a:gd name="T32" fmla="*/ 13 w 284"/>
                <a:gd name="T33" fmla="*/ 2 h 58"/>
                <a:gd name="T34" fmla="*/ 10 w 284"/>
                <a:gd name="T35" fmla="*/ 0 h 58"/>
                <a:gd name="T36" fmla="*/ 2 w 284"/>
                <a:gd name="T37" fmla="*/ 0 h 58"/>
                <a:gd name="T38" fmla="*/ 2 w 284"/>
                <a:gd name="T39" fmla="*/ 2 h 58"/>
                <a:gd name="T40" fmla="*/ 2 w 284"/>
                <a:gd name="T41" fmla="*/ 3 h 58"/>
                <a:gd name="T42" fmla="*/ 2 w 284"/>
                <a:gd name="T43" fmla="*/ 4 h 58"/>
                <a:gd name="T44" fmla="*/ 0 w 284"/>
                <a:gd name="T45" fmla="*/ 6 h 58"/>
                <a:gd name="T46" fmla="*/ 2 w 284"/>
                <a:gd name="T47" fmla="*/ 6 h 58"/>
                <a:gd name="T48" fmla="*/ 3 w 284"/>
                <a:gd name="T49" fmla="*/ 4 h 58"/>
                <a:gd name="T50" fmla="*/ 4 w 284"/>
                <a:gd name="T51" fmla="*/ 4 h 58"/>
                <a:gd name="T52" fmla="*/ 4 w 284"/>
                <a:gd name="T53" fmla="*/ 5 h 58"/>
                <a:gd name="T54" fmla="*/ 4 w 284"/>
                <a:gd name="T55" fmla="*/ 5 h 58"/>
                <a:gd name="T56" fmla="*/ 6 w 284"/>
                <a:gd name="T57" fmla="*/ 2 h 58"/>
                <a:gd name="T58" fmla="*/ 7 w 284"/>
                <a:gd name="T59" fmla="*/ 2 h 58"/>
                <a:gd name="T60" fmla="*/ 5 w 284"/>
                <a:gd name="T61" fmla="*/ 0 h 58"/>
                <a:gd name="T62" fmla="*/ 2 w 284"/>
                <a:gd name="T63" fmla="*/ 0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4" h="58">
                  <a:moveTo>
                    <a:pt x="276" y="52"/>
                  </a:moveTo>
                  <a:lnTo>
                    <a:pt x="276" y="52"/>
                  </a:lnTo>
                  <a:lnTo>
                    <a:pt x="280" y="58"/>
                  </a:lnTo>
                  <a:lnTo>
                    <a:pt x="284" y="56"/>
                  </a:lnTo>
                  <a:lnTo>
                    <a:pt x="284" y="54"/>
                  </a:lnTo>
                  <a:lnTo>
                    <a:pt x="282" y="52"/>
                  </a:lnTo>
                  <a:lnTo>
                    <a:pt x="276" y="52"/>
                  </a:lnTo>
                  <a:close/>
                  <a:moveTo>
                    <a:pt x="28" y="0"/>
                  </a:moveTo>
                  <a:lnTo>
                    <a:pt x="28" y="0"/>
                  </a:lnTo>
                  <a:lnTo>
                    <a:pt x="14" y="12"/>
                  </a:lnTo>
                  <a:lnTo>
                    <a:pt x="14" y="14"/>
                  </a:lnTo>
                  <a:lnTo>
                    <a:pt x="16" y="16"/>
                  </a:lnTo>
                  <a:lnTo>
                    <a:pt x="20" y="18"/>
                  </a:lnTo>
                  <a:lnTo>
                    <a:pt x="20" y="12"/>
                  </a:lnTo>
                  <a:lnTo>
                    <a:pt x="24" y="14"/>
                  </a:lnTo>
                  <a:lnTo>
                    <a:pt x="26" y="14"/>
                  </a:lnTo>
                  <a:lnTo>
                    <a:pt x="28" y="14"/>
                  </a:lnTo>
                  <a:lnTo>
                    <a:pt x="26" y="10"/>
                  </a:lnTo>
                  <a:lnTo>
                    <a:pt x="32" y="8"/>
                  </a:lnTo>
                  <a:lnTo>
                    <a:pt x="40" y="8"/>
                  </a:lnTo>
                  <a:lnTo>
                    <a:pt x="40" y="4"/>
                  </a:lnTo>
                  <a:lnTo>
                    <a:pt x="36" y="4"/>
                  </a:lnTo>
                  <a:lnTo>
                    <a:pt x="32" y="4"/>
                  </a:lnTo>
                  <a:lnTo>
                    <a:pt x="30" y="2"/>
                  </a:lnTo>
                  <a:lnTo>
                    <a:pt x="28" y="0"/>
                  </a:lnTo>
                  <a:close/>
                  <a:moveTo>
                    <a:pt x="6" y="0"/>
                  </a:moveTo>
                  <a:lnTo>
                    <a:pt x="6" y="0"/>
                  </a:lnTo>
                  <a:lnTo>
                    <a:pt x="6" y="4"/>
                  </a:lnTo>
                  <a:lnTo>
                    <a:pt x="6" y="8"/>
                  </a:lnTo>
                  <a:lnTo>
                    <a:pt x="2" y="10"/>
                  </a:lnTo>
                  <a:lnTo>
                    <a:pt x="0" y="12"/>
                  </a:lnTo>
                  <a:lnTo>
                    <a:pt x="0" y="14"/>
                  </a:lnTo>
                  <a:lnTo>
                    <a:pt x="2" y="14"/>
                  </a:lnTo>
                  <a:lnTo>
                    <a:pt x="6" y="14"/>
                  </a:lnTo>
                  <a:lnTo>
                    <a:pt x="8" y="10"/>
                  </a:lnTo>
                  <a:lnTo>
                    <a:pt x="10" y="10"/>
                  </a:lnTo>
                  <a:lnTo>
                    <a:pt x="10" y="12"/>
                  </a:lnTo>
                  <a:lnTo>
                    <a:pt x="12" y="12"/>
                  </a:lnTo>
                  <a:lnTo>
                    <a:pt x="14" y="8"/>
                  </a:lnTo>
                  <a:lnTo>
                    <a:pt x="16" y="4"/>
                  </a:lnTo>
                  <a:lnTo>
                    <a:pt x="18" y="2"/>
                  </a:lnTo>
                  <a:lnTo>
                    <a:pt x="14" y="0"/>
                  </a:lnTo>
                  <a:lnTo>
                    <a:pt x="6"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33" name="Freeform 158"/>
            <p:cNvSpPr>
              <a:spLocks/>
            </p:cNvSpPr>
            <p:nvPr/>
          </p:nvSpPr>
          <p:spPr bwMode="auto">
            <a:xfrm>
              <a:off x="5011435" y="2280673"/>
              <a:ext cx="139825" cy="82847"/>
            </a:xfrm>
            <a:custGeom>
              <a:avLst/>
              <a:gdLst>
                <a:gd name="T0" fmla="*/ 2 w 34"/>
                <a:gd name="T1" fmla="*/ 4 h 20"/>
                <a:gd name="T2" fmla="*/ 3 w 34"/>
                <a:gd name="T3" fmla="*/ 6 h 20"/>
                <a:gd name="T4" fmla="*/ 3 w 34"/>
                <a:gd name="T5" fmla="*/ 6 h 20"/>
                <a:gd name="T6" fmla="*/ 6 w 34"/>
                <a:gd name="T7" fmla="*/ 6 h 20"/>
                <a:gd name="T8" fmla="*/ 9 w 34"/>
                <a:gd name="T9" fmla="*/ 6 h 20"/>
                <a:gd name="T10" fmla="*/ 9 w 34"/>
                <a:gd name="T11" fmla="*/ 6 h 20"/>
                <a:gd name="T12" fmla="*/ 10 w 34"/>
                <a:gd name="T13" fmla="*/ 7 h 20"/>
                <a:gd name="T14" fmla="*/ 12 w 34"/>
                <a:gd name="T15" fmla="*/ 8 h 20"/>
                <a:gd name="T16" fmla="*/ 12 w 34"/>
                <a:gd name="T17" fmla="*/ 8 h 20"/>
                <a:gd name="T18" fmla="*/ 12 w 34"/>
                <a:gd name="T19" fmla="*/ 7 h 20"/>
                <a:gd name="T20" fmla="*/ 14 w 34"/>
                <a:gd name="T21" fmla="*/ 7 h 20"/>
                <a:gd name="T22" fmla="*/ 14 w 34"/>
                <a:gd name="T23" fmla="*/ 3 h 20"/>
                <a:gd name="T24" fmla="*/ 14 w 34"/>
                <a:gd name="T25" fmla="*/ 3 h 20"/>
                <a:gd name="T26" fmla="*/ 13 w 34"/>
                <a:gd name="T27" fmla="*/ 3 h 20"/>
                <a:gd name="T28" fmla="*/ 11 w 34"/>
                <a:gd name="T29" fmla="*/ 2 h 20"/>
                <a:gd name="T30" fmla="*/ 11 w 34"/>
                <a:gd name="T31" fmla="*/ 2 h 20"/>
                <a:gd name="T32" fmla="*/ 10 w 34"/>
                <a:gd name="T33" fmla="*/ 2 h 20"/>
                <a:gd name="T34" fmla="*/ 9 w 34"/>
                <a:gd name="T35" fmla="*/ 2 h 20"/>
                <a:gd name="T36" fmla="*/ 9 w 34"/>
                <a:gd name="T37" fmla="*/ 2 h 20"/>
                <a:gd name="T38" fmla="*/ 6 w 34"/>
                <a:gd name="T39" fmla="*/ 0 h 20"/>
                <a:gd name="T40" fmla="*/ 5 w 34"/>
                <a:gd name="T41" fmla="*/ 0 h 20"/>
                <a:gd name="T42" fmla="*/ 5 w 34"/>
                <a:gd name="T43" fmla="*/ 0 h 20"/>
                <a:gd name="T44" fmla="*/ 3 w 34"/>
                <a:gd name="T45" fmla="*/ 2 h 20"/>
                <a:gd name="T46" fmla="*/ 2 w 34"/>
                <a:gd name="T47" fmla="*/ 2 h 20"/>
                <a:gd name="T48" fmla="*/ 2 w 34"/>
                <a:gd name="T49" fmla="*/ 2 h 20"/>
                <a:gd name="T50" fmla="*/ 2 w 34"/>
                <a:gd name="T51" fmla="*/ 2 h 20"/>
                <a:gd name="T52" fmla="*/ 2 w 34"/>
                <a:gd name="T53" fmla="*/ 2 h 20"/>
                <a:gd name="T54" fmla="*/ 2 w 34"/>
                <a:gd name="T55" fmla="*/ 3 h 20"/>
                <a:gd name="T56" fmla="*/ 2 w 34"/>
                <a:gd name="T57" fmla="*/ 3 h 20"/>
                <a:gd name="T58" fmla="*/ 0 w 34"/>
                <a:gd name="T59" fmla="*/ 3 h 20"/>
                <a:gd name="T60" fmla="*/ 0 w 34"/>
                <a:gd name="T61" fmla="*/ 3 h 20"/>
                <a:gd name="T62" fmla="*/ 2 w 34"/>
                <a:gd name="T63" fmla="*/ 4 h 20"/>
                <a:gd name="T64" fmla="*/ 2 w 34"/>
                <a:gd name="T65" fmla="*/ 4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0">
                  <a:moveTo>
                    <a:pt x="2" y="10"/>
                  </a:moveTo>
                  <a:lnTo>
                    <a:pt x="8" y="16"/>
                  </a:lnTo>
                  <a:lnTo>
                    <a:pt x="14" y="16"/>
                  </a:lnTo>
                  <a:lnTo>
                    <a:pt x="22" y="16"/>
                  </a:lnTo>
                  <a:lnTo>
                    <a:pt x="24" y="18"/>
                  </a:lnTo>
                  <a:lnTo>
                    <a:pt x="30" y="20"/>
                  </a:lnTo>
                  <a:lnTo>
                    <a:pt x="30" y="18"/>
                  </a:lnTo>
                  <a:lnTo>
                    <a:pt x="34" y="18"/>
                  </a:lnTo>
                  <a:lnTo>
                    <a:pt x="34" y="8"/>
                  </a:lnTo>
                  <a:lnTo>
                    <a:pt x="32" y="8"/>
                  </a:lnTo>
                  <a:lnTo>
                    <a:pt x="28" y="6"/>
                  </a:lnTo>
                  <a:lnTo>
                    <a:pt x="24" y="4"/>
                  </a:lnTo>
                  <a:lnTo>
                    <a:pt x="22" y="2"/>
                  </a:lnTo>
                  <a:lnTo>
                    <a:pt x="16" y="0"/>
                  </a:lnTo>
                  <a:lnTo>
                    <a:pt x="12" y="0"/>
                  </a:lnTo>
                  <a:lnTo>
                    <a:pt x="8" y="2"/>
                  </a:lnTo>
                  <a:lnTo>
                    <a:pt x="6" y="4"/>
                  </a:lnTo>
                  <a:lnTo>
                    <a:pt x="6" y="6"/>
                  </a:lnTo>
                  <a:lnTo>
                    <a:pt x="4" y="8"/>
                  </a:lnTo>
                  <a:lnTo>
                    <a:pt x="2" y="8"/>
                  </a:lnTo>
                  <a:lnTo>
                    <a:pt x="0" y="8"/>
                  </a:lnTo>
                  <a:lnTo>
                    <a:pt x="2" y="1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35" name="Freeform 160"/>
            <p:cNvSpPr>
              <a:spLocks noEditPoints="1"/>
            </p:cNvSpPr>
            <p:nvPr/>
          </p:nvSpPr>
          <p:spPr bwMode="auto">
            <a:xfrm>
              <a:off x="4907859" y="3047009"/>
              <a:ext cx="781993" cy="372812"/>
            </a:xfrm>
            <a:custGeom>
              <a:avLst/>
              <a:gdLst>
                <a:gd name="T0" fmla="*/ 52 w 192"/>
                <a:gd name="T1" fmla="*/ 30 h 92"/>
                <a:gd name="T2" fmla="*/ 51 w 192"/>
                <a:gd name="T3" fmla="*/ 31 h 92"/>
                <a:gd name="T4" fmla="*/ 51 w 192"/>
                <a:gd name="T5" fmla="*/ 32 h 92"/>
                <a:gd name="T6" fmla="*/ 53 w 192"/>
                <a:gd name="T7" fmla="*/ 32 h 92"/>
                <a:gd name="T8" fmla="*/ 54 w 192"/>
                <a:gd name="T9" fmla="*/ 32 h 92"/>
                <a:gd name="T10" fmla="*/ 56 w 192"/>
                <a:gd name="T11" fmla="*/ 34 h 92"/>
                <a:gd name="T12" fmla="*/ 57 w 192"/>
                <a:gd name="T13" fmla="*/ 34 h 92"/>
                <a:gd name="T14" fmla="*/ 57 w 192"/>
                <a:gd name="T15" fmla="*/ 34 h 92"/>
                <a:gd name="T16" fmla="*/ 60 w 192"/>
                <a:gd name="T17" fmla="*/ 32 h 92"/>
                <a:gd name="T18" fmla="*/ 61 w 192"/>
                <a:gd name="T19" fmla="*/ 30 h 92"/>
                <a:gd name="T20" fmla="*/ 62 w 192"/>
                <a:gd name="T21" fmla="*/ 27 h 92"/>
                <a:gd name="T22" fmla="*/ 64 w 192"/>
                <a:gd name="T23" fmla="*/ 25 h 92"/>
                <a:gd name="T24" fmla="*/ 69 w 192"/>
                <a:gd name="T25" fmla="*/ 21 h 92"/>
                <a:gd name="T26" fmla="*/ 71 w 192"/>
                <a:gd name="T27" fmla="*/ 20 h 92"/>
                <a:gd name="T28" fmla="*/ 72 w 192"/>
                <a:gd name="T29" fmla="*/ 16 h 92"/>
                <a:gd name="T30" fmla="*/ 74 w 192"/>
                <a:gd name="T31" fmla="*/ 16 h 92"/>
                <a:gd name="T32" fmla="*/ 74 w 192"/>
                <a:gd name="T33" fmla="*/ 13 h 92"/>
                <a:gd name="T34" fmla="*/ 71 w 192"/>
                <a:gd name="T35" fmla="*/ 10 h 92"/>
                <a:gd name="T36" fmla="*/ 74 w 192"/>
                <a:gd name="T37" fmla="*/ 8 h 92"/>
                <a:gd name="T38" fmla="*/ 71 w 192"/>
                <a:gd name="T39" fmla="*/ 7 h 92"/>
                <a:gd name="T40" fmla="*/ 69 w 192"/>
                <a:gd name="T41" fmla="*/ 6 h 92"/>
                <a:gd name="T42" fmla="*/ 69 w 192"/>
                <a:gd name="T43" fmla="*/ 7 h 92"/>
                <a:gd name="T44" fmla="*/ 65 w 192"/>
                <a:gd name="T45" fmla="*/ 6 h 92"/>
                <a:gd name="T46" fmla="*/ 64 w 192"/>
                <a:gd name="T47" fmla="*/ 4 h 92"/>
                <a:gd name="T48" fmla="*/ 62 w 192"/>
                <a:gd name="T49" fmla="*/ 3 h 92"/>
                <a:gd name="T50" fmla="*/ 60 w 192"/>
                <a:gd name="T51" fmla="*/ 2 h 92"/>
                <a:gd name="T52" fmla="*/ 59 w 192"/>
                <a:gd name="T53" fmla="*/ 2 h 92"/>
                <a:gd name="T54" fmla="*/ 59 w 192"/>
                <a:gd name="T55" fmla="*/ 0 h 92"/>
                <a:gd name="T56" fmla="*/ 54 w 192"/>
                <a:gd name="T57" fmla="*/ 3 h 92"/>
                <a:gd name="T58" fmla="*/ 55 w 192"/>
                <a:gd name="T59" fmla="*/ 5 h 92"/>
                <a:gd name="T60" fmla="*/ 53 w 192"/>
                <a:gd name="T61" fmla="*/ 9 h 92"/>
                <a:gd name="T62" fmla="*/ 53 w 192"/>
                <a:gd name="T63" fmla="*/ 10 h 92"/>
                <a:gd name="T64" fmla="*/ 53 w 192"/>
                <a:gd name="T65" fmla="*/ 13 h 92"/>
                <a:gd name="T66" fmla="*/ 53 w 192"/>
                <a:gd name="T67" fmla="*/ 13 h 92"/>
                <a:gd name="T68" fmla="*/ 50 w 192"/>
                <a:gd name="T69" fmla="*/ 15 h 92"/>
                <a:gd name="T70" fmla="*/ 51 w 192"/>
                <a:gd name="T71" fmla="*/ 16 h 92"/>
                <a:gd name="T72" fmla="*/ 52 w 192"/>
                <a:gd name="T73" fmla="*/ 16 h 92"/>
                <a:gd name="T74" fmla="*/ 51 w 192"/>
                <a:gd name="T75" fmla="*/ 17 h 92"/>
                <a:gd name="T76" fmla="*/ 51 w 192"/>
                <a:gd name="T77" fmla="*/ 20 h 92"/>
                <a:gd name="T78" fmla="*/ 52 w 192"/>
                <a:gd name="T79" fmla="*/ 20 h 92"/>
                <a:gd name="T80" fmla="*/ 50 w 192"/>
                <a:gd name="T81" fmla="*/ 23 h 92"/>
                <a:gd name="T82" fmla="*/ 54 w 192"/>
                <a:gd name="T83" fmla="*/ 24 h 92"/>
                <a:gd name="T84" fmla="*/ 53 w 192"/>
                <a:gd name="T85" fmla="*/ 25 h 92"/>
                <a:gd name="T86" fmla="*/ 54 w 192"/>
                <a:gd name="T87" fmla="*/ 27 h 92"/>
                <a:gd name="T88" fmla="*/ 52 w 192"/>
                <a:gd name="T89" fmla="*/ 27 h 92"/>
                <a:gd name="T90" fmla="*/ 55 w 192"/>
                <a:gd name="T91" fmla="*/ 24 h 92"/>
                <a:gd name="T92" fmla="*/ 54 w 192"/>
                <a:gd name="T93" fmla="*/ 24 h 92"/>
                <a:gd name="T94" fmla="*/ 55 w 192"/>
                <a:gd name="T95" fmla="*/ 23 h 92"/>
                <a:gd name="T96" fmla="*/ 0 w 192"/>
                <a:gd name="T97" fmla="*/ 7 h 92"/>
                <a:gd name="T98" fmla="*/ 2 w 192"/>
                <a:gd name="T99" fmla="*/ 11 h 92"/>
                <a:gd name="T100" fmla="*/ 2 w 192"/>
                <a:gd name="T101" fmla="*/ 13 h 92"/>
                <a:gd name="T102" fmla="*/ 0 w 192"/>
                <a:gd name="T103" fmla="*/ 13 h 92"/>
                <a:gd name="T104" fmla="*/ 0 w 192"/>
                <a:gd name="T105" fmla="*/ 13 h 92"/>
                <a:gd name="T106" fmla="*/ 2 w 192"/>
                <a:gd name="T107" fmla="*/ 13 h 92"/>
                <a:gd name="T108" fmla="*/ 2 w 192"/>
                <a:gd name="T109" fmla="*/ 13 h 92"/>
                <a:gd name="T110" fmla="*/ 0 w 192"/>
                <a:gd name="T111" fmla="*/ 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2" h="92">
                  <a:moveTo>
                    <a:pt x="136" y="74"/>
                  </a:moveTo>
                  <a:lnTo>
                    <a:pt x="136" y="78"/>
                  </a:lnTo>
                  <a:lnTo>
                    <a:pt x="138" y="80"/>
                  </a:lnTo>
                  <a:lnTo>
                    <a:pt x="134" y="82"/>
                  </a:lnTo>
                  <a:lnTo>
                    <a:pt x="134" y="84"/>
                  </a:lnTo>
                  <a:lnTo>
                    <a:pt x="138" y="86"/>
                  </a:lnTo>
                  <a:lnTo>
                    <a:pt x="142" y="84"/>
                  </a:lnTo>
                  <a:lnTo>
                    <a:pt x="146" y="90"/>
                  </a:lnTo>
                  <a:lnTo>
                    <a:pt x="148" y="92"/>
                  </a:lnTo>
                  <a:lnTo>
                    <a:pt x="150" y="92"/>
                  </a:lnTo>
                  <a:lnTo>
                    <a:pt x="152" y="90"/>
                  </a:lnTo>
                  <a:lnTo>
                    <a:pt x="156" y="86"/>
                  </a:lnTo>
                  <a:lnTo>
                    <a:pt x="158" y="78"/>
                  </a:lnTo>
                  <a:lnTo>
                    <a:pt x="162" y="74"/>
                  </a:lnTo>
                  <a:lnTo>
                    <a:pt x="168" y="68"/>
                  </a:lnTo>
                  <a:lnTo>
                    <a:pt x="172" y="64"/>
                  </a:lnTo>
                  <a:lnTo>
                    <a:pt x="182" y="58"/>
                  </a:lnTo>
                  <a:lnTo>
                    <a:pt x="186" y="54"/>
                  </a:lnTo>
                  <a:lnTo>
                    <a:pt x="190" y="48"/>
                  </a:lnTo>
                  <a:lnTo>
                    <a:pt x="190" y="44"/>
                  </a:lnTo>
                  <a:lnTo>
                    <a:pt x="192" y="44"/>
                  </a:lnTo>
                  <a:lnTo>
                    <a:pt x="192" y="36"/>
                  </a:lnTo>
                  <a:lnTo>
                    <a:pt x="190" y="28"/>
                  </a:lnTo>
                  <a:lnTo>
                    <a:pt x="186" y="26"/>
                  </a:lnTo>
                  <a:lnTo>
                    <a:pt x="192" y="22"/>
                  </a:lnTo>
                  <a:lnTo>
                    <a:pt x="188" y="22"/>
                  </a:lnTo>
                  <a:lnTo>
                    <a:pt x="184" y="18"/>
                  </a:lnTo>
                  <a:lnTo>
                    <a:pt x="182" y="16"/>
                  </a:lnTo>
                  <a:lnTo>
                    <a:pt x="180" y="18"/>
                  </a:lnTo>
                  <a:lnTo>
                    <a:pt x="170" y="16"/>
                  </a:lnTo>
                  <a:lnTo>
                    <a:pt x="168" y="16"/>
                  </a:lnTo>
                  <a:lnTo>
                    <a:pt x="166" y="12"/>
                  </a:lnTo>
                  <a:lnTo>
                    <a:pt x="164" y="8"/>
                  </a:lnTo>
                  <a:lnTo>
                    <a:pt x="156" y="4"/>
                  </a:lnTo>
                  <a:lnTo>
                    <a:pt x="154" y="2"/>
                  </a:lnTo>
                  <a:lnTo>
                    <a:pt x="154" y="0"/>
                  </a:lnTo>
                  <a:lnTo>
                    <a:pt x="142" y="8"/>
                  </a:lnTo>
                  <a:lnTo>
                    <a:pt x="144" y="10"/>
                  </a:lnTo>
                  <a:lnTo>
                    <a:pt x="144" y="14"/>
                  </a:lnTo>
                  <a:lnTo>
                    <a:pt x="142" y="18"/>
                  </a:lnTo>
                  <a:lnTo>
                    <a:pt x="138" y="24"/>
                  </a:lnTo>
                  <a:lnTo>
                    <a:pt x="138" y="28"/>
                  </a:lnTo>
                  <a:lnTo>
                    <a:pt x="138" y="30"/>
                  </a:lnTo>
                  <a:lnTo>
                    <a:pt x="140" y="32"/>
                  </a:lnTo>
                  <a:lnTo>
                    <a:pt x="140" y="34"/>
                  </a:lnTo>
                  <a:lnTo>
                    <a:pt x="136" y="36"/>
                  </a:lnTo>
                  <a:lnTo>
                    <a:pt x="132" y="40"/>
                  </a:lnTo>
                  <a:lnTo>
                    <a:pt x="134" y="42"/>
                  </a:lnTo>
                  <a:lnTo>
                    <a:pt x="136" y="42"/>
                  </a:lnTo>
                  <a:lnTo>
                    <a:pt x="134" y="46"/>
                  </a:lnTo>
                  <a:lnTo>
                    <a:pt x="134" y="50"/>
                  </a:lnTo>
                  <a:lnTo>
                    <a:pt x="134" y="52"/>
                  </a:lnTo>
                  <a:lnTo>
                    <a:pt x="136" y="54"/>
                  </a:lnTo>
                  <a:lnTo>
                    <a:pt x="132" y="60"/>
                  </a:lnTo>
                  <a:lnTo>
                    <a:pt x="138" y="62"/>
                  </a:lnTo>
                  <a:lnTo>
                    <a:pt x="142" y="64"/>
                  </a:lnTo>
                  <a:lnTo>
                    <a:pt x="140" y="66"/>
                  </a:lnTo>
                  <a:lnTo>
                    <a:pt x="142" y="70"/>
                  </a:lnTo>
                  <a:lnTo>
                    <a:pt x="136" y="74"/>
                  </a:lnTo>
                  <a:close/>
                  <a:moveTo>
                    <a:pt x="144" y="60"/>
                  </a:moveTo>
                  <a:lnTo>
                    <a:pt x="144" y="64"/>
                  </a:lnTo>
                  <a:lnTo>
                    <a:pt x="142" y="64"/>
                  </a:lnTo>
                  <a:lnTo>
                    <a:pt x="142" y="62"/>
                  </a:lnTo>
                  <a:lnTo>
                    <a:pt x="144" y="60"/>
                  </a:lnTo>
                  <a:close/>
                  <a:moveTo>
                    <a:pt x="0" y="18"/>
                  </a:moveTo>
                  <a:lnTo>
                    <a:pt x="0" y="18"/>
                  </a:lnTo>
                  <a:lnTo>
                    <a:pt x="2" y="30"/>
                  </a:lnTo>
                  <a:lnTo>
                    <a:pt x="2" y="32"/>
                  </a:lnTo>
                  <a:lnTo>
                    <a:pt x="2" y="34"/>
                  </a:lnTo>
                  <a:lnTo>
                    <a:pt x="0" y="32"/>
                  </a:lnTo>
                  <a:lnTo>
                    <a:pt x="0" y="34"/>
                  </a:lnTo>
                  <a:lnTo>
                    <a:pt x="2" y="36"/>
                  </a:lnTo>
                  <a:lnTo>
                    <a:pt x="6" y="32"/>
                  </a:lnTo>
                  <a:lnTo>
                    <a:pt x="6" y="28"/>
                  </a:lnTo>
                  <a:lnTo>
                    <a:pt x="0" y="18"/>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1036" name="Freeform 161"/>
            <p:cNvSpPr>
              <a:spLocks/>
            </p:cNvSpPr>
            <p:nvPr/>
          </p:nvSpPr>
          <p:spPr bwMode="auto">
            <a:xfrm>
              <a:off x="5860755" y="1980350"/>
              <a:ext cx="170899" cy="119094"/>
            </a:xfrm>
            <a:custGeom>
              <a:avLst/>
              <a:gdLst>
                <a:gd name="T0" fmla="*/ 2 w 42"/>
                <a:gd name="T1" fmla="*/ 2 h 30"/>
                <a:gd name="T2" fmla="*/ 2 w 42"/>
                <a:gd name="T3" fmla="*/ 4 h 30"/>
                <a:gd name="T4" fmla="*/ 2 w 42"/>
                <a:gd name="T5" fmla="*/ 5 h 30"/>
                <a:gd name="T6" fmla="*/ 0 w 42"/>
                <a:gd name="T7" fmla="*/ 5 h 30"/>
                <a:gd name="T8" fmla="*/ 0 w 42"/>
                <a:gd name="T9" fmla="*/ 5 h 30"/>
                <a:gd name="T10" fmla="*/ 2 w 42"/>
                <a:gd name="T11" fmla="*/ 7 h 30"/>
                <a:gd name="T12" fmla="*/ 2 w 42"/>
                <a:gd name="T13" fmla="*/ 7 h 30"/>
                <a:gd name="T14" fmla="*/ 2 w 42"/>
                <a:gd name="T15" fmla="*/ 8 h 30"/>
                <a:gd name="T16" fmla="*/ 2 w 42"/>
                <a:gd name="T17" fmla="*/ 8 h 30"/>
                <a:gd name="T18" fmla="*/ 2 w 42"/>
                <a:gd name="T19" fmla="*/ 8 h 30"/>
                <a:gd name="T20" fmla="*/ 2 w 42"/>
                <a:gd name="T21" fmla="*/ 9 h 30"/>
                <a:gd name="T22" fmla="*/ 3 w 42"/>
                <a:gd name="T23" fmla="*/ 11 h 30"/>
                <a:gd name="T24" fmla="*/ 3 w 42"/>
                <a:gd name="T25" fmla="*/ 11 h 30"/>
                <a:gd name="T26" fmla="*/ 4 w 42"/>
                <a:gd name="T27" fmla="*/ 9 h 30"/>
                <a:gd name="T28" fmla="*/ 5 w 42"/>
                <a:gd name="T29" fmla="*/ 9 h 30"/>
                <a:gd name="T30" fmla="*/ 5 w 42"/>
                <a:gd name="T31" fmla="*/ 9 h 30"/>
                <a:gd name="T32" fmla="*/ 4 w 42"/>
                <a:gd name="T33" fmla="*/ 8 h 30"/>
                <a:gd name="T34" fmla="*/ 4 w 42"/>
                <a:gd name="T35" fmla="*/ 6 h 30"/>
                <a:gd name="T36" fmla="*/ 4 w 42"/>
                <a:gd name="T37" fmla="*/ 6 h 30"/>
                <a:gd name="T38" fmla="*/ 7 w 42"/>
                <a:gd name="T39" fmla="*/ 8 h 30"/>
                <a:gd name="T40" fmla="*/ 7 w 42"/>
                <a:gd name="T41" fmla="*/ 8 h 30"/>
                <a:gd name="T42" fmla="*/ 7 w 42"/>
                <a:gd name="T43" fmla="*/ 8 h 30"/>
                <a:gd name="T44" fmla="*/ 8 w 42"/>
                <a:gd name="T45" fmla="*/ 8 h 30"/>
                <a:gd name="T46" fmla="*/ 8 w 42"/>
                <a:gd name="T47" fmla="*/ 8 h 30"/>
                <a:gd name="T48" fmla="*/ 10 w 42"/>
                <a:gd name="T49" fmla="*/ 6 h 30"/>
                <a:gd name="T50" fmla="*/ 10 w 42"/>
                <a:gd name="T51" fmla="*/ 6 h 30"/>
                <a:gd name="T52" fmla="*/ 13 w 42"/>
                <a:gd name="T53" fmla="*/ 6 h 30"/>
                <a:gd name="T54" fmla="*/ 13 w 42"/>
                <a:gd name="T55" fmla="*/ 6 h 30"/>
                <a:gd name="T56" fmla="*/ 13 w 42"/>
                <a:gd name="T57" fmla="*/ 7 h 30"/>
                <a:gd name="T58" fmla="*/ 15 w 42"/>
                <a:gd name="T59" fmla="*/ 7 h 30"/>
                <a:gd name="T60" fmla="*/ 16 w 42"/>
                <a:gd name="T61" fmla="*/ 7 h 30"/>
                <a:gd name="T62" fmla="*/ 16 w 42"/>
                <a:gd name="T63" fmla="*/ 7 h 30"/>
                <a:gd name="T64" fmla="*/ 15 w 42"/>
                <a:gd name="T65" fmla="*/ 5 h 30"/>
                <a:gd name="T66" fmla="*/ 15 w 42"/>
                <a:gd name="T67" fmla="*/ 4 h 30"/>
                <a:gd name="T68" fmla="*/ 13 w 42"/>
                <a:gd name="T69" fmla="*/ 4 h 30"/>
                <a:gd name="T70" fmla="*/ 13 w 42"/>
                <a:gd name="T71" fmla="*/ 4 h 30"/>
                <a:gd name="T72" fmla="*/ 13 w 42"/>
                <a:gd name="T73" fmla="*/ 4 h 30"/>
                <a:gd name="T74" fmla="*/ 10 w 42"/>
                <a:gd name="T75" fmla="*/ 4 h 30"/>
                <a:gd name="T76" fmla="*/ 10 w 42"/>
                <a:gd name="T77" fmla="*/ 4 h 30"/>
                <a:gd name="T78" fmla="*/ 8 w 42"/>
                <a:gd name="T79" fmla="*/ 2 h 30"/>
                <a:gd name="T80" fmla="*/ 6 w 42"/>
                <a:gd name="T81" fmla="*/ 2 h 30"/>
                <a:gd name="T82" fmla="*/ 6 w 42"/>
                <a:gd name="T83" fmla="*/ 2 h 30"/>
                <a:gd name="T84" fmla="*/ 3 w 42"/>
                <a:gd name="T85" fmla="*/ 0 h 30"/>
                <a:gd name="T86" fmla="*/ 2 w 42"/>
                <a:gd name="T87" fmla="*/ 2 h 30"/>
                <a:gd name="T88" fmla="*/ 2 w 42"/>
                <a:gd name="T89" fmla="*/ 2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30">
                  <a:moveTo>
                    <a:pt x="2" y="2"/>
                  </a:moveTo>
                  <a:lnTo>
                    <a:pt x="2" y="10"/>
                  </a:lnTo>
                  <a:lnTo>
                    <a:pt x="2" y="14"/>
                  </a:lnTo>
                  <a:lnTo>
                    <a:pt x="0" y="16"/>
                  </a:lnTo>
                  <a:lnTo>
                    <a:pt x="4" y="20"/>
                  </a:lnTo>
                  <a:lnTo>
                    <a:pt x="4" y="24"/>
                  </a:lnTo>
                  <a:lnTo>
                    <a:pt x="6" y="28"/>
                  </a:lnTo>
                  <a:lnTo>
                    <a:pt x="8" y="30"/>
                  </a:lnTo>
                  <a:lnTo>
                    <a:pt x="10" y="28"/>
                  </a:lnTo>
                  <a:lnTo>
                    <a:pt x="12" y="26"/>
                  </a:lnTo>
                  <a:lnTo>
                    <a:pt x="10" y="22"/>
                  </a:lnTo>
                  <a:lnTo>
                    <a:pt x="10" y="18"/>
                  </a:lnTo>
                  <a:lnTo>
                    <a:pt x="18" y="22"/>
                  </a:lnTo>
                  <a:lnTo>
                    <a:pt x="18" y="24"/>
                  </a:lnTo>
                  <a:lnTo>
                    <a:pt x="22" y="24"/>
                  </a:lnTo>
                  <a:lnTo>
                    <a:pt x="26" y="18"/>
                  </a:lnTo>
                  <a:lnTo>
                    <a:pt x="36" y="18"/>
                  </a:lnTo>
                  <a:lnTo>
                    <a:pt x="36" y="20"/>
                  </a:lnTo>
                  <a:lnTo>
                    <a:pt x="38" y="20"/>
                  </a:lnTo>
                  <a:lnTo>
                    <a:pt x="42" y="20"/>
                  </a:lnTo>
                  <a:lnTo>
                    <a:pt x="40" y="14"/>
                  </a:lnTo>
                  <a:lnTo>
                    <a:pt x="38" y="12"/>
                  </a:lnTo>
                  <a:lnTo>
                    <a:pt x="36" y="10"/>
                  </a:lnTo>
                  <a:lnTo>
                    <a:pt x="34" y="10"/>
                  </a:lnTo>
                  <a:lnTo>
                    <a:pt x="28" y="10"/>
                  </a:lnTo>
                  <a:lnTo>
                    <a:pt x="22" y="6"/>
                  </a:lnTo>
                  <a:lnTo>
                    <a:pt x="16" y="2"/>
                  </a:lnTo>
                  <a:lnTo>
                    <a:pt x="8" y="0"/>
                  </a:lnTo>
                  <a:lnTo>
                    <a:pt x="2" y="2"/>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041" name="Freeform 166"/>
            <p:cNvSpPr>
              <a:spLocks noEditPoints="1"/>
            </p:cNvSpPr>
            <p:nvPr/>
          </p:nvSpPr>
          <p:spPr bwMode="auto">
            <a:xfrm>
              <a:off x="5280734" y="1773232"/>
              <a:ext cx="466091" cy="212298"/>
            </a:xfrm>
            <a:custGeom>
              <a:avLst/>
              <a:gdLst>
                <a:gd name="T0" fmla="*/ 7 w 114"/>
                <a:gd name="T1" fmla="*/ 6 h 52"/>
                <a:gd name="T2" fmla="*/ 8 w 114"/>
                <a:gd name="T3" fmla="*/ 9 h 52"/>
                <a:gd name="T4" fmla="*/ 6 w 114"/>
                <a:gd name="T5" fmla="*/ 10 h 52"/>
                <a:gd name="T6" fmla="*/ 7 w 114"/>
                <a:gd name="T7" fmla="*/ 10 h 52"/>
                <a:gd name="T8" fmla="*/ 8 w 114"/>
                <a:gd name="T9" fmla="*/ 8 h 52"/>
                <a:gd name="T10" fmla="*/ 9 w 114"/>
                <a:gd name="T11" fmla="*/ 7 h 52"/>
                <a:gd name="T12" fmla="*/ 7 w 114"/>
                <a:gd name="T13" fmla="*/ 6 h 52"/>
                <a:gd name="T14" fmla="*/ 7 w 114"/>
                <a:gd name="T15" fmla="*/ 0 h 52"/>
                <a:gd name="T16" fmla="*/ 2 w 114"/>
                <a:gd name="T17" fmla="*/ 3 h 52"/>
                <a:gd name="T18" fmla="*/ 0 w 114"/>
                <a:gd name="T19" fmla="*/ 8 h 52"/>
                <a:gd name="T20" fmla="*/ 4 w 114"/>
                <a:gd name="T21" fmla="*/ 7 h 52"/>
                <a:gd name="T22" fmla="*/ 4 w 114"/>
                <a:gd name="T23" fmla="*/ 6 h 52"/>
                <a:gd name="T24" fmla="*/ 8 w 114"/>
                <a:gd name="T25" fmla="*/ 2 h 52"/>
                <a:gd name="T26" fmla="*/ 9 w 114"/>
                <a:gd name="T27" fmla="*/ 2 h 52"/>
                <a:gd name="T28" fmla="*/ 12 w 114"/>
                <a:gd name="T29" fmla="*/ 3 h 52"/>
                <a:gd name="T30" fmla="*/ 13 w 114"/>
                <a:gd name="T31" fmla="*/ 6 h 52"/>
                <a:gd name="T32" fmla="*/ 17 w 114"/>
                <a:gd name="T33" fmla="*/ 6 h 52"/>
                <a:gd name="T34" fmla="*/ 17 w 114"/>
                <a:gd name="T35" fmla="*/ 6 h 52"/>
                <a:gd name="T36" fmla="*/ 19 w 114"/>
                <a:gd name="T37" fmla="*/ 6 h 52"/>
                <a:gd name="T38" fmla="*/ 21 w 114"/>
                <a:gd name="T39" fmla="*/ 10 h 52"/>
                <a:gd name="T40" fmla="*/ 23 w 114"/>
                <a:gd name="T41" fmla="*/ 10 h 52"/>
                <a:gd name="T42" fmla="*/ 25 w 114"/>
                <a:gd name="T43" fmla="*/ 10 h 52"/>
                <a:gd name="T44" fmla="*/ 25 w 114"/>
                <a:gd name="T45" fmla="*/ 12 h 52"/>
                <a:gd name="T46" fmla="*/ 28 w 114"/>
                <a:gd name="T47" fmla="*/ 13 h 52"/>
                <a:gd name="T48" fmla="*/ 32 w 114"/>
                <a:gd name="T49" fmla="*/ 17 h 52"/>
                <a:gd name="T50" fmla="*/ 31 w 114"/>
                <a:gd name="T51" fmla="*/ 20 h 52"/>
                <a:gd name="T52" fmla="*/ 43 w 114"/>
                <a:gd name="T53" fmla="*/ 16 h 52"/>
                <a:gd name="T54" fmla="*/ 41 w 114"/>
                <a:gd name="T55" fmla="*/ 16 h 52"/>
                <a:gd name="T56" fmla="*/ 38 w 114"/>
                <a:gd name="T57" fmla="*/ 12 h 52"/>
                <a:gd name="T58" fmla="*/ 34 w 114"/>
                <a:gd name="T59" fmla="*/ 12 h 52"/>
                <a:gd name="T60" fmla="*/ 34 w 114"/>
                <a:gd name="T61" fmla="*/ 10 h 52"/>
                <a:gd name="T62" fmla="*/ 34 w 114"/>
                <a:gd name="T63" fmla="*/ 10 h 52"/>
                <a:gd name="T64" fmla="*/ 25 w 114"/>
                <a:gd name="T65" fmla="*/ 6 h 52"/>
                <a:gd name="T66" fmla="*/ 23 w 114"/>
                <a:gd name="T67" fmla="*/ 6 h 52"/>
                <a:gd name="T68" fmla="*/ 22 w 114"/>
                <a:gd name="T69" fmla="*/ 4 h 52"/>
                <a:gd name="T70" fmla="*/ 21 w 114"/>
                <a:gd name="T71" fmla="*/ 2 h 52"/>
                <a:gd name="T72" fmla="*/ 7 w 114"/>
                <a:gd name="T73" fmla="*/ 0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 h="52">
                  <a:moveTo>
                    <a:pt x="18" y="16"/>
                  </a:moveTo>
                  <a:lnTo>
                    <a:pt x="18" y="16"/>
                  </a:lnTo>
                  <a:lnTo>
                    <a:pt x="18" y="20"/>
                  </a:lnTo>
                  <a:lnTo>
                    <a:pt x="20" y="24"/>
                  </a:lnTo>
                  <a:lnTo>
                    <a:pt x="16" y="26"/>
                  </a:lnTo>
                  <a:lnTo>
                    <a:pt x="18" y="26"/>
                  </a:lnTo>
                  <a:lnTo>
                    <a:pt x="22" y="22"/>
                  </a:lnTo>
                  <a:lnTo>
                    <a:pt x="24" y="18"/>
                  </a:lnTo>
                  <a:lnTo>
                    <a:pt x="18" y="16"/>
                  </a:lnTo>
                  <a:close/>
                  <a:moveTo>
                    <a:pt x="18" y="0"/>
                  </a:moveTo>
                  <a:lnTo>
                    <a:pt x="18" y="0"/>
                  </a:lnTo>
                  <a:lnTo>
                    <a:pt x="12" y="4"/>
                  </a:lnTo>
                  <a:lnTo>
                    <a:pt x="6" y="8"/>
                  </a:lnTo>
                  <a:lnTo>
                    <a:pt x="0" y="20"/>
                  </a:lnTo>
                  <a:lnTo>
                    <a:pt x="4" y="20"/>
                  </a:lnTo>
                  <a:lnTo>
                    <a:pt x="10" y="18"/>
                  </a:lnTo>
                  <a:lnTo>
                    <a:pt x="10" y="14"/>
                  </a:lnTo>
                  <a:lnTo>
                    <a:pt x="14" y="10"/>
                  </a:lnTo>
                  <a:lnTo>
                    <a:pt x="20" y="6"/>
                  </a:lnTo>
                  <a:lnTo>
                    <a:pt x="24" y="6"/>
                  </a:lnTo>
                  <a:lnTo>
                    <a:pt x="30" y="8"/>
                  </a:lnTo>
                  <a:lnTo>
                    <a:pt x="34" y="14"/>
                  </a:lnTo>
                  <a:lnTo>
                    <a:pt x="40" y="14"/>
                  </a:lnTo>
                  <a:lnTo>
                    <a:pt x="42" y="16"/>
                  </a:lnTo>
                  <a:lnTo>
                    <a:pt x="44" y="16"/>
                  </a:lnTo>
                  <a:lnTo>
                    <a:pt x="48" y="16"/>
                  </a:lnTo>
                  <a:lnTo>
                    <a:pt x="50" y="20"/>
                  </a:lnTo>
                  <a:lnTo>
                    <a:pt x="54" y="26"/>
                  </a:lnTo>
                  <a:lnTo>
                    <a:pt x="60" y="26"/>
                  </a:lnTo>
                  <a:lnTo>
                    <a:pt x="66" y="26"/>
                  </a:lnTo>
                  <a:lnTo>
                    <a:pt x="66" y="30"/>
                  </a:lnTo>
                  <a:lnTo>
                    <a:pt x="70" y="34"/>
                  </a:lnTo>
                  <a:lnTo>
                    <a:pt x="74" y="36"/>
                  </a:lnTo>
                  <a:lnTo>
                    <a:pt x="82" y="42"/>
                  </a:lnTo>
                  <a:lnTo>
                    <a:pt x="78" y="52"/>
                  </a:lnTo>
                  <a:lnTo>
                    <a:pt x="114" y="46"/>
                  </a:lnTo>
                  <a:lnTo>
                    <a:pt x="112" y="40"/>
                  </a:lnTo>
                  <a:lnTo>
                    <a:pt x="106" y="40"/>
                  </a:lnTo>
                  <a:lnTo>
                    <a:pt x="100" y="40"/>
                  </a:lnTo>
                  <a:lnTo>
                    <a:pt x="98" y="30"/>
                  </a:lnTo>
                  <a:lnTo>
                    <a:pt x="88" y="30"/>
                  </a:lnTo>
                  <a:lnTo>
                    <a:pt x="88" y="28"/>
                  </a:lnTo>
                  <a:lnTo>
                    <a:pt x="86" y="26"/>
                  </a:lnTo>
                  <a:lnTo>
                    <a:pt x="76" y="20"/>
                  </a:lnTo>
                  <a:lnTo>
                    <a:pt x="64" y="14"/>
                  </a:lnTo>
                  <a:lnTo>
                    <a:pt x="60" y="14"/>
                  </a:lnTo>
                  <a:lnTo>
                    <a:pt x="58" y="10"/>
                  </a:lnTo>
                  <a:lnTo>
                    <a:pt x="54" y="6"/>
                  </a:lnTo>
                  <a:lnTo>
                    <a:pt x="36" y="2"/>
                  </a:lnTo>
                  <a:lnTo>
                    <a:pt x="18"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43" name="Freeform 168"/>
            <p:cNvSpPr>
              <a:spLocks/>
            </p:cNvSpPr>
            <p:nvPr/>
          </p:nvSpPr>
          <p:spPr bwMode="auto">
            <a:xfrm>
              <a:off x="5218587" y="2461899"/>
              <a:ext cx="150183" cy="186408"/>
            </a:xfrm>
            <a:custGeom>
              <a:avLst/>
              <a:gdLst>
                <a:gd name="T0" fmla="*/ 2 w 38"/>
                <a:gd name="T1" fmla="*/ 0 h 46"/>
                <a:gd name="T2" fmla="*/ 2 w 38"/>
                <a:gd name="T3" fmla="*/ 0 h 46"/>
                <a:gd name="T4" fmla="*/ 2 w 38"/>
                <a:gd name="T5" fmla="*/ 0 h 46"/>
                <a:gd name="T6" fmla="*/ 0 w 38"/>
                <a:gd name="T7" fmla="*/ 0 h 46"/>
                <a:gd name="T8" fmla="*/ 0 w 38"/>
                <a:gd name="T9" fmla="*/ 0 h 46"/>
                <a:gd name="T10" fmla="*/ 2 w 38"/>
                <a:gd name="T11" fmla="*/ 2 h 46"/>
                <a:gd name="T12" fmla="*/ 2 w 38"/>
                <a:gd name="T13" fmla="*/ 4 h 46"/>
                <a:gd name="T14" fmla="*/ 0 w 38"/>
                <a:gd name="T15" fmla="*/ 8 h 46"/>
                <a:gd name="T16" fmla="*/ 0 w 38"/>
                <a:gd name="T17" fmla="*/ 8 h 46"/>
                <a:gd name="T18" fmla="*/ 2 w 38"/>
                <a:gd name="T19" fmla="*/ 9 h 46"/>
                <a:gd name="T20" fmla="*/ 2 w 38"/>
                <a:gd name="T21" fmla="*/ 10 h 46"/>
                <a:gd name="T22" fmla="*/ 4 w 38"/>
                <a:gd name="T23" fmla="*/ 9 h 46"/>
                <a:gd name="T24" fmla="*/ 4 w 38"/>
                <a:gd name="T25" fmla="*/ 9 h 46"/>
                <a:gd name="T26" fmla="*/ 4 w 38"/>
                <a:gd name="T27" fmla="*/ 8 h 46"/>
                <a:gd name="T28" fmla="*/ 4 w 38"/>
                <a:gd name="T29" fmla="*/ 8 h 46"/>
                <a:gd name="T30" fmla="*/ 4 w 38"/>
                <a:gd name="T31" fmla="*/ 8 h 46"/>
                <a:gd name="T32" fmla="*/ 6 w 38"/>
                <a:gd name="T33" fmla="*/ 10 h 46"/>
                <a:gd name="T34" fmla="*/ 8 w 38"/>
                <a:gd name="T35" fmla="*/ 13 h 46"/>
                <a:gd name="T36" fmla="*/ 8 w 38"/>
                <a:gd name="T37" fmla="*/ 13 h 46"/>
                <a:gd name="T38" fmla="*/ 8 w 38"/>
                <a:gd name="T39" fmla="*/ 14 h 46"/>
                <a:gd name="T40" fmla="*/ 8 w 38"/>
                <a:gd name="T41" fmla="*/ 15 h 46"/>
                <a:gd name="T42" fmla="*/ 8 w 38"/>
                <a:gd name="T43" fmla="*/ 16 h 46"/>
                <a:gd name="T44" fmla="*/ 8 w 38"/>
                <a:gd name="T45" fmla="*/ 16 h 46"/>
                <a:gd name="T46" fmla="*/ 9 w 38"/>
                <a:gd name="T47" fmla="*/ 16 h 46"/>
                <a:gd name="T48" fmla="*/ 9 w 38"/>
                <a:gd name="T49" fmla="*/ 16 h 46"/>
                <a:gd name="T50" fmla="*/ 9 w 38"/>
                <a:gd name="T51" fmla="*/ 14 h 46"/>
                <a:gd name="T52" fmla="*/ 11 w 38"/>
                <a:gd name="T53" fmla="*/ 14 h 46"/>
                <a:gd name="T54" fmla="*/ 11 w 38"/>
                <a:gd name="T55" fmla="*/ 17 h 46"/>
                <a:gd name="T56" fmla="*/ 11 w 38"/>
                <a:gd name="T57" fmla="*/ 17 h 46"/>
                <a:gd name="T58" fmla="*/ 12 w 38"/>
                <a:gd name="T59" fmla="*/ 15 h 46"/>
                <a:gd name="T60" fmla="*/ 12 w 38"/>
                <a:gd name="T61" fmla="*/ 15 h 46"/>
                <a:gd name="T62" fmla="*/ 11 w 38"/>
                <a:gd name="T63" fmla="*/ 13 h 46"/>
                <a:gd name="T64" fmla="*/ 11 w 38"/>
                <a:gd name="T65" fmla="*/ 13 h 46"/>
                <a:gd name="T66" fmla="*/ 11 w 38"/>
                <a:gd name="T67" fmla="*/ 13 h 46"/>
                <a:gd name="T68" fmla="*/ 11 w 38"/>
                <a:gd name="T69" fmla="*/ 13 h 46"/>
                <a:gd name="T70" fmla="*/ 11 w 38"/>
                <a:gd name="T71" fmla="*/ 10 h 46"/>
                <a:gd name="T72" fmla="*/ 11 w 38"/>
                <a:gd name="T73" fmla="*/ 10 h 46"/>
                <a:gd name="T74" fmla="*/ 12 w 38"/>
                <a:gd name="T75" fmla="*/ 10 h 46"/>
                <a:gd name="T76" fmla="*/ 13 w 38"/>
                <a:gd name="T77" fmla="*/ 10 h 46"/>
                <a:gd name="T78" fmla="*/ 13 w 38"/>
                <a:gd name="T79" fmla="*/ 10 h 46"/>
                <a:gd name="T80" fmla="*/ 12 w 38"/>
                <a:gd name="T81" fmla="*/ 8 h 46"/>
                <a:gd name="T82" fmla="*/ 12 w 38"/>
                <a:gd name="T83" fmla="*/ 8 h 46"/>
                <a:gd name="T84" fmla="*/ 8 w 38"/>
                <a:gd name="T85" fmla="*/ 2 h 46"/>
                <a:gd name="T86" fmla="*/ 8 w 38"/>
                <a:gd name="T87" fmla="*/ 2 h 46"/>
                <a:gd name="T88" fmla="*/ 8 w 38"/>
                <a:gd name="T89" fmla="*/ 2 h 46"/>
                <a:gd name="T90" fmla="*/ 8 w 38"/>
                <a:gd name="T91" fmla="*/ 2 h 46"/>
                <a:gd name="T92" fmla="*/ 6 w 38"/>
                <a:gd name="T93" fmla="*/ 2 h 46"/>
                <a:gd name="T94" fmla="*/ 6 w 38"/>
                <a:gd name="T95" fmla="*/ 2 h 46"/>
                <a:gd name="T96" fmla="*/ 6 w 38"/>
                <a:gd name="T97" fmla="*/ 2 h 46"/>
                <a:gd name="T98" fmla="*/ 5 w 38"/>
                <a:gd name="T99" fmla="*/ 2 h 46"/>
                <a:gd name="T100" fmla="*/ 5 w 38"/>
                <a:gd name="T101" fmla="*/ 2 h 46"/>
                <a:gd name="T102" fmla="*/ 5 w 38"/>
                <a:gd name="T103" fmla="*/ 2 h 46"/>
                <a:gd name="T104" fmla="*/ 5 w 38"/>
                <a:gd name="T105" fmla="*/ 2 h 46"/>
                <a:gd name="T106" fmla="*/ 4 w 38"/>
                <a:gd name="T107" fmla="*/ 2 h 46"/>
                <a:gd name="T108" fmla="*/ 2 w 38"/>
                <a:gd name="T109" fmla="*/ 2 h 46"/>
                <a:gd name="T110" fmla="*/ 2 w 38"/>
                <a:gd name="T111" fmla="*/ 2 h 46"/>
                <a:gd name="T112" fmla="*/ 2 w 38"/>
                <a:gd name="T113" fmla="*/ 0 h 46"/>
                <a:gd name="T114" fmla="*/ 2 w 38"/>
                <a:gd name="T115" fmla="*/ 0 h 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 h="46">
                  <a:moveTo>
                    <a:pt x="4" y="0"/>
                  </a:moveTo>
                  <a:lnTo>
                    <a:pt x="4" y="0"/>
                  </a:lnTo>
                  <a:lnTo>
                    <a:pt x="2" y="0"/>
                  </a:lnTo>
                  <a:lnTo>
                    <a:pt x="0" y="0"/>
                  </a:lnTo>
                  <a:lnTo>
                    <a:pt x="4" y="6"/>
                  </a:lnTo>
                  <a:lnTo>
                    <a:pt x="4" y="10"/>
                  </a:lnTo>
                  <a:lnTo>
                    <a:pt x="0" y="22"/>
                  </a:lnTo>
                  <a:lnTo>
                    <a:pt x="4" y="24"/>
                  </a:lnTo>
                  <a:lnTo>
                    <a:pt x="6" y="26"/>
                  </a:lnTo>
                  <a:lnTo>
                    <a:pt x="12" y="24"/>
                  </a:lnTo>
                  <a:lnTo>
                    <a:pt x="12" y="22"/>
                  </a:lnTo>
                  <a:lnTo>
                    <a:pt x="12" y="20"/>
                  </a:lnTo>
                  <a:lnTo>
                    <a:pt x="20" y="26"/>
                  </a:lnTo>
                  <a:lnTo>
                    <a:pt x="26" y="32"/>
                  </a:lnTo>
                  <a:lnTo>
                    <a:pt x="26" y="38"/>
                  </a:lnTo>
                  <a:lnTo>
                    <a:pt x="26" y="40"/>
                  </a:lnTo>
                  <a:lnTo>
                    <a:pt x="26" y="44"/>
                  </a:lnTo>
                  <a:lnTo>
                    <a:pt x="28" y="44"/>
                  </a:lnTo>
                  <a:lnTo>
                    <a:pt x="28" y="42"/>
                  </a:lnTo>
                  <a:lnTo>
                    <a:pt x="28" y="38"/>
                  </a:lnTo>
                  <a:lnTo>
                    <a:pt x="32" y="38"/>
                  </a:lnTo>
                  <a:lnTo>
                    <a:pt x="34" y="46"/>
                  </a:lnTo>
                  <a:lnTo>
                    <a:pt x="36" y="40"/>
                  </a:lnTo>
                  <a:lnTo>
                    <a:pt x="34" y="36"/>
                  </a:lnTo>
                  <a:lnTo>
                    <a:pt x="32" y="34"/>
                  </a:lnTo>
                  <a:lnTo>
                    <a:pt x="34" y="32"/>
                  </a:lnTo>
                  <a:lnTo>
                    <a:pt x="34" y="28"/>
                  </a:lnTo>
                  <a:lnTo>
                    <a:pt x="34" y="26"/>
                  </a:lnTo>
                  <a:lnTo>
                    <a:pt x="36" y="26"/>
                  </a:lnTo>
                  <a:lnTo>
                    <a:pt x="38" y="26"/>
                  </a:lnTo>
                  <a:lnTo>
                    <a:pt x="36" y="20"/>
                  </a:lnTo>
                  <a:lnTo>
                    <a:pt x="24" y="6"/>
                  </a:lnTo>
                  <a:lnTo>
                    <a:pt x="22" y="6"/>
                  </a:lnTo>
                  <a:lnTo>
                    <a:pt x="20" y="6"/>
                  </a:lnTo>
                  <a:lnTo>
                    <a:pt x="18" y="4"/>
                  </a:lnTo>
                  <a:lnTo>
                    <a:pt x="14" y="4"/>
                  </a:lnTo>
                  <a:lnTo>
                    <a:pt x="14" y="6"/>
                  </a:lnTo>
                  <a:lnTo>
                    <a:pt x="12" y="4"/>
                  </a:lnTo>
                  <a:lnTo>
                    <a:pt x="6" y="4"/>
                  </a:lnTo>
                  <a:lnTo>
                    <a:pt x="4" y="0"/>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1045" name="Freeform 170"/>
            <p:cNvSpPr>
              <a:spLocks/>
            </p:cNvSpPr>
            <p:nvPr/>
          </p:nvSpPr>
          <p:spPr bwMode="auto">
            <a:xfrm>
              <a:off x="5524137" y="2441188"/>
              <a:ext cx="590379" cy="921676"/>
            </a:xfrm>
            <a:custGeom>
              <a:avLst/>
              <a:gdLst>
                <a:gd name="T0" fmla="*/ 2 w 144"/>
                <a:gd name="T1" fmla="*/ 59 h 226"/>
                <a:gd name="T2" fmla="*/ 6 w 144"/>
                <a:gd name="T3" fmla="*/ 61 h 226"/>
                <a:gd name="T4" fmla="*/ 10 w 144"/>
                <a:gd name="T5" fmla="*/ 64 h 226"/>
                <a:gd name="T6" fmla="*/ 13 w 144"/>
                <a:gd name="T7" fmla="*/ 64 h 226"/>
                <a:gd name="T8" fmla="*/ 18 w 144"/>
                <a:gd name="T9" fmla="*/ 65 h 226"/>
                <a:gd name="T10" fmla="*/ 19 w 144"/>
                <a:gd name="T11" fmla="*/ 68 h 226"/>
                <a:gd name="T12" fmla="*/ 21 w 144"/>
                <a:gd name="T13" fmla="*/ 71 h 226"/>
                <a:gd name="T14" fmla="*/ 25 w 144"/>
                <a:gd name="T15" fmla="*/ 74 h 226"/>
                <a:gd name="T16" fmla="*/ 28 w 144"/>
                <a:gd name="T17" fmla="*/ 75 h 226"/>
                <a:gd name="T18" fmla="*/ 32 w 144"/>
                <a:gd name="T19" fmla="*/ 75 h 226"/>
                <a:gd name="T20" fmla="*/ 37 w 144"/>
                <a:gd name="T21" fmla="*/ 77 h 226"/>
                <a:gd name="T22" fmla="*/ 35 w 144"/>
                <a:gd name="T23" fmla="*/ 86 h 226"/>
                <a:gd name="T24" fmla="*/ 43 w 144"/>
                <a:gd name="T25" fmla="*/ 75 h 226"/>
                <a:gd name="T26" fmla="*/ 43 w 144"/>
                <a:gd name="T27" fmla="*/ 72 h 226"/>
                <a:gd name="T28" fmla="*/ 44 w 144"/>
                <a:gd name="T29" fmla="*/ 68 h 226"/>
                <a:gd name="T30" fmla="*/ 40 w 144"/>
                <a:gd name="T31" fmla="*/ 63 h 226"/>
                <a:gd name="T32" fmla="*/ 50 w 144"/>
                <a:gd name="T33" fmla="*/ 61 h 226"/>
                <a:gd name="T34" fmla="*/ 53 w 144"/>
                <a:gd name="T35" fmla="*/ 59 h 226"/>
                <a:gd name="T36" fmla="*/ 56 w 144"/>
                <a:gd name="T37" fmla="*/ 59 h 226"/>
                <a:gd name="T38" fmla="*/ 55 w 144"/>
                <a:gd name="T39" fmla="*/ 54 h 226"/>
                <a:gd name="T40" fmla="*/ 54 w 144"/>
                <a:gd name="T41" fmla="*/ 55 h 226"/>
                <a:gd name="T42" fmla="*/ 54 w 144"/>
                <a:gd name="T43" fmla="*/ 52 h 226"/>
                <a:gd name="T44" fmla="*/ 56 w 144"/>
                <a:gd name="T45" fmla="*/ 48 h 226"/>
                <a:gd name="T46" fmla="*/ 51 w 144"/>
                <a:gd name="T47" fmla="*/ 44 h 226"/>
                <a:gd name="T48" fmla="*/ 48 w 144"/>
                <a:gd name="T49" fmla="*/ 40 h 226"/>
                <a:gd name="T50" fmla="*/ 48 w 144"/>
                <a:gd name="T51" fmla="*/ 37 h 226"/>
                <a:gd name="T52" fmla="*/ 46 w 144"/>
                <a:gd name="T53" fmla="*/ 34 h 226"/>
                <a:gd name="T54" fmla="*/ 40 w 144"/>
                <a:gd name="T55" fmla="*/ 30 h 226"/>
                <a:gd name="T56" fmla="*/ 38 w 144"/>
                <a:gd name="T57" fmla="*/ 29 h 226"/>
                <a:gd name="T58" fmla="*/ 31 w 144"/>
                <a:gd name="T59" fmla="*/ 28 h 226"/>
                <a:gd name="T60" fmla="*/ 29 w 144"/>
                <a:gd name="T61" fmla="*/ 24 h 226"/>
                <a:gd name="T62" fmla="*/ 29 w 144"/>
                <a:gd name="T63" fmla="*/ 22 h 226"/>
                <a:gd name="T64" fmla="*/ 25 w 144"/>
                <a:gd name="T65" fmla="*/ 17 h 226"/>
                <a:gd name="T66" fmla="*/ 25 w 144"/>
                <a:gd name="T67" fmla="*/ 13 h 226"/>
                <a:gd name="T68" fmla="*/ 25 w 144"/>
                <a:gd name="T69" fmla="*/ 9 h 226"/>
                <a:gd name="T70" fmla="*/ 32 w 144"/>
                <a:gd name="T71" fmla="*/ 2 h 226"/>
                <a:gd name="T72" fmla="*/ 34 w 144"/>
                <a:gd name="T73" fmla="*/ 0 h 226"/>
                <a:gd name="T74" fmla="*/ 25 w 144"/>
                <a:gd name="T75" fmla="*/ 6 h 226"/>
                <a:gd name="T76" fmla="*/ 22 w 144"/>
                <a:gd name="T77" fmla="*/ 6 h 226"/>
                <a:gd name="T78" fmla="*/ 21 w 144"/>
                <a:gd name="T79" fmla="*/ 8 h 226"/>
                <a:gd name="T80" fmla="*/ 18 w 144"/>
                <a:gd name="T81" fmla="*/ 7 h 226"/>
                <a:gd name="T82" fmla="*/ 16 w 144"/>
                <a:gd name="T83" fmla="*/ 13 h 226"/>
                <a:gd name="T84" fmla="*/ 13 w 144"/>
                <a:gd name="T85" fmla="*/ 16 h 226"/>
                <a:gd name="T86" fmla="*/ 12 w 144"/>
                <a:gd name="T87" fmla="*/ 21 h 226"/>
                <a:gd name="T88" fmla="*/ 8 w 144"/>
                <a:gd name="T89" fmla="*/ 21 h 226"/>
                <a:gd name="T90" fmla="*/ 10 w 144"/>
                <a:gd name="T91" fmla="*/ 24 h 226"/>
                <a:gd name="T92" fmla="*/ 8 w 144"/>
                <a:gd name="T93" fmla="*/ 30 h 226"/>
                <a:gd name="T94" fmla="*/ 8 w 144"/>
                <a:gd name="T95" fmla="*/ 38 h 226"/>
                <a:gd name="T96" fmla="*/ 8 w 144"/>
                <a:gd name="T97" fmla="*/ 45 h 226"/>
                <a:gd name="T98" fmla="*/ 2 w 144"/>
                <a:gd name="T99" fmla="*/ 51 h 226"/>
                <a:gd name="T100" fmla="*/ 2 w 144"/>
                <a:gd name="T101" fmla="*/ 54 h 226"/>
                <a:gd name="T102" fmla="*/ 2 w 144"/>
                <a:gd name="T103" fmla="*/ 5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4" h="226">
                  <a:moveTo>
                    <a:pt x="2" y="148"/>
                  </a:moveTo>
                  <a:lnTo>
                    <a:pt x="2" y="148"/>
                  </a:lnTo>
                  <a:lnTo>
                    <a:pt x="2" y="150"/>
                  </a:lnTo>
                  <a:lnTo>
                    <a:pt x="4" y="152"/>
                  </a:lnTo>
                  <a:lnTo>
                    <a:pt x="12" y="156"/>
                  </a:lnTo>
                  <a:lnTo>
                    <a:pt x="14" y="160"/>
                  </a:lnTo>
                  <a:lnTo>
                    <a:pt x="16" y="164"/>
                  </a:lnTo>
                  <a:lnTo>
                    <a:pt x="18" y="164"/>
                  </a:lnTo>
                  <a:lnTo>
                    <a:pt x="28" y="166"/>
                  </a:lnTo>
                  <a:lnTo>
                    <a:pt x="30" y="164"/>
                  </a:lnTo>
                  <a:lnTo>
                    <a:pt x="32" y="166"/>
                  </a:lnTo>
                  <a:lnTo>
                    <a:pt x="36" y="170"/>
                  </a:lnTo>
                  <a:lnTo>
                    <a:pt x="40" y="170"/>
                  </a:lnTo>
                  <a:lnTo>
                    <a:pt x="46" y="170"/>
                  </a:lnTo>
                  <a:lnTo>
                    <a:pt x="46" y="174"/>
                  </a:lnTo>
                  <a:lnTo>
                    <a:pt x="48" y="176"/>
                  </a:lnTo>
                  <a:lnTo>
                    <a:pt x="52" y="180"/>
                  </a:lnTo>
                  <a:lnTo>
                    <a:pt x="54" y="184"/>
                  </a:lnTo>
                  <a:lnTo>
                    <a:pt x="56" y="186"/>
                  </a:lnTo>
                  <a:lnTo>
                    <a:pt x="58" y="188"/>
                  </a:lnTo>
                  <a:lnTo>
                    <a:pt x="66" y="188"/>
                  </a:lnTo>
                  <a:lnTo>
                    <a:pt x="66" y="192"/>
                  </a:lnTo>
                  <a:lnTo>
                    <a:pt x="66" y="194"/>
                  </a:lnTo>
                  <a:lnTo>
                    <a:pt x="70" y="196"/>
                  </a:lnTo>
                  <a:lnTo>
                    <a:pt x="76" y="198"/>
                  </a:lnTo>
                  <a:lnTo>
                    <a:pt x="76" y="196"/>
                  </a:lnTo>
                  <a:lnTo>
                    <a:pt x="80" y="196"/>
                  </a:lnTo>
                  <a:lnTo>
                    <a:pt x="84" y="196"/>
                  </a:lnTo>
                  <a:lnTo>
                    <a:pt x="88" y="198"/>
                  </a:lnTo>
                  <a:lnTo>
                    <a:pt x="94" y="200"/>
                  </a:lnTo>
                  <a:lnTo>
                    <a:pt x="98" y="200"/>
                  </a:lnTo>
                  <a:lnTo>
                    <a:pt x="98" y="202"/>
                  </a:lnTo>
                  <a:lnTo>
                    <a:pt x="88" y="224"/>
                  </a:lnTo>
                  <a:lnTo>
                    <a:pt x="92" y="224"/>
                  </a:lnTo>
                  <a:lnTo>
                    <a:pt x="96" y="226"/>
                  </a:lnTo>
                  <a:lnTo>
                    <a:pt x="108" y="194"/>
                  </a:lnTo>
                  <a:lnTo>
                    <a:pt x="110" y="190"/>
                  </a:lnTo>
                  <a:lnTo>
                    <a:pt x="108" y="186"/>
                  </a:lnTo>
                  <a:lnTo>
                    <a:pt x="104" y="182"/>
                  </a:lnTo>
                  <a:lnTo>
                    <a:pt x="102" y="182"/>
                  </a:lnTo>
                  <a:lnTo>
                    <a:pt x="102" y="178"/>
                  </a:lnTo>
                  <a:lnTo>
                    <a:pt x="110" y="176"/>
                  </a:lnTo>
                  <a:lnTo>
                    <a:pt x="110" y="172"/>
                  </a:lnTo>
                  <a:lnTo>
                    <a:pt x="108" y="170"/>
                  </a:lnTo>
                  <a:lnTo>
                    <a:pt x="104" y="170"/>
                  </a:lnTo>
                  <a:lnTo>
                    <a:pt x="104" y="164"/>
                  </a:lnTo>
                  <a:lnTo>
                    <a:pt x="110" y="162"/>
                  </a:lnTo>
                  <a:lnTo>
                    <a:pt x="126" y="160"/>
                  </a:lnTo>
                  <a:lnTo>
                    <a:pt x="126" y="156"/>
                  </a:lnTo>
                  <a:lnTo>
                    <a:pt x="128" y="158"/>
                  </a:lnTo>
                  <a:lnTo>
                    <a:pt x="132" y="156"/>
                  </a:lnTo>
                  <a:lnTo>
                    <a:pt x="134" y="152"/>
                  </a:lnTo>
                  <a:lnTo>
                    <a:pt x="138" y="152"/>
                  </a:lnTo>
                  <a:lnTo>
                    <a:pt x="140" y="158"/>
                  </a:lnTo>
                  <a:lnTo>
                    <a:pt x="142" y="158"/>
                  </a:lnTo>
                  <a:lnTo>
                    <a:pt x="144" y="152"/>
                  </a:lnTo>
                  <a:lnTo>
                    <a:pt x="142" y="146"/>
                  </a:lnTo>
                  <a:lnTo>
                    <a:pt x="140" y="142"/>
                  </a:lnTo>
                  <a:lnTo>
                    <a:pt x="138" y="144"/>
                  </a:lnTo>
                  <a:lnTo>
                    <a:pt x="136" y="144"/>
                  </a:lnTo>
                  <a:lnTo>
                    <a:pt x="136" y="142"/>
                  </a:lnTo>
                  <a:lnTo>
                    <a:pt x="136" y="138"/>
                  </a:lnTo>
                  <a:lnTo>
                    <a:pt x="138" y="136"/>
                  </a:lnTo>
                  <a:lnTo>
                    <a:pt x="142" y="132"/>
                  </a:lnTo>
                  <a:lnTo>
                    <a:pt x="144" y="124"/>
                  </a:lnTo>
                  <a:lnTo>
                    <a:pt x="140" y="122"/>
                  </a:lnTo>
                  <a:lnTo>
                    <a:pt x="134" y="118"/>
                  </a:lnTo>
                  <a:lnTo>
                    <a:pt x="130" y="114"/>
                  </a:lnTo>
                  <a:lnTo>
                    <a:pt x="128" y="110"/>
                  </a:lnTo>
                  <a:lnTo>
                    <a:pt x="124" y="106"/>
                  </a:lnTo>
                  <a:lnTo>
                    <a:pt x="122" y="104"/>
                  </a:lnTo>
                  <a:lnTo>
                    <a:pt x="122" y="102"/>
                  </a:lnTo>
                  <a:lnTo>
                    <a:pt x="122" y="98"/>
                  </a:lnTo>
                  <a:lnTo>
                    <a:pt x="122" y="96"/>
                  </a:lnTo>
                  <a:lnTo>
                    <a:pt x="124" y="96"/>
                  </a:lnTo>
                  <a:lnTo>
                    <a:pt x="124" y="88"/>
                  </a:lnTo>
                  <a:lnTo>
                    <a:pt x="116" y="86"/>
                  </a:lnTo>
                  <a:lnTo>
                    <a:pt x="108" y="88"/>
                  </a:lnTo>
                  <a:lnTo>
                    <a:pt x="102" y="78"/>
                  </a:lnTo>
                  <a:lnTo>
                    <a:pt x="100" y="76"/>
                  </a:lnTo>
                  <a:lnTo>
                    <a:pt x="96" y="76"/>
                  </a:lnTo>
                  <a:lnTo>
                    <a:pt x="90" y="76"/>
                  </a:lnTo>
                  <a:lnTo>
                    <a:pt x="86" y="76"/>
                  </a:lnTo>
                  <a:lnTo>
                    <a:pt x="78" y="74"/>
                  </a:lnTo>
                  <a:lnTo>
                    <a:pt x="78" y="72"/>
                  </a:lnTo>
                  <a:lnTo>
                    <a:pt x="76" y="68"/>
                  </a:lnTo>
                  <a:lnTo>
                    <a:pt x="74" y="64"/>
                  </a:lnTo>
                  <a:lnTo>
                    <a:pt x="72" y="60"/>
                  </a:lnTo>
                  <a:lnTo>
                    <a:pt x="72" y="56"/>
                  </a:lnTo>
                  <a:lnTo>
                    <a:pt x="74" y="56"/>
                  </a:lnTo>
                  <a:lnTo>
                    <a:pt x="68" y="46"/>
                  </a:lnTo>
                  <a:lnTo>
                    <a:pt x="64" y="46"/>
                  </a:lnTo>
                  <a:lnTo>
                    <a:pt x="62" y="46"/>
                  </a:lnTo>
                  <a:lnTo>
                    <a:pt x="62" y="42"/>
                  </a:lnTo>
                  <a:lnTo>
                    <a:pt x="64" y="36"/>
                  </a:lnTo>
                  <a:lnTo>
                    <a:pt x="64" y="32"/>
                  </a:lnTo>
                  <a:lnTo>
                    <a:pt x="66" y="28"/>
                  </a:lnTo>
                  <a:lnTo>
                    <a:pt x="64" y="24"/>
                  </a:lnTo>
                  <a:lnTo>
                    <a:pt x="70" y="22"/>
                  </a:lnTo>
                  <a:lnTo>
                    <a:pt x="74" y="12"/>
                  </a:lnTo>
                  <a:lnTo>
                    <a:pt x="80" y="6"/>
                  </a:lnTo>
                  <a:lnTo>
                    <a:pt x="86" y="2"/>
                  </a:lnTo>
                  <a:lnTo>
                    <a:pt x="86" y="0"/>
                  </a:lnTo>
                  <a:lnTo>
                    <a:pt x="78" y="0"/>
                  </a:lnTo>
                  <a:lnTo>
                    <a:pt x="78" y="4"/>
                  </a:lnTo>
                  <a:lnTo>
                    <a:pt x="64" y="14"/>
                  </a:lnTo>
                  <a:lnTo>
                    <a:pt x="60" y="14"/>
                  </a:lnTo>
                  <a:lnTo>
                    <a:pt x="58" y="12"/>
                  </a:lnTo>
                  <a:lnTo>
                    <a:pt x="56" y="14"/>
                  </a:lnTo>
                  <a:lnTo>
                    <a:pt x="54" y="16"/>
                  </a:lnTo>
                  <a:lnTo>
                    <a:pt x="54" y="20"/>
                  </a:lnTo>
                  <a:lnTo>
                    <a:pt x="52" y="20"/>
                  </a:lnTo>
                  <a:lnTo>
                    <a:pt x="52" y="18"/>
                  </a:lnTo>
                  <a:lnTo>
                    <a:pt x="46" y="18"/>
                  </a:lnTo>
                  <a:lnTo>
                    <a:pt x="44" y="32"/>
                  </a:lnTo>
                  <a:lnTo>
                    <a:pt x="40" y="32"/>
                  </a:lnTo>
                  <a:lnTo>
                    <a:pt x="40" y="36"/>
                  </a:lnTo>
                  <a:lnTo>
                    <a:pt x="40" y="40"/>
                  </a:lnTo>
                  <a:lnTo>
                    <a:pt x="34" y="40"/>
                  </a:lnTo>
                  <a:lnTo>
                    <a:pt x="30" y="48"/>
                  </a:lnTo>
                  <a:lnTo>
                    <a:pt x="30" y="54"/>
                  </a:lnTo>
                  <a:lnTo>
                    <a:pt x="24" y="50"/>
                  </a:lnTo>
                  <a:lnTo>
                    <a:pt x="22" y="54"/>
                  </a:lnTo>
                  <a:lnTo>
                    <a:pt x="24" y="56"/>
                  </a:lnTo>
                  <a:lnTo>
                    <a:pt x="24" y="60"/>
                  </a:lnTo>
                  <a:lnTo>
                    <a:pt x="24" y="64"/>
                  </a:lnTo>
                  <a:lnTo>
                    <a:pt x="22" y="66"/>
                  </a:lnTo>
                  <a:lnTo>
                    <a:pt x="20" y="68"/>
                  </a:lnTo>
                  <a:lnTo>
                    <a:pt x="20" y="78"/>
                  </a:lnTo>
                  <a:lnTo>
                    <a:pt x="22" y="82"/>
                  </a:lnTo>
                  <a:lnTo>
                    <a:pt x="22" y="84"/>
                  </a:lnTo>
                  <a:lnTo>
                    <a:pt x="20" y="98"/>
                  </a:lnTo>
                  <a:lnTo>
                    <a:pt x="16" y="114"/>
                  </a:lnTo>
                  <a:lnTo>
                    <a:pt x="22" y="118"/>
                  </a:lnTo>
                  <a:lnTo>
                    <a:pt x="14" y="126"/>
                  </a:lnTo>
                  <a:lnTo>
                    <a:pt x="4" y="132"/>
                  </a:lnTo>
                  <a:lnTo>
                    <a:pt x="6" y="134"/>
                  </a:lnTo>
                  <a:lnTo>
                    <a:pt x="4" y="136"/>
                  </a:lnTo>
                  <a:lnTo>
                    <a:pt x="4" y="140"/>
                  </a:lnTo>
                  <a:lnTo>
                    <a:pt x="6" y="142"/>
                  </a:lnTo>
                  <a:lnTo>
                    <a:pt x="0" y="142"/>
                  </a:lnTo>
                  <a:lnTo>
                    <a:pt x="2" y="148"/>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1048" name="Freeform 173"/>
            <p:cNvSpPr>
              <a:spLocks noEditPoints="1"/>
            </p:cNvSpPr>
            <p:nvPr/>
          </p:nvSpPr>
          <p:spPr bwMode="auto">
            <a:xfrm>
              <a:off x="5695035" y="4113667"/>
              <a:ext cx="455733" cy="2475060"/>
            </a:xfrm>
            <a:custGeom>
              <a:avLst/>
              <a:gdLst>
                <a:gd name="T0" fmla="*/ 22 w 112"/>
                <a:gd name="T1" fmla="*/ 33 h 608"/>
                <a:gd name="T2" fmla="*/ 20 w 112"/>
                <a:gd name="T3" fmla="*/ 49 h 608"/>
                <a:gd name="T4" fmla="*/ 17 w 112"/>
                <a:gd name="T5" fmla="*/ 78 h 608"/>
                <a:gd name="T6" fmla="*/ 15 w 112"/>
                <a:gd name="T7" fmla="*/ 97 h 608"/>
                <a:gd name="T8" fmla="*/ 8 w 112"/>
                <a:gd name="T9" fmla="*/ 117 h 608"/>
                <a:gd name="T10" fmla="*/ 8 w 112"/>
                <a:gd name="T11" fmla="*/ 140 h 608"/>
                <a:gd name="T12" fmla="*/ 12 w 112"/>
                <a:gd name="T13" fmla="*/ 156 h 608"/>
                <a:gd name="T14" fmla="*/ 9 w 112"/>
                <a:gd name="T15" fmla="*/ 172 h 608"/>
                <a:gd name="T16" fmla="*/ 3 w 112"/>
                <a:gd name="T17" fmla="*/ 169 h 608"/>
                <a:gd name="T18" fmla="*/ 5 w 112"/>
                <a:gd name="T19" fmla="*/ 176 h 608"/>
                <a:gd name="T20" fmla="*/ 6 w 112"/>
                <a:gd name="T21" fmla="*/ 186 h 608"/>
                <a:gd name="T22" fmla="*/ 5 w 112"/>
                <a:gd name="T23" fmla="*/ 195 h 608"/>
                <a:gd name="T24" fmla="*/ 2 w 112"/>
                <a:gd name="T25" fmla="*/ 183 h 608"/>
                <a:gd name="T26" fmla="*/ 5 w 112"/>
                <a:gd name="T27" fmla="*/ 195 h 608"/>
                <a:gd name="T28" fmla="*/ 5 w 112"/>
                <a:gd name="T29" fmla="*/ 198 h 608"/>
                <a:gd name="T30" fmla="*/ 4 w 112"/>
                <a:gd name="T31" fmla="*/ 204 h 608"/>
                <a:gd name="T32" fmla="*/ 8 w 112"/>
                <a:gd name="T33" fmla="*/ 199 h 608"/>
                <a:gd name="T34" fmla="*/ 7 w 112"/>
                <a:gd name="T35" fmla="*/ 207 h 608"/>
                <a:gd name="T36" fmla="*/ 2 w 112"/>
                <a:gd name="T37" fmla="*/ 207 h 608"/>
                <a:gd name="T38" fmla="*/ 7 w 112"/>
                <a:gd name="T39" fmla="*/ 212 h 608"/>
                <a:gd name="T40" fmla="*/ 10 w 112"/>
                <a:gd name="T41" fmla="*/ 208 h 608"/>
                <a:gd name="T42" fmla="*/ 12 w 112"/>
                <a:gd name="T43" fmla="*/ 207 h 608"/>
                <a:gd name="T44" fmla="*/ 10 w 112"/>
                <a:gd name="T45" fmla="*/ 215 h 608"/>
                <a:gd name="T46" fmla="*/ 13 w 112"/>
                <a:gd name="T47" fmla="*/ 222 h 608"/>
                <a:gd name="T48" fmla="*/ 13 w 112"/>
                <a:gd name="T49" fmla="*/ 216 h 608"/>
                <a:gd name="T50" fmla="*/ 19 w 112"/>
                <a:gd name="T51" fmla="*/ 221 h 608"/>
                <a:gd name="T52" fmla="*/ 15 w 112"/>
                <a:gd name="T53" fmla="*/ 226 h 608"/>
                <a:gd name="T54" fmla="*/ 24 w 112"/>
                <a:gd name="T55" fmla="*/ 227 h 608"/>
                <a:gd name="T56" fmla="*/ 27 w 112"/>
                <a:gd name="T57" fmla="*/ 230 h 608"/>
                <a:gd name="T58" fmla="*/ 33 w 112"/>
                <a:gd name="T59" fmla="*/ 230 h 608"/>
                <a:gd name="T60" fmla="*/ 42 w 112"/>
                <a:gd name="T61" fmla="*/ 226 h 608"/>
                <a:gd name="T62" fmla="*/ 28 w 112"/>
                <a:gd name="T63" fmla="*/ 208 h 608"/>
                <a:gd name="T64" fmla="*/ 15 w 112"/>
                <a:gd name="T65" fmla="*/ 206 h 608"/>
                <a:gd name="T66" fmla="*/ 10 w 112"/>
                <a:gd name="T67" fmla="*/ 197 h 608"/>
                <a:gd name="T68" fmla="*/ 10 w 112"/>
                <a:gd name="T69" fmla="*/ 186 h 608"/>
                <a:gd name="T70" fmla="*/ 15 w 112"/>
                <a:gd name="T71" fmla="*/ 175 h 608"/>
                <a:gd name="T72" fmla="*/ 16 w 112"/>
                <a:gd name="T73" fmla="*/ 164 h 608"/>
                <a:gd name="T74" fmla="*/ 17 w 112"/>
                <a:gd name="T75" fmla="*/ 155 h 608"/>
                <a:gd name="T76" fmla="*/ 16 w 112"/>
                <a:gd name="T77" fmla="*/ 144 h 608"/>
                <a:gd name="T78" fmla="*/ 15 w 112"/>
                <a:gd name="T79" fmla="*/ 131 h 608"/>
                <a:gd name="T80" fmla="*/ 19 w 112"/>
                <a:gd name="T81" fmla="*/ 117 h 608"/>
                <a:gd name="T82" fmla="*/ 22 w 112"/>
                <a:gd name="T83" fmla="*/ 108 h 608"/>
                <a:gd name="T84" fmla="*/ 23 w 112"/>
                <a:gd name="T85" fmla="*/ 91 h 608"/>
                <a:gd name="T86" fmla="*/ 25 w 112"/>
                <a:gd name="T87" fmla="*/ 75 h 608"/>
                <a:gd name="T88" fmla="*/ 31 w 112"/>
                <a:gd name="T89" fmla="*/ 54 h 608"/>
                <a:gd name="T90" fmla="*/ 31 w 112"/>
                <a:gd name="T91" fmla="*/ 42 h 608"/>
                <a:gd name="T92" fmla="*/ 36 w 112"/>
                <a:gd name="T93" fmla="*/ 32 h 608"/>
                <a:gd name="T94" fmla="*/ 31 w 112"/>
                <a:gd name="T95" fmla="*/ 16 h 608"/>
                <a:gd name="T96" fmla="*/ 23 w 112"/>
                <a:gd name="T97" fmla="*/ 2 h 608"/>
                <a:gd name="T98" fmla="*/ 19 w 112"/>
                <a:gd name="T99" fmla="*/ 227 h 608"/>
                <a:gd name="T100" fmla="*/ 2 w 112"/>
                <a:gd name="T101" fmla="*/ 200 h 608"/>
                <a:gd name="T102" fmla="*/ 2 w 112"/>
                <a:gd name="T103" fmla="*/ 196 h 608"/>
                <a:gd name="T104" fmla="*/ 17 w 112"/>
                <a:gd name="T105" fmla="*/ 212 h 608"/>
                <a:gd name="T106" fmla="*/ 25 w 112"/>
                <a:gd name="T107" fmla="*/ 211 h 608"/>
                <a:gd name="T108" fmla="*/ 24 w 112"/>
                <a:gd name="T109" fmla="*/ 216 h 608"/>
                <a:gd name="T110" fmla="*/ 24 w 112"/>
                <a:gd name="T111" fmla="*/ 222 h 608"/>
                <a:gd name="T112" fmla="*/ 20 w 112"/>
                <a:gd name="T113" fmla="*/ 212 h 608"/>
                <a:gd name="T114" fmla="*/ 6 w 112"/>
                <a:gd name="T115" fmla="*/ 169 h 608"/>
                <a:gd name="T116" fmla="*/ 7 w 112"/>
                <a:gd name="T117" fmla="*/ 162 h 608"/>
                <a:gd name="T118" fmla="*/ 8 w 112"/>
                <a:gd name="T119" fmla="*/ 153 h 608"/>
                <a:gd name="T120" fmla="*/ 7 w 112"/>
                <a:gd name="T121" fmla="*/ 143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 h="608">
                  <a:moveTo>
                    <a:pt x="56" y="6"/>
                  </a:moveTo>
                  <a:lnTo>
                    <a:pt x="56" y="6"/>
                  </a:lnTo>
                  <a:lnTo>
                    <a:pt x="54" y="10"/>
                  </a:lnTo>
                  <a:lnTo>
                    <a:pt x="54" y="12"/>
                  </a:lnTo>
                  <a:lnTo>
                    <a:pt x="56" y="16"/>
                  </a:lnTo>
                  <a:lnTo>
                    <a:pt x="58" y="24"/>
                  </a:lnTo>
                  <a:lnTo>
                    <a:pt x="60" y="38"/>
                  </a:lnTo>
                  <a:lnTo>
                    <a:pt x="60" y="52"/>
                  </a:lnTo>
                  <a:lnTo>
                    <a:pt x="58" y="86"/>
                  </a:lnTo>
                  <a:lnTo>
                    <a:pt x="56" y="86"/>
                  </a:lnTo>
                  <a:lnTo>
                    <a:pt x="56" y="90"/>
                  </a:lnTo>
                  <a:lnTo>
                    <a:pt x="56" y="92"/>
                  </a:lnTo>
                  <a:lnTo>
                    <a:pt x="58" y="94"/>
                  </a:lnTo>
                  <a:lnTo>
                    <a:pt x="56" y="102"/>
                  </a:lnTo>
                  <a:lnTo>
                    <a:pt x="56" y="108"/>
                  </a:lnTo>
                  <a:lnTo>
                    <a:pt x="56" y="114"/>
                  </a:lnTo>
                  <a:lnTo>
                    <a:pt x="58" y="122"/>
                  </a:lnTo>
                  <a:lnTo>
                    <a:pt x="54" y="128"/>
                  </a:lnTo>
                  <a:lnTo>
                    <a:pt x="52" y="152"/>
                  </a:lnTo>
                  <a:lnTo>
                    <a:pt x="50" y="166"/>
                  </a:lnTo>
                  <a:lnTo>
                    <a:pt x="48" y="170"/>
                  </a:lnTo>
                  <a:lnTo>
                    <a:pt x="44" y="174"/>
                  </a:lnTo>
                  <a:lnTo>
                    <a:pt x="48" y="184"/>
                  </a:lnTo>
                  <a:lnTo>
                    <a:pt x="50" y="184"/>
                  </a:lnTo>
                  <a:lnTo>
                    <a:pt x="50" y="188"/>
                  </a:lnTo>
                  <a:lnTo>
                    <a:pt x="48" y="196"/>
                  </a:lnTo>
                  <a:lnTo>
                    <a:pt x="46" y="200"/>
                  </a:lnTo>
                  <a:lnTo>
                    <a:pt x="44" y="204"/>
                  </a:lnTo>
                  <a:lnTo>
                    <a:pt x="48" y="216"/>
                  </a:lnTo>
                  <a:lnTo>
                    <a:pt x="50" y="224"/>
                  </a:lnTo>
                  <a:lnTo>
                    <a:pt x="48" y="232"/>
                  </a:lnTo>
                  <a:lnTo>
                    <a:pt x="44" y="234"/>
                  </a:lnTo>
                  <a:lnTo>
                    <a:pt x="42" y="236"/>
                  </a:lnTo>
                  <a:lnTo>
                    <a:pt x="40" y="244"/>
                  </a:lnTo>
                  <a:lnTo>
                    <a:pt x="42" y="250"/>
                  </a:lnTo>
                  <a:lnTo>
                    <a:pt x="38" y="252"/>
                  </a:lnTo>
                  <a:lnTo>
                    <a:pt x="32" y="274"/>
                  </a:lnTo>
                  <a:lnTo>
                    <a:pt x="34" y="276"/>
                  </a:lnTo>
                  <a:lnTo>
                    <a:pt x="32" y="278"/>
                  </a:lnTo>
                  <a:lnTo>
                    <a:pt x="28" y="294"/>
                  </a:lnTo>
                  <a:lnTo>
                    <a:pt x="24" y="302"/>
                  </a:lnTo>
                  <a:lnTo>
                    <a:pt x="22" y="306"/>
                  </a:lnTo>
                  <a:lnTo>
                    <a:pt x="20" y="306"/>
                  </a:lnTo>
                  <a:lnTo>
                    <a:pt x="26" y="308"/>
                  </a:lnTo>
                  <a:lnTo>
                    <a:pt x="26" y="314"/>
                  </a:lnTo>
                  <a:lnTo>
                    <a:pt x="28" y="320"/>
                  </a:lnTo>
                  <a:lnTo>
                    <a:pt x="28" y="328"/>
                  </a:lnTo>
                  <a:lnTo>
                    <a:pt x="30" y="342"/>
                  </a:lnTo>
                  <a:lnTo>
                    <a:pt x="26" y="342"/>
                  </a:lnTo>
                  <a:lnTo>
                    <a:pt x="24" y="354"/>
                  </a:lnTo>
                  <a:lnTo>
                    <a:pt x="22" y="364"/>
                  </a:lnTo>
                  <a:lnTo>
                    <a:pt x="22" y="368"/>
                  </a:lnTo>
                  <a:lnTo>
                    <a:pt x="24" y="370"/>
                  </a:lnTo>
                  <a:lnTo>
                    <a:pt x="28" y="372"/>
                  </a:lnTo>
                  <a:lnTo>
                    <a:pt x="34" y="370"/>
                  </a:lnTo>
                  <a:lnTo>
                    <a:pt x="32" y="394"/>
                  </a:lnTo>
                  <a:lnTo>
                    <a:pt x="30" y="394"/>
                  </a:lnTo>
                  <a:lnTo>
                    <a:pt x="30" y="398"/>
                  </a:lnTo>
                  <a:lnTo>
                    <a:pt x="30" y="402"/>
                  </a:lnTo>
                  <a:lnTo>
                    <a:pt x="32" y="404"/>
                  </a:lnTo>
                  <a:lnTo>
                    <a:pt x="32" y="408"/>
                  </a:lnTo>
                  <a:lnTo>
                    <a:pt x="30" y="408"/>
                  </a:lnTo>
                  <a:lnTo>
                    <a:pt x="28" y="412"/>
                  </a:lnTo>
                  <a:lnTo>
                    <a:pt x="30" y="412"/>
                  </a:lnTo>
                  <a:lnTo>
                    <a:pt x="30" y="416"/>
                  </a:lnTo>
                  <a:lnTo>
                    <a:pt x="26" y="414"/>
                  </a:lnTo>
                  <a:lnTo>
                    <a:pt x="24" y="424"/>
                  </a:lnTo>
                  <a:lnTo>
                    <a:pt x="24" y="430"/>
                  </a:lnTo>
                  <a:lnTo>
                    <a:pt x="24" y="438"/>
                  </a:lnTo>
                  <a:lnTo>
                    <a:pt x="24" y="450"/>
                  </a:lnTo>
                  <a:lnTo>
                    <a:pt x="20" y="446"/>
                  </a:lnTo>
                  <a:lnTo>
                    <a:pt x="18" y="446"/>
                  </a:lnTo>
                  <a:lnTo>
                    <a:pt x="16" y="448"/>
                  </a:lnTo>
                  <a:lnTo>
                    <a:pt x="14" y="450"/>
                  </a:lnTo>
                  <a:lnTo>
                    <a:pt x="14" y="448"/>
                  </a:lnTo>
                  <a:lnTo>
                    <a:pt x="16" y="446"/>
                  </a:lnTo>
                  <a:lnTo>
                    <a:pt x="8" y="442"/>
                  </a:lnTo>
                  <a:lnTo>
                    <a:pt x="8" y="444"/>
                  </a:lnTo>
                  <a:lnTo>
                    <a:pt x="4" y="444"/>
                  </a:lnTo>
                  <a:lnTo>
                    <a:pt x="4" y="448"/>
                  </a:lnTo>
                  <a:lnTo>
                    <a:pt x="2" y="458"/>
                  </a:lnTo>
                  <a:lnTo>
                    <a:pt x="6" y="454"/>
                  </a:lnTo>
                  <a:lnTo>
                    <a:pt x="6" y="460"/>
                  </a:lnTo>
                  <a:lnTo>
                    <a:pt x="12" y="460"/>
                  </a:lnTo>
                  <a:lnTo>
                    <a:pt x="14" y="456"/>
                  </a:lnTo>
                  <a:lnTo>
                    <a:pt x="16" y="456"/>
                  </a:lnTo>
                  <a:lnTo>
                    <a:pt x="18" y="460"/>
                  </a:lnTo>
                  <a:lnTo>
                    <a:pt x="18" y="464"/>
                  </a:lnTo>
                  <a:lnTo>
                    <a:pt x="18" y="466"/>
                  </a:lnTo>
                  <a:lnTo>
                    <a:pt x="20" y="470"/>
                  </a:lnTo>
                  <a:lnTo>
                    <a:pt x="20" y="472"/>
                  </a:lnTo>
                  <a:lnTo>
                    <a:pt x="16" y="472"/>
                  </a:lnTo>
                  <a:lnTo>
                    <a:pt x="16" y="486"/>
                  </a:lnTo>
                  <a:lnTo>
                    <a:pt x="16" y="500"/>
                  </a:lnTo>
                  <a:lnTo>
                    <a:pt x="18" y="496"/>
                  </a:lnTo>
                  <a:lnTo>
                    <a:pt x="20" y="498"/>
                  </a:lnTo>
                  <a:lnTo>
                    <a:pt x="18" y="500"/>
                  </a:lnTo>
                  <a:lnTo>
                    <a:pt x="16" y="504"/>
                  </a:lnTo>
                  <a:lnTo>
                    <a:pt x="14" y="506"/>
                  </a:lnTo>
                  <a:lnTo>
                    <a:pt x="14" y="510"/>
                  </a:lnTo>
                  <a:lnTo>
                    <a:pt x="12" y="510"/>
                  </a:lnTo>
                  <a:lnTo>
                    <a:pt x="12" y="508"/>
                  </a:lnTo>
                  <a:lnTo>
                    <a:pt x="12" y="492"/>
                  </a:lnTo>
                  <a:lnTo>
                    <a:pt x="10" y="476"/>
                  </a:lnTo>
                  <a:lnTo>
                    <a:pt x="4" y="476"/>
                  </a:lnTo>
                  <a:lnTo>
                    <a:pt x="4" y="480"/>
                  </a:lnTo>
                  <a:lnTo>
                    <a:pt x="6" y="480"/>
                  </a:lnTo>
                  <a:lnTo>
                    <a:pt x="4" y="480"/>
                  </a:lnTo>
                  <a:lnTo>
                    <a:pt x="0" y="484"/>
                  </a:lnTo>
                  <a:lnTo>
                    <a:pt x="0" y="488"/>
                  </a:lnTo>
                  <a:lnTo>
                    <a:pt x="2" y="492"/>
                  </a:lnTo>
                  <a:lnTo>
                    <a:pt x="4" y="496"/>
                  </a:lnTo>
                  <a:lnTo>
                    <a:pt x="2" y="500"/>
                  </a:lnTo>
                  <a:lnTo>
                    <a:pt x="0" y="502"/>
                  </a:lnTo>
                  <a:lnTo>
                    <a:pt x="0" y="504"/>
                  </a:lnTo>
                  <a:lnTo>
                    <a:pt x="2" y="508"/>
                  </a:lnTo>
                  <a:lnTo>
                    <a:pt x="12" y="510"/>
                  </a:lnTo>
                  <a:lnTo>
                    <a:pt x="12" y="516"/>
                  </a:lnTo>
                  <a:lnTo>
                    <a:pt x="14" y="516"/>
                  </a:lnTo>
                  <a:lnTo>
                    <a:pt x="18" y="516"/>
                  </a:lnTo>
                  <a:lnTo>
                    <a:pt x="18" y="518"/>
                  </a:lnTo>
                  <a:lnTo>
                    <a:pt x="18" y="520"/>
                  </a:lnTo>
                  <a:lnTo>
                    <a:pt x="12" y="518"/>
                  </a:lnTo>
                  <a:lnTo>
                    <a:pt x="12" y="522"/>
                  </a:lnTo>
                  <a:lnTo>
                    <a:pt x="12" y="524"/>
                  </a:lnTo>
                  <a:lnTo>
                    <a:pt x="12" y="522"/>
                  </a:lnTo>
                  <a:lnTo>
                    <a:pt x="6" y="520"/>
                  </a:lnTo>
                  <a:lnTo>
                    <a:pt x="6" y="526"/>
                  </a:lnTo>
                  <a:lnTo>
                    <a:pt x="4" y="526"/>
                  </a:lnTo>
                  <a:lnTo>
                    <a:pt x="4" y="536"/>
                  </a:lnTo>
                  <a:lnTo>
                    <a:pt x="10" y="536"/>
                  </a:lnTo>
                  <a:lnTo>
                    <a:pt x="12" y="532"/>
                  </a:lnTo>
                  <a:lnTo>
                    <a:pt x="14" y="530"/>
                  </a:lnTo>
                  <a:lnTo>
                    <a:pt x="16" y="532"/>
                  </a:lnTo>
                  <a:lnTo>
                    <a:pt x="16" y="528"/>
                  </a:lnTo>
                  <a:lnTo>
                    <a:pt x="14" y="526"/>
                  </a:lnTo>
                  <a:lnTo>
                    <a:pt x="18" y="524"/>
                  </a:lnTo>
                  <a:lnTo>
                    <a:pt x="18" y="520"/>
                  </a:lnTo>
                  <a:lnTo>
                    <a:pt x="20" y="522"/>
                  </a:lnTo>
                  <a:lnTo>
                    <a:pt x="22" y="522"/>
                  </a:lnTo>
                  <a:lnTo>
                    <a:pt x="18" y="526"/>
                  </a:lnTo>
                  <a:lnTo>
                    <a:pt x="18" y="530"/>
                  </a:lnTo>
                  <a:lnTo>
                    <a:pt x="18" y="532"/>
                  </a:lnTo>
                  <a:lnTo>
                    <a:pt x="20" y="532"/>
                  </a:lnTo>
                  <a:lnTo>
                    <a:pt x="20" y="534"/>
                  </a:lnTo>
                  <a:lnTo>
                    <a:pt x="20" y="536"/>
                  </a:lnTo>
                  <a:lnTo>
                    <a:pt x="18" y="536"/>
                  </a:lnTo>
                  <a:lnTo>
                    <a:pt x="18" y="540"/>
                  </a:lnTo>
                  <a:lnTo>
                    <a:pt x="16" y="538"/>
                  </a:lnTo>
                  <a:lnTo>
                    <a:pt x="14" y="538"/>
                  </a:lnTo>
                  <a:lnTo>
                    <a:pt x="14" y="542"/>
                  </a:lnTo>
                  <a:lnTo>
                    <a:pt x="10" y="542"/>
                  </a:lnTo>
                  <a:lnTo>
                    <a:pt x="10" y="540"/>
                  </a:lnTo>
                  <a:lnTo>
                    <a:pt x="12" y="540"/>
                  </a:lnTo>
                  <a:lnTo>
                    <a:pt x="8" y="540"/>
                  </a:lnTo>
                  <a:lnTo>
                    <a:pt x="4" y="540"/>
                  </a:lnTo>
                  <a:lnTo>
                    <a:pt x="8" y="554"/>
                  </a:lnTo>
                  <a:lnTo>
                    <a:pt x="12" y="558"/>
                  </a:lnTo>
                  <a:lnTo>
                    <a:pt x="18" y="562"/>
                  </a:lnTo>
                  <a:lnTo>
                    <a:pt x="20" y="562"/>
                  </a:lnTo>
                  <a:lnTo>
                    <a:pt x="22" y="562"/>
                  </a:lnTo>
                  <a:lnTo>
                    <a:pt x="14" y="558"/>
                  </a:lnTo>
                  <a:lnTo>
                    <a:pt x="14" y="556"/>
                  </a:lnTo>
                  <a:lnTo>
                    <a:pt x="18" y="556"/>
                  </a:lnTo>
                  <a:lnTo>
                    <a:pt x="18" y="550"/>
                  </a:lnTo>
                  <a:lnTo>
                    <a:pt x="18" y="544"/>
                  </a:lnTo>
                  <a:lnTo>
                    <a:pt x="16" y="542"/>
                  </a:lnTo>
                  <a:lnTo>
                    <a:pt x="20" y="540"/>
                  </a:lnTo>
                  <a:lnTo>
                    <a:pt x="22" y="540"/>
                  </a:lnTo>
                  <a:lnTo>
                    <a:pt x="22" y="542"/>
                  </a:lnTo>
                  <a:lnTo>
                    <a:pt x="26" y="544"/>
                  </a:lnTo>
                  <a:lnTo>
                    <a:pt x="30" y="538"/>
                  </a:lnTo>
                  <a:lnTo>
                    <a:pt x="32" y="538"/>
                  </a:lnTo>
                  <a:lnTo>
                    <a:pt x="34" y="540"/>
                  </a:lnTo>
                  <a:lnTo>
                    <a:pt x="32" y="542"/>
                  </a:lnTo>
                  <a:lnTo>
                    <a:pt x="32" y="544"/>
                  </a:lnTo>
                  <a:lnTo>
                    <a:pt x="32" y="542"/>
                  </a:lnTo>
                  <a:lnTo>
                    <a:pt x="30" y="542"/>
                  </a:lnTo>
                  <a:lnTo>
                    <a:pt x="30" y="548"/>
                  </a:lnTo>
                  <a:lnTo>
                    <a:pt x="26" y="544"/>
                  </a:lnTo>
                  <a:lnTo>
                    <a:pt x="22" y="548"/>
                  </a:lnTo>
                  <a:lnTo>
                    <a:pt x="24" y="560"/>
                  </a:lnTo>
                  <a:lnTo>
                    <a:pt x="28" y="562"/>
                  </a:lnTo>
                  <a:lnTo>
                    <a:pt x="24" y="562"/>
                  </a:lnTo>
                  <a:lnTo>
                    <a:pt x="24" y="568"/>
                  </a:lnTo>
                  <a:lnTo>
                    <a:pt x="22" y="572"/>
                  </a:lnTo>
                  <a:lnTo>
                    <a:pt x="28" y="572"/>
                  </a:lnTo>
                  <a:lnTo>
                    <a:pt x="30" y="572"/>
                  </a:lnTo>
                  <a:lnTo>
                    <a:pt x="30" y="576"/>
                  </a:lnTo>
                  <a:lnTo>
                    <a:pt x="28" y="576"/>
                  </a:lnTo>
                  <a:lnTo>
                    <a:pt x="30" y="578"/>
                  </a:lnTo>
                  <a:lnTo>
                    <a:pt x="34" y="580"/>
                  </a:lnTo>
                  <a:lnTo>
                    <a:pt x="36" y="578"/>
                  </a:lnTo>
                  <a:lnTo>
                    <a:pt x="36" y="576"/>
                  </a:lnTo>
                  <a:lnTo>
                    <a:pt x="34" y="574"/>
                  </a:lnTo>
                  <a:lnTo>
                    <a:pt x="36" y="570"/>
                  </a:lnTo>
                  <a:lnTo>
                    <a:pt x="32" y="568"/>
                  </a:lnTo>
                  <a:lnTo>
                    <a:pt x="34" y="566"/>
                  </a:lnTo>
                  <a:lnTo>
                    <a:pt x="36" y="564"/>
                  </a:lnTo>
                  <a:lnTo>
                    <a:pt x="38" y="564"/>
                  </a:lnTo>
                  <a:lnTo>
                    <a:pt x="38" y="568"/>
                  </a:lnTo>
                  <a:lnTo>
                    <a:pt x="40" y="572"/>
                  </a:lnTo>
                  <a:lnTo>
                    <a:pt x="44" y="572"/>
                  </a:lnTo>
                  <a:lnTo>
                    <a:pt x="48" y="572"/>
                  </a:lnTo>
                  <a:lnTo>
                    <a:pt x="48" y="578"/>
                  </a:lnTo>
                  <a:lnTo>
                    <a:pt x="38" y="574"/>
                  </a:lnTo>
                  <a:lnTo>
                    <a:pt x="42" y="582"/>
                  </a:lnTo>
                  <a:lnTo>
                    <a:pt x="48" y="580"/>
                  </a:lnTo>
                  <a:lnTo>
                    <a:pt x="54" y="580"/>
                  </a:lnTo>
                  <a:lnTo>
                    <a:pt x="50" y="582"/>
                  </a:lnTo>
                  <a:lnTo>
                    <a:pt x="38" y="586"/>
                  </a:lnTo>
                  <a:lnTo>
                    <a:pt x="38" y="590"/>
                  </a:lnTo>
                  <a:lnTo>
                    <a:pt x="40" y="590"/>
                  </a:lnTo>
                  <a:lnTo>
                    <a:pt x="40" y="586"/>
                  </a:lnTo>
                  <a:lnTo>
                    <a:pt x="50" y="588"/>
                  </a:lnTo>
                  <a:lnTo>
                    <a:pt x="50" y="592"/>
                  </a:lnTo>
                  <a:lnTo>
                    <a:pt x="54" y="592"/>
                  </a:lnTo>
                  <a:lnTo>
                    <a:pt x="58" y="592"/>
                  </a:lnTo>
                  <a:lnTo>
                    <a:pt x="60" y="594"/>
                  </a:lnTo>
                  <a:lnTo>
                    <a:pt x="60" y="596"/>
                  </a:lnTo>
                  <a:lnTo>
                    <a:pt x="64" y="594"/>
                  </a:lnTo>
                  <a:lnTo>
                    <a:pt x="64" y="596"/>
                  </a:lnTo>
                  <a:lnTo>
                    <a:pt x="62" y="596"/>
                  </a:lnTo>
                  <a:lnTo>
                    <a:pt x="58" y="598"/>
                  </a:lnTo>
                  <a:lnTo>
                    <a:pt x="62" y="602"/>
                  </a:lnTo>
                  <a:lnTo>
                    <a:pt x="68" y="604"/>
                  </a:lnTo>
                  <a:lnTo>
                    <a:pt x="70" y="604"/>
                  </a:lnTo>
                  <a:lnTo>
                    <a:pt x="70" y="602"/>
                  </a:lnTo>
                  <a:lnTo>
                    <a:pt x="70" y="600"/>
                  </a:lnTo>
                  <a:lnTo>
                    <a:pt x="72" y="600"/>
                  </a:lnTo>
                  <a:lnTo>
                    <a:pt x="78" y="600"/>
                  </a:lnTo>
                  <a:lnTo>
                    <a:pt x="80" y="600"/>
                  </a:lnTo>
                  <a:lnTo>
                    <a:pt x="78" y="598"/>
                  </a:lnTo>
                  <a:lnTo>
                    <a:pt x="78" y="594"/>
                  </a:lnTo>
                  <a:lnTo>
                    <a:pt x="72" y="592"/>
                  </a:lnTo>
                  <a:lnTo>
                    <a:pt x="76" y="592"/>
                  </a:lnTo>
                  <a:lnTo>
                    <a:pt x="80" y="592"/>
                  </a:lnTo>
                  <a:lnTo>
                    <a:pt x="86" y="600"/>
                  </a:lnTo>
                  <a:lnTo>
                    <a:pt x="88" y="600"/>
                  </a:lnTo>
                  <a:lnTo>
                    <a:pt x="90" y="598"/>
                  </a:lnTo>
                  <a:lnTo>
                    <a:pt x="92" y="598"/>
                  </a:lnTo>
                  <a:lnTo>
                    <a:pt x="92" y="594"/>
                  </a:lnTo>
                  <a:lnTo>
                    <a:pt x="94" y="592"/>
                  </a:lnTo>
                  <a:lnTo>
                    <a:pt x="98" y="590"/>
                  </a:lnTo>
                  <a:lnTo>
                    <a:pt x="104" y="590"/>
                  </a:lnTo>
                  <a:lnTo>
                    <a:pt x="112" y="592"/>
                  </a:lnTo>
                  <a:lnTo>
                    <a:pt x="86" y="590"/>
                  </a:lnTo>
                  <a:lnTo>
                    <a:pt x="78" y="588"/>
                  </a:lnTo>
                  <a:lnTo>
                    <a:pt x="76" y="590"/>
                  </a:lnTo>
                  <a:lnTo>
                    <a:pt x="76" y="556"/>
                  </a:lnTo>
                  <a:lnTo>
                    <a:pt x="66" y="552"/>
                  </a:lnTo>
                  <a:lnTo>
                    <a:pt x="68" y="548"/>
                  </a:lnTo>
                  <a:lnTo>
                    <a:pt x="70" y="544"/>
                  </a:lnTo>
                  <a:lnTo>
                    <a:pt x="72" y="546"/>
                  </a:lnTo>
                  <a:lnTo>
                    <a:pt x="74" y="546"/>
                  </a:lnTo>
                  <a:lnTo>
                    <a:pt x="72" y="546"/>
                  </a:lnTo>
                  <a:lnTo>
                    <a:pt x="78" y="546"/>
                  </a:lnTo>
                  <a:lnTo>
                    <a:pt x="76" y="544"/>
                  </a:lnTo>
                  <a:lnTo>
                    <a:pt x="58" y="542"/>
                  </a:lnTo>
                  <a:lnTo>
                    <a:pt x="42" y="544"/>
                  </a:lnTo>
                  <a:lnTo>
                    <a:pt x="38" y="538"/>
                  </a:lnTo>
                  <a:lnTo>
                    <a:pt x="34" y="532"/>
                  </a:lnTo>
                  <a:lnTo>
                    <a:pt x="30" y="526"/>
                  </a:lnTo>
                  <a:lnTo>
                    <a:pt x="30" y="524"/>
                  </a:lnTo>
                  <a:lnTo>
                    <a:pt x="32" y="522"/>
                  </a:lnTo>
                  <a:lnTo>
                    <a:pt x="34" y="520"/>
                  </a:lnTo>
                  <a:lnTo>
                    <a:pt x="32" y="516"/>
                  </a:lnTo>
                  <a:lnTo>
                    <a:pt x="30" y="514"/>
                  </a:lnTo>
                  <a:lnTo>
                    <a:pt x="26" y="516"/>
                  </a:lnTo>
                  <a:lnTo>
                    <a:pt x="24" y="516"/>
                  </a:lnTo>
                  <a:lnTo>
                    <a:pt x="24" y="514"/>
                  </a:lnTo>
                  <a:lnTo>
                    <a:pt x="24" y="508"/>
                  </a:lnTo>
                  <a:lnTo>
                    <a:pt x="24" y="504"/>
                  </a:lnTo>
                  <a:lnTo>
                    <a:pt x="26" y="500"/>
                  </a:lnTo>
                  <a:lnTo>
                    <a:pt x="26" y="496"/>
                  </a:lnTo>
                  <a:lnTo>
                    <a:pt x="24" y="490"/>
                  </a:lnTo>
                  <a:lnTo>
                    <a:pt x="26" y="486"/>
                  </a:lnTo>
                  <a:lnTo>
                    <a:pt x="28" y="486"/>
                  </a:lnTo>
                  <a:lnTo>
                    <a:pt x="34" y="482"/>
                  </a:lnTo>
                  <a:lnTo>
                    <a:pt x="36" y="478"/>
                  </a:lnTo>
                  <a:lnTo>
                    <a:pt x="34" y="474"/>
                  </a:lnTo>
                  <a:lnTo>
                    <a:pt x="34" y="470"/>
                  </a:lnTo>
                  <a:lnTo>
                    <a:pt x="36" y="466"/>
                  </a:lnTo>
                  <a:lnTo>
                    <a:pt x="40" y="462"/>
                  </a:lnTo>
                  <a:lnTo>
                    <a:pt x="40" y="458"/>
                  </a:lnTo>
                  <a:lnTo>
                    <a:pt x="40" y="452"/>
                  </a:lnTo>
                  <a:lnTo>
                    <a:pt x="40" y="446"/>
                  </a:lnTo>
                  <a:lnTo>
                    <a:pt x="42" y="442"/>
                  </a:lnTo>
                  <a:lnTo>
                    <a:pt x="40" y="438"/>
                  </a:lnTo>
                  <a:lnTo>
                    <a:pt x="38" y="434"/>
                  </a:lnTo>
                  <a:lnTo>
                    <a:pt x="40" y="432"/>
                  </a:lnTo>
                  <a:lnTo>
                    <a:pt x="40" y="428"/>
                  </a:lnTo>
                  <a:lnTo>
                    <a:pt x="42" y="428"/>
                  </a:lnTo>
                  <a:lnTo>
                    <a:pt x="44" y="426"/>
                  </a:lnTo>
                  <a:lnTo>
                    <a:pt x="44" y="424"/>
                  </a:lnTo>
                  <a:lnTo>
                    <a:pt x="42" y="422"/>
                  </a:lnTo>
                  <a:lnTo>
                    <a:pt x="42" y="418"/>
                  </a:lnTo>
                  <a:lnTo>
                    <a:pt x="44" y="414"/>
                  </a:lnTo>
                  <a:lnTo>
                    <a:pt x="46" y="412"/>
                  </a:lnTo>
                  <a:lnTo>
                    <a:pt x="44" y="410"/>
                  </a:lnTo>
                  <a:lnTo>
                    <a:pt x="44" y="406"/>
                  </a:lnTo>
                  <a:lnTo>
                    <a:pt x="42" y="402"/>
                  </a:lnTo>
                  <a:lnTo>
                    <a:pt x="42" y="398"/>
                  </a:lnTo>
                  <a:lnTo>
                    <a:pt x="42" y="396"/>
                  </a:lnTo>
                  <a:lnTo>
                    <a:pt x="42" y="394"/>
                  </a:lnTo>
                  <a:lnTo>
                    <a:pt x="38" y="390"/>
                  </a:lnTo>
                  <a:lnTo>
                    <a:pt x="38" y="388"/>
                  </a:lnTo>
                  <a:lnTo>
                    <a:pt x="40" y="384"/>
                  </a:lnTo>
                  <a:lnTo>
                    <a:pt x="42" y="378"/>
                  </a:lnTo>
                  <a:lnTo>
                    <a:pt x="42" y="368"/>
                  </a:lnTo>
                  <a:lnTo>
                    <a:pt x="42" y="364"/>
                  </a:lnTo>
                  <a:lnTo>
                    <a:pt x="40" y="364"/>
                  </a:lnTo>
                  <a:lnTo>
                    <a:pt x="38" y="362"/>
                  </a:lnTo>
                  <a:lnTo>
                    <a:pt x="38" y="360"/>
                  </a:lnTo>
                  <a:lnTo>
                    <a:pt x="40" y="354"/>
                  </a:lnTo>
                  <a:lnTo>
                    <a:pt x="38" y="348"/>
                  </a:lnTo>
                  <a:lnTo>
                    <a:pt x="36" y="344"/>
                  </a:lnTo>
                  <a:lnTo>
                    <a:pt x="38" y="342"/>
                  </a:lnTo>
                  <a:lnTo>
                    <a:pt x="40" y="338"/>
                  </a:lnTo>
                  <a:lnTo>
                    <a:pt x="42" y="334"/>
                  </a:lnTo>
                  <a:lnTo>
                    <a:pt x="42" y="326"/>
                  </a:lnTo>
                  <a:lnTo>
                    <a:pt x="46" y="316"/>
                  </a:lnTo>
                  <a:lnTo>
                    <a:pt x="48" y="314"/>
                  </a:lnTo>
                  <a:lnTo>
                    <a:pt x="48" y="308"/>
                  </a:lnTo>
                  <a:lnTo>
                    <a:pt x="46" y="304"/>
                  </a:lnTo>
                  <a:lnTo>
                    <a:pt x="46" y="294"/>
                  </a:lnTo>
                  <a:lnTo>
                    <a:pt x="48" y="290"/>
                  </a:lnTo>
                  <a:lnTo>
                    <a:pt x="48" y="288"/>
                  </a:lnTo>
                  <a:lnTo>
                    <a:pt x="52" y="284"/>
                  </a:lnTo>
                  <a:lnTo>
                    <a:pt x="54" y="284"/>
                  </a:lnTo>
                  <a:lnTo>
                    <a:pt x="56" y="282"/>
                  </a:lnTo>
                  <a:lnTo>
                    <a:pt x="56" y="278"/>
                  </a:lnTo>
                  <a:lnTo>
                    <a:pt x="56" y="274"/>
                  </a:lnTo>
                  <a:lnTo>
                    <a:pt x="56" y="270"/>
                  </a:lnTo>
                  <a:lnTo>
                    <a:pt x="56" y="266"/>
                  </a:lnTo>
                  <a:lnTo>
                    <a:pt x="60" y="258"/>
                  </a:lnTo>
                  <a:lnTo>
                    <a:pt x="62" y="248"/>
                  </a:lnTo>
                  <a:lnTo>
                    <a:pt x="62" y="244"/>
                  </a:lnTo>
                  <a:lnTo>
                    <a:pt x="60" y="238"/>
                  </a:lnTo>
                  <a:lnTo>
                    <a:pt x="60" y="234"/>
                  </a:lnTo>
                  <a:lnTo>
                    <a:pt x="62" y="228"/>
                  </a:lnTo>
                  <a:lnTo>
                    <a:pt x="64" y="224"/>
                  </a:lnTo>
                  <a:lnTo>
                    <a:pt x="62" y="218"/>
                  </a:lnTo>
                  <a:lnTo>
                    <a:pt x="62" y="212"/>
                  </a:lnTo>
                  <a:lnTo>
                    <a:pt x="64" y="206"/>
                  </a:lnTo>
                  <a:lnTo>
                    <a:pt x="64" y="200"/>
                  </a:lnTo>
                  <a:lnTo>
                    <a:pt x="66" y="196"/>
                  </a:lnTo>
                  <a:lnTo>
                    <a:pt x="68" y="190"/>
                  </a:lnTo>
                  <a:lnTo>
                    <a:pt x="66" y="184"/>
                  </a:lnTo>
                  <a:lnTo>
                    <a:pt x="68" y="168"/>
                  </a:lnTo>
                  <a:lnTo>
                    <a:pt x="70" y="164"/>
                  </a:lnTo>
                  <a:lnTo>
                    <a:pt x="70" y="162"/>
                  </a:lnTo>
                  <a:lnTo>
                    <a:pt x="74" y="158"/>
                  </a:lnTo>
                  <a:lnTo>
                    <a:pt x="80" y="148"/>
                  </a:lnTo>
                  <a:lnTo>
                    <a:pt x="82" y="142"/>
                  </a:lnTo>
                  <a:lnTo>
                    <a:pt x="80" y="138"/>
                  </a:lnTo>
                  <a:lnTo>
                    <a:pt x="80" y="132"/>
                  </a:lnTo>
                  <a:lnTo>
                    <a:pt x="82" y="130"/>
                  </a:lnTo>
                  <a:lnTo>
                    <a:pt x="82" y="128"/>
                  </a:lnTo>
                  <a:lnTo>
                    <a:pt x="82" y="126"/>
                  </a:lnTo>
                  <a:lnTo>
                    <a:pt x="80" y="120"/>
                  </a:lnTo>
                  <a:lnTo>
                    <a:pt x="80" y="108"/>
                  </a:lnTo>
                  <a:lnTo>
                    <a:pt x="82" y="106"/>
                  </a:lnTo>
                  <a:lnTo>
                    <a:pt x="84" y="104"/>
                  </a:lnTo>
                  <a:lnTo>
                    <a:pt x="86" y="102"/>
                  </a:lnTo>
                  <a:lnTo>
                    <a:pt x="88" y="100"/>
                  </a:lnTo>
                  <a:lnTo>
                    <a:pt x="90" y="98"/>
                  </a:lnTo>
                  <a:lnTo>
                    <a:pt x="92" y="96"/>
                  </a:lnTo>
                  <a:lnTo>
                    <a:pt x="94" y="96"/>
                  </a:lnTo>
                  <a:lnTo>
                    <a:pt x="96" y="94"/>
                  </a:lnTo>
                  <a:lnTo>
                    <a:pt x="96" y="86"/>
                  </a:lnTo>
                  <a:lnTo>
                    <a:pt x="96" y="84"/>
                  </a:lnTo>
                  <a:lnTo>
                    <a:pt x="94" y="82"/>
                  </a:lnTo>
                  <a:lnTo>
                    <a:pt x="92" y="80"/>
                  </a:lnTo>
                  <a:lnTo>
                    <a:pt x="92" y="76"/>
                  </a:lnTo>
                  <a:lnTo>
                    <a:pt x="92" y="72"/>
                  </a:lnTo>
                  <a:lnTo>
                    <a:pt x="84" y="70"/>
                  </a:lnTo>
                  <a:lnTo>
                    <a:pt x="84" y="60"/>
                  </a:lnTo>
                  <a:lnTo>
                    <a:pt x="84" y="54"/>
                  </a:lnTo>
                  <a:lnTo>
                    <a:pt x="82" y="48"/>
                  </a:lnTo>
                  <a:lnTo>
                    <a:pt x="80" y="42"/>
                  </a:lnTo>
                  <a:lnTo>
                    <a:pt x="80" y="36"/>
                  </a:lnTo>
                  <a:lnTo>
                    <a:pt x="76" y="26"/>
                  </a:lnTo>
                  <a:lnTo>
                    <a:pt x="74" y="24"/>
                  </a:lnTo>
                  <a:lnTo>
                    <a:pt x="70" y="20"/>
                  </a:lnTo>
                  <a:lnTo>
                    <a:pt x="68" y="12"/>
                  </a:lnTo>
                  <a:lnTo>
                    <a:pt x="66" y="6"/>
                  </a:lnTo>
                  <a:lnTo>
                    <a:pt x="64" y="0"/>
                  </a:lnTo>
                  <a:lnTo>
                    <a:pt x="60" y="2"/>
                  </a:lnTo>
                  <a:lnTo>
                    <a:pt x="56" y="6"/>
                  </a:lnTo>
                  <a:close/>
                  <a:moveTo>
                    <a:pt x="76" y="602"/>
                  </a:moveTo>
                  <a:lnTo>
                    <a:pt x="76" y="602"/>
                  </a:lnTo>
                  <a:lnTo>
                    <a:pt x="78" y="608"/>
                  </a:lnTo>
                  <a:lnTo>
                    <a:pt x="82" y="608"/>
                  </a:lnTo>
                  <a:lnTo>
                    <a:pt x="82" y="606"/>
                  </a:lnTo>
                  <a:lnTo>
                    <a:pt x="80" y="604"/>
                  </a:lnTo>
                  <a:lnTo>
                    <a:pt x="76" y="602"/>
                  </a:lnTo>
                  <a:close/>
                  <a:moveTo>
                    <a:pt x="48" y="594"/>
                  </a:moveTo>
                  <a:lnTo>
                    <a:pt x="48" y="594"/>
                  </a:lnTo>
                  <a:lnTo>
                    <a:pt x="50" y="596"/>
                  </a:lnTo>
                  <a:lnTo>
                    <a:pt x="54" y="598"/>
                  </a:lnTo>
                  <a:lnTo>
                    <a:pt x="54" y="596"/>
                  </a:lnTo>
                  <a:lnTo>
                    <a:pt x="52" y="594"/>
                  </a:lnTo>
                  <a:lnTo>
                    <a:pt x="48" y="594"/>
                  </a:lnTo>
                  <a:close/>
                  <a:moveTo>
                    <a:pt x="0" y="520"/>
                  </a:moveTo>
                  <a:lnTo>
                    <a:pt x="2" y="524"/>
                  </a:lnTo>
                  <a:lnTo>
                    <a:pt x="4" y="524"/>
                  </a:lnTo>
                  <a:lnTo>
                    <a:pt x="2" y="522"/>
                  </a:lnTo>
                  <a:lnTo>
                    <a:pt x="0" y="520"/>
                  </a:lnTo>
                  <a:close/>
                  <a:moveTo>
                    <a:pt x="4" y="512"/>
                  </a:moveTo>
                  <a:lnTo>
                    <a:pt x="4" y="518"/>
                  </a:lnTo>
                  <a:lnTo>
                    <a:pt x="6" y="518"/>
                  </a:lnTo>
                  <a:lnTo>
                    <a:pt x="8" y="516"/>
                  </a:lnTo>
                  <a:lnTo>
                    <a:pt x="6" y="512"/>
                  </a:lnTo>
                  <a:lnTo>
                    <a:pt x="4" y="512"/>
                  </a:lnTo>
                  <a:close/>
                  <a:moveTo>
                    <a:pt x="44" y="556"/>
                  </a:moveTo>
                  <a:lnTo>
                    <a:pt x="44" y="556"/>
                  </a:lnTo>
                  <a:lnTo>
                    <a:pt x="46" y="554"/>
                  </a:lnTo>
                  <a:lnTo>
                    <a:pt x="46" y="556"/>
                  </a:lnTo>
                  <a:lnTo>
                    <a:pt x="46" y="558"/>
                  </a:lnTo>
                  <a:lnTo>
                    <a:pt x="46" y="560"/>
                  </a:lnTo>
                  <a:lnTo>
                    <a:pt x="44" y="564"/>
                  </a:lnTo>
                  <a:lnTo>
                    <a:pt x="42" y="564"/>
                  </a:lnTo>
                  <a:lnTo>
                    <a:pt x="42" y="560"/>
                  </a:lnTo>
                  <a:lnTo>
                    <a:pt x="44" y="556"/>
                  </a:lnTo>
                  <a:close/>
                  <a:moveTo>
                    <a:pt x="34" y="556"/>
                  </a:moveTo>
                  <a:lnTo>
                    <a:pt x="36" y="560"/>
                  </a:lnTo>
                  <a:lnTo>
                    <a:pt x="32" y="560"/>
                  </a:lnTo>
                  <a:lnTo>
                    <a:pt x="32" y="558"/>
                  </a:lnTo>
                  <a:lnTo>
                    <a:pt x="32" y="556"/>
                  </a:lnTo>
                  <a:lnTo>
                    <a:pt x="34" y="556"/>
                  </a:lnTo>
                  <a:close/>
                  <a:moveTo>
                    <a:pt x="56" y="552"/>
                  </a:moveTo>
                  <a:lnTo>
                    <a:pt x="56" y="552"/>
                  </a:lnTo>
                  <a:lnTo>
                    <a:pt x="66" y="552"/>
                  </a:lnTo>
                  <a:lnTo>
                    <a:pt x="64" y="556"/>
                  </a:lnTo>
                  <a:lnTo>
                    <a:pt x="60" y="556"/>
                  </a:lnTo>
                  <a:lnTo>
                    <a:pt x="58" y="554"/>
                  </a:lnTo>
                  <a:lnTo>
                    <a:pt x="56" y="554"/>
                  </a:lnTo>
                  <a:lnTo>
                    <a:pt x="54" y="556"/>
                  </a:lnTo>
                  <a:lnTo>
                    <a:pt x="56" y="568"/>
                  </a:lnTo>
                  <a:lnTo>
                    <a:pt x="58" y="566"/>
                  </a:lnTo>
                  <a:lnTo>
                    <a:pt x="62" y="566"/>
                  </a:lnTo>
                  <a:lnTo>
                    <a:pt x="62" y="570"/>
                  </a:lnTo>
                  <a:lnTo>
                    <a:pt x="56" y="572"/>
                  </a:lnTo>
                  <a:lnTo>
                    <a:pt x="56" y="574"/>
                  </a:lnTo>
                  <a:lnTo>
                    <a:pt x="58" y="578"/>
                  </a:lnTo>
                  <a:lnTo>
                    <a:pt x="62" y="578"/>
                  </a:lnTo>
                  <a:lnTo>
                    <a:pt x="56" y="582"/>
                  </a:lnTo>
                  <a:lnTo>
                    <a:pt x="60" y="582"/>
                  </a:lnTo>
                  <a:lnTo>
                    <a:pt x="64" y="582"/>
                  </a:lnTo>
                  <a:lnTo>
                    <a:pt x="58" y="586"/>
                  </a:lnTo>
                  <a:lnTo>
                    <a:pt x="54" y="584"/>
                  </a:lnTo>
                  <a:lnTo>
                    <a:pt x="52" y="584"/>
                  </a:lnTo>
                  <a:lnTo>
                    <a:pt x="54" y="584"/>
                  </a:lnTo>
                  <a:lnTo>
                    <a:pt x="54" y="572"/>
                  </a:lnTo>
                  <a:lnTo>
                    <a:pt x="48" y="572"/>
                  </a:lnTo>
                  <a:lnTo>
                    <a:pt x="50" y="564"/>
                  </a:lnTo>
                  <a:lnTo>
                    <a:pt x="52" y="554"/>
                  </a:lnTo>
                  <a:lnTo>
                    <a:pt x="56" y="552"/>
                  </a:lnTo>
                  <a:close/>
                  <a:moveTo>
                    <a:pt x="18" y="424"/>
                  </a:moveTo>
                  <a:lnTo>
                    <a:pt x="18" y="424"/>
                  </a:lnTo>
                  <a:lnTo>
                    <a:pt x="16" y="426"/>
                  </a:lnTo>
                  <a:lnTo>
                    <a:pt x="14" y="430"/>
                  </a:lnTo>
                  <a:lnTo>
                    <a:pt x="12" y="434"/>
                  </a:lnTo>
                  <a:lnTo>
                    <a:pt x="18" y="436"/>
                  </a:lnTo>
                  <a:lnTo>
                    <a:pt x="14" y="440"/>
                  </a:lnTo>
                  <a:lnTo>
                    <a:pt x="12" y="442"/>
                  </a:lnTo>
                  <a:lnTo>
                    <a:pt x="14" y="442"/>
                  </a:lnTo>
                  <a:lnTo>
                    <a:pt x="20" y="436"/>
                  </a:lnTo>
                  <a:lnTo>
                    <a:pt x="22" y="434"/>
                  </a:lnTo>
                  <a:lnTo>
                    <a:pt x="18" y="436"/>
                  </a:lnTo>
                  <a:lnTo>
                    <a:pt x="18" y="432"/>
                  </a:lnTo>
                  <a:lnTo>
                    <a:pt x="20" y="432"/>
                  </a:lnTo>
                  <a:lnTo>
                    <a:pt x="22" y="428"/>
                  </a:lnTo>
                  <a:lnTo>
                    <a:pt x="20" y="426"/>
                  </a:lnTo>
                  <a:lnTo>
                    <a:pt x="18" y="424"/>
                  </a:lnTo>
                  <a:close/>
                  <a:moveTo>
                    <a:pt x="16" y="412"/>
                  </a:moveTo>
                  <a:lnTo>
                    <a:pt x="18" y="416"/>
                  </a:lnTo>
                  <a:lnTo>
                    <a:pt x="18" y="414"/>
                  </a:lnTo>
                  <a:lnTo>
                    <a:pt x="16" y="412"/>
                  </a:lnTo>
                  <a:close/>
                  <a:moveTo>
                    <a:pt x="18" y="374"/>
                  </a:moveTo>
                  <a:lnTo>
                    <a:pt x="18" y="374"/>
                  </a:lnTo>
                  <a:lnTo>
                    <a:pt x="18" y="398"/>
                  </a:lnTo>
                  <a:lnTo>
                    <a:pt x="22" y="400"/>
                  </a:lnTo>
                  <a:lnTo>
                    <a:pt x="28" y="394"/>
                  </a:lnTo>
                  <a:lnTo>
                    <a:pt x="28" y="390"/>
                  </a:lnTo>
                  <a:lnTo>
                    <a:pt x="26" y="388"/>
                  </a:lnTo>
                  <a:lnTo>
                    <a:pt x="24" y="386"/>
                  </a:lnTo>
                  <a:lnTo>
                    <a:pt x="28" y="374"/>
                  </a:lnTo>
                  <a:lnTo>
                    <a:pt x="22" y="374"/>
                  </a:lnTo>
                  <a:lnTo>
                    <a:pt x="18" y="374"/>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1060" name="Freeform 185"/>
            <p:cNvSpPr>
              <a:spLocks noEditPoints="1"/>
            </p:cNvSpPr>
            <p:nvPr/>
          </p:nvSpPr>
          <p:spPr bwMode="auto">
            <a:xfrm>
              <a:off x="5736461" y="2834710"/>
              <a:ext cx="1843642" cy="2273120"/>
            </a:xfrm>
            <a:custGeom>
              <a:avLst/>
              <a:gdLst>
                <a:gd name="T0" fmla="*/ 108 w 452"/>
                <a:gd name="T1" fmla="*/ 17 h 558"/>
                <a:gd name="T2" fmla="*/ 108 w 452"/>
                <a:gd name="T3" fmla="*/ 28 h 558"/>
                <a:gd name="T4" fmla="*/ 114 w 452"/>
                <a:gd name="T5" fmla="*/ 31 h 558"/>
                <a:gd name="T6" fmla="*/ 130 w 452"/>
                <a:gd name="T7" fmla="*/ 36 h 558"/>
                <a:gd name="T8" fmla="*/ 134 w 452"/>
                <a:gd name="T9" fmla="*/ 44 h 558"/>
                <a:gd name="T10" fmla="*/ 144 w 452"/>
                <a:gd name="T11" fmla="*/ 44 h 558"/>
                <a:gd name="T12" fmla="*/ 163 w 452"/>
                <a:gd name="T13" fmla="*/ 54 h 558"/>
                <a:gd name="T14" fmla="*/ 171 w 452"/>
                <a:gd name="T15" fmla="*/ 61 h 558"/>
                <a:gd name="T16" fmla="*/ 165 w 452"/>
                <a:gd name="T17" fmla="*/ 86 h 558"/>
                <a:gd name="T18" fmla="*/ 156 w 452"/>
                <a:gd name="T19" fmla="*/ 98 h 558"/>
                <a:gd name="T20" fmla="*/ 155 w 452"/>
                <a:gd name="T21" fmla="*/ 114 h 558"/>
                <a:gd name="T22" fmla="*/ 151 w 452"/>
                <a:gd name="T23" fmla="*/ 127 h 558"/>
                <a:gd name="T24" fmla="*/ 142 w 452"/>
                <a:gd name="T25" fmla="*/ 149 h 558"/>
                <a:gd name="T26" fmla="*/ 131 w 452"/>
                <a:gd name="T27" fmla="*/ 153 h 558"/>
                <a:gd name="T28" fmla="*/ 121 w 452"/>
                <a:gd name="T29" fmla="*/ 161 h 558"/>
                <a:gd name="T30" fmla="*/ 113 w 452"/>
                <a:gd name="T31" fmla="*/ 168 h 558"/>
                <a:gd name="T32" fmla="*/ 109 w 452"/>
                <a:gd name="T33" fmla="*/ 188 h 558"/>
                <a:gd name="T34" fmla="*/ 105 w 452"/>
                <a:gd name="T35" fmla="*/ 195 h 558"/>
                <a:gd name="T36" fmla="*/ 95 w 452"/>
                <a:gd name="T37" fmla="*/ 205 h 558"/>
                <a:gd name="T38" fmla="*/ 94 w 452"/>
                <a:gd name="T39" fmla="*/ 208 h 558"/>
                <a:gd name="T40" fmla="*/ 84 w 452"/>
                <a:gd name="T41" fmla="*/ 200 h 558"/>
                <a:gd name="T42" fmla="*/ 75 w 452"/>
                <a:gd name="T43" fmla="*/ 191 h 558"/>
                <a:gd name="T44" fmla="*/ 80 w 452"/>
                <a:gd name="T45" fmla="*/ 184 h 558"/>
                <a:gd name="T46" fmla="*/ 89 w 452"/>
                <a:gd name="T47" fmla="*/ 177 h 558"/>
                <a:gd name="T48" fmla="*/ 89 w 452"/>
                <a:gd name="T49" fmla="*/ 167 h 558"/>
                <a:gd name="T50" fmla="*/ 87 w 452"/>
                <a:gd name="T51" fmla="*/ 157 h 558"/>
                <a:gd name="T52" fmla="*/ 82 w 452"/>
                <a:gd name="T53" fmla="*/ 148 h 558"/>
                <a:gd name="T54" fmla="*/ 73 w 452"/>
                <a:gd name="T55" fmla="*/ 145 h 558"/>
                <a:gd name="T56" fmla="*/ 71 w 452"/>
                <a:gd name="T57" fmla="*/ 132 h 558"/>
                <a:gd name="T58" fmla="*/ 69 w 452"/>
                <a:gd name="T59" fmla="*/ 117 h 558"/>
                <a:gd name="T60" fmla="*/ 61 w 452"/>
                <a:gd name="T61" fmla="*/ 109 h 558"/>
                <a:gd name="T62" fmla="*/ 57 w 452"/>
                <a:gd name="T63" fmla="*/ 101 h 558"/>
                <a:gd name="T64" fmla="*/ 45 w 452"/>
                <a:gd name="T65" fmla="*/ 94 h 558"/>
                <a:gd name="T66" fmla="*/ 38 w 452"/>
                <a:gd name="T67" fmla="*/ 89 h 558"/>
                <a:gd name="T68" fmla="*/ 27 w 452"/>
                <a:gd name="T69" fmla="*/ 91 h 558"/>
                <a:gd name="T70" fmla="*/ 22 w 452"/>
                <a:gd name="T71" fmla="*/ 94 h 558"/>
                <a:gd name="T72" fmla="*/ 8 w 452"/>
                <a:gd name="T73" fmla="*/ 79 h 558"/>
                <a:gd name="T74" fmla="*/ 2 w 452"/>
                <a:gd name="T75" fmla="*/ 72 h 558"/>
                <a:gd name="T76" fmla="*/ 2 w 452"/>
                <a:gd name="T77" fmla="*/ 65 h 558"/>
                <a:gd name="T78" fmla="*/ 8 w 452"/>
                <a:gd name="T79" fmla="*/ 53 h 558"/>
                <a:gd name="T80" fmla="*/ 22 w 452"/>
                <a:gd name="T81" fmla="*/ 38 h 558"/>
                <a:gd name="T82" fmla="*/ 20 w 452"/>
                <a:gd name="T83" fmla="*/ 28 h 558"/>
                <a:gd name="T84" fmla="*/ 34 w 452"/>
                <a:gd name="T85" fmla="*/ 24 h 558"/>
                <a:gd name="T86" fmla="*/ 43 w 452"/>
                <a:gd name="T87" fmla="*/ 22 h 558"/>
                <a:gd name="T88" fmla="*/ 48 w 452"/>
                <a:gd name="T89" fmla="*/ 17 h 558"/>
                <a:gd name="T90" fmla="*/ 43 w 452"/>
                <a:gd name="T91" fmla="*/ 13 h 558"/>
                <a:gd name="T92" fmla="*/ 42 w 452"/>
                <a:gd name="T93" fmla="*/ 6 h 558"/>
                <a:gd name="T94" fmla="*/ 50 w 452"/>
                <a:gd name="T95" fmla="*/ 7 h 558"/>
                <a:gd name="T96" fmla="*/ 57 w 452"/>
                <a:gd name="T97" fmla="*/ 5 h 558"/>
                <a:gd name="T98" fmla="*/ 63 w 452"/>
                <a:gd name="T99" fmla="*/ 2 h 558"/>
                <a:gd name="T100" fmla="*/ 65 w 452"/>
                <a:gd name="T101" fmla="*/ 7 h 558"/>
                <a:gd name="T102" fmla="*/ 63 w 452"/>
                <a:gd name="T103" fmla="*/ 20 h 558"/>
                <a:gd name="T104" fmla="*/ 69 w 452"/>
                <a:gd name="T105" fmla="*/ 22 h 558"/>
                <a:gd name="T106" fmla="*/ 74 w 452"/>
                <a:gd name="T107" fmla="*/ 19 h 558"/>
                <a:gd name="T108" fmla="*/ 87 w 452"/>
                <a:gd name="T109" fmla="*/ 16 h 558"/>
                <a:gd name="T110" fmla="*/ 98 w 452"/>
                <a:gd name="T111" fmla="*/ 15 h 558"/>
                <a:gd name="T112" fmla="*/ 113 w 452"/>
                <a:gd name="T113" fmla="*/ 33 h 558"/>
                <a:gd name="T114" fmla="*/ 113 w 452"/>
                <a:gd name="T115" fmla="*/ 36 h 558"/>
                <a:gd name="T116" fmla="*/ 105 w 452"/>
                <a:gd name="T117" fmla="*/ 35 h 558"/>
                <a:gd name="T118" fmla="*/ 100 w 452"/>
                <a:gd name="T119" fmla="*/ 35 h 558"/>
                <a:gd name="T120" fmla="*/ 99 w 452"/>
                <a:gd name="T121" fmla="*/ 32 h 558"/>
                <a:gd name="T122" fmla="*/ 105 w 452"/>
                <a:gd name="T123" fmla="*/ 23 h 5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2" h="558">
                  <a:moveTo>
                    <a:pt x="260" y="14"/>
                  </a:moveTo>
                  <a:lnTo>
                    <a:pt x="264" y="12"/>
                  </a:lnTo>
                  <a:lnTo>
                    <a:pt x="266" y="20"/>
                  </a:lnTo>
                  <a:lnTo>
                    <a:pt x="270" y="32"/>
                  </a:lnTo>
                  <a:lnTo>
                    <a:pt x="272" y="44"/>
                  </a:lnTo>
                  <a:lnTo>
                    <a:pt x="280" y="44"/>
                  </a:lnTo>
                  <a:lnTo>
                    <a:pt x="280" y="46"/>
                  </a:lnTo>
                  <a:lnTo>
                    <a:pt x="280" y="50"/>
                  </a:lnTo>
                  <a:lnTo>
                    <a:pt x="270" y="54"/>
                  </a:lnTo>
                  <a:lnTo>
                    <a:pt x="280" y="60"/>
                  </a:lnTo>
                  <a:lnTo>
                    <a:pt x="280" y="62"/>
                  </a:lnTo>
                  <a:lnTo>
                    <a:pt x="276" y="68"/>
                  </a:lnTo>
                  <a:lnTo>
                    <a:pt x="278" y="70"/>
                  </a:lnTo>
                  <a:lnTo>
                    <a:pt x="280" y="72"/>
                  </a:lnTo>
                  <a:lnTo>
                    <a:pt x="282" y="72"/>
                  </a:lnTo>
                  <a:lnTo>
                    <a:pt x="284" y="72"/>
                  </a:lnTo>
                  <a:lnTo>
                    <a:pt x="284" y="70"/>
                  </a:lnTo>
                  <a:lnTo>
                    <a:pt x="288" y="70"/>
                  </a:lnTo>
                  <a:lnTo>
                    <a:pt x="286" y="76"/>
                  </a:lnTo>
                  <a:lnTo>
                    <a:pt x="292" y="76"/>
                  </a:lnTo>
                  <a:lnTo>
                    <a:pt x="296" y="76"/>
                  </a:lnTo>
                  <a:lnTo>
                    <a:pt x="296" y="78"/>
                  </a:lnTo>
                  <a:lnTo>
                    <a:pt x="296" y="82"/>
                  </a:lnTo>
                  <a:lnTo>
                    <a:pt x="294" y="86"/>
                  </a:lnTo>
                  <a:lnTo>
                    <a:pt x="296" y="88"/>
                  </a:lnTo>
                  <a:lnTo>
                    <a:pt x="300" y="88"/>
                  </a:lnTo>
                  <a:lnTo>
                    <a:pt x="302" y="82"/>
                  </a:lnTo>
                  <a:lnTo>
                    <a:pt x="310" y="82"/>
                  </a:lnTo>
                  <a:lnTo>
                    <a:pt x="318" y="84"/>
                  </a:lnTo>
                  <a:lnTo>
                    <a:pt x="332" y="92"/>
                  </a:lnTo>
                  <a:lnTo>
                    <a:pt x="332" y="94"/>
                  </a:lnTo>
                  <a:lnTo>
                    <a:pt x="336" y="94"/>
                  </a:lnTo>
                  <a:lnTo>
                    <a:pt x="338" y="100"/>
                  </a:lnTo>
                  <a:lnTo>
                    <a:pt x="342" y="100"/>
                  </a:lnTo>
                  <a:lnTo>
                    <a:pt x="342" y="102"/>
                  </a:lnTo>
                  <a:lnTo>
                    <a:pt x="342" y="104"/>
                  </a:lnTo>
                  <a:lnTo>
                    <a:pt x="340" y="108"/>
                  </a:lnTo>
                  <a:lnTo>
                    <a:pt x="344" y="110"/>
                  </a:lnTo>
                  <a:lnTo>
                    <a:pt x="344" y="114"/>
                  </a:lnTo>
                  <a:lnTo>
                    <a:pt x="348" y="114"/>
                  </a:lnTo>
                  <a:lnTo>
                    <a:pt x="350" y="108"/>
                  </a:lnTo>
                  <a:lnTo>
                    <a:pt x="356" y="106"/>
                  </a:lnTo>
                  <a:lnTo>
                    <a:pt x="360" y="108"/>
                  </a:lnTo>
                  <a:lnTo>
                    <a:pt x="364" y="112"/>
                  </a:lnTo>
                  <a:lnTo>
                    <a:pt x="368" y="112"/>
                  </a:lnTo>
                  <a:lnTo>
                    <a:pt x="372" y="110"/>
                  </a:lnTo>
                  <a:lnTo>
                    <a:pt x="374" y="114"/>
                  </a:lnTo>
                  <a:lnTo>
                    <a:pt x="378" y="116"/>
                  </a:lnTo>
                  <a:lnTo>
                    <a:pt x="382" y="114"/>
                  </a:lnTo>
                  <a:lnTo>
                    <a:pt x="390" y="114"/>
                  </a:lnTo>
                  <a:lnTo>
                    <a:pt x="402" y="120"/>
                  </a:lnTo>
                  <a:lnTo>
                    <a:pt x="412" y="126"/>
                  </a:lnTo>
                  <a:lnTo>
                    <a:pt x="418" y="134"/>
                  </a:lnTo>
                  <a:lnTo>
                    <a:pt x="422" y="142"/>
                  </a:lnTo>
                  <a:lnTo>
                    <a:pt x="424" y="142"/>
                  </a:lnTo>
                  <a:lnTo>
                    <a:pt x="426" y="142"/>
                  </a:lnTo>
                  <a:lnTo>
                    <a:pt x="428" y="140"/>
                  </a:lnTo>
                  <a:lnTo>
                    <a:pt x="430" y="140"/>
                  </a:lnTo>
                  <a:lnTo>
                    <a:pt x="430" y="146"/>
                  </a:lnTo>
                  <a:lnTo>
                    <a:pt x="440" y="144"/>
                  </a:lnTo>
                  <a:lnTo>
                    <a:pt x="442" y="150"/>
                  </a:lnTo>
                  <a:lnTo>
                    <a:pt x="444" y="158"/>
                  </a:lnTo>
                  <a:lnTo>
                    <a:pt x="450" y="162"/>
                  </a:lnTo>
                  <a:lnTo>
                    <a:pt x="452" y="174"/>
                  </a:lnTo>
                  <a:lnTo>
                    <a:pt x="450" y="188"/>
                  </a:lnTo>
                  <a:lnTo>
                    <a:pt x="448" y="200"/>
                  </a:lnTo>
                  <a:lnTo>
                    <a:pt x="442" y="210"/>
                  </a:lnTo>
                  <a:lnTo>
                    <a:pt x="440" y="214"/>
                  </a:lnTo>
                  <a:lnTo>
                    <a:pt x="434" y="218"/>
                  </a:lnTo>
                  <a:lnTo>
                    <a:pt x="430" y="220"/>
                  </a:lnTo>
                  <a:lnTo>
                    <a:pt x="426" y="224"/>
                  </a:lnTo>
                  <a:lnTo>
                    <a:pt x="422" y="230"/>
                  </a:lnTo>
                  <a:lnTo>
                    <a:pt x="418" y="238"/>
                  </a:lnTo>
                  <a:lnTo>
                    <a:pt x="414" y="254"/>
                  </a:lnTo>
                  <a:lnTo>
                    <a:pt x="404" y="248"/>
                  </a:lnTo>
                  <a:lnTo>
                    <a:pt x="404" y="250"/>
                  </a:lnTo>
                  <a:lnTo>
                    <a:pt x="406" y="252"/>
                  </a:lnTo>
                  <a:lnTo>
                    <a:pt x="406" y="254"/>
                  </a:lnTo>
                  <a:lnTo>
                    <a:pt x="402" y="258"/>
                  </a:lnTo>
                  <a:lnTo>
                    <a:pt x="402" y="260"/>
                  </a:lnTo>
                  <a:lnTo>
                    <a:pt x="402" y="268"/>
                  </a:lnTo>
                  <a:lnTo>
                    <a:pt x="398" y="268"/>
                  </a:lnTo>
                  <a:lnTo>
                    <a:pt x="398" y="270"/>
                  </a:lnTo>
                  <a:lnTo>
                    <a:pt x="402" y="272"/>
                  </a:lnTo>
                  <a:lnTo>
                    <a:pt x="402" y="282"/>
                  </a:lnTo>
                  <a:lnTo>
                    <a:pt x="402" y="298"/>
                  </a:lnTo>
                  <a:lnTo>
                    <a:pt x="402" y="310"/>
                  </a:lnTo>
                  <a:lnTo>
                    <a:pt x="398" y="312"/>
                  </a:lnTo>
                  <a:lnTo>
                    <a:pt x="398" y="316"/>
                  </a:lnTo>
                  <a:lnTo>
                    <a:pt x="400" y="320"/>
                  </a:lnTo>
                  <a:lnTo>
                    <a:pt x="402" y="326"/>
                  </a:lnTo>
                  <a:lnTo>
                    <a:pt x="398" y="328"/>
                  </a:lnTo>
                  <a:lnTo>
                    <a:pt x="394" y="330"/>
                  </a:lnTo>
                  <a:lnTo>
                    <a:pt x="394" y="338"/>
                  </a:lnTo>
                  <a:lnTo>
                    <a:pt x="394" y="344"/>
                  </a:lnTo>
                  <a:lnTo>
                    <a:pt x="390" y="350"/>
                  </a:lnTo>
                  <a:lnTo>
                    <a:pt x="384" y="358"/>
                  </a:lnTo>
                  <a:lnTo>
                    <a:pt x="378" y="366"/>
                  </a:lnTo>
                  <a:lnTo>
                    <a:pt x="374" y="372"/>
                  </a:lnTo>
                  <a:lnTo>
                    <a:pt x="376" y="380"/>
                  </a:lnTo>
                  <a:lnTo>
                    <a:pt x="376" y="386"/>
                  </a:lnTo>
                  <a:lnTo>
                    <a:pt x="370" y="390"/>
                  </a:lnTo>
                  <a:lnTo>
                    <a:pt x="370" y="394"/>
                  </a:lnTo>
                  <a:lnTo>
                    <a:pt x="364" y="396"/>
                  </a:lnTo>
                  <a:lnTo>
                    <a:pt x="362" y="396"/>
                  </a:lnTo>
                  <a:lnTo>
                    <a:pt x="358" y="394"/>
                  </a:lnTo>
                  <a:lnTo>
                    <a:pt x="358" y="398"/>
                  </a:lnTo>
                  <a:lnTo>
                    <a:pt x="340" y="400"/>
                  </a:lnTo>
                  <a:lnTo>
                    <a:pt x="340" y="402"/>
                  </a:lnTo>
                  <a:lnTo>
                    <a:pt x="336" y="402"/>
                  </a:lnTo>
                  <a:lnTo>
                    <a:pt x="338" y="408"/>
                  </a:lnTo>
                  <a:lnTo>
                    <a:pt x="330" y="410"/>
                  </a:lnTo>
                  <a:lnTo>
                    <a:pt x="320" y="412"/>
                  </a:lnTo>
                  <a:lnTo>
                    <a:pt x="320" y="414"/>
                  </a:lnTo>
                  <a:lnTo>
                    <a:pt x="320" y="418"/>
                  </a:lnTo>
                  <a:lnTo>
                    <a:pt x="316" y="422"/>
                  </a:lnTo>
                  <a:lnTo>
                    <a:pt x="310" y="424"/>
                  </a:lnTo>
                  <a:lnTo>
                    <a:pt x="298" y="430"/>
                  </a:lnTo>
                  <a:lnTo>
                    <a:pt x="298" y="434"/>
                  </a:lnTo>
                  <a:lnTo>
                    <a:pt x="294" y="434"/>
                  </a:lnTo>
                  <a:lnTo>
                    <a:pt x="292" y="434"/>
                  </a:lnTo>
                  <a:lnTo>
                    <a:pt x="292" y="436"/>
                  </a:lnTo>
                  <a:lnTo>
                    <a:pt x="292" y="438"/>
                  </a:lnTo>
                  <a:lnTo>
                    <a:pt x="294" y="438"/>
                  </a:lnTo>
                  <a:lnTo>
                    <a:pt x="290" y="442"/>
                  </a:lnTo>
                  <a:lnTo>
                    <a:pt x="290" y="446"/>
                  </a:lnTo>
                  <a:lnTo>
                    <a:pt x="290" y="458"/>
                  </a:lnTo>
                  <a:lnTo>
                    <a:pt x="294" y="470"/>
                  </a:lnTo>
                  <a:lnTo>
                    <a:pt x="294" y="480"/>
                  </a:lnTo>
                  <a:lnTo>
                    <a:pt x="290" y="484"/>
                  </a:lnTo>
                  <a:lnTo>
                    <a:pt x="286" y="488"/>
                  </a:lnTo>
                  <a:lnTo>
                    <a:pt x="282" y="492"/>
                  </a:lnTo>
                  <a:lnTo>
                    <a:pt x="280" y="496"/>
                  </a:lnTo>
                  <a:lnTo>
                    <a:pt x="276" y="502"/>
                  </a:lnTo>
                  <a:lnTo>
                    <a:pt x="276" y="508"/>
                  </a:lnTo>
                  <a:lnTo>
                    <a:pt x="272" y="520"/>
                  </a:lnTo>
                  <a:lnTo>
                    <a:pt x="268" y="524"/>
                  </a:lnTo>
                  <a:lnTo>
                    <a:pt x="266" y="528"/>
                  </a:lnTo>
                  <a:lnTo>
                    <a:pt x="272" y="510"/>
                  </a:lnTo>
                  <a:lnTo>
                    <a:pt x="270" y="510"/>
                  </a:lnTo>
                  <a:lnTo>
                    <a:pt x="270" y="512"/>
                  </a:lnTo>
                  <a:lnTo>
                    <a:pt x="266" y="512"/>
                  </a:lnTo>
                  <a:lnTo>
                    <a:pt x="262" y="508"/>
                  </a:lnTo>
                  <a:lnTo>
                    <a:pt x="262" y="512"/>
                  </a:lnTo>
                  <a:lnTo>
                    <a:pt x="262" y="518"/>
                  </a:lnTo>
                  <a:lnTo>
                    <a:pt x="246" y="536"/>
                  </a:lnTo>
                  <a:lnTo>
                    <a:pt x="246" y="538"/>
                  </a:lnTo>
                  <a:lnTo>
                    <a:pt x="246" y="540"/>
                  </a:lnTo>
                  <a:lnTo>
                    <a:pt x="248" y="542"/>
                  </a:lnTo>
                  <a:lnTo>
                    <a:pt x="248" y="546"/>
                  </a:lnTo>
                  <a:lnTo>
                    <a:pt x="242" y="556"/>
                  </a:lnTo>
                  <a:lnTo>
                    <a:pt x="240" y="558"/>
                  </a:lnTo>
                  <a:lnTo>
                    <a:pt x="238" y="552"/>
                  </a:lnTo>
                  <a:lnTo>
                    <a:pt x="244" y="544"/>
                  </a:lnTo>
                  <a:lnTo>
                    <a:pt x="238" y="542"/>
                  </a:lnTo>
                  <a:lnTo>
                    <a:pt x="236" y="538"/>
                  </a:lnTo>
                  <a:lnTo>
                    <a:pt x="234" y="534"/>
                  </a:lnTo>
                  <a:lnTo>
                    <a:pt x="232" y="532"/>
                  </a:lnTo>
                  <a:lnTo>
                    <a:pt x="232" y="530"/>
                  </a:lnTo>
                  <a:lnTo>
                    <a:pt x="226" y="528"/>
                  </a:lnTo>
                  <a:lnTo>
                    <a:pt x="222" y="526"/>
                  </a:lnTo>
                  <a:lnTo>
                    <a:pt x="220" y="522"/>
                  </a:lnTo>
                  <a:lnTo>
                    <a:pt x="216" y="520"/>
                  </a:lnTo>
                  <a:lnTo>
                    <a:pt x="214" y="520"/>
                  </a:lnTo>
                  <a:lnTo>
                    <a:pt x="212" y="518"/>
                  </a:lnTo>
                  <a:lnTo>
                    <a:pt x="210" y="512"/>
                  </a:lnTo>
                  <a:lnTo>
                    <a:pt x="200" y="506"/>
                  </a:lnTo>
                  <a:lnTo>
                    <a:pt x="192" y="508"/>
                  </a:lnTo>
                  <a:lnTo>
                    <a:pt x="194" y="500"/>
                  </a:lnTo>
                  <a:lnTo>
                    <a:pt x="196" y="496"/>
                  </a:lnTo>
                  <a:lnTo>
                    <a:pt x="198" y="494"/>
                  </a:lnTo>
                  <a:lnTo>
                    <a:pt x="202" y="490"/>
                  </a:lnTo>
                  <a:lnTo>
                    <a:pt x="202" y="486"/>
                  </a:lnTo>
                  <a:lnTo>
                    <a:pt x="204" y="484"/>
                  </a:lnTo>
                  <a:lnTo>
                    <a:pt x="206" y="482"/>
                  </a:lnTo>
                  <a:lnTo>
                    <a:pt x="208" y="480"/>
                  </a:lnTo>
                  <a:lnTo>
                    <a:pt x="210" y="480"/>
                  </a:lnTo>
                  <a:lnTo>
                    <a:pt x="212" y="476"/>
                  </a:lnTo>
                  <a:lnTo>
                    <a:pt x="216" y="474"/>
                  </a:lnTo>
                  <a:lnTo>
                    <a:pt x="218" y="470"/>
                  </a:lnTo>
                  <a:lnTo>
                    <a:pt x="222" y="466"/>
                  </a:lnTo>
                  <a:lnTo>
                    <a:pt x="222" y="464"/>
                  </a:lnTo>
                  <a:lnTo>
                    <a:pt x="226" y="464"/>
                  </a:lnTo>
                  <a:lnTo>
                    <a:pt x="228" y="464"/>
                  </a:lnTo>
                  <a:lnTo>
                    <a:pt x="230" y="462"/>
                  </a:lnTo>
                  <a:lnTo>
                    <a:pt x="234" y="460"/>
                  </a:lnTo>
                  <a:lnTo>
                    <a:pt x="234" y="458"/>
                  </a:lnTo>
                  <a:lnTo>
                    <a:pt x="234" y="446"/>
                  </a:lnTo>
                  <a:lnTo>
                    <a:pt x="234" y="436"/>
                  </a:lnTo>
                  <a:lnTo>
                    <a:pt x="232" y="436"/>
                  </a:lnTo>
                  <a:lnTo>
                    <a:pt x="230" y="436"/>
                  </a:lnTo>
                  <a:lnTo>
                    <a:pt x="228" y="438"/>
                  </a:lnTo>
                  <a:lnTo>
                    <a:pt x="226" y="436"/>
                  </a:lnTo>
                  <a:lnTo>
                    <a:pt x="224" y="436"/>
                  </a:lnTo>
                  <a:lnTo>
                    <a:pt x="224" y="430"/>
                  </a:lnTo>
                  <a:lnTo>
                    <a:pt x="224" y="422"/>
                  </a:lnTo>
                  <a:lnTo>
                    <a:pt x="226" y="416"/>
                  </a:lnTo>
                  <a:lnTo>
                    <a:pt x="226" y="410"/>
                  </a:lnTo>
                  <a:lnTo>
                    <a:pt x="224" y="410"/>
                  </a:lnTo>
                  <a:lnTo>
                    <a:pt x="220" y="412"/>
                  </a:lnTo>
                  <a:lnTo>
                    <a:pt x="218" y="412"/>
                  </a:lnTo>
                  <a:lnTo>
                    <a:pt x="218" y="410"/>
                  </a:lnTo>
                  <a:lnTo>
                    <a:pt x="218" y="406"/>
                  </a:lnTo>
                  <a:lnTo>
                    <a:pt x="218" y="392"/>
                  </a:lnTo>
                  <a:lnTo>
                    <a:pt x="216" y="388"/>
                  </a:lnTo>
                  <a:lnTo>
                    <a:pt x="212" y="386"/>
                  </a:lnTo>
                  <a:lnTo>
                    <a:pt x="210" y="386"/>
                  </a:lnTo>
                  <a:lnTo>
                    <a:pt x="208" y="384"/>
                  </a:lnTo>
                  <a:lnTo>
                    <a:pt x="208" y="382"/>
                  </a:lnTo>
                  <a:lnTo>
                    <a:pt x="206" y="380"/>
                  </a:lnTo>
                  <a:lnTo>
                    <a:pt x="204" y="382"/>
                  </a:lnTo>
                  <a:lnTo>
                    <a:pt x="196" y="382"/>
                  </a:lnTo>
                  <a:lnTo>
                    <a:pt x="192" y="380"/>
                  </a:lnTo>
                  <a:lnTo>
                    <a:pt x="190" y="378"/>
                  </a:lnTo>
                  <a:lnTo>
                    <a:pt x="190" y="374"/>
                  </a:lnTo>
                  <a:lnTo>
                    <a:pt x="188" y="368"/>
                  </a:lnTo>
                  <a:lnTo>
                    <a:pt x="190" y="362"/>
                  </a:lnTo>
                  <a:lnTo>
                    <a:pt x="188" y="358"/>
                  </a:lnTo>
                  <a:lnTo>
                    <a:pt x="186" y="354"/>
                  </a:lnTo>
                  <a:lnTo>
                    <a:pt x="184" y="350"/>
                  </a:lnTo>
                  <a:lnTo>
                    <a:pt x="188" y="348"/>
                  </a:lnTo>
                  <a:lnTo>
                    <a:pt x="184" y="346"/>
                  </a:lnTo>
                  <a:lnTo>
                    <a:pt x="186" y="340"/>
                  </a:lnTo>
                  <a:lnTo>
                    <a:pt x="188" y="330"/>
                  </a:lnTo>
                  <a:lnTo>
                    <a:pt x="188" y="326"/>
                  </a:lnTo>
                  <a:lnTo>
                    <a:pt x="188" y="324"/>
                  </a:lnTo>
                  <a:lnTo>
                    <a:pt x="186" y="320"/>
                  </a:lnTo>
                  <a:lnTo>
                    <a:pt x="182" y="316"/>
                  </a:lnTo>
                  <a:lnTo>
                    <a:pt x="180" y="314"/>
                  </a:lnTo>
                  <a:lnTo>
                    <a:pt x="178" y="308"/>
                  </a:lnTo>
                  <a:lnTo>
                    <a:pt x="178" y="304"/>
                  </a:lnTo>
                  <a:lnTo>
                    <a:pt x="180" y="302"/>
                  </a:lnTo>
                  <a:lnTo>
                    <a:pt x="162" y="302"/>
                  </a:lnTo>
                  <a:lnTo>
                    <a:pt x="162" y="300"/>
                  </a:lnTo>
                  <a:lnTo>
                    <a:pt x="160" y="296"/>
                  </a:lnTo>
                  <a:lnTo>
                    <a:pt x="158" y="290"/>
                  </a:lnTo>
                  <a:lnTo>
                    <a:pt x="158" y="286"/>
                  </a:lnTo>
                  <a:lnTo>
                    <a:pt x="162" y="280"/>
                  </a:lnTo>
                  <a:lnTo>
                    <a:pt x="160" y="274"/>
                  </a:lnTo>
                  <a:lnTo>
                    <a:pt x="158" y="268"/>
                  </a:lnTo>
                  <a:lnTo>
                    <a:pt x="156" y="264"/>
                  </a:lnTo>
                  <a:lnTo>
                    <a:pt x="154" y="262"/>
                  </a:lnTo>
                  <a:lnTo>
                    <a:pt x="152" y="262"/>
                  </a:lnTo>
                  <a:lnTo>
                    <a:pt x="148" y="264"/>
                  </a:lnTo>
                  <a:lnTo>
                    <a:pt x="144" y="262"/>
                  </a:lnTo>
                  <a:lnTo>
                    <a:pt x="140" y="262"/>
                  </a:lnTo>
                  <a:lnTo>
                    <a:pt x="134" y="260"/>
                  </a:lnTo>
                  <a:lnTo>
                    <a:pt x="132" y="256"/>
                  </a:lnTo>
                  <a:lnTo>
                    <a:pt x="128" y="254"/>
                  </a:lnTo>
                  <a:lnTo>
                    <a:pt x="126" y="252"/>
                  </a:lnTo>
                  <a:lnTo>
                    <a:pt x="120" y="248"/>
                  </a:lnTo>
                  <a:lnTo>
                    <a:pt x="116" y="244"/>
                  </a:lnTo>
                  <a:lnTo>
                    <a:pt x="114" y="242"/>
                  </a:lnTo>
                  <a:lnTo>
                    <a:pt x="112" y="244"/>
                  </a:lnTo>
                  <a:lnTo>
                    <a:pt x="110" y="244"/>
                  </a:lnTo>
                  <a:lnTo>
                    <a:pt x="104" y="242"/>
                  </a:lnTo>
                  <a:lnTo>
                    <a:pt x="100" y="240"/>
                  </a:lnTo>
                  <a:lnTo>
                    <a:pt x="98" y="236"/>
                  </a:lnTo>
                  <a:lnTo>
                    <a:pt x="98" y="232"/>
                  </a:lnTo>
                  <a:lnTo>
                    <a:pt x="100" y="228"/>
                  </a:lnTo>
                  <a:lnTo>
                    <a:pt x="102" y="224"/>
                  </a:lnTo>
                  <a:lnTo>
                    <a:pt x="100" y="220"/>
                  </a:lnTo>
                  <a:lnTo>
                    <a:pt x="94" y="220"/>
                  </a:lnTo>
                  <a:lnTo>
                    <a:pt x="88" y="222"/>
                  </a:lnTo>
                  <a:lnTo>
                    <a:pt x="82" y="224"/>
                  </a:lnTo>
                  <a:lnTo>
                    <a:pt x="78" y="226"/>
                  </a:lnTo>
                  <a:lnTo>
                    <a:pt x="74" y="232"/>
                  </a:lnTo>
                  <a:lnTo>
                    <a:pt x="70" y="238"/>
                  </a:lnTo>
                  <a:lnTo>
                    <a:pt x="66" y="238"/>
                  </a:lnTo>
                  <a:lnTo>
                    <a:pt x="64" y="240"/>
                  </a:lnTo>
                  <a:lnTo>
                    <a:pt x="64" y="242"/>
                  </a:lnTo>
                  <a:lnTo>
                    <a:pt x="64" y="244"/>
                  </a:lnTo>
                  <a:lnTo>
                    <a:pt x="62" y="244"/>
                  </a:lnTo>
                  <a:lnTo>
                    <a:pt x="58" y="246"/>
                  </a:lnTo>
                  <a:lnTo>
                    <a:pt x="56" y="244"/>
                  </a:lnTo>
                  <a:lnTo>
                    <a:pt x="54" y="244"/>
                  </a:lnTo>
                  <a:lnTo>
                    <a:pt x="52" y="244"/>
                  </a:lnTo>
                  <a:lnTo>
                    <a:pt x="38" y="240"/>
                  </a:lnTo>
                  <a:lnTo>
                    <a:pt x="40" y="206"/>
                  </a:lnTo>
                  <a:lnTo>
                    <a:pt x="40" y="204"/>
                  </a:lnTo>
                  <a:lnTo>
                    <a:pt x="40" y="202"/>
                  </a:lnTo>
                  <a:lnTo>
                    <a:pt x="40" y="204"/>
                  </a:lnTo>
                  <a:lnTo>
                    <a:pt x="30" y="208"/>
                  </a:lnTo>
                  <a:lnTo>
                    <a:pt x="20" y="208"/>
                  </a:lnTo>
                  <a:lnTo>
                    <a:pt x="18" y="208"/>
                  </a:lnTo>
                  <a:lnTo>
                    <a:pt x="18" y="204"/>
                  </a:lnTo>
                  <a:lnTo>
                    <a:pt x="16" y="202"/>
                  </a:lnTo>
                  <a:lnTo>
                    <a:pt x="14" y="200"/>
                  </a:lnTo>
                  <a:lnTo>
                    <a:pt x="12" y="198"/>
                  </a:lnTo>
                  <a:lnTo>
                    <a:pt x="10" y="196"/>
                  </a:lnTo>
                  <a:lnTo>
                    <a:pt x="6" y="192"/>
                  </a:lnTo>
                  <a:lnTo>
                    <a:pt x="4" y="190"/>
                  </a:lnTo>
                  <a:lnTo>
                    <a:pt x="4" y="184"/>
                  </a:lnTo>
                  <a:lnTo>
                    <a:pt x="4" y="182"/>
                  </a:lnTo>
                  <a:lnTo>
                    <a:pt x="4" y="180"/>
                  </a:lnTo>
                  <a:lnTo>
                    <a:pt x="2" y="176"/>
                  </a:lnTo>
                  <a:lnTo>
                    <a:pt x="0" y="170"/>
                  </a:lnTo>
                  <a:lnTo>
                    <a:pt x="2" y="170"/>
                  </a:lnTo>
                  <a:lnTo>
                    <a:pt x="4" y="170"/>
                  </a:lnTo>
                  <a:lnTo>
                    <a:pt x="6" y="170"/>
                  </a:lnTo>
                  <a:lnTo>
                    <a:pt x="6" y="164"/>
                  </a:lnTo>
                  <a:lnTo>
                    <a:pt x="8" y="162"/>
                  </a:lnTo>
                  <a:lnTo>
                    <a:pt x="10" y="158"/>
                  </a:lnTo>
                  <a:lnTo>
                    <a:pt x="12" y="152"/>
                  </a:lnTo>
                  <a:lnTo>
                    <a:pt x="12" y="148"/>
                  </a:lnTo>
                  <a:lnTo>
                    <a:pt x="16" y="144"/>
                  </a:lnTo>
                  <a:lnTo>
                    <a:pt x="22" y="140"/>
                  </a:lnTo>
                  <a:lnTo>
                    <a:pt x="26" y="138"/>
                  </a:lnTo>
                  <a:lnTo>
                    <a:pt x="32" y="136"/>
                  </a:lnTo>
                  <a:lnTo>
                    <a:pt x="40" y="134"/>
                  </a:lnTo>
                  <a:lnTo>
                    <a:pt x="42" y="134"/>
                  </a:lnTo>
                  <a:lnTo>
                    <a:pt x="44" y="132"/>
                  </a:lnTo>
                  <a:lnTo>
                    <a:pt x="44" y="130"/>
                  </a:lnTo>
                  <a:lnTo>
                    <a:pt x="56" y="98"/>
                  </a:lnTo>
                  <a:lnTo>
                    <a:pt x="58" y="94"/>
                  </a:lnTo>
                  <a:lnTo>
                    <a:pt x="56" y="90"/>
                  </a:lnTo>
                  <a:lnTo>
                    <a:pt x="52" y="86"/>
                  </a:lnTo>
                  <a:lnTo>
                    <a:pt x="50" y="86"/>
                  </a:lnTo>
                  <a:lnTo>
                    <a:pt x="50" y="82"/>
                  </a:lnTo>
                  <a:lnTo>
                    <a:pt x="58" y="80"/>
                  </a:lnTo>
                  <a:lnTo>
                    <a:pt x="58" y="76"/>
                  </a:lnTo>
                  <a:lnTo>
                    <a:pt x="56" y="74"/>
                  </a:lnTo>
                  <a:lnTo>
                    <a:pt x="52" y="74"/>
                  </a:lnTo>
                  <a:lnTo>
                    <a:pt x="52" y="68"/>
                  </a:lnTo>
                  <a:lnTo>
                    <a:pt x="58" y="66"/>
                  </a:lnTo>
                  <a:lnTo>
                    <a:pt x="74" y="64"/>
                  </a:lnTo>
                  <a:lnTo>
                    <a:pt x="74" y="60"/>
                  </a:lnTo>
                  <a:lnTo>
                    <a:pt x="76" y="62"/>
                  </a:lnTo>
                  <a:lnTo>
                    <a:pt x="80" y="60"/>
                  </a:lnTo>
                  <a:lnTo>
                    <a:pt x="82" y="56"/>
                  </a:lnTo>
                  <a:lnTo>
                    <a:pt x="86" y="56"/>
                  </a:lnTo>
                  <a:lnTo>
                    <a:pt x="88" y="62"/>
                  </a:lnTo>
                  <a:lnTo>
                    <a:pt x="90" y="62"/>
                  </a:lnTo>
                  <a:lnTo>
                    <a:pt x="96" y="66"/>
                  </a:lnTo>
                  <a:lnTo>
                    <a:pt x="100" y="64"/>
                  </a:lnTo>
                  <a:lnTo>
                    <a:pt x="104" y="62"/>
                  </a:lnTo>
                  <a:lnTo>
                    <a:pt x="106" y="62"/>
                  </a:lnTo>
                  <a:lnTo>
                    <a:pt x="108" y="60"/>
                  </a:lnTo>
                  <a:lnTo>
                    <a:pt x="108" y="58"/>
                  </a:lnTo>
                  <a:lnTo>
                    <a:pt x="110" y="58"/>
                  </a:lnTo>
                  <a:lnTo>
                    <a:pt x="114" y="56"/>
                  </a:lnTo>
                  <a:lnTo>
                    <a:pt x="116" y="54"/>
                  </a:lnTo>
                  <a:lnTo>
                    <a:pt x="118" y="54"/>
                  </a:lnTo>
                  <a:lnTo>
                    <a:pt x="120" y="50"/>
                  </a:lnTo>
                  <a:lnTo>
                    <a:pt x="120" y="48"/>
                  </a:lnTo>
                  <a:lnTo>
                    <a:pt x="122" y="48"/>
                  </a:lnTo>
                  <a:lnTo>
                    <a:pt x="126" y="46"/>
                  </a:lnTo>
                  <a:lnTo>
                    <a:pt x="126" y="44"/>
                  </a:lnTo>
                  <a:lnTo>
                    <a:pt x="124" y="42"/>
                  </a:lnTo>
                  <a:lnTo>
                    <a:pt x="122" y="42"/>
                  </a:lnTo>
                  <a:lnTo>
                    <a:pt x="118" y="44"/>
                  </a:lnTo>
                  <a:lnTo>
                    <a:pt x="114" y="44"/>
                  </a:lnTo>
                  <a:lnTo>
                    <a:pt x="112" y="42"/>
                  </a:lnTo>
                  <a:lnTo>
                    <a:pt x="110" y="38"/>
                  </a:lnTo>
                  <a:lnTo>
                    <a:pt x="110" y="34"/>
                  </a:lnTo>
                  <a:lnTo>
                    <a:pt x="112" y="30"/>
                  </a:lnTo>
                  <a:lnTo>
                    <a:pt x="108" y="24"/>
                  </a:lnTo>
                  <a:lnTo>
                    <a:pt x="106" y="20"/>
                  </a:lnTo>
                  <a:lnTo>
                    <a:pt x="106" y="18"/>
                  </a:lnTo>
                  <a:lnTo>
                    <a:pt x="106" y="16"/>
                  </a:lnTo>
                  <a:lnTo>
                    <a:pt x="104" y="16"/>
                  </a:lnTo>
                  <a:lnTo>
                    <a:pt x="108" y="14"/>
                  </a:lnTo>
                  <a:lnTo>
                    <a:pt x="112" y="16"/>
                  </a:lnTo>
                  <a:lnTo>
                    <a:pt x="116" y="18"/>
                  </a:lnTo>
                  <a:lnTo>
                    <a:pt x="118" y="18"/>
                  </a:lnTo>
                  <a:lnTo>
                    <a:pt x="122" y="20"/>
                  </a:lnTo>
                  <a:lnTo>
                    <a:pt x="126" y="22"/>
                  </a:lnTo>
                  <a:lnTo>
                    <a:pt x="130" y="22"/>
                  </a:lnTo>
                  <a:lnTo>
                    <a:pt x="128" y="20"/>
                  </a:lnTo>
                  <a:lnTo>
                    <a:pt x="128" y="18"/>
                  </a:lnTo>
                  <a:lnTo>
                    <a:pt x="130" y="16"/>
                  </a:lnTo>
                  <a:lnTo>
                    <a:pt x="132" y="16"/>
                  </a:lnTo>
                  <a:lnTo>
                    <a:pt x="138" y="18"/>
                  </a:lnTo>
                  <a:lnTo>
                    <a:pt x="142" y="16"/>
                  </a:lnTo>
                  <a:lnTo>
                    <a:pt x="144" y="14"/>
                  </a:lnTo>
                  <a:lnTo>
                    <a:pt x="146" y="14"/>
                  </a:lnTo>
                  <a:lnTo>
                    <a:pt x="146" y="12"/>
                  </a:lnTo>
                  <a:lnTo>
                    <a:pt x="148" y="10"/>
                  </a:lnTo>
                  <a:lnTo>
                    <a:pt x="154" y="8"/>
                  </a:lnTo>
                  <a:lnTo>
                    <a:pt x="156" y="4"/>
                  </a:lnTo>
                  <a:lnTo>
                    <a:pt x="154" y="0"/>
                  </a:lnTo>
                  <a:lnTo>
                    <a:pt x="158" y="2"/>
                  </a:lnTo>
                  <a:lnTo>
                    <a:pt x="164" y="2"/>
                  </a:lnTo>
                  <a:lnTo>
                    <a:pt x="166" y="4"/>
                  </a:lnTo>
                  <a:lnTo>
                    <a:pt x="166" y="6"/>
                  </a:lnTo>
                  <a:lnTo>
                    <a:pt x="162" y="10"/>
                  </a:lnTo>
                  <a:lnTo>
                    <a:pt x="168" y="12"/>
                  </a:lnTo>
                  <a:lnTo>
                    <a:pt x="170" y="12"/>
                  </a:lnTo>
                  <a:lnTo>
                    <a:pt x="168" y="14"/>
                  </a:lnTo>
                  <a:lnTo>
                    <a:pt x="168" y="16"/>
                  </a:lnTo>
                  <a:lnTo>
                    <a:pt x="168" y="18"/>
                  </a:lnTo>
                  <a:lnTo>
                    <a:pt x="170" y="20"/>
                  </a:lnTo>
                  <a:lnTo>
                    <a:pt x="168" y="22"/>
                  </a:lnTo>
                  <a:lnTo>
                    <a:pt x="162" y="26"/>
                  </a:lnTo>
                  <a:lnTo>
                    <a:pt x="162" y="34"/>
                  </a:lnTo>
                  <a:lnTo>
                    <a:pt x="162" y="44"/>
                  </a:lnTo>
                  <a:lnTo>
                    <a:pt x="162" y="46"/>
                  </a:lnTo>
                  <a:lnTo>
                    <a:pt x="162" y="48"/>
                  </a:lnTo>
                  <a:lnTo>
                    <a:pt x="164" y="52"/>
                  </a:lnTo>
                  <a:lnTo>
                    <a:pt x="168" y="54"/>
                  </a:lnTo>
                  <a:lnTo>
                    <a:pt x="170" y="56"/>
                  </a:lnTo>
                  <a:lnTo>
                    <a:pt x="172" y="58"/>
                  </a:lnTo>
                  <a:lnTo>
                    <a:pt x="174" y="60"/>
                  </a:lnTo>
                  <a:lnTo>
                    <a:pt x="178" y="58"/>
                  </a:lnTo>
                  <a:lnTo>
                    <a:pt x="178" y="56"/>
                  </a:lnTo>
                  <a:lnTo>
                    <a:pt x="180" y="56"/>
                  </a:lnTo>
                  <a:lnTo>
                    <a:pt x="182" y="56"/>
                  </a:lnTo>
                  <a:lnTo>
                    <a:pt x="182" y="54"/>
                  </a:lnTo>
                  <a:lnTo>
                    <a:pt x="182" y="52"/>
                  </a:lnTo>
                  <a:lnTo>
                    <a:pt x="184" y="52"/>
                  </a:lnTo>
                  <a:lnTo>
                    <a:pt x="186" y="50"/>
                  </a:lnTo>
                  <a:lnTo>
                    <a:pt x="188" y="50"/>
                  </a:lnTo>
                  <a:lnTo>
                    <a:pt x="192" y="50"/>
                  </a:lnTo>
                  <a:lnTo>
                    <a:pt x="194" y="50"/>
                  </a:lnTo>
                  <a:lnTo>
                    <a:pt x="198" y="50"/>
                  </a:lnTo>
                  <a:lnTo>
                    <a:pt x="206" y="52"/>
                  </a:lnTo>
                  <a:lnTo>
                    <a:pt x="210" y="48"/>
                  </a:lnTo>
                  <a:lnTo>
                    <a:pt x="206" y="44"/>
                  </a:lnTo>
                  <a:lnTo>
                    <a:pt x="208" y="38"/>
                  </a:lnTo>
                  <a:lnTo>
                    <a:pt x="214" y="40"/>
                  </a:lnTo>
                  <a:lnTo>
                    <a:pt x="218" y="38"/>
                  </a:lnTo>
                  <a:lnTo>
                    <a:pt x="220" y="42"/>
                  </a:lnTo>
                  <a:lnTo>
                    <a:pt x="226" y="42"/>
                  </a:lnTo>
                  <a:lnTo>
                    <a:pt x="226" y="44"/>
                  </a:lnTo>
                  <a:lnTo>
                    <a:pt x="228" y="48"/>
                  </a:lnTo>
                  <a:lnTo>
                    <a:pt x="232" y="48"/>
                  </a:lnTo>
                  <a:lnTo>
                    <a:pt x="234" y="48"/>
                  </a:lnTo>
                  <a:lnTo>
                    <a:pt x="236" y="46"/>
                  </a:lnTo>
                  <a:lnTo>
                    <a:pt x="242" y="44"/>
                  </a:lnTo>
                  <a:lnTo>
                    <a:pt x="246" y="48"/>
                  </a:lnTo>
                  <a:lnTo>
                    <a:pt x="250" y="44"/>
                  </a:lnTo>
                  <a:lnTo>
                    <a:pt x="254" y="38"/>
                  </a:lnTo>
                  <a:lnTo>
                    <a:pt x="254" y="26"/>
                  </a:lnTo>
                  <a:lnTo>
                    <a:pt x="258" y="18"/>
                  </a:lnTo>
                  <a:lnTo>
                    <a:pt x="260" y="14"/>
                  </a:lnTo>
                  <a:close/>
                  <a:moveTo>
                    <a:pt x="296" y="88"/>
                  </a:moveTo>
                  <a:lnTo>
                    <a:pt x="296" y="92"/>
                  </a:lnTo>
                  <a:lnTo>
                    <a:pt x="294" y="94"/>
                  </a:lnTo>
                  <a:lnTo>
                    <a:pt x="294" y="90"/>
                  </a:lnTo>
                  <a:lnTo>
                    <a:pt x="294" y="88"/>
                  </a:lnTo>
                  <a:lnTo>
                    <a:pt x="296" y="88"/>
                  </a:lnTo>
                  <a:close/>
                  <a:moveTo>
                    <a:pt x="294" y="94"/>
                  </a:moveTo>
                  <a:lnTo>
                    <a:pt x="294" y="96"/>
                  </a:lnTo>
                  <a:lnTo>
                    <a:pt x="290" y="98"/>
                  </a:lnTo>
                  <a:lnTo>
                    <a:pt x="290" y="100"/>
                  </a:lnTo>
                  <a:lnTo>
                    <a:pt x="286" y="100"/>
                  </a:lnTo>
                  <a:lnTo>
                    <a:pt x="288" y="98"/>
                  </a:lnTo>
                  <a:lnTo>
                    <a:pt x="294" y="94"/>
                  </a:lnTo>
                  <a:close/>
                  <a:moveTo>
                    <a:pt x="268" y="68"/>
                  </a:moveTo>
                  <a:lnTo>
                    <a:pt x="268" y="68"/>
                  </a:lnTo>
                  <a:lnTo>
                    <a:pt x="270" y="70"/>
                  </a:lnTo>
                  <a:lnTo>
                    <a:pt x="270" y="74"/>
                  </a:lnTo>
                  <a:lnTo>
                    <a:pt x="280" y="72"/>
                  </a:lnTo>
                  <a:lnTo>
                    <a:pt x="274" y="80"/>
                  </a:lnTo>
                  <a:lnTo>
                    <a:pt x="270" y="86"/>
                  </a:lnTo>
                  <a:lnTo>
                    <a:pt x="272" y="92"/>
                  </a:lnTo>
                  <a:lnTo>
                    <a:pt x="280" y="100"/>
                  </a:lnTo>
                  <a:lnTo>
                    <a:pt x="274" y="100"/>
                  </a:lnTo>
                  <a:lnTo>
                    <a:pt x="266" y="88"/>
                  </a:lnTo>
                  <a:lnTo>
                    <a:pt x="264" y="88"/>
                  </a:lnTo>
                  <a:lnTo>
                    <a:pt x="262" y="88"/>
                  </a:lnTo>
                  <a:lnTo>
                    <a:pt x="264" y="90"/>
                  </a:lnTo>
                  <a:lnTo>
                    <a:pt x="260" y="90"/>
                  </a:lnTo>
                  <a:lnTo>
                    <a:pt x="262" y="98"/>
                  </a:lnTo>
                  <a:lnTo>
                    <a:pt x="258" y="90"/>
                  </a:lnTo>
                  <a:lnTo>
                    <a:pt x="254" y="90"/>
                  </a:lnTo>
                  <a:lnTo>
                    <a:pt x="250" y="92"/>
                  </a:lnTo>
                  <a:lnTo>
                    <a:pt x="252" y="88"/>
                  </a:lnTo>
                  <a:lnTo>
                    <a:pt x="258" y="84"/>
                  </a:lnTo>
                  <a:lnTo>
                    <a:pt x="262" y="74"/>
                  </a:lnTo>
                  <a:lnTo>
                    <a:pt x="264" y="70"/>
                  </a:lnTo>
                  <a:lnTo>
                    <a:pt x="268" y="68"/>
                  </a:lnTo>
                  <a:close/>
                  <a:moveTo>
                    <a:pt x="274" y="60"/>
                  </a:moveTo>
                  <a:lnTo>
                    <a:pt x="274" y="60"/>
                  </a:lnTo>
                  <a:lnTo>
                    <a:pt x="276" y="62"/>
                  </a:lnTo>
                  <a:lnTo>
                    <a:pt x="272" y="64"/>
                  </a:lnTo>
                  <a:lnTo>
                    <a:pt x="272" y="60"/>
                  </a:lnTo>
                  <a:lnTo>
                    <a:pt x="274" y="60"/>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1063" name="Freeform 188"/>
            <p:cNvSpPr>
              <a:spLocks noEditPoints="1"/>
            </p:cNvSpPr>
            <p:nvPr/>
          </p:nvSpPr>
          <p:spPr bwMode="auto">
            <a:xfrm>
              <a:off x="5948791" y="3730496"/>
              <a:ext cx="554127" cy="693846"/>
            </a:xfrm>
            <a:custGeom>
              <a:avLst/>
              <a:gdLst>
                <a:gd name="T0" fmla="*/ 4 w 136"/>
                <a:gd name="T1" fmla="*/ 29 h 170"/>
                <a:gd name="T2" fmla="*/ 3 w 136"/>
                <a:gd name="T3" fmla="*/ 30 h 170"/>
                <a:gd name="T4" fmla="*/ 3 w 136"/>
                <a:gd name="T5" fmla="*/ 32 h 170"/>
                <a:gd name="T6" fmla="*/ 2 w 136"/>
                <a:gd name="T7" fmla="*/ 39 h 170"/>
                <a:gd name="T8" fmla="*/ 3 w 136"/>
                <a:gd name="T9" fmla="*/ 44 h 170"/>
                <a:gd name="T10" fmla="*/ 6 w 136"/>
                <a:gd name="T11" fmla="*/ 47 h 170"/>
                <a:gd name="T12" fmla="*/ 7 w 136"/>
                <a:gd name="T13" fmla="*/ 52 h 170"/>
                <a:gd name="T14" fmla="*/ 8 w 136"/>
                <a:gd name="T15" fmla="*/ 58 h 170"/>
                <a:gd name="T16" fmla="*/ 12 w 136"/>
                <a:gd name="T17" fmla="*/ 64 h 170"/>
                <a:gd name="T18" fmla="*/ 16 w 136"/>
                <a:gd name="T19" fmla="*/ 61 h 170"/>
                <a:gd name="T20" fmla="*/ 22 w 136"/>
                <a:gd name="T21" fmla="*/ 63 h 170"/>
                <a:gd name="T22" fmla="*/ 23 w 136"/>
                <a:gd name="T23" fmla="*/ 66 h 170"/>
                <a:gd name="T24" fmla="*/ 24 w 136"/>
                <a:gd name="T25" fmla="*/ 63 h 170"/>
                <a:gd name="T26" fmla="*/ 26 w 136"/>
                <a:gd name="T27" fmla="*/ 63 h 170"/>
                <a:gd name="T28" fmla="*/ 35 w 136"/>
                <a:gd name="T29" fmla="*/ 54 h 170"/>
                <a:gd name="T30" fmla="*/ 37 w 136"/>
                <a:gd name="T31" fmla="*/ 52 h 170"/>
                <a:gd name="T32" fmla="*/ 39 w 136"/>
                <a:gd name="T33" fmla="*/ 48 h 170"/>
                <a:gd name="T34" fmla="*/ 51 w 136"/>
                <a:gd name="T35" fmla="*/ 50 h 170"/>
                <a:gd name="T36" fmla="*/ 51 w 136"/>
                <a:gd name="T37" fmla="*/ 48 h 170"/>
                <a:gd name="T38" fmla="*/ 52 w 136"/>
                <a:gd name="T39" fmla="*/ 43 h 170"/>
                <a:gd name="T40" fmla="*/ 52 w 136"/>
                <a:gd name="T41" fmla="*/ 40 h 170"/>
                <a:gd name="T42" fmla="*/ 50 w 136"/>
                <a:gd name="T43" fmla="*/ 37 h 170"/>
                <a:gd name="T44" fmla="*/ 48 w 136"/>
                <a:gd name="T45" fmla="*/ 34 h 170"/>
                <a:gd name="T46" fmla="*/ 42 w 136"/>
                <a:gd name="T47" fmla="*/ 32 h 170"/>
                <a:gd name="T48" fmla="*/ 42 w 136"/>
                <a:gd name="T49" fmla="*/ 29 h 170"/>
                <a:gd name="T50" fmla="*/ 40 w 136"/>
                <a:gd name="T51" fmla="*/ 25 h 170"/>
                <a:gd name="T52" fmla="*/ 42 w 136"/>
                <a:gd name="T53" fmla="*/ 23 h 170"/>
                <a:gd name="T54" fmla="*/ 40 w 136"/>
                <a:gd name="T55" fmla="*/ 19 h 170"/>
                <a:gd name="T56" fmla="*/ 39 w 136"/>
                <a:gd name="T57" fmla="*/ 16 h 170"/>
                <a:gd name="T58" fmla="*/ 37 w 136"/>
                <a:gd name="T59" fmla="*/ 17 h 170"/>
                <a:gd name="T60" fmla="*/ 33 w 136"/>
                <a:gd name="T61" fmla="*/ 16 h 170"/>
                <a:gd name="T62" fmla="*/ 31 w 136"/>
                <a:gd name="T63" fmla="*/ 13 h 170"/>
                <a:gd name="T64" fmla="*/ 28 w 136"/>
                <a:gd name="T65" fmla="*/ 13 h 170"/>
                <a:gd name="T66" fmla="*/ 24 w 136"/>
                <a:gd name="T67" fmla="*/ 9 h 170"/>
                <a:gd name="T68" fmla="*/ 22 w 136"/>
                <a:gd name="T69" fmla="*/ 9 h 170"/>
                <a:gd name="T70" fmla="*/ 20 w 136"/>
                <a:gd name="T71" fmla="*/ 8 h 170"/>
                <a:gd name="T72" fmla="*/ 17 w 136"/>
                <a:gd name="T73" fmla="*/ 6 h 170"/>
                <a:gd name="T74" fmla="*/ 19 w 136"/>
                <a:gd name="T75" fmla="*/ 2 h 170"/>
                <a:gd name="T76" fmla="*/ 16 w 136"/>
                <a:gd name="T77" fmla="*/ 0 h 170"/>
                <a:gd name="T78" fmla="*/ 12 w 136"/>
                <a:gd name="T79" fmla="*/ 2 h 170"/>
                <a:gd name="T80" fmla="*/ 7 w 136"/>
                <a:gd name="T81" fmla="*/ 7 h 170"/>
                <a:gd name="T82" fmla="*/ 5 w 136"/>
                <a:gd name="T83" fmla="*/ 8 h 170"/>
                <a:gd name="T84" fmla="*/ 5 w 136"/>
                <a:gd name="T85" fmla="*/ 8 h 170"/>
                <a:gd name="T86" fmla="*/ 2 w 136"/>
                <a:gd name="T87" fmla="*/ 10 h 170"/>
                <a:gd name="T88" fmla="*/ 2 w 136"/>
                <a:gd name="T89" fmla="*/ 9 h 170"/>
                <a:gd name="T90" fmla="*/ 2 w 136"/>
                <a:gd name="T91" fmla="*/ 19 h 170"/>
                <a:gd name="T92" fmla="*/ 2 w 136"/>
                <a:gd name="T93" fmla="*/ 22 h 170"/>
                <a:gd name="T94" fmla="*/ 2 w 136"/>
                <a:gd name="T95" fmla="*/ 24 h 170"/>
                <a:gd name="T96" fmla="*/ 2 w 136"/>
                <a:gd name="T97" fmla="*/ 27 h 170"/>
                <a:gd name="T98" fmla="*/ 13 w 136"/>
                <a:gd name="T99" fmla="*/ 45 h 170"/>
                <a:gd name="T100" fmla="*/ 13 w 136"/>
                <a:gd name="T101" fmla="*/ 48 h 170"/>
                <a:gd name="T102" fmla="*/ 12 w 136"/>
                <a:gd name="T103" fmla="*/ 46 h 170"/>
                <a:gd name="T104" fmla="*/ 13 w 136"/>
                <a:gd name="T105" fmla="*/ 45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170">
                  <a:moveTo>
                    <a:pt x="6" y="72"/>
                  </a:moveTo>
                  <a:lnTo>
                    <a:pt x="10" y="76"/>
                  </a:lnTo>
                  <a:lnTo>
                    <a:pt x="14" y="80"/>
                  </a:lnTo>
                  <a:lnTo>
                    <a:pt x="8" y="78"/>
                  </a:lnTo>
                  <a:lnTo>
                    <a:pt x="8" y="80"/>
                  </a:lnTo>
                  <a:lnTo>
                    <a:pt x="8" y="84"/>
                  </a:lnTo>
                  <a:lnTo>
                    <a:pt x="2" y="94"/>
                  </a:lnTo>
                  <a:lnTo>
                    <a:pt x="4" y="100"/>
                  </a:lnTo>
                  <a:lnTo>
                    <a:pt x="6" y="106"/>
                  </a:lnTo>
                  <a:lnTo>
                    <a:pt x="8" y="114"/>
                  </a:lnTo>
                  <a:lnTo>
                    <a:pt x="12" y="118"/>
                  </a:lnTo>
                  <a:lnTo>
                    <a:pt x="14" y="120"/>
                  </a:lnTo>
                  <a:lnTo>
                    <a:pt x="18" y="130"/>
                  </a:lnTo>
                  <a:lnTo>
                    <a:pt x="18" y="136"/>
                  </a:lnTo>
                  <a:lnTo>
                    <a:pt x="20" y="142"/>
                  </a:lnTo>
                  <a:lnTo>
                    <a:pt x="22" y="148"/>
                  </a:lnTo>
                  <a:lnTo>
                    <a:pt x="22" y="154"/>
                  </a:lnTo>
                  <a:lnTo>
                    <a:pt x="22" y="164"/>
                  </a:lnTo>
                  <a:lnTo>
                    <a:pt x="30" y="166"/>
                  </a:lnTo>
                  <a:lnTo>
                    <a:pt x="38" y="160"/>
                  </a:lnTo>
                  <a:lnTo>
                    <a:pt x="42" y="160"/>
                  </a:lnTo>
                  <a:lnTo>
                    <a:pt x="48" y="162"/>
                  </a:lnTo>
                  <a:lnTo>
                    <a:pt x="56" y="162"/>
                  </a:lnTo>
                  <a:lnTo>
                    <a:pt x="60" y="168"/>
                  </a:lnTo>
                  <a:lnTo>
                    <a:pt x="60" y="170"/>
                  </a:lnTo>
                  <a:lnTo>
                    <a:pt x="64" y="164"/>
                  </a:lnTo>
                  <a:lnTo>
                    <a:pt x="66" y="160"/>
                  </a:lnTo>
                  <a:lnTo>
                    <a:pt x="68" y="162"/>
                  </a:lnTo>
                  <a:lnTo>
                    <a:pt x="84" y="162"/>
                  </a:lnTo>
                  <a:lnTo>
                    <a:pt x="92" y="146"/>
                  </a:lnTo>
                  <a:lnTo>
                    <a:pt x="92" y="142"/>
                  </a:lnTo>
                  <a:lnTo>
                    <a:pt x="94" y="138"/>
                  </a:lnTo>
                  <a:lnTo>
                    <a:pt x="96" y="134"/>
                  </a:lnTo>
                  <a:lnTo>
                    <a:pt x="98" y="128"/>
                  </a:lnTo>
                  <a:lnTo>
                    <a:pt x="102" y="124"/>
                  </a:lnTo>
                  <a:lnTo>
                    <a:pt x="116" y="122"/>
                  </a:lnTo>
                  <a:lnTo>
                    <a:pt x="126" y="124"/>
                  </a:lnTo>
                  <a:lnTo>
                    <a:pt x="132" y="130"/>
                  </a:lnTo>
                  <a:lnTo>
                    <a:pt x="136" y="128"/>
                  </a:lnTo>
                  <a:lnTo>
                    <a:pt x="132" y="126"/>
                  </a:lnTo>
                  <a:lnTo>
                    <a:pt x="134" y="120"/>
                  </a:lnTo>
                  <a:lnTo>
                    <a:pt x="136" y="110"/>
                  </a:lnTo>
                  <a:lnTo>
                    <a:pt x="136" y="106"/>
                  </a:lnTo>
                  <a:lnTo>
                    <a:pt x="136" y="104"/>
                  </a:lnTo>
                  <a:lnTo>
                    <a:pt x="134" y="100"/>
                  </a:lnTo>
                  <a:lnTo>
                    <a:pt x="130" y="96"/>
                  </a:lnTo>
                  <a:lnTo>
                    <a:pt x="128" y="94"/>
                  </a:lnTo>
                  <a:lnTo>
                    <a:pt x="126" y="88"/>
                  </a:lnTo>
                  <a:lnTo>
                    <a:pt x="126" y="84"/>
                  </a:lnTo>
                  <a:lnTo>
                    <a:pt x="128" y="82"/>
                  </a:lnTo>
                  <a:lnTo>
                    <a:pt x="110" y="82"/>
                  </a:lnTo>
                  <a:lnTo>
                    <a:pt x="110" y="80"/>
                  </a:lnTo>
                  <a:lnTo>
                    <a:pt x="108" y="76"/>
                  </a:lnTo>
                  <a:lnTo>
                    <a:pt x="106" y="70"/>
                  </a:lnTo>
                  <a:lnTo>
                    <a:pt x="106" y="66"/>
                  </a:lnTo>
                  <a:lnTo>
                    <a:pt x="110" y="60"/>
                  </a:lnTo>
                  <a:lnTo>
                    <a:pt x="108" y="54"/>
                  </a:lnTo>
                  <a:lnTo>
                    <a:pt x="106" y="48"/>
                  </a:lnTo>
                  <a:lnTo>
                    <a:pt x="104" y="44"/>
                  </a:lnTo>
                  <a:lnTo>
                    <a:pt x="102" y="42"/>
                  </a:lnTo>
                  <a:lnTo>
                    <a:pt x="100" y="42"/>
                  </a:lnTo>
                  <a:lnTo>
                    <a:pt x="96" y="44"/>
                  </a:lnTo>
                  <a:lnTo>
                    <a:pt x="92" y="42"/>
                  </a:lnTo>
                  <a:lnTo>
                    <a:pt x="88" y="42"/>
                  </a:lnTo>
                  <a:lnTo>
                    <a:pt x="82" y="40"/>
                  </a:lnTo>
                  <a:lnTo>
                    <a:pt x="80" y="36"/>
                  </a:lnTo>
                  <a:lnTo>
                    <a:pt x="76" y="34"/>
                  </a:lnTo>
                  <a:lnTo>
                    <a:pt x="74" y="32"/>
                  </a:lnTo>
                  <a:lnTo>
                    <a:pt x="68" y="28"/>
                  </a:lnTo>
                  <a:lnTo>
                    <a:pt x="64" y="24"/>
                  </a:lnTo>
                  <a:lnTo>
                    <a:pt x="62" y="22"/>
                  </a:lnTo>
                  <a:lnTo>
                    <a:pt x="60" y="24"/>
                  </a:lnTo>
                  <a:lnTo>
                    <a:pt x="58" y="24"/>
                  </a:lnTo>
                  <a:lnTo>
                    <a:pt x="52" y="22"/>
                  </a:lnTo>
                  <a:lnTo>
                    <a:pt x="48" y="20"/>
                  </a:lnTo>
                  <a:lnTo>
                    <a:pt x="46" y="16"/>
                  </a:lnTo>
                  <a:lnTo>
                    <a:pt x="46" y="12"/>
                  </a:lnTo>
                  <a:lnTo>
                    <a:pt x="48" y="8"/>
                  </a:lnTo>
                  <a:lnTo>
                    <a:pt x="50" y="4"/>
                  </a:lnTo>
                  <a:lnTo>
                    <a:pt x="48" y="0"/>
                  </a:lnTo>
                  <a:lnTo>
                    <a:pt x="42" y="0"/>
                  </a:lnTo>
                  <a:lnTo>
                    <a:pt x="36" y="2"/>
                  </a:lnTo>
                  <a:lnTo>
                    <a:pt x="30" y="4"/>
                  </a:lnTo>
                  <a:lnTo>
                    <a:pt x="26" y="6"/>
                  </a:lnTo>
                  <a:lnTo>
                    <a:pt x="22" y="12"/>
                  </a:lnTo>
                  <a:lnTo>
                    <a:pt x="18" y="18"/>
                  </a:lnTo>
                  <a:lnTo>
                    <a:pt x="14" y="18"/>
                  </a:lnTo>
                  <a:lnTo>
                    <a:pt x="12" y="20"/>
                  </a:lnTo>
                  <a:lnTo>
                    <a:pt x="12" y="22"/>
                  </a:lnTo>
                  <a:lnTo>
                    <a:pt x="12" y="24"/>
                  </a:lnTo>
                  <a:lnTo>
                    <a:pt x="10" y="24"/>
                  </a:lnTo>
                  <a:lnTo>
                    <a:pt x="6" y="26"/>
                  </a:lnTo>
                  <a:lnTo>
                    <a:pt x="4" y="24"/>
                  </a:lnTo>
                  <a:lnTo>
                    <a:pt x="2" y="24"/>
                  </a:lnTo>
                  <a:lnTo>
                    <a:pt x="0" y="24"/>
                  </a:lnTo>
                  <a:lnTo>
                    <a:pt x="6" y="38"/>
                  </a:lnTo>
                  <a:lnTo>
                    <a:pt x="4" y="48"/>
                  </a:lnTo>
                  <a:lnTo>
                    <a:pt x="2" y="50"/>
                  </a:lnTo>
                  <a:lnTo>
                    <a:pt x="2" y="56"/>
                  </a:lnTo>
                  <a:lnTo>
                    <a:pt x="6" y="64"/>
                  </a:lnTo>
                  <a:lnTo>
                    <a:pt x="4" y="66"/>
                  </a:lnTo>
                  <a:lnTo>
                    <a:pt x="4" y="68"/>
                  </a:lnTo>
                  <a:lnTo>
                    <a:pt x="6" y="72"/>
                  </a:lnTo>
                  <a:close/>
                  <a:moveTo>
                    <a:pt x="32" y="116"/>
                  </a:moveTo>
                  <a:lnTo>
                    <a:pt x="32" y="116"/>
                  </a:lnTo>
                  <a:lnTo>
                    <a:pt x="34" y="120"/>
                  </a:lnTo>
                  <a:lnTo>
                    <a:pt x="34" y="124"/>
                  </a:lnTo>
                  <a:lnTo>
                    <a:pt x="32" y="122"/>
                  </a:lnTo>
                  <a:lnTo>
                    <a:pt x="30" y="118"/>
                  </a:lnTo>
                  <a:lnTo>
                    <a:pt x="30" y="116"/>
                  </a:lnTo>
                  <a:lnTo>
                    <a:pt x="32" y="116"/>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1067" name="Freeform 192"/>
            <p:cNvSpPr>
              <a:spLocks/>
            </p:cNvSpPr>
            <p:nvPr/>
          </p:nvSpPr>
          <p:spPr bwMode="auto">
            <a:xfrm>
              <a:off x="5068405" y="2058018"/>
              <a:ext cx="51789" cy="150162"/>
            </a:xfrm>
            <a:custGeom>
              <a:avLst/>
              <a:gdLst>
                <a:gd name="T0" fmla="*/ 4 w 12"/>
                <a:gd name="T1" fmla="*/ 0 h 36"/>
                <a:gd name="T2" fmla="*/ 4 w 12"/>
                <a:gd name="T3" fmla="*/ 0 h 36"/>
                <a:gd name="T4" fmla="*/ 3 w 12"/>
                <a:gd name="T5" fmla="*/ 0 h 36"/>
                <a:gd name="T6" fmla="*/ 3 w 12"/>
                <a:gd name="T7" fmla="*/ 0 h 36"/>
                <a:gd name="T8" fmla="*/ 3 w 12"/>
                <a:gd name="T9" fmla="*/ 2 h 36"/>
                <a:gd name="T10" fmla="*/ 0 w 12"/>
                <a:gd name="T11" fmla="*/ 2 h 36"/>
                <a:gd name="T12" fmla="*/ 0 w 12"/>
                <a:gd name="T13" fmla="*/ 15 h 36"/>
                <a:gd name="T14" fmla="*/ 3 w 12"/>
                <a:gd name="T15" fmla="*/ 15 h 36"/>
                <a:gd name="T16" fmla="*/ 3 w 12"/>
                <a:gd name="T17" fmla="*/ 15 h 36"/>
                <a:gd name="T18" fmla="*/ 5 w 12"/>
                <a:gd name="T19" fmla="*/ 8 h 36"/>
                <a:gd name="T20" fmla="*/ 6 w 12"/>
                <a:gd name="T21" fmla="*/ 4 h 36"/>
                <a:gd name="T22" fmla="*/ 6 w 12"/>
                <a:gd name="T23" fmla="*/ 2 h 36"/>
                <a:gd name="T24" fmla="*/ 6 w 12"/>
                <a:gd name="T25" fmla="*/ 2 h 36"/>
                <a:gd name="T26" fmla="*/ 5 w 12"/>
                <a:gd name="T27" fmla="*/ 0 h 36"/>
                <a:gd name="T28" fmla="*/ 4 w 12"/>
                <a:gd name="T29" fmla="*/ 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36">
                  <a:moveTo>
                    <a:pt x="8" y="0"/>
                  </a:moveTo>
                  <a:lnTo>
                    <a:pt x="8" y="0"/>
                  </a:lnTo>
                  <a:lnTo>
                    <a:pt x="6" y="0"/>
                  </a:lnTo>
                  <a:lnTo>
                    <a:pt x="4" y="0"/>
                  </a:lnTo>
                  <a:lnTo>
                    <a:pt x="4" y="2"/>
                  </a:lnTo>
                  <a:lnTo>
                    <a:pt x="0" y="4"/>
                  </a:lnTo>
                  <a:lnTo>
                    <a:pt x="0" y="36"/>
                  </a:lnTo>
                  <a:lnTo>
                    <a:pt x="6" y="36"/>
                  </a:lnTo>
                  <a:lnTo>
                    <a:pt x="10" y="18"/>
                  </a:lnTo>
                  <a:lnTo>
                    <a:pt x="12" y="10"/>
                  </a:lnTo>
                  <a:lnTo>
                    <a:pt x="12" y="4"/>
                  </a:lnTo>
                  <a:lnTo>
                    <a:pt x="10" y="0"/>
                  </a:lnTo>
                  <a:lnTo>
                    <a:pt x="8"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70" name="Freeform 195"/>
            <p:cNvSpPr>
              <a:spLocks/>
            </p:cNvSpPr>
            <p:nvPr/>
          </p:nvSpPr>
          <p:spPr bwMode="auto">
            <a:xfrm>
              <a:off x="5565563" y="1669675"/>
              <a:ext cx="25895" cy="31068"/>
            </a:xfrm>
            <a:custGeom>
              <a:avLst/>
              <a:gdLst>
                <a:gd name="T0" fmla="*/ 0 w 6"/>
                <a:gd name="T1" fmla="*/ 0 h 8"/>
                <a:gd name="T2" fmla="*/ 0 w 6"/>
                <a:gd name="T3" fmla="*/ 0 h 8"/>
                <a:gd name="T4" fmla="*/ 0 w 6"/>
                <a:gd name="T5" fmla="*/ 3 h 8"/>
                <a:gd name="T6" fmla="*/ 0 w 6"/>
                <a:gd name="T7" fmla="*/ 3 h 8"/>
                <a:gd name="T8" fmla="*/ 3 w 6"/>
                <a:gd name="T9" fmla="*/ 2 h 8"/>
                <a:gd name="T10" fmla="*/ 3 w 6"/>
                <a:gd name="T11" fmla="*/ 2 h 8"/>
                <a:gd name="T12" fmla="*/ 0 w 6"/>
                <a:gd name="T13" fmla="*/ 0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8">
                  <a:moveTo>
                    <a:pt x="0" y="0"/>
                  </a:moveTo>
                  <a:lnTo>
                    <a:pt x="0" y="0"/>
                  </a:lnTo>
                  <a:lnTo>
                    <a:pt x="0" y="8"/>
                  </a:lnTo>
                  <a:lnTo>
                    <a:pt x="6" y="6"/>
                  </a:lnTo>
                  <a:lnTo>
                    <a:pt x="6" y="4"/>
                  </a:lnTo>
                  <a:lnTo>
                    <a:pt x="0" y="0"/>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075" name="Freeform 200"/>
            <p:cNvSpPr>
              <a:spLocks noEditPoints="1"/>
            </p:cNvSpPr>
            <p:nvPr/>
          </p:nvSpPr>
          <p:spPr bwMode="auto">
            <a:xfrm>
              <a:off x="5793430" y="4382917"/>
              <a:ext cx="895929" cy="2138496"/>
            </a:xfrm>
            <a:custGeom>
              <a:avLst/>
              <a:gdLst>
                <a:gd name="T0" fmla="*/ 33 w 220"/>
                <a:gd name="T1" fmla="*/ 199 h 526"/>
                <a:gd name="T2" fmla="*/ 22 w 220"/>
                <a:gd name="T3" fmla="*/ 188 h 526"/>
                <a:gd name="T4" fmla="*/ 39 w 220"/>
                <a:gd name="T5" fmla="*/ 0 h 526"/>
                <a:gd name="T6" fmla="*/ 33 w 220"/>
                <a:gd name="T7" fmla="*/ 2 h 526"/>
                <a:gd name="T8" fmla="*/ 27 w 220"/>
                <a:gd name="T9" fmla="*/ 6 h 526"/>
                <a:gd name="T10" fmla="*/ 25 w 220"/>
                <a:gd name="T11" fmla="*/ 13 h 526"/>
                <a:gd name="T12" fmla="*/ 22 w 220"/>
                <a:gd name="T13" fmla="*/ 20 h 526"/>
                <a:gd name="T14" fmla="*/ 22 w 220"/>
                <a:gd name="T15" fmla="*/ 27 h 526"/>
                <a:gd name="T16" fmla="*/ 17 w 220"/>
                <a:gd name="T17" fmla="*/ 37 h 526"/>
                <a:gd name="T18" fmla="*/ 15 w 220"/>
                <a:gd name="T19" fmla="*/ 50 h 526"/>
                <a:gd name="T20" fmla="*/ 15 w 220"/>
                <a:gd name="T21" fmla="*/ 62 h 526"/>
                <a:gd name="T22" fmla="*/ 13 w 220"/>
                <a:gd name="T23" fmla="*/ 76 h 526"/>
                <a:gd name="T24" fmla="*/ 12 w 220"/>
                <a:gd name="T25" fmla="*/ 82 h 526"/>
                <a:gd name="T26" fmla="*/ 8 w 220"/>
                <a:gd name="T27" fmla="*/ 90 h 526"/>
                <a:gd name="T28" fmla="*/ 8 w 220"/>
                <a:gd name="T29" fmla="*/ 95 h 526"/>
                <a:gd name="T30" fmla="*/ 6 w 220"/>
                <a:gd name="T31" fmla="*/ 108 h 526"/>
                <a:gd name="T32" fmla="*/ 7 w 220"/>
                <a:gd name="T33" fmla="*/ 115 h 526"/>
                <a:gd name="T34" fmla="*/ 7 w 220"/>
                <a:gd name="T35" fmla="*/ 125 h 526"/>
                <a:gd name="T36" fmla="*/ 8 w 220"/>
                <a:gd name="T37" fmla="*/ 132 h 526"/>
                <a:gd name="T38" fmla="*/ 8 w 220"/>
                <a:gd name="T39" fmla="*/ 137 h 526"/>
                <a:gd name="T40" fmla="*/ 6 w 220"/>
                <a:gd name="T41" fmla="*/ 141 h 526"/>
                <a:gd name="T42" fmla="*/ 6 w 220"/>
                <a:gd name="T43" fmla="*/ 151 h 526"/>
                <a:gd name="T44" fmla="*/ 4 w 220"/>
                <a:gd name="T45" fmla="*/ 159 h 526"/>
                <a:gd name="T46" fmla="*/ 0 w 220"/>
                <a:gd name="T47" fmla="*/ 166 h 526"/>
                <a:gd name="T48" fmla="*/ 2 w 220"/>
                <a:gd name="T49" fmla="*/ 170 h 526"/>
                <a:gd name="T50" fmla="*/ 4 w 220"/>
                <a:gd name="T51" fmla="*/ 177 h 526"/>
                <a:gd name="T52" fmla="*/ 20 w 220"/>
                <a:gd name="T53" fmla="*/ 179 h 526"/>
                <a:gd name="T54" fmla="*/ 19 w 220"/>
                <a:gd name="T55" fmla="*/ 173 h 526"/>
                <a:gd name="T56" fmla="*/ 20 w 220"/>
                <a:gd name="T57" fmla="*/ 166 h 526"/>
                <a:gd name="T58" fmla="*/ 24 w 220"/>
                <a:gd name="T59" fmla="*/ 166 h 526"/>
                <a:gd name="T60" fmla="*/ 32 w 220"/>
                <a:gd name="T61" fmla="*/ 151 h 526"/>
                <a:gd name="T62" fmla="*/ 25 w 220"/>
                <a:gd name="T63" fmla="*/ 145 h 526"/>
                <a:gd name="T64" fmla="*/ 33 w 220"/>
                <a:gd name="T65" fmla="*/ 137 h 526"/>
                <a:gd name="T66" fmla="*/ 33 w 220"/>
                <a:gd name="T67" fmla="*/ 133 h 526"/>
                <a:gd name="T68" fmla="*/ 39 w 220"/>
                <a:gd name="T69" fmla="*/ 124 h 526"/>
                <a:gd name="T70" fmla="*/ 39 w 220"/>
                <a:gd name="T71" fmla="*/ 121 h 526"/>
                <a:gd name="T72" fmla="*/ 42 w 220"/>
                <a:gd name="T73" fmla="*/ 121 h 526"/>
                <a:gd name="T74" fmla="*/ 38 w 220"/>
                <a:gd name="T75" fmla="*/ 116 h 526"/>
                <a:gd name="T76" fmla="*/ 39 w 220"/>
                <a:gd name="T77" fmla="*/ 111 h 526"/>
                <a:gd name="T78" fmla="*/ 48 w 220"/>
                <a:gd name="T79" fmla="*/ 111 h 526"/>
                <a:gd name="T80" fmla="*/ 48 w 220"/>
                <a:gd name="T81" fmla="*/ 98 h 526"/>
                <a:gd name="T82" fmla="*/ 65 w 220"/>
                <a:gd name="T83" fmla="*/ 95 h 526"/>
                <a:gd name="T84" fmla="*/ 68 w 220"/>
                <a:gd name="T85" fmla="*/ 82 h 526"/>
                <a:gd name="T86" fmla="*/ 65 w 220"/>
                <a:gd name="T87" fmla="*/ 73 h 526"/>
                <a:gd name="T88" fmla="*/ 64 w 220"/>
                <a:gd name="T89" fmla="*/ 64 h 526"/>
                <a:gd name="T90" fmla="*/ 65 w 220"/>
                <a:gd name="T91" fmla="*/ 59 h 526"/>
                <a:gd name="T92" fmla="*/ 67 w 220"/>
                <a:gd name="T93" fmla="*/ 53 h 526"/>
                <a:gd name="T94" fmla="*/ 69 w 220"/>
                <a:gd name="T95" fmla="*/ 46 h 526"/>
                <a:gd name="T96" fmla="*/ 74 w 220"/>
                <a:gd name="T97" fmla="*/ 38 h 526"/>
                <a:gd name="T98" fmla="*/ 79 w 220"/>
                <a:gd name="T99" fmla="*/ 33 h 526"/>
                <a:gd name="T100" fmla="*/ 84 w 220"/>
                <a:gd name="T101" fmla="*/ 30 h 526"/>
                <a:gd name="T102" fmla="*/ 83 w 220"/>
                <a:gd name="T103" fmla="*/ 21 h 526"/>
                <a:gd name="T104" fmla="*/ 79 w 220"/>
                <a:gd name="T105" fmla="*/ 24 h 526"/>
                <a:gd name="T106" fmla="*/ 76 w 220"/>
                <a:gd name="T107" fmla="*/ 31 h 526"/>
                <a:gd name="T108" fmla="*/ 68 w 220"/>
                <a:gd name="T109" fmla="*/ 30 h 526"/>
                <a:gd name="T110" fmla="*/ 64 w 220"/>
                <a:gd name="T111" fmla="*/ 27 h 526"/>
                <a:gd name="T112" fmla="*/ 64 w 220"/>
                <a:gd name="T113" fmla="*/ 17 h 526"/>
                <a:gd name="T114" fmla="*/ 59 w 220"/>
                <a:gd name="T115" fmla="*/ 13 h 526"/>
                <a:gd name="T116" fmla="*/ 54 w 220"/>
                <a:gd name="T117" fmla="*/ 8 h 526"/>
                <a:gd name="T118" fmla="*/ 39 w 220"/>
                <a:gd name="T119" fmla="*/ 197 h 526"/>
                <a:gd name="T120" fmla="*/ 39 w 220"/>
                <a:gd name="T121" fmla="*/ 199 h 5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0" h="526">
                  <a:moveTo>
                    <a:pt x="52" y="490"/>
                  </a:moveTo>
                  <a:lnTo>
                    <a:pt x="52" y="524"/>
                  </a:lnTo>
                  <a:lnTo>
                    <a:pt x="54" y="522"/>
                  </a:lnTo>
                  <a:lnTo>
                    <a:pt x="62" y="524"/>
                  </a:lnTo>
                  <a:lnTo>
                    <a:pt x="88" y="526"/>
                  </a:lnTo>
                  <a:lnTo>
                    <a:pt x="88" y="520"/>
                  </a:lnTo>
                  <a:lnTo>
                    <a:pt x="84" y="520"/>
                  </a:lnTo>
                  <a:lnTo>
                    <a:pt x="80" y="520"/>
                  </a:lnTo>
                  <a:lnTo>
                    <a:pt x="74" y="520"/>
                  </a:lnTo>
                  <a:lnTo>
                    <a:pt x="56" y="504"/>
                  </a:lnTo>
                  <a:lnTo>
                    <a:pt x="56" y="496"/>
                  </a:lnTo>
                  <a:lnTo>
                    <a:pt x="56" y="492"/>
                  </a:lnTo>
                  <a:lnTo>
                    <a:pt x="52" y="490"/>
                  </a:lnTo>
                  <a:close/>
                  <a:moveTo>
                    <a:pt x="122" y="2"/>
                  </a:moveTo>
                  <a:lnTo>
                    <a:pt x="106" y="2"/>
                  </a:lnTo>
                  <a:lnTo>
                    <a:pt x="104" y="0"/>
                  </a:lnTo>
                  <a:lnTo>
                    <a:pt x="102" y="4"/>
                  </a:lnTo>
                  <a:lnTo>
                    <a:pt x="98" y="10"/>
                  </a:lnTo>
                  <a:lnTo>
                    <a:pt x="98" y="8"/>
                  </a:lnTo>
                  <a:lnTo>
                    <a:pt x="94" y="2"/>
                  </a:lnTo>
                  <a:lnTo>
                    <a:pt x="86" y="2"/>
                  </a:lnTo>
                  <a:lnTo>
                    <a:pt x="80" y="0"/>
                  </a:lnTo>
                  <a:lnTo>
                    <a:pt x="76" y="0"/>
                  </a:lnTo>
                  <a:lnTo>
                    <a:pt x="68" y="6"/>
                  </a:lnTo>
                  <a:lnTo>
                    <a:pt x="68" y="10"/>
                  </a:lnTo>
                  <a:lnTo>
                    <a:pt x="68" y="14"/>
                  </a:lnTo>
                  <a:lnTo>
                    <a:pt x="70" y="16"/>
                  </a:lnTo>
                  <a:lnTo>
                    <a:pt x="72" y="18"/>
                  </a:lnTo>
                  <a:lnTo>
                    <a:pt x="72" y="20"/>
                  </a:lnTo>
                  <a:lnTo>
                    <a:pt x="72" y="28"/>
                  </a:lnTo>
                  <a:lnTo>
                    <a:pt x="70" y="30"/>
                  </a:lnTo>
                  <a:lnTo>
                    <a:pt x="68" y="30"/>
                  </a:lnTo>
                  <a:lnTo>
                    <a:pt x="66" y="32"/>
                  </a:lnTo>
                  <a:lnTo>
                    <a:pt x="64" y="34"/>
                  </a:lnTo>
                  <a:lnTo>
                    <a:pt x="62" y="36"/>
                  </a:lnTo>
                  <a:lnTo>
                    <a:pt x="60" y="38"/>
                  </a:lnTo>
                  <a:lnTo>
                    <a:pt x="58" y="40"/>
                  </a:lnTo>
                  <a:lnTo>
                    <a:pt x="56" y="42"/>
                  </a:lnTo>
                  <a:lnTo>
                    <a:pt x="56" y="54"/>
                  </a:lnTo>
                  <a:lnTo>
                    <a:pt x="58" y="60"/>
                  </a:lnTo>
                  <a:lnTo>
                    <a:pt x="58" y="62"/>
                  </a:lnTo>
                  <a:lnTo>
                    <a:pt x="58" y="64"/>
                  </a:lnTo>
                  <a:lnTo>
                    <a:pt x="56" y="66"/>
                  </a:lnTo>
                  <a:lnTo>
                    <a:pt x="56" y="72"/>
                  </a:lnTo>
                  <a:lnTo>
                    <a:pt x="58" y="76"/>
                  </a:lnTo>
                  <a:lnTo>
                    <a:pt x="56" y="82"/>
                  </a:lnTo>
                  <a:lnTo>
                    <a:pt x="50" y="92"/>
                  </a:lnTo>
                  <a:lnTo>
                    <a:pt x="46" y="96"/>
                  </a:lnTo>
                  <a:lnTo>
                    <a:pt x="46" y="98"/>
                  </a:lnTo>
                  <a:lnTo>
                    <a:pt x="44" y="102"/>
                  </a:lnTo>
                  <a:lnTo>
                    <a:pt x="42" y="118"/>
                  </a:lnTo>
                  <a:lnTo>
                    <a:pt x="44" y="124"/>
                  </a:lnTo>
                  <a:lnTo>
                    <a:pt x="42" y="130"/>
                  </a:lnTo>
                  <a:lnTo>
                    <a:pt x="40" y="134"/>
                  </a:lnTo>
                  <a:lnTo>
                    <a:pt x="40" y="140"/>
                  </a:lnTo>
                  <a:lnTo>
                    <a:pt x="38" y="146"/>
                  </a:lnTo>
                  <a:lnTo>
                    <a:pt x="38" y="152"/>
                  </a:lnTo>
                  <a:lnTo>
                    <a:pt x="40" y="158"/>
                  </a:lnTo>
                  <a:lnTo>
                    <a:pt x="38" y="162"/>
                  </a:lnTo>
                  <a:lnTo>
                    <a:pt x="36" y="168"/>
                  </a:lnTo>
                  <a:lnTo>
                    <a:pt x="36" y="172"/>
                  </a:lnTo>
                  <a:lnTo>
                    <a:pt x="38" y="178"/>
                  </a:lnTo>
                  <a:lnTo>
                    <a:pt x="38" y="182"/>
                  </a:lnTo>
                  <a:lnTo>
                    <a:pt x="36" y="192"/>
                  </a:lnTo>
                  <a:lnTo>
                    <a:pt x="32" y="200"/>
                  </a:lnTo>
                  <a:lnTo>
                    <a:pt x="32" y="204"/>
                  </a:lnTo>
                  <a:lnTo>
                    <a:pt x="32" y="208"/>
                  </a:lnTo>
                  <a:lnTo>
                    <a:pt x="32" y="212"/>
                  </a:lnTo>
                  <a:lnTo>
                    <a:pt x="32" y="216"/>
                  </a:lnTo>
                  <a:lnTo>
                    <a:pt x="30" y="218"/>
                  </a:lnTo>
                  <a:lnTo>
                    <a:pt x="28" y="218"/>
                  </a:lnTo>
                  <a:lnTo>
                    <a:pt x="24" y="222"/>
                  </a:lnTo>
                  <a:lnTo>
                    <a:pt x="24" y="224"/>
                  </a:lnTo>
                  <a:lnTo>
                    <a:pt x="22" y="228"/>
                  </a:lnTo>
                  <a:lnTo>
                    <a:pt x="22" y="238"/>
                  </a:lnTo>
                  <a:lnTo>
                    <a:pt x="24" y="242"/>
                  </a:lnTo>
                  <a:lnTo>
                    <a:pt x="24" y="248"/>
                  </a:lnTo>
                  <a:lnTo>
                    <a:pt x="22" y="250"/>
                  </a:lnTo>
                  <a:lnTo>
                    <a:pt x="18" y="260"/>
                  </a:lnTo>
                  <a:lnTo>
                    <a:pt x="18" y="268"/>
                  </a:lnTo>
                  <a:lnTo>
                    <a:pt x="16" y="272"/>
                  </a:lnTo>
                  <a:lnTo>
                    <a:pt x="14" y="276"/>
                  </a:lnTo>
                  <a:lnTo>
                    <a:pt x="12" y="278"/>
                  </a:lnTo>
                  <a:lnTo>
                    <a:pt x="14" y="282"/>
                  </a:lnTo>
                  <a:lnTo>
                    <a:pt x="16" y="288"/>
                  </a:lnTo>
                  <a:lnTo>
                    <a:pt x="14" y="294"/>
                  </a:lnTo>
                  <a:lnTo>
                    <a:pt x="14" y="296"/>
                  </a:lnTo>
                  <a:lnTo>
                    <a:pt x="16" y="298"/>
                  </a:lnTo>
                  <a:lnTo>
                    <a:pt x="18" y="298"/>
                  </a:lnTo>
                  <a:lnTo>
                    <a:pt x="18" y="302"/>
                  </a:lnTo>
                  <a:lnTo>
                    <a:pt x="18" y="312"/>
                  </a:lnTo>
                  <a:lnTo>
                    <a:pt x="16" y="318"/>
                  </a:lnTo>
                  <a:lnTo>
                    <a:pt x="14" y="322"/>
                  </a:lnTo>
                  <a:lnTo>
                    <a:pt x="14" y="324"/>
                  </a:lnTo>
                  <a:lnTo>
                    <a:pt x="18" y="328"/>
                  </a:lnTo>
                  <a:lnTo>
                    <a:pt x="18" y="330"/>
                  </a:lnTo>
                  <a:lnTo>
                    <a:pt x="18" y="332"/>
                  </a:lnTo>
                  <a:lnTo>
                    <a:pt x="18" y="336"/>
                  </a:lnTo>
                  <a:lnTo>
                    <a:pt x="20" y="340"/>
                  </a:lnTo>
                  <a:lnTo>
                    <a:pt x="20" y="344"/>
                  </a:lnTo>
                  <a:lnTo>
                    <a:pt x="22" y="346"/>
                  </a:lnTo>
                  <a:lnTo>
                    <a:pt x="20" y="348"/>
                  </a:lnTo>
                  <a:lnTo>
                    <a:pt x="18" y="352"/>
                  </a:lnTo>
                  <a:lnTo>
                    <a:pt x="18" y="356"/>
                  </a:lnTo>
                  <a:lnTo>
                    <a:pt x="20" y="358"/>
                  </a:lnTo>
                  <a:lnTo>
                    <a:pt x="20" y="360"/>
                  </a:lnTo>
                  <a:lnTo>
                    <a:pt x="18" y="362"/>
                  </a:lnTo>
                  <a:lnTo>
                    <a:pt x="16" y="362"/>
                  </a:lnTo>
                  <a:lnTo>
                    <a:pt x="16" y="366"/>
                  </a:lnTo>
                  <a:lnTo>
                    <a:pt x="14" y="368"/>
                  </a:lnTo>
                  <a:lnTo>
                    <a:pt x="16" y="372"/>
                  </a:lnTo>
                  <a:lnTo>
                    <a:pt x="18" y="376"/>
                  </a:lnTo>
                  <a:lnTo>
                    <a:pt x="16" y="380"/>
                  </a:lnTo>
                  <a:lnTo>
                    <a:pt x="16" y="386"/>
                  </a:lnTo>
                  <a:lnTo>
                    <a:pt x="16" y="392"/>
                  </a:lnTo>
                  <a:lnTo>
                    <a:pt x="16" y="396"/>
                  </a:lnTo>
                  <a:lnTo>
                    <a:pt x="12" y="400"/>
                  </a:lnTo>
                  <a:lnTo>
                    <a:pt x="10" y="404"/>
                  </a:lnTo>
                  <a:lnTo>
                    <a:pt x="10" y="408"/>
                  </a:lnTo>
                  <a:lnTo>
                    <a:pt x="12" y="412"/>
                  </a:lnTo>
                  <a:lnTo>
                    <a:pt x="10" y="416"/>
                  </a:lnTo>
                  <a:lnTo>
                    <a:pt x="4" y="420"/>
                  </a:lnTo>
                  <a:lnTo>
                    <a:pt x="2" y="420"/>
                  </a:lnTo>
                  <a:lnTo>
                    <a:pt x="0" y="424"/>
                  </a:lnTo>
                  <a:lnTo>
                    <a:pt x="2" y="430"/>
                  </a:lnTo>
                  <a:lnTo>
                    <a:pt x="2" y="434"/>
                  </a:lnTo>
                  <a:lnTo>
                    <a:pt x="0" y="438"/>
                  </a:lnTo>
                  <a:lnTo>
                    <a:pt x="0" y="442"/>
                  </a:lnTo>
                  <a:lnTo>
                    <a:pt x="0" y="448"/>
                  </a:lnTo>
                  <a:lnTo>
                    <a:pt x="0" y="450"/>
                  </a:lnTo>
                  <a:lnTo>
                    <a:pt x="2" y="450"/>
                  </a:lnTo>
                  <a:lnTo>
                    <a:pt x="6" y="448"/>
                  </a:lnTo>
                  <a:lnTo>
                    <a:pt x="8" y="450"/>
                  </a:lnTo>
                  <a:lnTo>
                    <a:pt x="10" y="454"/>
                  </a:lnTo>
                  <a:lnTo>
                    <a:pt x="8" y="456"/>
                  </a:lnTo>
                  <a:lnTo>
                    <a:pt x="6" y="458"/>
                  </a:lnTo>
                  <a:lnTo>
                    <a:pt x="6" y="460"/>
                  </a:lnTo>
                  <a:lnTo>
                    <a:pt x="10" y="466"/>
                  </a:lnTo>
                  <a:lnTo>
                    <a:pt x="14" y="472"/>
                  </a:lnTo>
                  <a:lnTo>
                    <a:pt x="18" y="478"/>
                  </a:lnTo>
                  <a:lnTo>
                    <a:pt x="34" y="476"/>
                  </a:lnTo>
                  <a:lnTo>
                    <a:pt x="52" y="478"/>
                  </a:lnTo>
                  <a:lnTo>
                    <a:pt x="52" y="472"/>
                  </a:lnTo>
                  <a:lnTo>
                    <a:pt x="46" y="472"/>
                  </a:lnTo>
                  <a:lnTo>
                    <a:pt x="48" y="470"/>
                  </a:lnTo>
                  <a:lnTo>
                    <a:pt x="48" y="464"/>
                  </a:lnTo>
                  <a:lnTo>
                    <a:pt x="48" y="460"/>
                  </a:lnTo>
                  <a:lnTo>
                    <a:pt x="48" y="454"/>
                  </a:lnTo>
                  <a:lnTo>
                    <a:pt x="52" y="452"/>
                  </a:lnTo>
                  <a:lnTo>
                    <a:pt x="56" y="452"/>
                  </a:lnTo>
                  <a:lnTo>
                    <a:pt x="54" y="448"/>
                  </a:lnTo>
                  <a:lnTo>
                    <a:pt x="50" y="446"/>
                  </a:lnTo>
                  <a:lnTo>
                    <a:pt x="52" y="442"/>
                  </a:lnTo>
                  <a:lnTo>
                    <a:pt x="52" y="438"/>
                  </a:lnTo>
                  <a:lnTo>
                    <a:pt x="56" y="442"/>
                  </a:lnTo>
                  <a:lnTo>
                    <a:pt x="56" y="446"/>
                  </a:lnTo>
                  <a:lnTo>
                    <a:pt x="60" y="444"/>
                  </a:lnTo>
                  <a:lnTo>
                    <a:pt x="64" y="444"/>
                  </a:lnTo>
                  <a:lnTo>
                    <a:pt x="64" y="438"/>
                  </a:lnTo>
                  <a:lnTo>
                    <a:pt x="66" y="432"/>
                  </a:lnTo>
                  <a:lnTo>
                    <a:pt x="70" y="424"/>
                  </a:lnTo>
                  <a:lnTo>
                    <a:pt x="78" y="416"/>
                  </a:lnTo>
                  <a:lnTo>
                    <a:pt x="88" y="410"/>
                  </a:lnTo>
                  <a:lnTo>
                    <a:pt x="84" y="404"/>
                  </a:lnTo>
                  <a:lnTo>
                    <a:pt x="84" y="402"/>
                  </a:lnTo>
                  <a:lnTo>
                    <a:pt x="84" y="398"/>
                  </a:lnTo>
                  <a:lnTo>
                    <a:pt x="82" y="394"/>
                  </a:lnTo>
                  <a:lnTo>
                    <a:pt x="78" y="394"/>
                  </a:lnTo>
                  <a:lnTo>
                    <a:pt x="74" y="394"/>
                  </a:lnTo>
                  <a:lnTo>
                    <a:pt x="72" y="388"/>
                  </a:lnTo>
                  <a:lnTo>
                    <a:pt x="66" y="382"/>
                  </a:lnTo>
                  <a:lnTo>
                    <a:pt x="64" y="378"/>
                  </a:lnTo>
                  <a:lnTo>
                    <a:pt x="66" y="374"/>
                  </a:lnTo>
                  <a:lnTo>
                    <a:pt x="72" y="370"/>
                  </a:lnTo>
                  <a:lnTo>
                    <a:pt x="80" y="358"/>
                  </a:lnTo>
                  <a:lnTo>
                    <a:pt x="82" y="358"/>
                  </a:lnTo>
                  <a:lnTo>
                    <a:pt x="86" y="360"/>
                  </a:lnTo>
                  <a:lnTo>
                    <a:pt x="88" y="360"/>
                  </a:lnTo>
                  <a:lnTo>
                    <a:pt x="88" y="356"/>
                  </a:lnTo>
                  <a:lnTo>
                    <a:pt x="88" y="354"/>
                  </a:lnTo>
                  <a:lnTo>
                    <a:pt x="88" y="352"/>
                  </a:lnTo>
                  <a:lnTo>
                    <a:pt x="90" y="350"/>
                  </a:lnTo>
                  <a:lnTo>
                    <a:pt x="92" y="350"/>
                  </a:lnTo>
                  <a:lnTo>
                    <a:pt x="92" y="338"/>
                  </a:lnTo>
                  <a:lnTo>
                    <a:pt x="94" y="328"/>
                  </a:lnTo>
                  <a:lnTo>
                    <a:pt x="98" y="328"/>
                  </a:lnTo>
                  <a:lnTo>
                    <a:pt x="100" y="326"/>
                  </a:lnTo>
                  <a:lnTo>
                    <a:pt x="102" y="324"/>
                  </a:lnTo>
                  <a:lnTo>
                    <a:pt x="100" y="322"/>
                  </a:lnTo>
                  <a:lnTo>
                    <a:pt x="96" y="322"/>
                  </a:lnTo>
                  <a:lnTo>
                    <a:pt x="98" y="318"/>
                  </a:lnTo>
                  <a:lnTo>
                    <a:pt x="102" y="318"/>
                  </a:lnTo>
                  <a:lnTo>
                    <a:pt x="104" y="318"/>
                  </a:lnTo>
                  <a:lnTo>
                    <a:pt x="106" y="320"/>
                  </a:lnTo>
                  <a:lnTo>
                    <a:pt x="108" y="322"/>
                  </a:lnTo>
                  <a:lnTo>
                    <a:pt x="108" y="324"/>
                  </a:lnTo>
                  <a:lnTo>
                    <a:pt x="112" y="322"/>
                  </a:lnTo>
                  <a:lnTo>
                    <a:pt x="112" y="320"/>
                  </a:lnTo>
                  <a:lnTo>
                    <a:pt x="112" y="318"/>
                  </a:lnTo>
                  <a:lnTo>
                    <a:pt x="112" y="314"/>
                  </a:lnTo>
                  <a:lnTo>
                    <a:pt x="104" y="316"/>
                  </a:lnTo>
                  <a:lnTo>
                    <a:pt x="98" y="314"/>
                  </a:lnTo>
                  <a:lnTo>
                    <a:pt x="98" y="304"/>
                  </a:lnTo>
                  <a:lnTo>
                    <a:pt x="96" y="304"/>
                  </a:lnTo>
                  <a:lnTo>
                    <a:pt x="92" y="302"/>
                  </a:lnTo>
                  <a:lnTo>
                    <a:pt x="96" y="290"/>
                  </a:lnTo>
                  <a:lnTo>
                    <a:pt x="100" y="292"/>
                  </a:lnTo>
                  <a:lnTo>
                    <a:pt x="102" y="292"/>
                  </a:lnTo>
                  <a:lnTo>
                    <a:pt x="104" y="294"/>
                  </a:lnTo>
                  <a:lnTo>
                    <a:pt x="104" y="298"/>
                  </a:lnTo>
                  <a:lnTo>
                    <a:pt x="114" y="298"/>
                  </a:lnTo>
                  <a:lnTo>
                    <a:pt x="120" y="294"/>
                  </a:lnTo>
                  <a:lnTo>
                    <a:pt x="126" y="290"/>
                  </a:lnTo>
                  <a:lnTo>
                    <a:pt x="128" y="268"/>
                  </a:lnTo>
                  <a:lnTo>
                    <a:pt x="122" y="264"/>
                  </a:lnTo>
                  <a:lnTo>
                    <a:pt x="122" y="262"/>
                  </a:lnTo>
                  <a:lnTo>
                    <a:pt x="122" y="260"/>
                  </a:lnTo>
                  <a:lnTo>
                    <a:pt x="124" y="258"/>
                  </a:lnTo>
                  <a:lnTo>
                    <a:pt x="126" y="260"/>
                  </a:lnTo>
                  <a:lnTo>
                    <a:pt x="130" y="262"/>
                  </a:lnTo>
                  <a:lnTo>
                    <a:pt x="134" y="260"/>
                  </a:lnTo>
                  <a:lnTo>
                    <a:pt x="154" y="256"/>
                  </a:lnTo>
                  <a:lnTo>
                    <a:pt x="162" y="254"/>
                  </a:lnTo>
                  <a:lnTo>
                    <a:pt x="170" y="250"/>
                  </a:lnTo>
                  <a:lnTo>
                    <a:pt x="178" y="244"/>
                  </a:lnTo>
                  <a:lnTo>
                    <a:pt x="182" y="238"/>
                  </a:lnTo>
                  <a:lnTo>
                    <a:pt x="186" y="220"/>
                  </a:lnTo>
                  <a:lnTo>
                    <a:pt x="182" y="218"/>
                  </a:lnTo>
                  <a:lnTo>
                    <a:pt x="180" y="218"/>
                  </a:lnTo>
                  <a:lnTo>
                    <a:pt x="178" y="216"/>
                  </a:lnTo>
                  <a:lnTo>
                    <a:pt x="178" y="212"/>
                  </a:lnTo>
                  <a:lnTo>
                    <a:pt x="178" y="210"/>
                  </a:lnTo>
                  <a:lnTo>
                    <a:pt x="180" y="208"/>
                  </a:lnTo>
                  <a:lnTo>
                    <a:pt x="180" y="206"/>
                  </a:lnTo>
                  <a:lnTo>
                    <a:pt x="174" y="200"/>
                  </a:lnTo>
                  <a:lnTo>
                    <a:pt x="170" y="192"/>
                  </a:lnTo>
                  <a:lnTo>
                    <a:pt x="164" y="180"/>
                  </a:lnTo>
                  <a:lnTo>
                    <a:pt x="166" y="180"/>
                  </a:lnTo>
                  <a:lnTo>
                    <a:pt x="166" y="178"/>
                  </a:lnTo>
                  <a:lnTo>
                    <a:pt x="166" y="172"/>
                  </a:lnTo>
                  <a:lnTo>
                    <a:pt x="168" y="168"/>
                  </a:lnTo>
                  <a:lnTo>
                    <a:pt x="166" y="168"/>
                  </a:lnTo>
                  <a:lnTo>
                    <a:pt x="168" y="166"/>
                  </a:lnTo>
                  <a:lnTo>
                    <a:pt x="170" y="164"/>
                  </a:lnTo>
                  <a:lnTo>
                    <a:pt x="170" y="160"/>
                  </a:lnTo>
                  <a:lnTo>
                    <a:pt x="170" y="156"/>
                  </a:lnTo>
                  <a:lnTo>
                    <a:pt x="170" y="154"/>
                  </a:lnTo>
                  <a:lnTo>
                    <a:pt x="170" y="152"/>
                  </a:lnTo>
                  <a:lnTo>
                    <a:pt x="172" y="150"/>
                  </a:lnTo>
                  <a:lnTo>
                    <a:pt x="172" y="146"/>
                  </a:lnTo>
                  <a:lnTo>
                    <a:pt x="172" y="144"/>
                  </a:lnTo>
                  <a:lnTo>
                    <a:pt x="174" y="142"/>
                  </a:lnTo>
                  <a:lnTo>
                    <a:pt x="174" y="140"/>
                  </a:lnTo>
                  <a:lnTo>
                    <a:pt x="174" y="138"/>
                  </a:lnTo>
                  <a:lnTo>
                    <a:pt x="174" y="134"/>
                  </a:lnTo>
                  <a:lnTo>
                    <a:pt x="176" y="130"/>
                  </a:lnTo>
                  <a:lnTo>
                    <a:pt x="178" y="128"/>
                  </a:lnTo>
                  <a:lnTo>
                    <a:pt x="180" y="120"/>
                  </a:lnTo>
                  <a:lnTo>
                    <a:pt x="182" y="116"/>
                  </a:lnTo>
                  <a:lnTo>
                    <a:pt x="184" y="114"/>
                  </a:lnTo>
                  <a:lnTo>
                    <a:pt x="188" y="110"/>
                  </a:lnTo>
                  <a:lnTo>
                    <a:pt x="188" y="106"/>
                  </a:lnTo>
                  <a:lnTo>
                    <a:pt x="190" y="104"/>
                  </a:lnTo>
                  <a:lnTo>
                    <a:pt x="192" y="102"/>
                  </a:lnTo>
                  <a:lnTo>
                    <a:pt x="194" y="100"/>
                  </a:lnTo>
                  <a:lnTo>
                    <a:pt x="196" y="100"/>
                  </a:lnTo>
                  <a:lnTo>
                    <a:pt x="198" y="96"/>
                  </a:lnTo>
                  <a:lnTo>
                    <a:pt x="202" y="94"/>
                  </a:lnTo>
                  <a:lnTo>
                    <a:pt x="204" y="90"/>
                  </a:lnTo>
                  <a:lnTo>
                    <a:pt x="208" y="86"/>
                  </a:lnTo>
                  <a:lnTo>
                    <a:pt x="208" y="84"/>
                  </a:lnTo>
                  <a:lnTo>
                    <a:pt x="212" y="84"/>
                  </a:lnTo>
                  <a:lnTo>
                    <a:pt x="214" y="84"/>
                  </a:lnTo>
                  <a:lnTo>
                    <a:pt x="216" y="82"/>
                  </a:lnTo>
                  <a:lnTo>
                    <a:pt x="220" y="80"/>
                  </a:lnTo>
                  <a:lnTo>
                    <a:pt x="220" y="78"/>
                  </a:lnTo>
                  <a:lnTo>
                    <a:pt x="220" y="66"/>
                  </a:lnTo>
                  <a:lnTo>
                    <a:pt x="220" y="56"/>
                  </a:lnTo>
                  <a:lnTo>
                    <a:pt x="218" y="56"/>
                  </a:lnTo>
                  <a:lnTo>
                    <a:pt x="216" y="56"/>
                  </a:lnTo>
                  <a:lnTo>
                    <a:pt x="214" y="58"/>
                  </a:lnTo>
                  <a:lnTo>
                    <a:pt x="212" y="56"/>
                  </a:lnTo>
                  <a:lnTo>
                    <a:pt x="210" y="56"/>
                  </a:lnTo>
                  <a:lnTo>
                    <a:pt x="208" y="58"/>
                  </a:lnTo>
                  <a:lnTo>
                    <a:pt x="208" y="62"/>
                  </a:lnTo>
                  <a:lnTo>
                    <a:pt x="208" y="68"/>
                  </a:lnTo>
                  <a:lnTo>
                    <a:pt x="206" y="72"/>
                  </a:lnTo>
                  <a:lnTo>
                    <a:pt x="204" y="76"/>
                  </a:lnTo>
                  <a:lnTo>
                    <a:pt x="202" y="80"/>
                  </a:lnTo>
                  <a:lnTo>
                    <a:pt x="200" y="82"/>
                  </a:lnTo>
                  <a:lnTo>
                    <a:pt x="198" y="82"/>
                  </a:lnTo>
                  <a:lnTo>
                    <a:pt x="194" y="82"/>
                  </a:lnTo>
                  <a:lnTo>
                    <a:pt x="184" y="82"/>
                  </a:lnTo>
                  <a:lnTo>
                    <a:pt x="180" y="82"/>
                  </a:lnTo>
                  <a:lnTo>
                    <a:pt x="176" y="80"/>
                  </a:lnTo>
                  <a:lnTo>
                    <a:pt x="172" y="80"/>
                  </a:lnTo>
                  <a:lnTo>
                    <a:pt x="168" y="80"/>
                  </a:lnTo>
                  <a:lnTo>
                    <a:pt x="164" y="80"/>
                  </a:lnTo>
                  <a:lnTo>
                    <a:pt x="164" y="78"/>
                  </a:lnTo>
                  <a:lnTo>
                    <a:pt x="168" y="70"/>
                  </a:lnTo>
                  <a:lnTo>
                    <a:pt x="172" y="66"/>
                  </a:lnTo>
                  <a:lnTo>
                    <a:pt x="174" y="60"/>
                  </a:lnTo>
                  <a:lnTo>
                    <a:pt x="174" y="54"/>
                  </a:lnTo>
                  <a:lnTo>
                    <a:pt x="174" y="52"/>
                  </a:lnTo>
                  <a:lnTo>
                    <a:pt x="172" y="50"/>
                  </a:lnTo>
                  <a:lnTo>
                    <a:pt x="168" y="46"/>
                  </a:lnTo>
                  <a:lnTo>
                    <a:pt x="166" y="42"/>
                  </a:lnTo>
                  <a:lnTo>
                    <a:pt x="160" y="38"/>
                  </a:lnTo>
                  <a:lnTo>
                    <a:pt x="158" y="38"/>
                  </a:lnTo>
                  <a:lnTo>
                    <a:pt x="156" y="38"/>
                  </a:lnTo>
                  <a:lnTo>
                    <a:pt x="154" y="36"/>
                  </a:lnTo>
                  <a:lnTo>
                    <a:pt x="150" y="32"/>
                  </a:lnTo>
                  <a:lnTo>
                    <a:pt x="146" y="30"/>
                  </a:lnTo>
                  <a:lnTo>
                    <a:pt x="144" y="28"/>
                  </a:lnTo>
                  <a:lnTo>
                    <a:pt x="144" y="26"/>
                  </a:lnTo>
                  <a:lnTo>
                    <a:pt x="142" y="22"/>
                  </a:lnTo>
                  <a:lnTo>
                    <a:pt x="140" y="18"/>
                  </a:lnTo>
                  <a:lnTo>
                    <a:pt x="136" y="16"/>
                  </a:lnTo>
                  <a:lnTo>
                    <a:pt x="134" y="14"/>
                  </a:lnTo>
                  <a:lnTo>
                    <a:pt x="132" y="12"/>
                  </a:lnTo>
                  <a:lnTo>
                    <a:pt x="130" y="6"/>
                  </a:lnTo>
                  <a:lnTo>
                    <a:pt x="122" y="2"/>
                  </a:lnTo>
                  <a:close/>
                  <a:moveTo>
                    <a:pt x="102" y="520"/>
                  </a:moveTo>
                  <a:lnTo>
                    <a:pt x="102" y="520"/>
                  </a:lnTo>
                  <a:lnTo>
                    <a:pt x="100" y="522"/>
                  </a:lnTo>
                  <a:lnTo>
                    <a:pt x="102" y="524"/>
                  </a:lnTo>
                  <a:lnTo>
                    <a:pt x="104" y="524"/>
                  </a:lnTo>
                  <a:lnTo>
                    <a:pt x="102" y="524"/>
                  </a:lnTo>
                  <a:lnTo>
                    <a:pt x="108" y="524"/>
                  </a:lnTo>
                  <a:lnTo>
                    <a:pt x="108" y="522"/>
                  </a:lnTo>
                  <a:lnTo>
                    <a:pt x="102" y="520"/>
                  </a:lnTo>
                  <a:close/>
                </a:path>
              </a:pathLst>
            </a:custGeom>
            <a:solidFill>
              <a:srgbClr val="C00000"/>
            </a:solidFill>
            <a:ln w="3175">
              <a:solidFill>
                <a:schemeClr val="bg1"/>
              </a:solidFill>
              <a:round/>
              <a:headEnd/>
              <a:tailEnd/>
            </a:ln>
          </p:spPr>
          <p:txBody>
            <a:bodyPr/>
            <a:lstStyle/>
            <a:p>
              <a:pPr>
                <a:defRPr/>
              </a:pPr>
              <a:endParaRPr lang="en-GB" dirty="0">
                <a:latin typeface="Calibri" pitchFamily="34" charset="0"/>
              </a:endParaRPr>
            </a:p>
          </p:txBody>
        </p:sp>
        <p:sp>
          <p:nvSpPr>
            <p:cNvPr id="1082" name="Freeform 207"/>
            <p:cNvSpPr>
              <a:spLocks/>
            </p:cNvSpPr>
            <p:nvPr/>
          </p:nvSpPr>
          <p:spPr bwMode="auto">
            <a:xfrm>
              <a:off x="5959150" y="5724009"/>
              <a:ext cx="20715" cy="41426"/>
            </a:xfrm>
            <a:custGeom>
              <a:avLst/>
              <a:gdLst>
                <a:gd name="T0" fmla="*/ 0 w 6"/>
                <a:gd name="T1" fmla="*/ 0 h 10"/>
                <a:gd name="T2" fmla="*/ 0 w 6"/>
                <a:gd name="T3" fmla="*/ 3 h 10"/>
                <a:gd name="T4" fmla="*/ 0 w 6"/>
                <a:gd name="T5" fmla="*/ 3 h 10"/>
                <a:gd name="T6" fmla="*/ 1 w 6"/>
                <a:gd name="T7" fmla="*/ 3 h 10"/>
                <a:gd name="T8" fmla="*/ 1 w 6"/>
                <a:gd name="T9" fmla="*/ 4 h 10"/>
                <a:gd name="T10" fmla="*/ 1 w 6"/>
                <a:gd name="T11" fmla="*/ 4 h 10"/>
                <a:gd name="T12" fmla="*/ 1 w 6"/>
                <a:gd name="T13" fmla="*/ 2 h 10"/>
                <a:gd name="T14" fmla="*/ 1 w 6"/>
                <a:gd name="T15" fmla="*/ 2 h 10"/>
                <a:gd name="T16" fmla="*/ 0 w 6"/>
                <a:gd name="T17" fmla="*/ 0 h 10"/>
                <a:gd name="T18" fmla="*/ 0 w 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0">
                  <a:moveTo>
                    <a:pt x="0" y="0"/>
                  </a:moveTo>
                  <a:lnTo>
                    <a:pt x="0" y="8"/>
                  </a:lnTo>
                  <a:lnTo>
                    <a:pt x="2" y="8"/>
                  </a:lnTo>
                  <a:lnTo>
                    <a:pt x="6" y="10"/>
                  </a:lnTo>
                  <a:lnTo>
                    <a:pt x="6" y="4"/>
                  </a:lnTo>
                  <a:lnTo>
                    <a:pt x="0"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85" name="Freeform 210"/>
            <p:cNvSpPr>
              <a:spLocks/>
            </p:cNvSpPr>
            <p:nvPr/>
          </p:nvSpPr>
          <p:spPr bwMode="auto">
            <a:xfrm>
              <a:off x="6290597" y="4227581"/>
              <a:ext cx="367691" cy="486727"/>
            </a:xfrm>
            <a:custGeom>
              <a:avLst/>
              <a:gdLst>
                <a:gd name="T0" fmla="*/ 17 w 90"/>
                <a:gd name="T1" fmla="*/ 2 h 120"/>
                <a:gd name="T2" fmla="*/ 7 w 90"/>
                <a:gd name="T3" fmla="*/ 2 h 120"/>
                <a:gd name="T4" fmla="*/ 6 w 90"/>
                <a:gd name="T5" fmla="*/ 2 h 120"/>
                <a:gd name="T6" fmla="*/ 5 w 90"/>
                <a:gd name="T7" fmla="*/ 4 h 120"/>
                <a:gd name="T8" fmla="*/ 3 w 90"/>
                <a:gd name="T9" fmla="*/ 8 h 120"/>
                <a:gd name="T10" fmla="*/ 0 w 90"/>
                <a:gd name="T11" fmla="*/ 15 h 120"/>
                <a:gd name="T12" fmla="*/ 3 w 90"/>
                <a:gd name="T13" fmla="*/ 16 h 120"/>
                <a:gd name="T14" fmla="*/ 4 w 90"/>
                <a:gd name="T15" fmla="*/ 19 h 120"/>
                <a:gd name="T16" fmla="*/ 6 w 90"/>
                <a:gd name="T17" fmla="*/ 20 h 120"/>
                <a:gd name="T18" fmla="*/ 7 w 90"/>
                <a:gd name="T19" fmla="*/ 21 h 120"/>
                <a:gd name="T20" fmla="*/ 8 w 90"/>
                <a:gd name="T21" fmla="*/ 23 h 120"/>
                <a:gd name="T22" fmla="*/ 8 w 90"/>
                <a:gd name="T23" fmla="*/ 25 h 120"/>
                <a:gd name="T24" fmla="*/ 9 w 90"/>
                <a:gd name="T25" fmla="*/ 26 h 120"/>
                <a:gd name="T26" fmla="*/ 13 w 90"/>
                <a:gd name="T27" fmla="*/ 27 h 120"/>
                <a:gd name="T28" fmla="*/ 13 w 90"/>
                <a:gd name="T29" fmla="*/ 29 h 120"/>
                <a:gd name="T30" fmla="*/ 15 w 90"/>
                <a:gd name="T31" fmla="*/ 29 h 120"/>
                <a:gd name="T32" fmla="*/ 15 w 90"/>
                <a:gd name="T33" fmla="*/ 29 h 120"/>
                <a:gd name="T34" fmla="*/ 17 w 90"/>
                <a:gd name="T35" fmla="*/ 30 h 120"/>
                <a:gd name="T36" fmla="*/ 19 w 90"/>
                <a:gd name="T37" fmla="*/ 33 h 120"/>
                <a:gd name="T38" fmla="*/ 20 w 90"/>
                <a:gd name="T39" fmla="*/ 34 h 120"/>
                <a:gd name="T40" fmla="*/ 20 w 90"/>
                <a:gd name="T41" fmla="*/ 37 h 120"/>
                <a:gd name="T42" fmla="*/ 19 w 90"/>
                <a:gd name="T43" fmla="*/ 38 h 120"/>
                <a:gd name="T44" fmla="*/ 17 w 90"/>
                <a:gd name="T45" fmla="*/ 41 h 120"/>
                <a:gd name="T46" fmla="*/ 17 w 90"/>
                <a:gd name="T47" fmla="*/ 44 h 120"/>
                <a:gd name="T48" fmla="*/ 17 w 90"/>
                <a:gd name="T49" fmla="*/ 44 h 120"/>
                <a:gd name="T50" fmla="*/ 19 w 90"/>
                <a:gd name="T51" fmla="*/ 44 h 120"/>
                <a:gd name="T52" fmla="*/ 21 w 90"/>
                <a:gd name="T53" fmla="*/ 44 h 120"/>
                <a:gd name="T54" fmla="*/ 24 w 90"/>
                <a:gd name="T55" fmla="*/ 45 h 120"/>
                <a:gd name="T56" fmla="*/ 28 w 90"/>
                <a:gd name="T57" fmla="*/ 45 h 120"/>
                <a:gd name="T58" fmla="*/ 29 w 90"/>
                <a:gd name="T59" fmla="*/ 45 h 120"/>
                <a:gd name="T60" fmla="*/ 31 w 90"/>
                <a:gd name="T61" fmla="*/ 45 h 120"/>
                <a:gd name="T62" fmla="*/ 31 w 90"/>
                <a:gd name="T63" fmla="*/ 44 h 120"/>
                <a:gd name="T64" fmla="*/ 32 w 90"/>
                <a:gd name="T65" fmla="*/ 41 h 120"/>
                <a:gd name="T66" fmla="*/ 34 w 90"/>
                <a:gd name="T67" fmla="*/ 40 h 120"/>
                <a:gd name="T68" fmla="*/ 34 w 90"/>
                <a:gd name="T69" fmla="*/ 38 h 120"/>
                <a:gd name="T70" fmla="*/ 34 w 90"/>
                <a:gd name="T71" fmla="*/ 35 h 120"/>
                <a:gd name="T72" fmla="*/ 34 w 90"/>
                <a:gd name="T73" fmla="*/ 33 h 120"/>
                <a:gd name="T74" fmla="*/ 34 w 90"/>
                <a:gd name="T75" fmla="*/ 30 h 120"/>
                <a:gd name="T76" fmla="*/ 35 w 90"/>
                <a:gd name="T77" fmla="*/ 26 h 120"/>
                <a:gd name="T78" fmla="*/ 35 w 90"/>
                <a:gd name="T79" fmla="*/ 26 h 120"/>
                <a:gd name="T80" fmla="*/ 32 w 90"/>
                <a:gd name="T81" fmla="*/ 27 h 120"/>
                <a:gd name="T82" fmla="*/ 32 w 90"/>
                <a:gd name="T83" fmla="*/ 27 h 120"/>
                <a:gd name="T84" fmla="*/ 32 w 90"/>
                <a:gd name="T85" fmla="*/ 24 h 120"/>
                <a:gd name="T86" fmla="*/ 32 w 90"/>
                <a:gd name="T87" fmla="*/ 19 h 120"/>
                <a:gd name="T88" fmla="*/ 31 w 90"/>
                <a:gd name="T89" fmla="*/ 17 h 120"/>
                <a:gd name="T90" fmla="*/ 29 w 90"/>
                <a:gd name="T91" fmla="*/ 16 h 120"/>
                <a:gd name="T92" fmla="*/ 28 w 90"/>
                <a:gd name="T93" fmla="*/ 16 h 120"/>
                <a:gd name="T94" fmla="*/ 27 w 90"/>
                <a:gd name="T95" fmla="*/ 15 h 120"/>
                <a:gd name="T96" fmla="*/ 27 w 90"/>
                <a:gd name="T97" fmla="*/ 15 h 120"/>
                <a:gd name="T98" fmla="*/ 22 w 90"/>
                <a:gd name="T99" fmla="*/ 15 h 120"/>
                <a:gd name="T100" fmla="*/ 21 w 90"/>
                <a:gd name="T101" fmla="*/ 13 h 120"/>
                <a:gd name="T102" fmla="*/ 20 w 90"/>
                <a:gd name="T103" fmla="*/ 10 h 120"/>
                <a:gd name="T104" fmla="*/ 21 w 90"/>
                <a:gd name="T105" fmla="*/ 8 h 120"/>
                <a:gd name="T106" fmla="*/ 20 w 90"/>
                <a:gd name="T107" fmla="*/ 6 h 120"/>
                <a:gd name="T108" fmla="*/ 17 w 90"/>
                <a:gd name="T109" fmla="*/ 3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0" h="120">
                  <a:moveTo>
                    <a:pt x="46" y="8"/>
                  </a:moveTo>
                  <a:lnTo>
                    <a:pt x="42" y="2"/>
                  </a:lnTo>
                  <a:lnTo>
                    <a:pt x="32" y="0"/>
                  </a:lnTo>
                  <a:lnTo>
                    <a:pt x="18" y="2"/>
                  </a:lnTo>
                  <a:lnTo>
                    <a:pt x="14" y="6"/>
                  </a:lnTo>
                  <a:lnTo>
                    <a:pt x="12" y="12"/>
                  </a:lnTo>
                  <a:lnTo>
                    <a:pt x="10" y="16"/>
                  </a:lnTo>
                  <a:lnTo>
                    <a:pt x="8" y="20"/>
                  </a:lnTo>
                  <a:lnTo>
                    <a:pt x="8" y="24"/>
                  </a:lnTo>
                  <a:lnTo>
                    <a:pt x="0" y="40"/>
                  </a:lnTo>
                  <a:lnTo>
                    <a:pt x="8" y="44"/>
                  </a:lnTo>
                  <a:lnTo>
                    <a:pt x="10" y="50"/>
                  </a:lnTo>
                  <a:lnTo>
                    <a:pt x="12" y="52"/>
                  </a:lnTo>
                  <a:lnTo>
                    <a:pt x="14" y="54"/>
                  </a:lnTo>
                  <a:lnTo>
                    <a:pt x="18" y="56"/>
                  </a:lnTo>
                  <a:lnTo>
                    <a:pt x="20" y="60"/>
                  </a:lnTo>
                  <a:lnTo>
                    <a:pt x="22" y="64"/>
                  </a:lnTo>
                  <a:lnTo>
                    <a:pt x="22" y="66"/>
                  </a:lnTo>
                  <a:lnTo>
                    <a:pt x="24" y="68"/>
                  </a:lnTo>
                  <a:lnTo>
                    <a:pt x="28" y="70"/>
                  </a:lnTo>
                  <a:lnTo>
                    <a:pt x="32" y="74"/>
                  </a:lnTo>
                  <a:lnTo>
                    <a:pt x="34" y="76"/>
                  </a:lnTo>
                  <a:lnTo>
                    <a:pt x="36" y="76"/>
                  </a:lnTo>
                  <a:lnTo>
                    <a:pt x="38" y="76"/>
                  </a:lnTo>
                  <a:lnTo>
                    <a:pt x="44" y="80"/>
                  </a:lnTo>
                  <a:lnTo>
                    <a:pt x="46" y="84"/>
                  </a:lnTo>
                  <a:lnTo>
                    <a:pt x="50" y="88"/>
                  </a:lnTo>
                  <a:lnTo>
                    <a:pt x="52" y="90"/>
                  </a:lnTo>
                  <a:lnTo>
                    <a:pt x="52" y="92"/>
                  </a:lnTo>
                  <a:lnTo>
                    <a:pt x="52" y="98"/>
                  </a:lnTo>
                  <a:lnTo>
                    <a:pt x="50" y="104"/>
                  </a:lnTo>
                  <a:lnTo>
                    <a:pt x="46" y="108"/>
                  </a:lnTo>
                  <a:lnTo>
                    <a:pt x="42" y="116"/>
                  </a:lnTo>
                  <a:lnTo>
                    <a:pt x="42" y="118"/>
                  </a:lnTo>
                  <a:lnTo>
                    <a:pt x="46" y="118"/>
                  </a:lnTo>
                  <a:lnTo>
                    <a:pt x="50" y="118"/>
                  </a:lnTo>
                  <a:lnTo>
                    <a:pt x="54" y="118"/>
                  </a:lnTo>
                  <a:lnTo>
                    <a:pt x="58" y="120"/>
                  </a:lnTo>
                  <a:lnTo>
                    <a:pt x="62" y="120"/>
                  </a:lnTo>
                  <a:lnTo>
                    <a:pt x="72" y="120"/>
                  </a:lnTo>
                  <a:lnTo>
                    <a:pt x="76" y="120"/>
                  </a:lnTo>
                  <a:lnTo>
                    <a:pt x="78" y="120"/>
                  </a:lnTo>
                  <a:lnTo>
                    <a:pt x="80" y="118"/>
                  </a:lnTo>
                  <a:lnTo>
                    <a:pt x="82" y="114"/>
                  </a:lnTo>
                  <a:lnTo>
                    <a:pt x="84" y="110"/>
                  </a:lnTo>
                  <a:lnTo>
                    <a:pt x="86" y="106"/>
                  </a:lnTo>
                  <a:lnTo>
                    <a:pt x="86" y="100"/>
                  </a:lnTo>
                  <a:lnTo>
                    <a:pt x="86" y="96"/>
                  </a:lnTo>
                  <a:lnTo>
                    <a:pt x="88" y="94"/>
                  </a:lnTo>
                  <a:lnTo>
                    <a:pt x="88" y="88"/>
                  </a:lnTo>
                  <a:lnTo>
                    <a:pt x="88" y="80"/>
                  </a:lnTo>
                  <a:lnTo>
                    <a:pt x="90" y="74"/>
                  </a:lnTo>
                  <a:lnTo>
                    <a:pt x="90" y="68"/>
                  </a:lnTo>
                  <a:lnTo>
                    <a:pt x="88" y="68"/>
                  </a:lnTo>
                  <a:lnTo>
                    <a:pt x="84" y="70"/>
                  </a:lnTo>
                  <a:lnTo>
                    <a:pt x="82" y="70"/>
                  </a:lnTo>
                  <a:lnTo>
                    <a:pt x="82" y="68"/>
                  </a:lnTo>
                  <a:lnTo>
                    <a:pt x="82" y="64"/>
                  </a:lnTo>
                  <a:lnTo>
                    <a:pt x="82" y="50"/>
                  </a:lnTo>
                  <a:lnTo>
                    <a:pt x="80" y="46"/>
                  </a:lnTo>
                  <a:lnTo>
                    <a:pt x="76" y="44"/>
                  </a:lnTo>
                  <a:lnTo>
                    <a:pt x="74" y="44"/>
                  </a:lnTo>
                  <a:lnTo>
                    <a:pt x="72" y="42"/>
                  </a:lnTo>
                  <a:lnTo>
                    <a:pt x="72" y="40"/>
                  </a:lnTo>
                  <a:lnTo>
                    <a:pt x="70" y="38"/>
                  </a:lnTo>
                  <a:lnTo>
                    <a:pt x="68" y="40"/>
                  </a:lnTo>
                  <a:lnTo>
                    <a:pt x="60" y="40"/>
                  </a:lnTo>
                  <a:lnTo>
                    <a:pt x="56" y="38"/>
                  </a:lnTo>
                  <a:lnTo>
                    <a:pt x="54" y="36"/>
                  </a:lnTo>
                  <a:lnTo>
                    <a:pt x="54" y="32"/>
                  </a:lnTo>
                  <a:lnTo>
                    <a:pt x="52" y="26"/>
                  </a:lnTo>
                  <a:lnTo>
                    <a:pt x="54" y="20"/>
                  </a:lnTo>
                  <a:lnTo>
                    <a:pt x="52" y="16"/>
                  </a:lnTo>
                  <a:lnTo>
                    <a:pt x="50" y="12"/>
                  </a:lnTo>
                  <a:lnTo>
                    <a:pt x="46" y="8"/>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086" name="Freeform 211"/>
            <p:cNvSpPr>
              <a:spLocks noEditPoints="1"/>
            </p:cNvSpPr>
            <p:nvPr/>
          </p:nvSpPr>
          <p:spPr bwMode="auto">
            <a:xfrm>
              <a:off x="5161620" y="2265137"/>
              <a:ext cx="186436" cy="217472"/>
            </a:xfrm>
            <a:custGeom>
              <a:avLst/>
              <a:gdLst>
                <a:gd name="T0" fmla="*/ 7 w 46"/>
                <a:gd name="T1" fmla="*/ 18 h 54"/>
                <a:gd name="T2" fmla="*/ 6 w 46"/>
                <a:gd name="T3" fmla="*/ 15 h 54"/>
                <a:gd name="T4" fmla="*/ 7 w 46"/>
                <a:gd name="T5" fmla="*/ 15 h 54"/>
                <a:gd name="T6" fmla="*/ 9 w 46"/>
                <a:gd name="T7" fmla="*/ 16 h 54"/>
                <a:gd name="T8" fmla="*/ 10 w 46"/>
                <a:gd name="T9" fmla="*/ 19 h 54"/>
                <a:gd name="T10" fmla="*/ 13 w 46"/>
                <a:gd name="T11" fmla="*/ 19 h 54"/>
                <a:gd name="T12" fmla="*/ 13 w 46"/>
                <a:gd name="T13" fmla="*/ 20 h 54"/>
                <a:gd name="T14" fmla="*/ 14 w 46"/>
                <a:gd name="T15" fmla="*/ 20 h 54"/>
                <a:gd name="T16" fmla="*/ 14 w 46"/>
                <a:gd name="T17" fmla="*/ 19 h 54"/>
                <a:gd name="T18" fmla="*/ 14 w 46"/>
                <a:gd name="T19" fmla="*/ 2 h 54"/>
                <a:gd name="T20" fmla="*/ 13 w 46"/>
                <a:gd name="T21" fmla="*/ 2 h 54"/>
                <a:gd name="T22" fmla="*/ 13 w 46"/>
                <a:gd name="T23" fmla="*/ 2 h 54"/>
                <a:gd name="T24" fmla="*/ 9 w 46"/>
                <a:gd name="T25" fmla="*/ 4 h 54"/>
                <a:gd name="T26" fmla="*/ 8 w 46"/>
                <a:gd name="T27" fmla="*/ 4 h 54"/>
                <a:gd name="T28" fmla="*/ 7 w 46"/>
                <a:gd name="T29" fmla="*/ 4 h 54"/>
                <a:gd name="T30" fmla="*/ 4 w 46"/>
                <a:gd name="T31" fmla="*/ 3 h 54"/>
                <a:gd name="T32" fmla="*/ 2 w 46"/>
                <a:gd name="T33" fmla="*/ 4 h 54"/>
                <a:gd name="T34" fmla="*/ 2 w 46"/>
                <a:gd name="T35" fmla="*/ 5 h 54"/>
                <a:gd name="T36" fmla="*/ 2 w 46"/>
                <a:gd name="T37" fmla="*/ 8 h 54"/>
                <a:gd name="T38" fmla="*/ 0 w 46"/>
                <a:gd name="T39" fmla="*/ 9 h 54"/>
                <a:gd name="T40" fmla="*/ 0 w 46"/>
                <a:gd name="T41" fmla="*/ 9 h 54"/>
                <a:gd name="T42" fmla="*/ 0 w 46"/>
                <a:gd name="T43" fmla="*/ 11 h 54"/>
                <a:gd name="T44" fmla="*/ 2 w 46"/>
                <a:gd name="T45" fmla="*/ 12 h 54"/>
                <a:gd name="T46" fmla="*/ 3 w 46"/>
                <a:gd name="T47" fmla="*/ 15 h 54"/>
                <a:gd name="T48" fmla="*/ 4 w 46"/>
                <a:gd name="T49" fmla="*/ 16 h 54"/>
                <a:gd name="T50" fmla="*/ 5 w 46"/>
                <a:gd name="T51" fmla="*/ 18 h 54"/>
                <a:gd name="T52" fmla="*/ 7 w 46"/>
                <a:gd name="T53" fmla="*/ 18 h 54"/>
                <a:gd name="T54" fmla="*/ 4 w 46"/>
                <a:gd name="T55" fmla="*/ 12 h 54"/>
                <a:gd name="T56" fmla="*/ 4 w 46"/>
                <a:gd name="T57" fmla="*/ 12 h 54"/>
                <a:gd name="T58" fmla="*/ 4 w 46"/>
                <a:gd name="T59" fmla="*/ 13 h 54"/>
                <a:gd name="T60" fmla="*/ 4 w 46"/>
                <a:gd name="T61" fmla="*/ 13 h 54"/>
                <a:gd name="T62" fmla="*/ 3 w 46"/>
                <a:gd name="T63" fmla="*/ 12 h 54"/>
                <a:gd name="T64" fmla="*/ 4 w 46"/>
                <a:gd name="T65" fmla="*/ 12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54">
                  <a:moveTo>
                    <a:pt x="18" y="48"/>
                  </a:moveTo>
                  <a:lnTo>
                    <a:pt x="18" y="48"/>
                  </a:lnTo>
                  <a:lnTo>
                    <a:pt x="16" y="42"/>
                  </a:lnTo>
                  <a:lnTo>
                    <a:pt x="16" y="40"/>
                  </a:lnTo>
                  <a:lnTo>
                    <a:pt x="18" y="40"/>
                  </a:lnTo>
                  <a:lnTo>
                    <a:pt x="22" y="42"/>
                  </a:lnTo>
                  <a:lnTo>
                    <a:pt x="24" y="44"/>
                  </a:lnTo>
                  <a:lnTo>
                    <a:pt x="28" y="52"/>
                  </a:lnTo>
                  <a:lnTo>
                    <a:pt x="32" y="52"/>
                  </a:lnTo>
                  <a:lnTo>
                    <a:pt x="34" y="54"/>
                  </a:lnTo>
                  <a:lnTo>
                    <a:pt x="36" y="54"/>
                  </a:lnTo>
                  <a:lnTo>
                    <a:pt x="38" y="54"/>
                  </a:lnTo>
                  <a:lnTo>
                    <a:pt x="38" y="52"/>
                  </a:lnTo>
                  <a:lnTo>
                    <a:pt x="46" y="0"/>
                  </a:lnTo>
                  <a:lnTo>
                    <a:pt x="38" y="2"/>
                  </a:lnTo>
                  <a:lnTo>
                    <a:pt x="34" y="4"/>
                  </a:lnTo>
                  <a:lnTo>
                    <a:pt x="32" y="6"/>
                  </a:lnTo>
                  <a:lnTo>
                    <a:pt x="30" y="8"/>
                  </a:lnTo>
                  <a:lnTo>
                    <a:pt x="24" y="10"/>
                  </a:lnTo>
                  <a:lnTo>
                    <a:pt x="22" y="10"/>
                  </a:lnTo>
                  <a:lnTo>
                    <a:pt x="18" y="10"/>
                  </a:lnTo>
                  <a:lnTo>
                    <a:pt x="16" y="8"/>
                  </a:lnTo>
                  <a:lnTo>
                    <a:pt x="12" y="8"/>
                  </a:lnTo>
                  <a:lnTo>
                    <a:pt x="4" y="12"/>
                  </a:lnTo>
                  <a:lnTo>
                    <a:pt x="4" y="16"/>
                  </a:lnTo>
                  <a:lnTo>
                    <a:pt x="4" y="22"/>
                  </a:lnTo>
                  <a:lnTo>
                    <a:pt x="2" y="24"/>
                  </a:lnTo>
                  <a:lnTo>
                    <a:pt x="0" y="24"/>
                  </a:lnTo>
                  <a:lnTo>
                    <a:pt x="0" y="26"/>
                  </a:lnTo>
                  <a:lnTo>
                    <a:pt x="0" y="30"/>
                  </a:lnTo>
                  <a:lnTo>
                    <a:pt x="2" y="32"/>
                  </a:lnTo>
                  <a:lnTo>
                    <a:pt x="6" y="34"/>
                  </a:lnTo>
                  <a:lnTo>
                    <a:pt x="8" y="40"/>
                  </a:lnTo>
                  <a:lnTo>
                    <a:pt x="10" y="44"/>
                  </a:lnTo>
                  <a:lnTo>
                    <a:pt x="12" y="46"/>
                  </a:lnTo>
                  <a:lnTo>
                    <a:pt x="14" y="48"/>
                  </a:lnTo>
                  <a:lnTo>
                    <a:pt x="18" y="48"/>
                  </a:lnTo>
                  <a:close/>
                  <a:moveTo>
                    <a:pt x="10" y="32"/>
                  </a:moveTo>
                  <a:lnTo>
                    <a:pt x="10" y="32"/>
                  </a:lnTo>
                  <a:lnTo>
                    <a:pt x="12" y="34"/>
                  </a:lnTo>
                  <a:lnTo>
                    <a:pt x="14" y="34"/>
                  </a:lnTo>
                  <a:lnTo>
                    <a:pt x="12" y="36"/>
                  </a:lnTo>
                  <a:lnTo>
                    <a:pt x="10" y="36"/>
                  </a:lnTo>
                  <a:lnTo>
                    <a:pt x="8" y="34"/>
                  </a:lnTo>
                  <a:lnTo>
                    <a:pt x="10" y="3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04" name="Freeform 229"/>
            <p:cNvSpPr>
              <a:spLocks/>
            </p:cNvSpPr>
            <p:nvPr/>
          </p:nvSpPr>
          <p:spPr bwMode="auto">
            <a:xfrm>
              <a:off x="6264700" y="2078734"/>
              <a:ext cx="10358" cy="5179"/>
            </a:xfrm>
            <a:custGeom>
              <a:avLst/>
              <a:gdLst>
                <a:gd name="T0" fmla="*/ 0 w 2"/>
                <a:gd name="T1" fmla="*/ 1 h 2"/>
                <a:gd name="T2" fmla="*/ 0 w 2"/>
                <a:gd name="T3" fmla="*/ 0 h 2"/>
                <a:gd name="T4" fmla="*/ 2 w 2"/>
                <a:gd name="T5" fmla="*/ 1 h 2"/>
                <a:gd name="T6" fmla="*/ 0 w 2"/>
                <a:gd name="T7" fmla="*/ 1 h 2"/>
                <a:gd name="T8" fmla="*/ 0 w 2"/>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0" y="0"/>
                  </a:lnTo>
                  <a:lnTo>
                    <a:pt x="2" y="2"/>
                  </a:lnTo>
                  <a:lnTo>
                    <a:pt x="0" y="2"/>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05" name="Freeform 230"/>
            <p:cNvSpPr>
              <a:spLocks/>
            </p:cNvSpPr>
            <p:nvPr/>
          </p:nvSpPr>
          <p:spPr bwMode="auto">
            <a:xfrm>
              <a:off x="6264700" y="2078734"/>
              <a:ext cx="10358" cy="5179"/>
            </a:xfrm>
            <a:custGeom>
              <a:avLst/>
              <a:gdLst>
                <a:gd name="T0" fmla="*/ 0 w 2"/>
                <a:gd name="T1" fmla="*/ 1 h 2"/>
                <a:gd name="T2" fmla="*/ 0 w 2"/>
                <a:gd name="T3" fmla="*/ 0 h 2"/>
                <a:gd name="T4" fmla="*/ 2 w 2"/>
                <a:gd name="T5" fmla="*/ 1 h 2"/>
                <a:gd name="T6" fmla="*/ 0 w 2"/>
                <a:gd name="T7" fmla="*/ 1 h 2"/>
                <a:gd name="T8" fmla="*/ 0 w 2"/>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0" y="0"/>
                  </a:lnTo>
                  <a:lnTo>
                    <a:pt x="2" y="2"/>
                  </a:lnTo>
                  <a:lnTo>
                    <a:pt x="0" y="2"/>
                  </a:lnTo>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06" name="Rectangle 231"/>
            <p:cNvSpPr>
              <a:spLocks noChangeArrowheads="1"/>
            </p:cNvSpPr>
            <p:nvPr/>
          </p:nvSpPr>
          <p:spPr bwMode="auto">
            <a:xfrm>
              <a:off x="6275057" y="2083912"/>
              <a:ext cx="5179" cy="10358"/>
            </a:xfrm>
            <a:prstGeom prst="rect">
              <a:avLst/>
            </a:prstGeom>
            <a:solidFill>
              <a:schemeClr val="bg1">
                <a:lumMod val="75000"/>
              </a:schemeClr>
            </a:solidFill>
            <a:ln w="3175">
              <a:noFill/>
              <a:miter lim="800000"/>
              <a:headEnd/>
              <a:tailEnd/>
            </a:ln>
          </p:spPr>
          <p:txBody>
            <a:bodyPr/>
            <a:lstStyle/>
            <a:p>
              <a:pPr>
                <a:spcBef>
                  <a:spcPct val="20000"/>
                </a:spcBef>
                <a:defRPr/>
              </a:pPr>
              <a:endParaRPr lang="en-GB" dirty="0">
                <a:latin typeface="Calibri" pitchFamily="34" charset="0"/>
              </a:endParaRPr>
            </a:p>
          </p:txBody>
        </p:sp>
        <p:sp>
          <p:nvSpPr>
            <p:cNvPr id="1107" name="Freeform 232"/>
            <p:cNvSpPr>
              <a:spLocks/>
            </p:cNvSpPr>
            <p:nvPr/>
          </p:nvSpPr>
          <p:spPr bwMode="auto">
            <a:xfrm>
              <a:off x="6275057" y="2083912"/>
              <a:ext cx="0" cy="10358"/>
            </a:xfrm>
            <a:custGeom>
              <a:avLst/>
              <a:gdLst>
                <a:gd name="T0" fmla="*/ 0 h 2"/>
                <a:gd name="T1" fmla="*/ 2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2"/>
                  </a:lnTo>
                  <a:lnTo>
                    <a:pt x="0" y="0"/>
                  </a:lnTo>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08" name="Freeform 233"/>
            <p:cNvSpPr>
              <a:spLocks/>
            </p:cNvSpPr>
            <p:nvPr/>
          </p:nvSpPr>
          <p:spPr bwMode="auto">
            <a:xfrm>
              <a:off x="6430419" y="2347984"/>
              <a:ext cx="5179" cy="20710"/>
            </a:xfrm>
            <a:custGeom>
              <a:avLst/>
              <a:gdLst>
                <a:gd name="T0" fmla="*/ 0 w 2"/>
                <a:gd name="T1" fmla="*/ 1 h 6"/>
                <a:gd name="T2" fmla="*/ 0 w 2"/>
                <a:gd name="T3" fmla="*/ 1 h 6"/>
                <a:gd name="T4" fmla="*/ 0 w 2"/>
                <a:gd name="T5" fmla="*/ 0 h 6"/>
                <a:gd name="T6" fmla="*/ 0 w 2"/>
                <a:gd name="T7" fmla="*/ 1 h 6"/>
                <a:gd name="T8" fmla="*/ 1 w 2"/>
                <a:gd name="T9" fmla="*/ 1 h 6"/>
                <a:gd name="T10" fmla="*/ 1 w 2"/>
                <a:gd name="T11" fmla="*/ 1 h 6"/>
                <a:gd name="T12" fmla="*/ 1 w 2"/>
                <a:gd name="T13" fmla="*/ 1 h 6"/>
                <a:gd name="T14" fmla="*/ 0 w 2"/>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6">
                  <a:moveTo>
                    <a:pt x="0" y="6"/>
                  </a:moveTo>
                  <a:lnTo>
                    <a:pt x="0" y="2"/>
                  </a:lnTo>
                  <a:lnTo>
                    <a:pt x="0" y="0"/>
                  </a:lnTo>
                  <a:lnTo>
                    <a:pt x="0" y="2"/>
                  </a:lnTo>
                  <a:lnTo>
                    <a:pt x="2" y="2"/>
                  </a:lnTo>
                  <a:lnTo>
                    <a:pt x="2" y="4"/>
                  </a:lnTo>
                  <a:lnTo>
                    <a:pt x="2" y="6"/>
                  </a:lnTo>
                  <a:lnTo>
                    <a:pt x="0" y="6"/>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09" name="Freeform 234"/>
            <p:cNvSpPr>
              <a:spLocks/>
            </p:cNvSpPr>
            <p:nvPr/>
          </p:nvSpPr>
          <p:spPr bwMode="auto">
            <a:xfrm>
              <a:off x="6430420" y="2347984"/>
              <a:ext cx="5179" cy="20710"/>
            </a:xfrm>
            <a:custGeom>
              <a:avLst/>
              <a:gdLst>
                <a:gd name="T0" fmla="*/ 0 w 2"/>
                <a:gd name="T1" fmla="*/ 1 h 6"/>
                <a:gd name="T2" fmla="*/ 0 w 2"/>
                <a:gd name="T3" fmla="*/ 1 h 6"/>
                <a:gd name="T4" fmla="*/ 0 w 2"/>
                <a:gd name="T5" fmla="*/ 0 h 6"/>
                <a:gd name="T6" fmla="*/ 0 w 2"/>
                <a:gd name="T7" fmla="*/ 1 h 6"/>
                <a:gd name="T8" fmla="*/ 1 w 2"/>
                <a:gd name="T9" fmla="*/ 1 h 6"/>
                <a:gd name="T10" fmla="*/ 1 w 2"/>
                <a:gd name="T11" fmla="*/ 1 h 6"/>
                <a:gd name="T12" fmla="*/ 1 w 2"/>
                <a:gd name="T13" fmla="*/ 1 h 6"/>
                <a:gd name="T14" fmla="*/ 0 w 2"/>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6">
                  <a:moveTo>
                    <a:pt x="0" y="6"/>
                  </a:moveTo>
                  <a:lnTo>
                    <a:pt x="0" y="2"/>
                  </a:lnTo>
                  <a:lnTo>
                    <a:pt x="0" y="0"/>
                  </a:lnTo>
                  <a:lnTo>
                    <a:pt x="0" y="2"/>
                  </a:lnTo>
                  <a:lnTo>
                    <a:pt x="2" y="2"/>
                  </a:lnTo>
                  <a:lnTo>
                    <a:pt x="2" y="4"/>
                  </a:lnTo>
                  <a:lnTo>
                    <a:pt x="2" y="6"/>
                  </a:lnTo>
                  <a:lnTo>
                    <a:pt x="0" y="6"/>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0" name="Freeform 235"/>
            <p:cNvSpPr>
              <a:spLocks/>
            </p:cNvSpPr>
            <p:nvPr/>
          </p:nvSpPr>
          <p:spPr bwMode="auto">
            <a:xfrm>
              <a:off x="6363100" y="2311741"/>
              <a:ext cx="10358" cy="15531"/>
            </a:xfrm>
            <a:custGeom>
              <a:avLst/>
              <a:gdLst>
                <a:gd name="T0" fmla="*/ 0 w 2"/>
                <a:gd name="T1" fmla="*/ 2 h 4"/>
                <a:gd name="T2" fmla="*/ 0 w 2"/>
                <a:gd name="T3" fmla="*/ 0 h 4"/>
                <a:gd name="T4" fmla="*/ 0 w 2"/>
                <a:gd name="T5" fmla="*/ 0 h 4"/>
                <a:gd name="T6" fmla="*/ 2 w 2"/>
                <a:gd name="T7" fmla="*/ 0 h 4"/>
                <a:gd name="T8" fmla="*/ 2 w 2"/>
                <a:gd name="T9" fmla="*/ 0 h 4"/>
                <a:gd name="T10" fmla="*/ 2 w 2"/>
                <a:gd name="T11" fmla="*/ 2 h 4"/>
                <a:gd name="T12" fmla="*/ 2 w 2"/>
                <a:gd name="T13" fmla="*/ 2 h 4"/>
                <a:gd name="T14" fmla="*/ 2 w 2"/>
                <a:gd name="T15" fmla="*/ 2 h 4"/>
                <a:gd name="T16" fmla="*/ 2 w 2"/>
                <a:gd name="T17" fmla="*/ 2 h 4"/>
                <a:gd name="T18" fmla="*/ 2 w 2"/>
                <a:gd name="T19" fmla="*/ 2 h 4"/>
                <a:gd name="T20" fmla="*/ 0 w 2"/>
                <a:gd name="T21" fmla="*/ 2 h 4"/>
                <a:gd name="T22" fmla="*/ 0 w 2"/>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4">
                  <a:moveTo>
                    <a:pt x="0" y="4"/>
                  </a:moveTo>
                  <a:lnTo>
                    <a:pt x="0" y="0"/>
                  </a:lnTo>
                  <a:lnTo>
                    <a:pt x="2" y="0"/>
                  </a:lnTo>
                  <a:lnTo>
                    <a:pt x="2" y="2"/>
                  </a:lnTo>
                  <a:lnTo>
                    <a:pt x="2" y="4"/>
                  </a:lnTo>
                  <a:lnTo>
                    <a:pt x="0" y="4"/>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1" name="Freeform 236"/>
            <p:cNvSpPr>
              <a:spLocks/>
            </p:cNvSpPr>
            <p:nvPr/>
          </p:nvSpPr>
          <p:spPr bwMode="auto">
            <a:xfrm>
              <a:off x="6363100" y="2311741"/>
              <a:ext cx="10358" cy="15531"/>
            </a:xfrm>
            <a:custGeom>
              <a:avLst/>
              <a:gdLst>
                <a:gd name="T0" fmla="*/ 0 w 2"/>
                <a:gd name="T1" fmla="*/ 2 h 4"/>
                <a:gd name="T2" fmla="*/ 0 w 2"/>
                <a:gd name="T3" fmla="*/ 0 h 4"/>
                <a:gd name="T4" fmla="*/ 0 w 2"/>
                <a:gd name="T5" fmla="*/ 0 h 4"/>
                <a:gd name="T6" fmla="*/ 2 w 2"/>
                <a:gd name="T7" fmla="*/ 0 h 4"/>
                <a:gd name="T8" fmla="*/ 2 w 2"/>
                <a:gd name="T9" fmla="*/ 0 h 4"/>
                <a:gd name="T10" fmla="*/ 2 w 2"/>
                <a:gd name="T11" fmla="*/ 2 h 4"/>
                <a:gd name="T12" fmla="*/ 2 w 2"/>
                <a:gd name="T13" fmla="*/ 2 h 4"/>
                <a:gd name="T14" fmla="*/ 2 w 2"/>
                <a:gd name="T15" fmla="*/ 2 h 4"/>
                <a:gd name="T16" fmla="*/ 2 w 2"/>
                <a:gd name="T17" fmla="*/ 2 h 4"/>
                <a:gd name="T18" fmla="*/ 2 w 2"/>
                <a:gd name="T19" fmla="*/ 2 h 4"/>
                <a:gd name="T20" fmla="*/ 0 w 2"/>
                <a:gd name="T21" fmla="*/ 2 h 4"/>
                <a:gd name="T22" fmla="*/ 0 w 2"/>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4">
                  <a:moveTo>
                    <a:pt x="0" y="4"/>
                  </a:moveTo>
                  <a:lnTo>
                    <a:pt x="0" y="0"/>
                  </a:lnTo>
                  <a:lnTo>
                    <a:pt x="2" y="0"/>
                  </a:lnTo>
                  <a:lnTo>
                    <a:pt x="2" y="2"/>
                  </a:lnTo>
                  <a:lnTo>
                    <a:pt x="2" y="4"/>
                  </a:lnTo>
                  <a:lnTo>
                    <a:pt x="0" y="4"/>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2" name="Freeform 237"/>
            <p:cNvSpPr>
              <a:spLocks/>
            </p:cNvSpPr>
            <p:nvPr/>
          </p:nvSpPr>
          <p:spPr bwMode="auto">
            <a:xfrm>
              <a:off x="6332027" y="2420478"/>
              <a:ext cx="15537" cy="15531"/>
            </a:xfrm>
            <a:custGeom>
              <a:avLst/>
              <a:gdLst>
                <a:gd name="T0" fmla="*/ 0 w 4"/>
                <a:gd name="T1" fmla="*/ 2 h 4"/>
                <a:gd name="T2" fmla="*/ 0 w 4"/>
                <a:gd name="T3" fmla="*/ 0 h 4"/>
                <a:gd name="T4" fmla="*/ 0 w 4"/>
                <a:gd name="T5" fmla="*/ 0 h 4"/>
                <a:gd name="T6" fmla="*/ 2 w 4"/>
                <a:gd name="T7" fmla="*/ 0 h 4"/>
                <a:gd name="T8" fmla="*/ 2 w 4"/>
                <a:gd name="T9" fmla="*/ 0 h 4"/>
                <a:gd name="T10" fmla="*/ 2 w 4"/>
                <a:gd name="T11" fmla="*/ 0 h 4"/>
                <a:gd name="T12" fmla="*/ 2 w 4"/>
                <a:gd name="T13" fmla="*/ 2 h 4"/>
                <a:gd name="T14" fmla="*/ 2 w 4"/>
                <a:gd name="T15" fmla="*/ 2 h 4"/>
                <a:gd name="T16" fmla="*/ 2 w 4"/>
                <a:gd name="T17" fmla="*/ 2 h 4"/>
                <a:gd name="T18" fmla="*/ 2 w 4"/>
                <a:gd name="T19" fmla="*/ 2 h 4"/>
                <a:gd name="T20" fmla="*/ 2 w 4"/>
                <a:gd name="T21" fmla="*/ 2 h 4"/>
                <a:gd name="T22" fmla="*/ 0 w 4"/>
                <a:gd name="T23" fmla="*/ 2 h 4"/>
                <a:gd name="T24" fmla="*/ 0 w 4"/>
                <a:gd name="T25" fmla="*/ 2 h 4"/>
                <a:gd name="T26" fmla="*/ 0 w 4"/>
                <a:gd name="T27" fmla="*/ 2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4">
                  <a:moveTo>
                    <a:pt x="0" y="2"/>
                  </a:moveTo>
                  <a:lnTo>
                    <a:pt x="0" y="0"/>
                  </a:lnTo>
                  <a:lnTo>
                    <a:pt x="2" y="0"/>
                  </a:lnTo>
                  <a:lnTo>
                    <a:pt x="4" y="0"/>
                  </a:lnTo>
                  <a:lnTo>
                    <a:pt x="4" y="2"/>
                  </a:lnTo>
                  <a:lnTo>
                    <a:pt x="2" y="2"/>
                  </a:lnTo>
                  <a:lnTo>
                    <a:pt x="2" y="4"/>
                  </a:lnTo>
                  <a:lnTo>
                    <a:pt x="0" y="4"/>
                  </a:lnTo>
                  <a:lnTo>
                    <a:pt x="0" y="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3" name="Freeform 238"/>
            <p:cNvSpPr>
              <a:spLocks/>
            </p:cNvSpPr>
            <p:nvPr/>
          </p:nvSpPr>
          <p:spPr bwMode="auto">
            <a:xfrm>
              <a:off x="6332027" y="2420478"/>
              <a:ext cx="15537" cy="15531"/>
            </a:xfrm>
            <a:custGeom>
              <a:avLst/>
              <a:gdLst>
                <a:gd name="T0" fmla="*/ 0 w 4"/>
                <a:gd name="T1" fmla="*/ 2 h 4"/>
                <a:gd name="T2" fmla="*/ 0 w 4"/>
                <a:gd name="T3" fmla="*/ 0 h 4"/>
                <a:gd name="T4" fmla="*/ 0 w 4"/>
                <a:gd name="T5" fmla="*/ 0 h 4"/>
                <a:gd name="T6" fmla="*/ 2 w 4"/>
                <a:gd name="T7" fmla="*/ 0 h 4"/>
                <a:gd name="T8" fmla="*/ 2 w 4"/>
                <a:gd name="T9" fmla="*/ 0 h 4"/>
                <a:gd name="T10" fmla="*/ 2 w 4"/>
                <a:gd name="T11" fmla="*/ 0 h 4"/>
                <a:gd name="T12" fmla="*/ 2 w 4"/>
                <a:gd name="T13" fmla="*/ 2 h 4"/>
                <a:gd name="T14" fmla="*/ 2 w 4"/>
                <a:gd name="T15" fmla="*/ 2 h 4"/>
                <a:gd name="T16" fmla="*/ 2 w 4"/>
                <a:gd name="T17" fmla="*/ 2 h 4"/>
                <a:gd name="T18" fmla="*/ 2 w 4"/>
                <a:gd name="T19" fmla="*/ 2 h 4"/>
                <a:gd name="T20" fmla="*/ 2 w 4"/>
                <a:gd name="T21" fmla="*/ 2 h 4"/>
                <a:gd name="T22" fmla="*/ 0 w 4"/>
                <a:gd name="T23" fmla="*/ 2 h 4"/>
                <a:gd name="T24" fmla="*/ 0 w 4"/>
                <a:gd name="T25" fmla="*/ 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4">
                  <a:moveTo>
                    <a:pt x="0" y="2"/>
                  </a:moveTo>
                  <a:lnTo>
                    <a:pt x="0" y="0"/>
                  </a:lnTo>
                  <a:lnTo>
                    <a:pt x="2" y="0"/>
                  </a:lnTo>
                  <a:lnTo>
                    <a:pt x="4" y="0"/>
                  </a:lnTo>
                  <a:lnTo>
                    <a:pt x="4" y="2"/>
                  </a:lnTo>
                  <a:lnTo>
                    <a:pt x="2" y="2"/>
                  </a:lnTo>
                  <a:lnTo>
                    <a:pt x="2" y="4"/>
                  </a:lnTo>
                  <a:lnTo>
                    <a:pt x="0" y="4"/>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4" name="Freeform 239"/>
            <p:cNvSpPr>
              <a:spLocks/>
            </p:cNvSpPr>
            <p:nvPr/>
          </p:nvSpPr>
          <p:spPr bwMode="auto">
            <a:xfrm>
              <a:off x="6275059" y="2114975"/>
              <a:ext cx="10358" cy="20710"/>
            </a:xfrm>
            <a:custGeom>
              <a:avLst/>
              <a:gdLst>
                <a:gd name="T0" fmla="*/ 0 w 2"/>
                <a:gd name="T1" fmla="*/ 0 h 4"/>
                <a:gd name="T2" fmla="*/ 2 w 2"/>
                <a:gd name="T3" fmla="*/ 0 h 4"/>
                <a:gd name="T4" fmla="*/ 2 w 2"/>
                <a:gd name="T5" fmla="*/ 2 h 4"/>
                <a:gd name="T6" fmla="*/ 2 w 2"/>
                <a:gd name="T7" fmla="*/ 2 h 4"/>
                <a:gd name="T8" fmla="*/ 2 w 2"/>
                <a:gd name="T9" fmla="*/ 4 h 4"/>
                <a:gd name="T10" fmla="*/ 0 w 2"/>
                <a:gd name="T11" fmla="*/ 2 h 4"/>
                <a:gd name="T12" fmla="*/ 0 w 2"/>
                <a:gd name="T13" fmla="*/ 2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4">
                  <a:moveTo>
                    <a:pt x="0" y="0"/>
                  </a:moveTo>
                  <a:lnTo>
                    <a:pt x="2" y="0"/>
                  </a:lnTo>
                  <a:lnTo>
                    <a:pt x="2" y="2"/>
                  </a:lnTo>
                  <a:lnTo>
                    <a:pt x="2" y="4"/>
                  </a:lnTo>
                  <a:lnTo>
                    <a:pt x="0" y="2"/>
                  </a:lnTo>
                  <a:lnTo>
                    <a:pt x="0"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5" name="Freeform 240"/>
            <p:cNvSpPr>
              <a:spLocks/>
            </p:cNvSpPr>
            <p:nvPr/>
          </p:nvSpPr>
          <p:spPr bwMode="auto">
            <a:xfrm>
              <a:off x="6275059" y="2114975"/>
              <a:ext cx="10358" cy="20710"/>
            </a:xfrm>
            <a:custGeom>
              <a:avLst/>
              <a:gdLst>
                <a:gd name="T0" fmla="*/ 0 w 2"/>
                <a:gd name="T1" fmla="*/ 0 h 4"/>
                <a:gd name="T2" fmla="*/ 2 w 2"/>
                <a:gd name="T3" fmla="*/ 0 h 4"/>
                <a:gd name="T4" fmla="*/ 2 w 2"/>
                <a:gd name="T5" fmla="*/ 2 h 4"/>
                <a:gd name="T6" fmla="*/ 2 w 2"/>
                <a:gd name="T7" fmla="*/ 2 h 4"/>
                <a:gd name="T8" fmla="*/ 2 w 2"/>
                <a:gd name="T9" fmla="*/ 4 h 4"/>
                <a:gd name="T10" fmla="*/ 0 w 2"/>
                <a:gd name="T11" fmla="*/ 2 h 4"/>
                <a:gd name="T12" fmla="*/ 0 w 2"/>
                <a:gd name="T13" fmla="*/ 2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4">
                  <a:moveTo>
                    <a:pt x="0" y="0"/>
                  </a:moveTo>
                  <a:lnTo>
                    <a:pt x="2" y="0"/>
                  </a:lnTo>
                  <a:lnTo>
                    <a:pt x="2" y="2"/>
                  </a:lnTo>
                  <a:lnTo>
                    <a:pt x="2" y="4"/>
                  </a:lnTo>
                  <a:lnTo>
                    <a:pt x="0" y="2"/>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6" name="Freeform 241"/>
            <p:cNvSpPr>
              <a:spLocks/>
            </p:cNvSpPr>
            <p:nvPr/>
          </p:nvSpPr>
          <p:spPr bwMode="auto">
            <a:xfrm>
              <a:off x="6285416" y="2135691"/>
              <a:ext cx="5179" cy="5179"/>
            </a:xfrm>
            <a:custGeom>
              <a:avLst/>
              <a:gdLst>
                <a:gd name="T0" fmla="*/ 1 w 2"/>
                <a:gd name="T1" fmla="*/ 0 h 2"/>
                <a:gd name="T2" fmla="*/ 1 w 2"/>
                <a:gd name="T3" fmla="*/ 0 h 2"/>
                <a:gd name="T4" fmla="*/ 1 w 2"/>
                <a:gd name="T5" fmla="*/ 0 h 2"/>
                <a:gd name="T6" fmla="*/ 1 w 2"/>
                <a:gd name="T7" fmla="*/ 1 h 2"/>
                <a:gd name="T8" fmla="*/ 1 w 2"/>
                <a:gd name="T9" fmla="*/ 1 h 2"/>
                <a:gd name="T10" fmla="*/ 0 w 2"/>
                <a:gd name="T11" fmla="*/ 0 h 2"/>
                <a:gd name="T12" fmla="*/ 1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2" y="2"/>
                  </a:lnTo>
                  <a:lnTo>
                    <a:pt x="0" y="0"/>
                  </a:lnTo>
                  <a:lnTo>
                    <a:pt x="2"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7" name="Freeform 242"/>
            <p:cNvSpPr>
              <a:spLocks/>
            </p:cNvSpPr>
            <p:nvPr/>
          </p:nvSpPr>
          <p:spPr bwMode="auto">
            <a:xfrm>
              <a:off x="6285416" y="2135691"/>
              <a:ext cx="5179" cy="5179"/>
            </a:xfrm>
            <a:custGeom>
              <a:avLst/>
              <a:gdLst>
                <a:gd name="T0" fmla="*/ 1 w 2"/>
                <a:gd name="T1" fmla="*/ 0 h 2"/>
                <a:gd name="T2" fmla="*/ 1 w 2"/>
                <a:gd name="T3" fmla="*/ 0 h 2"/>
                <a:gd name="T4" fmla="*/ 1 w 2"/>
                <a:gd name="T5" fmla="*/ 0 h 2"/>
                <a:gd name="T6" fmla="*/ 1 w 2"/>
                <a:gd name="T7" fmla="*/ 1 h 2"/>
                <a:gd name="T8" fmla="*/ 1 w 2"/>
                <a:gd name="T9" fmla="*/ 1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2" y="0"/>
                  </a:lnTo>
                  <a:lnTo>
                    <a:pt x="2" y="2"/>
                  </a:lnTo>
                  <a:lnTo>
                    <a:pt x="0" y="0"/>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8" name="Freeform 243"/>
            <p:cNvSpPr>
              <a:spLocks/>
            </p:cNvSpPr>
            <p:nvPr/>
          </p:nvSpPr>
          <p:spPr bwMode="auto">
            <a:xfrm>
              <a:off x="6342385" y="2223716"/>
              <a:ext cx="15537" cy="25889"/>
            </a:xfrm>
            <a:custGeom>
              <a:avLst/>
              <a:gdLst>
                <a:gd name="T0" fmla="*/ 0 w 4"/>
                <a:gd name="T1" fmla="*/ 3 h 6"/>
                <a:gd name="T2" fmla="*/ 0 w 4"/>
                <a:gd name="T3" fmla="*/ 2 h 6"/>
                <a:gd name="T4" fmla="*/ 0 w 4"/>
                <a:gd name="T5" fmla="*/ 2 h 6"/>
                <a:gd name="T6" fmla="*/ 0 w 4"/>
                <a:gd name="T7" fmla="*/ 2 h 6"/>
                <a:gd name="T8" fmla="*/ 0 w 4"/>
                <a:gd name="T9" fmla="*/ 0 h 6"/>
                <a:gd name="T10" fmla="*/ 0 w 4"/>
                <a:gd name="T11" fmla="*/ 0 h 6"/>
                <a:gd name="T12" fmla="*/ 2 w 4"/>
                <a:gd name="T13" fmla="*/ 0 h 6"/>
                <a:gd name="T14" fmla="*/ 2 w 4"/>
                <a:gd name="T15" fmla="*/ 0 h 6"/>
                <a:gd name="T16" fmla="*/ 2 w 4"/>
                <a:gd name="T17" fmla="*/ 2 h 6"/>
                <a:gd name="T18" fmla="*/ 2 w 4"/>
                <a:gd name="T19" fmla="*/ 2 h 6"/>
                <a:gd name="T20" fmla="*/ 2 w 4"/>
                <a:gd name="T21" fmla="*/ 3 h 6"/>
                <a:gd name="T22" fmla="*/ 2 w 4"/>
                <a:gd name="T23" fmla="*/ 3 h 6"/>
                <a:gd name="T24" fmla="*/ 2 w 4"/>
                <a:gd name="T25" fmla="*/ 3 h 6"/>
                <a:gd name="T26" fmla="*/ 0 w 4"/>
                <a:gd name="T27" fmla="*/ 3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6">
                  <a:moveTo>
                    <a:pt x="0" y="4"/>
                  </a:moveTo>
                  <a:lnTo>
                    <a:pt x="0" y="2"/>
                  </a:lnTo>
                  <a:lnTo>
                    <a:pt x="0" y="0"/>
                  </a:lnTo>
                  <a:lnTo>
                    <a:pt x="2" y="0"/>
                  </a:lnTo>
                  <a:lnTo>
                    <a:pt x="4" y="2"/>
                  </a:lnTo>
                  <a:lnTo>
                    <a:pt x="2" y="4"/>
                  </a:lnTo>
                  <a:lnTo>
                    <a:pt x="2" y="6"/>
                  </a:lnTo>
                  <a:lnTo>
                    <a:pt x="0" y="4"/>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19" name="Freeform 244"/>
            <p:cNvSpPr>
              <a:spLocks/>
            </p:cNvSpPr>
            <p:nvPr/>
          </p:nvSpPr>
          <p:spPr bwMode="auto">
            <a:xfrm>
              <a:off x="6342385" y="2223716"/>
              <a:ext cx="15537" cy="25889"/>
            </a:xfrm>
            <a:custGeom>
              <a:avLst/>
              <a:gdLst>
                <a:gd name="T0" fmla="*/ 0 w 4"/>
                <a:gd name="T1" fmla="*/ 3 h 6"/>
                <a:gd name="T2" fmla="*/ 0 w 4"/>
                <a:gd name="T3" fmla="*/ 2 h 6"/>
                <a:gd name="T4" fmla="*/ 0 w 4"/>
                <a:gd name="T5" fmla="*/ 2 h 6"/>
                <a:gd name="T6" fmla="*/ 0 w 4"/>
                <a:gd name="T7" fmla="*/ 2 h 6"/>
                <a:gd name="T8" fmla="*/ 0 w 4"/>
                <a:gd name="T9" fmla="*/ 0 h 6"/>
                <a:gd name="T10" fmla="*/ 0 w 4"/>
                <a:gd name="T11" fmla="*/ 0 h 6"/>
                <a:gd name="T12" fmla="*/ 2 w 4"/>
                <a:gd name="T13" fmla="*/ 0 h 6"/>
                <a:gd name="T14" fmla="*/ 2 w 4"/>
                <a:gd name="T15" fmla="*/ 0 h 6"/>
                <a:gd name="T16" fmla="*/ 2 w 4"/>
                <a:gd name="T17" fmla="*/ 2 h 6"/>
                <a:gd name="T18" fmla="*/ 2 w 4"/>
                <a:gd name="T19" fmla="*/ 2 h 6"/>
                <a:gd name="T20" fmla="*/ 2 w 4"/>
                <a:gd name="T21" fmla="*/ 3 h 6"/>
                <a:gd name="T22" fmla="*/ 2 w 4"/>
                <a:gd name="T23" fmla="*/ 3 h 6"/>
                <a:gd name="T24" fmla="*/ 2 w 4"/>
                <a:gd name="T25" fmla="*/ 3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6">
                  <a:moveTo>
                    <a:pt x="0" y="4"/>
                  </a:moveTo>
                  <a:lnTo>
                    <a:pt x="0" y="2"/>
                  </a:lnTo>
                  <a:lnTo>
                    <a:pt x="0" y="0"/>
                  </a:lnTo>
                  <a:lnTo>
                    <a:pt x="2" y="0"/>
                  </a:lnTo>
                  <a:lnTo>
                    <a:pt x="4" y="2"/>
                  </a:lnTo>
                  <a:lnTo>
                    <a:pt x="2" y="4"/>
                  </a:lnTo>
                  <a:lnTo>
                    <a:pt x="2" y="6"/>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20" name="Freeform 245"/>
            <p:cNvSpPr>
              <a:spLocks/>
            </p:cNvSpPr>
            <p:nvPr/>
          </p:nvSpPr>
          <p:spPr bwMode="auto">
            <a:xfrm>
              <a:off x="6357922" y="2347984"/>
              <a:ext cx="5179" cy="20710"/>
            </a:xfrm>
            <a:custGeom>
              <a:avLst/>
              <a:gdLst>
                <a:gd name="T0" fmla="*/ 0 w 2"/>
                <a:gd name="T1" fmla="*/ 1 h 6"/>
                <a:gd name="T2" fmla="*/ 0 w 2"/>
                <a:gd name="T3" fmla="*/ 1 h 6"/>
                <a:gd name="T4" fmla="*/ 0 w 2"/>
                <a:gd name="T5" fmla="*/ 1 h 6"/>
                <a:gd name="T6" fmla="*/ 0 w 2"/>
                <a:gd name="T7" fmla="*/ 1 h 6"/>
                <a:gd name="T8" fmla="*/ 0 w 2"/>
                <a:gd name="T9" fmla="*/ 1 h 6"/>
                <a:gd name="T10" fmla="*/ 0 w 2"/>
                <a:gd name="T11" fmla="*/ 1 h 6"/>
                <a:gd name="T12" fmla="*/ 0 w 2"/>
                <a:gd name="T13" fmla="*/ 1 h 6"/>
                <a:gd name="T14" fmla="*/ 1 w 2"/>
                <a:gd name="T15" fmla="*/ 1 h 6"/>
                <a:gd name="T16" fmla="*/ 1 w 2"/>
                <a:gd name="T17" fmla="*/ 1 h 6"/>
                <a:gd name="T18" fmla="*/ 1 w 2"/>
                <a:gd name="T19" fmla="*/ 1 h 6"/>
                <a:gd name="T20" fmla="*/ 1 w 2"/>
                <a:gd name="T21" fmla="*/ 0 h 6"/>
                <a:gd name="T22" fmla="*/ 0 w 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6">
                  <a:moveTo>
                    <a:pt x="0" y="2"/>
                  </a:moveTo>
                  <a:lnTo>
                    <a:pt x="0" y="2"/>
                  </a:lnTo>
                  <a:lnTo>
                    <a:pt x="0" y="4"/>
                  </a:lnTo>
                  <a:lnTo>
                    <a:pt x="0" y="6"/>
                  </a:lnTo>
                  <a:lnTo>
                    <a:pt x="2" y="4"/>
                  </a:lnTo>
                  <a:lnTo>
                    <a:pt x="2" y="2"/>
                  </a:lnTo>
                  <a:lnTo>
                    <a:pt x="2" y="0"/>
                  </a:lnTo>
                  <a:lnTo>
                    <a:pt x="0" y="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21" name="Freeform 246"/>
            <p:cNvSpPr>
              <a:spLocks/>
            </p:cNvSpPr>
            <p:nvPr/>
          </p:nvSpPr>
          <p:spPr bwMode="auto">
            <a:xfrm>
              <a:off x="6357922" y="2347984"/>
              <a:ext cx="5179" cy="20710"/>
            </a:xfrm>
            <a:custGeom>
              <a:avLst/>
              <a:gdLst>
                <a:gd name="T0" fmla="*/ 0 w 2"/>
                <a:gd name="T1" fmla="*/ 1 h 6"/>
                <a:gd name="T2" fmla="*/ 0 w 2"/>
                <a:gd name="T3" fmla="*/ 1 h 6"/>
                <a:gd name="T4" fmla="*/ 0 w 2"/>
                <a:gd name="T5" fmla="*/ 1 h 6"/>
                <a:gd name="T6" fmla="*/ 0 w 2"/>
                <a:gd name="T7" fmla="*/ 1 h 6"/>
                <a:gd name="T8" fmla="*/ 0 w 2"/>
                <a:gd name="T9" fmla="*/ 1 h 6"/>
                <a:gd name="T10" fmla="*/ 0 w 2"/>
                <a:gd name="T11" fmla="*/ 1 h 6"/>
                <a:gd name="T12" fmla="*/ 0 w 2"/>
                <a:gd name="T13" fmla="*/ 1 h 6"/>
                <a:gd name="T14" fmla="*/ 1 w 2"/>
                <a:gd name="T15" fmla="*/ 1 h 6"/>
                <a:gd name="T16" fmla="*/ 1 w 2"/>
                <a:gd name="T17" fmla="*/ 1 h 6"/>
                <a:gd name="T18" fmla="*/ 1 w 2"/>
                <a:gd name="T19" fmla="*/ 1 h 6"/>
                <a:gd name="T20" fmla="*/ 1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2"/>
                  </a:moveTo>
                  <a:lnTo>
                    <a:pt x="0" y="2"/>
                  </a:lnTo>
                  <a:lnTo>
                    <a:pt x="0" y="4"/>
                  </a:lnTo>
                  <a:lnTo>
                    <a:pt x="0" y="6"/>
                  </a:lnTo>
                  <a:lnTo>
                    <a:pt x="2" y="4"/>
                  </a:lnTo>
                  <a:lnTo>
                    <a:pt x="2" y="2"/>
                  </a:lnTo>
                  <a:lnTo>
                    <a:pt x="2" y="0"/>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22" name="Freeform 247"/>
            <p:cNvSpPr>
              <a:spLocks/>
            </p:cNvSpPr>
            <p:nvPr/>
          </p:nvSpPr>
          <p:spPr bwMode="auto">
            <a:xfrm>
              <a:off x="6316490" y="2099444"/>
              <a:ext cx="5179" cy="10358"/>
            </a:xfrm>
            <a:custGeom>
              <a:avLst/>
              <a:gdLst>
                <a:gd name="T0" fmla="*/ 1 w 2"/>
                <a:gd name="T1" fmla="*/ 2 h 2"/>
                <a:gd name="T2" fmla="*/ 1 w 2"/>
                <a:gd name="T3" fmla="*/ 2 h 2"/>
                <a:gd name="T4" fmla="*/ 0 w 2"/>
                <a:gd name="T5" fmla="*/ 2 h 2"/>
                <a:gd name="T6" fmla="*/ 0 w 2"/>
                <a:gd name="T7" fmla="*/ 0 h 2"/>
                <a:gd name="T8" fmla="*/ 1 w 2"/>
                <a:gd name="T9" fmla="*/ 0 h 2"/>
                <a:gd name="T10" fmla="*/ 1 w 2"/>
                <a:gd name="T11" fmla="*/ 0 h 2"/>
                <a:gd name="T12" fmla="*/ 1 w 2"/>
                <a:gd name="T13" fmla="*/ 2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0" y="2"/>
                  </a:lnTo>
                  <a:lnTo>
                    <a:pt x="0" y="0"/>
                  </a:lnTo>
                  <a:lnTo>
                    <a:pt x="2" y="0"/>
                  </a:lnTo>
                  <a:lnTo>
                    <a:pt x="2" y="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23" name="Freeform 248"/>
            <p:cNvSpPr>
              <a:spLocks/>
            </p:cNvSpPr>
            <p:nvPr/>
          </p:nvSpPr>
          <p:spPr bwMode="auto">
            <a:xfrm>
              <a:off x="6316490" y="2099444"/>
              <a:ext cx="5179" cy="10358"/>
            </a:xfrm>
            <a:custGeom>
              <a:avLst/>
              <a:gdLst>
                <a:gd name="T0" fmla="*/ 1 w 2"/>
                <a:gd name="T1" fmla="*/ 2 h 2"/>
                <a:gd name="T2" fmla="*/ 1 w 2"/>
                <a:gd name="T3" fmla="*/ 2 h 2"/>
                <a:gd name="T4" fmla="*/ 0 w 2"/>
                <a:gd name="T5" fmla="*/ 2 h 2"/>
                <a:gd name="T6" fmla="*/ 0 w 2"/>
                <a:gd name="T7" fmla="*/ 0 h 2"/>
                <a:gd name="T8" fmla="*/ 1 w 2"/>
                <a:gd name="T9" fmla="*/ 0 h 2"/>
                <a:gd name="T10" fmla="*/ 1 w 2"/>
                <a:gd name="T11" fmla="*/ 0 h 2"/>
                <a:gd name="T12" fmla="*/ 1 w 2"/>
                <a:gd name="T13" fmla="*/ 2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0" y="2"/>
                  </a:lnTo>
                  <a:lnTo>
                    <a:pt x="0" y="0"/>
                  </a:lnTo>
                  <a:lnTo>
                    <a:pt x="2" y="0"/>
                  </a:lnTo>
                  <a:lnTo>
                    <a:pt x="2" y="2"/>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24" name="Freeform 249"/>
            <p:cNvSpPr>
              <a:spLocks/>
            </p:cNvSpPr>
            <p:nvPr/>
          </p:nvSpPr>
          <p:spPr bwMode="auto">
            <a:xfrm>
              <a:off x="6259522" y="2068376"/>
              <a:ext cx="15537" cy="10358"/>
            </a:xfrm>
            <a:custGeom>
              <a:avLst/>
              <a:gdLst>
                <a:gd name="T0" fmla="*/ 2 w 4"/>
                <a:gd name="T1" fmla="*/ 0 h 2"/>
                <a:gd name="T2" fmla="*/ 2 w 4"/>
                <a:gd name="T3" fmla="*/ 0 h 2"/>
                <a:gd name="T4" fmla="*/ 0 w 4"/>
                <a:gd name="T5" fmla="*/ 2 h 2"/>
                <a:gd name="T6" fmla="*/ 2 w 4"/>
                <a:gd name="T7" fmla="*/ 2 h 2"/>
                <a:gd name="T8" fmla="*/ 2 w 4"/>
                <a:gd name="T9" fmla="*/ 2 h 2"/>
                <a:gd name="T10" fmla="*/ 2 w 4"/>
                <a:gd name="T11" fmla="*/ 2 h 2"/>
                <a:gd name="T12" fmla="*/ 2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2" y="0"/>
                  </a:moveTo>
                  <a:lnTo>
                    <a:pt x="2" y="0"/>
                  </a:lnTo>
                  <a:lnTo>
                    <a:pt x="0" y="2"/>
                  </a:lnTo>
                  <a:lnTo>
                    <a:pt x="2" y="2"/>
                  </a:lnTo>
                  <a:lnTo>
                    <a:pt x="4" y="2"/>
                  </a:lnTo>
                  <a:lnTo>
                    <a:pt x="2" y="0"/>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25" name="Freeform 250"/>
            <p:cNvSpPr>
              <a:spLocks/>
            </p:cNvSpPr>
            <p:nvPr/>
          </p:nvSpPr>
          <p:spPr bwMode="auto">
            <a:xfrm>
              <a:off x="6259522" y="2068376"/>
              <a:ext cx="15537" cy="10358"/>
            </a:xfrm>
            <a:custGeom>
              <a:avLst/>
              <a:gdLst>
                <a:gd name="T0" fmla="*/ 2 w 4"/>
                <a:gd name="T1" fmla="*/ 0 h 2"/>
                <a:gd name="T2" fmla="*/ 2 w 4"/>
                <a:gd name="T3" fmla="*/ 0 h 2"/>
                <a:gd name="T4" fmla="*/ 0 w 4"/>
                <a:gd name="T5" fmla="*/ 2 h 2"/>
                <a:gd name="T6" fmla="*/ 2 w 4"/>
                <a:gd name="T7" fmla="*/ 2 h 2"/>
                <a:gd name="T8" fmla="*/ 2 w 4"/>
                <a:gd name="T9" fmla="*/ 2 h 2"/>
                <a:gd name="T10" fmla="*/ 2 w 4"/>
                <a:gd name="T11" fmla="*/ 2 h 2"/>
                <a:gd name="T12" fmla="*/ 2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2" y="0"/>
                  </a:moveTo>
                  <a:lnTo>
                    <a:pt x="2" y="0"/>
                  </a:lnTo>
                  <a:lnTo>
                    <a:pt x="0" y="2"/>
                  </a:lnTo>
                  <a:lnTo>
                    <a:pt x="2" y="2"/>
                  </a:lnTo>
                  <a:lnTo>
                    <a:pt x="4" y="2"/>
                  </a:lnTo>
                  <a:lnTo>
                    <a:pt x="2" y="0"/>
                  </a:lnTo>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26" name="Freeform 251"/>
            <p:cNvSpPr>
              <a:spLocks/>
            </p:cNvSpPr>
            <p:nvPr/>
          </p:nvSpPr>
          <p:spPr bwMode="auto">
            <a:xfrm>
              <a:off x="6243985" y="1239905"/>
              <a:ext cx="20715" cy="15531"/>
            </a:xfrm>
            <a:custGeom>
              <a:avLst/>
              <a:gdLst>
                <a:gd name="T0" fmla="*/ 0 w 6"/>
                <a:gd name="T1" fmla="*/ 2 h 4"/>
                <a:gd name="T2" fmla="*/ 0 w 6"/>
                <a:gd name="T3" fmla="*/ 2 h 4"/>
                <a:gd name="T4" fmla="*/ 1 w 6"/>
                <a:gd name="T5" fmla="*/ 2 h 4"/>
                <a:gd name="T6" fmla="*/ 1 w 6"/>
                <a:gd name="T7" fmla="*/ 2 h 4"/>
                <a:gd name="T8" fmla="*/ 1 w 6"/>
                <a:gd name="T9" fmla="*/ 2 h 4"/>
                <a:gd name="T10" fmla="*/ 1 w 6"/>
                <a:gd name="T11" fmla="*/ 0 h 4"/>
                <a:gd name="T12" fmla="*/ 1 w 6"/>
                <a:gd name="T13" fmla="*/ 2 h 4"/>
                <a:gd name="T14" fmla="*/ 0 w 6"/>
                <a:gd name="T15" fmla="*/ 2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4">
                  <a:moveTo>
                    <a:pt x="0" y="4"/>
                  </a:moveTo>
                  <a:lnTo>
                    <a:pt x="0" y="4"/>
                  </a:lnTo>
                  <a:lnTo>
                    <a:pt x="2" y="4"/>
                  </a:lnTo>
                  <a:lnTo>
                    <a:pt x="4" y="2"/>
                  </a:lnTo>
                  <a:lnTo>
                    <a:pt x="6" y="2"/>
                  </a:lnTo>
                  <a:lnTo>
                    <a:pt x="4" y="0"/>
                  </a:lnTo>
                  <a:lnTo>
                    <a:pt x="2" y="2"/>
                  </a:lnTo>
                  <a:lnTo>
                    <a:pt x="0" y="4"/>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27" name="Freeform 252"/>
            <p:cNvSpPr>
              <a:spLocks/>
            </p:cNvSpPr>
            <p:nvPr/>
          </p:nvSpPr>
          <p:spPr bwMode="auto">
            <a:xfrm>
              <a:off x="6243985" y="1239905"/>
              <a:ext cx="20715" cy="15531"/>
            </a:xfrm>
            <a:custGeom>
              <a:avLst/>
              <a:gdLst>
                <a:gd name="T0" fmla="*/ 0 w 6"/>
                <a:gd name="T1" fmla="*/ 2 h 4"/>
                <a:gd name="T2" fmla="*/ 0 w 6"/>
                <a:gd name="T3" fmla="*/ 2 h 4"/>
                <a:gd name="T4" fmla="*/ 1 w 6"/>
                <a:gd name="T5" fmla="*/ 2 h 4"/>
                <a:gd name="T6" fmla="*/ 1 w 6"/>
                <a:gd name="T7" fmla="*/ 2 h 4"/>
                <a:gd name="T8" fmla="*/ 1 w 6"/>
                <a:gd name="T9" fmla="*/ 2 h 4"/>
                <a:gd name="T10" fmla="*/ 1 w 6"/>
                <a:gd name="T11" fmla="*/ 0 h 4"/>
                <a:gd name="T12" fmla="*/ 1 w 6"/>
                <a:gd name="T13" fmla="*/ 2 h 4"/>
                <a:gd name="T14" fmla="*/ 0 w 6"/>
                <a:gd name="T15" fmla="*/ 2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4">
                  <a:moveTo>
                    <a:pt x="0" y="4"/>
                  </a:moveTo>
                  <a:lnTo>
                    <a:pt x="0" y="4"/>
                  </a:lnTo>
                  <a:lnTo>
                    <a:pt x="2" y="4"/>
                  </a:lnTo>
                  <a:lnTo>
                    <a:pt x="4" y="2"/>
                  </a:lnTo>
                  <a:lnTo>
                    <a:pt x="6" y="2"/>
                  </a:lnTo>
                  <a:lnTo>
                    <a:pt x="4" y="0"/>
                  </a:lnTo>
                  <a:lnTo>
                    <a:pt x="2" y="2"/>
                  </a:lnTo>
                  <a:lnTo>
                    <a:pt x="0" y="4"/>
                  </a:lnTo>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28" name="Freeform 253"/>
            <p:cNvSpPr>
              <a:spLocks/>
            </p:cNvSpPr>
            <p:nvPr/>
          </p:nvSpPr>
          <p:spPr bwMode="auto">
            <a:xfrm>
              <a:off x="5834862" y="1840546"/>
              <a:ext cx="41432" cy="25889"/>
            </a:xfrm>
            <a:custGeom>
              <a:avLst/>
              <a:gdLst>
                <a:gd name="T0" fmla="*/ 0 w 10"/>
                <a:gd name="T1" fmla="*/ 2 h 6"/>
                <a:gd name="T2" fmla="*/ 0 w 10"/>
                <a:gd name="T3" fmla="*/ 0 h 6"/>
                <a:gd name="T4" fmla="*/ 2 w 10"/>
                <a:gd name="T5" fmla="*/ 2 h 6"/>
                <a:gd name="T6" fmla="*/ 2 w 10"/>
                <a:gd name="T7" fmla="*/ 0 h 6"/>
                <a:gd name="T8" fmla="*/ 2 w 10"/>
                <a:gd name="T9" fmla="*/ 2 h 6"/>
                <a:gd name="T10" fmla="*/ 3 w 10"/>
                <a:gd name="T11" fmla="*/ 2 h 6"/>
                <a:gd name="T12" fmla="*/ 4 w 10"/>
                <a:gd name="T13" fmla="*/ 2 h 6"/>
                <a:gd name="T14" fmla="*/ 4 w 10"/>
                <a:gd name="T15" fmla="*/ 3 h 6"/>
                <a:gd name="T16" fmla="*/ 4 w 10"/>
                <a:gd name="T17" fmla="*/ 3 h 6"/>
                <a:gd name="T18" fmla="*/ 4 w 10"/>
                <a:gd name="T19" fmla="*/ 3 h 6"/>
                <a:gd name="T20" fmla="*/ 3 w 10"/>
                <a:gd name="T21" fmla="*/ 3 h 6"/>
                <a:gd name="T22" fmla="*/ 3 w 10"/>
                <a:gd name="T23" fmla="*/ 2 h 6"/>
                <a:gd name="T24" fmla="*/ 2 w 10"/>
                <a:gd name="T25" fmla="*/ 2 h 6"/>
                <a:gd name="T26" fmla="*/ 2 w 10"/>
                <a:gd name="T27" fmla="*/ 2 h 6"/>
                <a:gd name="T28" fmla="*/ 0 w 10"/>
                <a:gd name="T29" fmla="*/ 2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 h="6">
                  <a:moveTo>
                    <a:pt x="0" y="2"/>
                  </a:moveTo>
                  <a:lnTo>
                    <a:pt x="0" y="0"/>
                  </a:lnTo>
                  <a:lnTo>
                    <a:pt x="2" y="2"/>
                  </a:lnTo>
                  <a:lnTo>
                    <a:pt x="4" y="0"/>
                  </a:lnTo>
                  <a:lnTo>
                    <a:pt x="6" y="2"/>
                  </a:lnTo>
                  <a:lnTo>
                    <a:pt x="8" y="2"/>
                  </a:lnTo>
                  <a:lnTo>
                    <a:pt x="10" y="2"/>
                  </a:lnTo>
                  <a:lnTo>
                    <a:pt x="10" y="4"/>
                  </a:lnTo>
                  <a:lnTo>
                    <a:pt x="10" y="6"/>
                  </a:lnTo>
                  <a:lnTo>
                    <a:pt x="8" y="4"/>
                  </a:lnTo>
                  <a:lnTo>
                    <a:pt x="8" y="2"/>
                  </a:lnTo>
                  <a:lnTo>
                    <a:pt x="4" y="2"/>
                  </a:lnTo>
                  <a:lnTo>
                    <a:pt x="2" y="2"/>
                  </a:lnTo>
                  <a:lnTo>
                    <a:pt x="0" y="2"/>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29" name="Freeform 254"/>
            <p:cNvSpPr>
              <a:spLocks/>
            </p:cNvSpPr>
            <p:nvPr/>
          </p:nvSpPr>
          <p:spPr bwMode="auto">
            <a:xfrm>
              <a:off x="5834862" y="1840546"/>
              <a:ext cx="41432" cy="25889"/>
            </a:xfrm>
            <a:custGeom>
              <a:avLst/>
              <a:gdLst>
                <a:gd name="T0" fmla="*/ 0 w 10"/>
                <a:gd name="T1" fmla="*/ 2 h 6"/>
                <a:gd name="T2" fmla="*/ 0 w 10"/>
                <a:gd name="T3" fmla="*/ 0 h 6"/>
                <a:gd name="T4" fmla="*/ 2 w 10"/>
                <a:gd name="T5" fmla="*/ 2 h 6"/>
                <a:gd name="T6" fmla="*/ 2 w 10"/>
                <a:gd name="T7" fmla="*/ 0 h 6"/>
                <a:gd name="T8" fmla="*/ 2 w 10"/>
                <a:gd name="T9" fmla="*/ 2 h 6"/>
                <a:gd name="T10" fmla="*/ 3 w 10"/>
                <a:gd name="T11" fmla="*/ 2 h 6"/>
                <a:gd name="T12" fmla="*/ 4 w 10"/>
                <a:gd name="T13" fmla="*/ 2 h 6"/>
                <a:gd name="T14" fmla="*/ 4 w 10"/>
                <a:gd name="T15" fmla="*/ 3 h 6"/>
                <a:gd name="T16" fmla="*/ 4 w 10"/>
                <a:gd name="T17" fmla="*/ 3 h 6"/>
                <a:gd name="T18" fmla="*/ 4 w 10"/>
                <a:gd name="T19" fmla="*/ 3 h 6"/>
                <a:gd name="T20" fmla="*/ 3 w 10"/>
                <a:gd name="T21" fmla="*/ 3 h 6"/>
                <a:gd name="T22" fmla="*/ 3 w 10"/>
                <a:gd name="T23" fmla="*/ 2 h 6"/>
                <a:gd name="T24" fmla="*/ 2 w 10"/>
                <a:gd name="T25" fmla="*/ 2 h 6"/>
                <a:gd name="T26" fmla="*/ 2 w 10"/>
                <a:gd name="T27" fmla="*/ 2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6">
                  <a:moveTo>
                    <a:pt x="0" y="2"/>
                  </a:moveTo>
                  <a:lnTo>
                    <a:pt x="0" y="0"/>
                  </a:lnTo>
                  <a:lnTo>
                    <a:pt x="2" y="2"/>
                  </a:lnTo>
                  <a:lnTo>
                    <a:pt x="4" y="0"/>
                  </a:lnTo>
                  <a:lnTo>
                    <a:pt x="6" y="2"/>
                  </a:lnTo>
                  <a:lnTo>
                    <a:pt x="8" y="2"/>
                  </a:lnTo>
                  <a:lnTo>
                    <a:pt x="10" y="2"/>
                  </a:lnTo>
                  <a:lnTo>
                    <a:pt x="10" y="4"/>
                  </a:lnTo>
                  <a:lnTo>
                    <a:pt x="10" y="6"/>
                  </a:lnTo>
                  <a:lnTo>
                    <a:pt x="8" y="4"/>
                  </a:lnTo>
                  <a:lnTo>
                    <a:pt x="8" y="2"/>
                  </a:lnTo>
                  <a:lnTo>
                    <a:pt x="4" y="2"/>
                  </a:lnTo>
                  <a:lnTo>
                    <a:pt x="2" y="2"/>
                  </a:lnTo>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30" name="Freeform 255"/>
            <p:cNvSpPr>
              <a:spLocks/>
            </p:cNvSpPr>
            <p:nvPr/>
          </p:nvSpPr>
          <p:spPr bwMode="auto">
            <a:xfrm>
              <a:off x="6000582" y="2451546"/>
              <a:ext cx="15537" cy="15531"/>
            </a:xfrm>
            <a:custGeom>
              <a:avLst/>
              <a:gdLst>
                <a:gd name="T0" fmla="*/ 2 w 4"/>
                <a:gd name="T1" fmla="*/ 0 h 4"/>
                <a:gd name="T2" fmla="*/ 2 w 4"/>
                <a:gd name="T3" fmla="*/ 2 h 4"/>
                <a:gd name="T4" fmla="*/ 2 w 4"/>
                <a:gd name="T5" fmla="*/ 0 h 4"/>
                <a:gd name="T6" fmla="*/ 2 w 4"/>
                <a:gd name="T7" fmla="*/ 2 h 4"/>
                <a:gd name="T8" fmla="*/ 2 w 4"/>
                <a:gd name="T9" fmla="*/ 2 h 4"/>
                <a:gd name="T10" fmla="*/ 2 w 4"/>
                <a:gd name="T11" fmla="*/ 2 h 4"/>
                <a:gd name="T12" fmla="*/ 2 w 4"/>
                <a:gd name="T13" fmla="*/ 2 h 4"/>
                <a:gd name="T14" fmla="*/ 2 w 4"/>
                <a:gd name="T15" fmla="*/ 2 h 4"/>
                <a:gd name="T16" fmla="*/ 2 w 4"/>
                <a:gd name="T17" fmla="*/ 2 h 4"/>
                <a:gd name="T18" fmla="*/ 2 w 4"/>
                <a:gd name="T19" fmla="*/ 2 h 4"/>
                <a:gd name="T20" fmla="*/ 0 w 4"/>
                <a:gd name="T21" fmla="*/ 2 h 4"/>
                <a:gd name="T22" fmla="*/ 2 w 4"/>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2" y="0"/>
                  </a:moveTo>
                  <a:lnTo>
                    <a:pt x="2" y="2"/>
                  </a:lnTo>
                  <a:lnTo>
                    <a:pt x="4" y="0"/>
                  </a:lnTo>
                  <a:lnTo>
                    <a:pt x="4" y="2"/>
                  </a:lnTo>
                  <a:lnTo>
                    <a:pt x="4" y="4"/>
                  </a:lnTo>
                  <a:lnTo>
                    <a:pt x="2" y="4"/>
                  </a:lnTo>
                  <a:lnTo>
                    <a:pt x="2" y="2"/>
                  </a:lnTo>
                  <a:lnTo>
                    <a:pt x="0" y="2"/>
                  </a:lnTo>
                  <a:lnTo>
                    <a:pt x="2"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31" name="Freeform 256"/>
            <p:cNvSpPr>
              <a:spLocks/>
            </p:cNvSpPr>
            <p:nvPr/>
          </p:nvSpPr>
          <p:spPr bwMode="auto">
            <a:xfrm>
              <a:off x="6000582" y="2451546"/>
              <a:ext cx="15537" cy="15531"/>
            </a:xfrm>
            <a:custGeom>
              <a:avLst/>
              <a:gdLst>
                <a:gd name="T0" fmla="*/ 2 w 4"/>
                <a:gd name="T1" fmla="*/ 0 h 4"/>
                <a:gd name="T2" fmla="*/ 2 w 4"/>
                <a:gd name="T3" fmla="*/ 2 h 4"/>
                <a:gd name="T4" fmla="*/ 2 w 4"/>
                <a:gd name="T5" fmla="*/ 0 h 4"/>
                <a:gd name="T6" fmla="*/ 2 w 4"/>
                <a:gd name="T7" fmla="*/ 2 h 4"/>
                <a:gd name="T8" fmla="*/ 2 w 4"/>
                <a:gd name="T9" fmla="*/ 2 h 4"/>
                <a:gd name="T10" fmla="*/ 2 w 4"/>
                <a:gd name="T11" fmla="*/ 2 h 4"/>
                <a:gd name="T12" fmla="*/ 2 w 4"/>
                <a:gd name="T13" fmla="*/ 2 h 4"/>
                <a:gd name="T14" fmla="*/ 2 w 4"/>
                <a:gd name="T15" fmla="*/ 2 h 4"/>
                <a:gd name="T16" fmla="*/ 2 w 4"/>
                <a:gd name="T17" fmla="*/ 2 h 4"/>
                <a:gd name="T18" fmla="*/ 2 w 4"/>
                <a:gd name="T19" fmla="*/ 2 h 4"/>
                <a:gd name="T20" fmla="*/ 0 w 4"/>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2" y="0"/>
                  </a:moveTo>
                  <a:lnTo>
                    <a:pt x="2" y="2"/>
                  </a:lnTo>
                  <a:lnTo>
                    <a:pt x="4" y="0"/>
                  </a:lnTo>
                  <a:lnTo>
                    <a:pt x="4" y="2"/>
                  </a:lnTo>
                  <a:lnTo>
                    <a:pt x="4" y="4"/>
                  </a:lnTo>
                  <a:lnTo>
                    <a:pt x="2" y="4"/>
                  </a:lnTo>
                  <a:lnTo>
                    <a:pt x="2" y="2"/>
                  </a:lnTo>
                  <a:lnTo>
                    <a:pt x="0" y="2"/>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32" name="Freeform 257"/>
            <p:cNvSpPr>
              <a:spLocks/>
            </p:cNvSpPr>
            <p:nvPr/>
          </p:nvSpPr>
          <p:spPr bwMode="auto">
            <a:xfrm>
              <a:off x="6378637" y="2492967"/>
              <a:ext cx="10358" cy="5179"/>
            </a:xfrm>
            <a:custGeom>
              <a:avLst/>
              <a:gdLst>
                <a:gd name="T0" fmla="*/ 0 w 2"/>
                <a:gd name="T1" fmla="*/ 1 h 2"/>
                <a:gd name="T2" fmla="*/ 0 w 2"/>
                <a:gd name="T3" fmla="*/ 0 h 2"/>
                <a:gd name="T4" fmla="*/ 0 w 2"/>
                <a:gd name="T5" fmla="*/ 0 h 2"/>
                <a:gd name="T6" fmla="*/ 2 w 2"/>
                <a:gd name="T7" fmla="*/ 0 h 2"/>
                <a:gd name="T8" fmla="*/ 2 w 2"/>
                <a:gd name="T9" fmla="*/ 0 h 2"/>
                <a:gd name="T10" fmla="*/ 2 w 2"/>
                <a:gd name="T11" fmla="*/ 0 h 2"/>
                <a:gd name="T12" fmla="*/ 0 w 2"/>
                <a:gd name="T13" fmla="*/ 0 h 2"/>
                <a:gd name="T14" fmla="*/ 0 w 2"/>
                <a:gd name="T15" fmla="*/ 1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2"/>
                  </a:moveTo>
                  <a:lnTo>
                    <a:pt x="0" y="0"/>
                  </a:lnTo>
                  <a:lnTo>
                    <a:pt x="2" y="0"/>
                  </a:lnTo>
                  <a:lnTo>
                    <a:pt x="0" y="0"/>
                  </a:lnTo>
                  <a:lnTo>
                    <a:pt x="0" y="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33" name="Freeform 258"/>
            <p:cNvSpPr>
              <a:spLocks/>
            </p:cNvSpPr>
            <p:nvPr/>
          </p:nvSpPr>
          <p:spPr bwMode="auto">
            <a:xfrm>
              <a:off x="6378640" y="2492967"/>
              <a:ext cx="10358" cy="5179"/>
            </a:xfrm>
            <a:custGeom>
              <a:avLst/>
              <a:gdLst>
                <a:gd name="T0" fmla="*/ 0 w 2"/>
                <a:gd name="T1" fmla="*/ 1 h 2"/>
                <a:gd name="T2" fmla="*/ 0 w 2"/>
                <a:gd name="T3" fmla="*/ 0 h 2"/>
                <a:gd name="T4" fmla="*/ 0 w 2"/>
                <a:gd name="T5" fmla="*/ 0 h 2"/>
                <a:gd name="T6" fmla="*/ 2 w 2"/>
                <a:gd name="T7" fmla="*/ 0 h 2"/>
                <a:gd name="T8" fmla="*/ 2 w 2"/>
                <a:gd name="T9" fmla="*/ 0 h 2"/>
                <a:gd name="T10" fmla="*/ 2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0"/>
                  </a:lnTo>
                  <a:lnTo>
                    <a:pt x="2" y="0"/>
                  </a:lnTo>
                  <a:lnTo>
                    <a:pt x="0" y="0"/>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34" name="Freeform 259"/>
            <p:cNvSpPr>
              <a:spLocks/>
            </p:cNvSpPr>
            <p:nvPr/>
          </p:nvSpPr>
          <p:spPr bwMode="auto">
            <a:xfrm>
              <a:off x="5933265" y="2436009"/>
              <a:ext cx="10358" cy="5179"/>
            </a:xfrm>
            <a:custGeom>
              <a:avLst/>
              <a:gdLst>
                <a:gd name="T0" fmla="*/ 2 w 2"/>
                <a:gd name="T1" fmla="*/ 1 h 2"/>
                <a:gd name="T2" fmla="*/ 0 w 2"/>
                <a:gd name="T3" fmla="*/ 0 h 2"/>
                <a:gd name="T4" fmla="*/ 0 w 2"/>
                <a:gd name="T5" fmla="*/ 0 h 2"/>
                <a:gd name="T6" fmla="*/ 0 w 2"/>
                <a:gd name="T7" fmla="*/ 0 h 2"/>
                <a:gd name="T8" fmla="*/ 0 w 2"/>
                <a:gd name="T9" fmla="*/ 0 h 2"/>
                <a:gd name="T10" fmla="*/ 2 w 2"/>
                <a:gd name="T11" fmla="*/ 0 h 2"/>
                <a:gd name="T12" fmla="*/ 2 w 2"/>
                <a:gd name="T13" fmla="*/ 0 h 2"/>
                <a:gd name="T14" fmla="*/ 2 w 2"/>
                <a:gd name="T15" fmla="*/ 1 h 2"/>
                <a:gd name="T16" fmla="*/ 2 w 2"/>
                <a:gd name="T17" fmla="*/ 1 h 2"/>
                <a:gd name="T18" fmla="*/ 2 w 2"/>
                <a:gd name="T19" fmla="*/ 1 h 2"/>
                <a:gd name="T20" fmla="*/ 2 w 2"/>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2"/>
                  </a:moveTo>
                  <a:lnTo>
                    <a:pt x="0" y="0"/>
                  </a:lnTo>
                  <a:lnTo>
                    <a:pt x="2" y="0"/>
                  </a:lnTo>
                  <a:lnTo>
                    <a:pt x="2" y="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35" name="Freeform 260"/>
            <p:cNvSpPr>
              <a:spLocks/>
            </p:cNvSpPr>
            <p:nvPr/>
          </p:nvSpPr>
          <p:spPr bwMode="auto">
            <a:xfrm>
              <a:off x="5974691" y="2451546"/>
              <a:ext cx="5179" cy="10358"/>
            </a:xfrm>
            <a:custGeom>
              <a:avLst/>
              <a:gdLst>
                <a:gd name="T0" fmla="*/ 1 w 2"/>
                <a:gd name="T1" fmla="*/ 2 h 2"/>
                <a:gd name="T2" fmla="*/ 1 w 2"/>
                <a:gd name="T3" fmla="*/ 2 h 2"/>
                <a:gd name="T4" fmla="*/ 1 w 2"/>
                <a:gd name="T5" fmla="*/ 2 h 2"/>
                <a:gd name="T6" fmla="*/ 1 w 2"/>
                <a:gd name="T7" fmla="*/ 2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1 w 2"/>
                <a:gd name="T21" fmla="*/ 2 h 2"/>
                <a:gd name="T22" fmla="*/ 1 w 2"/>
                <a:gd name="T23" fmla="*/ 2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2" y="2"/>
                  </a:moveTo>
                  <a:lnTo>
                    <a:pt x="2" y="2"/>
                  </a:lnTo>
                  <a:lnTo>
                    <a:pt x="0" y="0"/>
                  </a:lnTo>
                  <a:lnTo>
                    <a:pt x="2" y="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36" name="Freeform 261"/>
            <p:cNvSpPr>
              <a:spLocks/>
            </p:cNvSpPr>
            <p:nvPr/>
          </p:nvSpPr>
          <p:spPr bwMode="auto">
            <a:xfrm>
              <a:off x="5974691" y="2451546"/>
              <a:ext cx="5179" cy="10358"/>
            </a:xfrm>
            <a:custGeom>
              <a:avLst/>
              <a:gdLst>
                <a:gd name="T0" fmla="*/ 1 w 2"/>
                <a:gd name="T1" fmla="*/ 2 h 2"/>
                <a:gd name="T2" fmla="*/ 1 w 2"/>
                <a:gd name="T3" fmla="*/ 2 h 2"/>
                <a:gd name="T4" fmla="*/ 1 w 2"/>
                <a:gd name="T5" fmla="*/ 2 h 2"/>
                <a:gd name="T6" fmla="*/ 1 w 2"/>
                <a:gd name="T7" fmla="*/ 2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1 w 2"/>
                <a:gd name="T21" fmla="*/ 2 h 2"/>
                <a:gd name="T22" fmla="*/ 1 w 2"/>
                <a:gd name="T23" fmla="*/ 2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2" y="2"/>
                  </a:moveTo>
                  <a:lnTo>
                    <a:pt x="2" y="2"/>
                  </a:lnTo>
                  <a:lnTo>
                    <a:pt x="0" y="0"/>
                  </a:lnTo>
                  <a:lnTo>
                    <a:pt x="2" y="2"/>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37" name="Freeform 262"/>
            <p:cNvSpPr>
              <a:spLocks/>
            </p:cNvSpPr>
            <p:nvPr/>
          </p:nvSpPr>
          <p:spPr bwMode="auto">
            <a:xfrm>
              <a:off x="5508606" y="1985530"/>
              <a:ext cx="10358" cy="10358"/>
            </a:xfrm>
            <a:custGeom>
              <a:avLst/>
              <a:gdLst>
                <a:gd name="T0" fmla="*/ 0 w 2"/>
                <a:gd name="T1" fmla="*/ 0 h 2"/>
                <a:gd name="T2" fmla="*/ 2 w 2"/>
                <a:gd name="T3" fmla="*/ 0 h 2"/>
                <a:gd name="T4" fmla="*/ 2 w 2"/>
                <a:gd name="T5" fmla="*/ 0 h 2"/>
                <a:gd name="T6" fmla="*/ 2 w 2"/>
                <a:gd name="T7" fmla="*/ 0 h 2"/>
                <a:gd name="T8" fmla="*/ 2 w 2"/>
                <a:gd name="T9" fmla="*/ 0 h 2"/>
                <a:gd name="T10" fmla="*/ 0 w 2"/>
                <a:gd name="T11" fmla="*/ 2 h 2"/>
                <a:gd name="T12" fmla="*/ 0 w 2"/>
                <a:gd name="T13" fmla="*/ 2 h 2"/>
                <a:gd name="T14" fmla="*/ 0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2" y="0"/>
                  </a:lnTo>
                  <a:lnTo>
                    <a:pt x="0" y="2"/>
                  </a:lnTo>
                  <a:lnTo>
                    <a:pt x="0" y="0"/>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38" name="Freeform 263"/>
            <p:cNvSpPr>
              <a:spLocks/>
            </p:cNvSpPr>
            <p:nvPr/>
          </p:nvSpPr>
          <p:spPr bwMode="auto">
            <a:xfrm>
              <a:off x="5518962" y="1995882"/>
              <a:ext cx="5179" cy="5179"/>
            </a:xfrm>
            <a:custGeom>
              <a:avLst/>
              <a:gdLst>
                <a:gd name="T0" fmla="*/ 0 w 2"/>
                <a:gd name="T1" fmla="*/ 0 h 2"/>
                <a:gd name="T2" fmla="*/ 0 w 2"/>
                <a:gd name="T3" fmla="*/ 0 h 2"/>
                <a:gd name="T4" fmla="*/ 1 w 2"/>
                <a:gd name="T5" fmla="*/ 0 h 2"/>
                <a:gd name="T6" fmla="*/ 1 w 2"/>
                <a:gd name="T7" fmla="*/ 0 h 2"/>
                <a:gd name="T8" fmla="*/ 1 w 2"/>
                <a:gd name="T9" fmla="*/ 0 h 2"/>
                <a:gd name="T10" fmla="*/ 1 w 2"/>
                <a:gd name="T11" fmla="*/ 0 h 2"/>
                <a:gd name="T12" fmla="*/ 1 w 2"/>
                <a:gd name="T13" fmla="*/ 1 h 2"/>
                <a:gd name="T14" fmla="*/ 0 w 2"/>
                <a:gd name="T15" fmla="*/ 1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2" y="0"/>
                  </a:lnTo>
                  <a:lnTo>
                    <a:pt x="2" y="2"/>
                  </a:lnTo>
                  <a:lnTo>
                    <a:pt x="0" y="2"/>
                  </a:lnTo>
                  <a:lnTo>
                    <a:pt x="0" y="0"/>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39" name="Freeform 264"/>
            <p:cNvSpPr>
              <a:spLocks/>
            </p:cNvSpPr>
            <p:nvPr/>
          </p:nvSpPr>
          <p:spPr bwMode="auto">
            <a:xfrm>
              <a:off x="5518962" y="1995882"/>
              <a:ext cx="5179" cy="5179"/>
            </a:xfrm>
            <a:custGeom>
              <a:avLst/>
              <a:gdLst>
                <a:gd name="T0" fmla="*/ 0 w 2"/>
                <a:gd name="T1" fmla="*/ 0 h 2"/>
                <a:gd name="T2" fmla="*/ 0 w 2"/>
                <a:gd name="T3" fmla="*/ 0 h 2"/>
                <a:gd name="T4" fmla="*/ 1 w 2"/>
                <a:gd name="T5" fmla="*/ 0 h 2"/>
                <a:gd name="T6" fmla="*/ 1 w 2"/>
                <a:gd name="T7" fmla="*/ 0 h 2"/>
                <a:gd name="T8" fmla="*/ 1 w 2"/>
                <a:gd name="T9" fmla="*/ 0 h 2"/>
                <a:gd name="T10" fmla="*/ 1 w 2"/>
                <a:gd name="T11" fmla="*/ 0 h 2"/>
                <a:gd name="T12" fmla="*/ 1 w 2"/>
                <a:gd name="T13" fmla="*/ 1 h 2"/>
                <a:gd name="T14" fmla="*/ 0 w 2"/>
                <a:gd name="T15" fmla="*/ 1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0"/>
                  </a:lnTo>
                  <a:lnTo>
                    <a:pt x="2" y="0"/>
                  </a:lnTo>
                  <a:lnTo>
                    <a:pt x="2" y="2"/>
                  </a:lnTo>
                  <a:lnTo>
                    <a:pt x="0" y="2"/>
                  </a:lnTo>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40" name="Freeform 265"/>
            <p:cNvSpPr>
              <a:spLocks/>
            </p:cNvSpPr>
            <p:nvPr/>
          </p:nvSpPr>
          <p:spPr bwMode="auto">
            <a:xfrm>
              <a:off x="5425743" y="1995882"/>
              <a:ext cx="25895" cy="15531"/>
            </a:xfrm>
            <a:custGeom>
              <a:avLst/>
              <a:gdLst>
                <a:gd name="T0" fmla="*/ 3 w 6"/>
                <a:gd name="T1" fmla="*/ 2 h 4"/>
                <a:gd name="T2" fmla="*/ 3 w 6"/>
                <a:gd name="T3" fmla="*/ 2 h 4"/>
                <a:gd name="T4" fmla="*/ 3 w 6"/>
                <a:gd name="T5" fmla="*/ 2 h 4"/>
                <a:gd name="T6" fmla="*/ 3 w 6"/>
                <a:gd name="T7" fmla="*/ 2 h 4"/>
                <a:gd name="T8" fmla="*/ 3 w 6"/>
                <a:gd name="T9" fmla="*/ 0 h 4"/>
                <a:gd name="T10" fmla="*/ 3 w 6"/>
                <a:gd name="T11" fmla="*/ 0 h 4"/>
                <a:gd name="T12" fmla="*/ 2 w 6"/>
                <a:gd name="T13" fmla="*/ 2 h 4"/>
                <a:gd name="T14" fmla="*/ 0 w 6"/>
                <a:gd name="T15" fmla="*/ 2 h 4"/>
                <a:gd name="T16" fmla="*/ 2 w 6"/>
                <a:gd name="T17" fmla="*/ 2 h 4"/>
                <a:gd name="T18" fmla="*/ 2 w 6"/>
                <a:gd name="T19" fmla="*/ 2 h 4"/>
                <a:gd name="T20" fmla="*/ 3 w 6"/>
                <a:gd name="T21" fmla="*/ 2 h 4"/>
                <a:gd name="T22" fmla="*/ 3 w 6"/>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4">
                  <a:moveTo>
                    <a:pt x="6" y="2"/>
                  </a:moveTo>
                  <a:lnTo>
                    <a:pt x="6" y="2"/>
                  </a:lnTo>
                  <a:lnTo>
                    <a:pt x="4" y="0"/>
                  </a:lnTo>
                  <a:lnTo>
                    <a:pt x="2" y="2"/>
                  </a:lnTo>
                  <a:lnTo>
                    <a:pt x="0" y="2"/>
                  </a:lnTo>
                  <a:lnTo>
                    <a:pt x="2" y="2"/>
                  </a:lnTo>
                  <a:lnTo>
                    <a:pt x="4" y="4"/>
                  </a:lnTo>
                  <a:lnTo>
                    <a:pt x="6" y="2"/>
                  </a:lnTo>
                  <a:close/>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41" name="Freeform 266"/>
            <p:cNvSpPr>
              <a:spLocks/>
            </p:cNvSpPr>
            <p:nvPr/>
          </p:nvSpPr>
          <p:spPr bwMode="auto">
            <a:xfrm>
              <a:off x="5425741" y="1995882"/>
              <a:ext cx="25895" cy="15531"/>
            </a:xfrm>
            <a:custGeom>
              <a:avLst/>
              <a:gdLst>
                <a:gd name="T0" fmla="*/ 3 w 6"/>
                <a:gd name="T1" fmla="*/ 2 h 4"/>
                <a:gd name="T2" fmla="*/ 3 w 6"/>
                <a:gd name="T3" fmla="*/ 2 h 4"/>
                <a:gd name="T4" fmla="*/ 3 w 6"/>
                <a:gd name="T5" fmla="*/ 2 h 4"/>
                <a:gd name="T6" fmla="*/ 3 w 6"/>
                <a:gd name="T7" fmla="*/ 2 h 4"/>
                <a:gd name="T8" fmla="*/ 3 w 6"/>
                <a:gd name="T9" fmla="*/ 0 h 4"/>
                <a:gd name="T10" fmla="*/ 3 w 6"/>
                <a:gd name="T11" fmla="*/ 0 h 4"/>
                <a:gd name="T12" fmla="*/ 2 w 6"/>
                <a:gd name="T13" fmla="*/ 2 h 4"/>
                <a:gd name="T14" fmla="*/ 0 w 6"/>
                <a:gd name="T15" fmla="*/ 2 h 4"/>
                <a:gd name="T16" fmla="*/ 2 w 6"/>
                <a:gd name="T17" fmla="*/ 2 h 4"/>
                <a:gd name="T18" fmla="*/ 2 w 6"/>
                <a:gd name="T19" fmla="*/ 2 h 4"/>
                <a:gd name="T20" fmla="*/ 3 w 6"/>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
                  <a:moveTo>
                    <a:pt x="6" y="2"/>
                  </a:moveTo>
                  <a:lnTo>
                    <a:pt x="6" y="2"/>
                  </a:lnTo>
                  <a:lnTo>
                    <a:pt x="4" y="0"/>
                  </a:lnTo>
                  <a:lnTo>
                    <a:pt x="2" y="2"/>
                  </a:lnTo>
                  <a:lnTo>
                    <a:pt x="0" y="2"/>
                  </a:lnTo>
                  <a:lnTo>
                    <a:pt x="2" y="2"/>
                  </a:lnTo>
                  <a:lnTo>
                    <a:pt x="4" y="4"/>
                  </a:lnTo>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42" name="Freeform 267"/>
            <p:cNvSpPr>
              <a:spLocks/>
            </p:cNvSpPr>
            <p:nvPr/>
          </p:nvSpPr>
          <p:spPr bwMode="auto">
            <a:xfrm>
              <a:off x="6321728" y="2166759"/>
              <a:ext cx="36252" cy="31068"/>
            </a:xfrm>
            <a:custGeom>
              <a:avLst/>
              <a:gdLst>
                <a:gd name="T0" fmla="*/ 4 w 8"/>
                <a:gd name="T1" fmla="*/ 2 h 8"/>
                <a:gd name="T2" fmla="*/ 4 w 8"/>
                <a:gd name="T3" fmla="*/ 2 h 8"/>
                <a:gd name="T4" fmla="*/ 4 w 8"/>
                <a:gd name="T5" fmla="*/ 2 h 8"/>
                <a:gd name="T6" fmla="*/ 4 w 8"/>
                <a:gd name="T7" fmla="*/ 0 h 8"/>
                <a:gd name="T8" fmla="*/ 4 w 8"/>
                <a:gd name="T9" fmla="*/ 0 h 8"/>
                <a:gd name="T10" fmla="*/ 4 w 8"/>
                <a:gd name="T11" fmla="*/ 2 h 8"/>
                <a:gd name="T12" fmla="*/ 4 w 8"/>
                <a:gd name="T13" fmla="*/ 2 h 8"/>
                <a:gd name="T14" fmla="*/ 4 w 8"/>
                <a:gd name="T15" fmla="*/ 2 h 8"/>
                <a:gd name="T16" fmla="*/ 4 w 8"/>
                <a:gd name="T17" fmla="*/ 2 h 8"/>
                <a:gd name="T18" fmla="*/ 4 w 8"/>
                <a:gd name="T19" fmla="*/ 2 h 8"/>
                <a:gd name="T20" fmla="*/ 4 w 8"/>
                <a:gd name="T21" fmla="*/ 2 h 8"/>
                <a:gd name="T22" fmla="*/ 4 w 8"/>
                <a:gd name="T23" fmla="*/ 2 h 8"/>
                <a:gd name="T24" fmla="*/ 2 w 8"/>
                <a:gd name="T25" fmla="*/ 2 h 8"/>
                <a:gd name="T26" fmla="*/ 4 w 8"/>
                <a:gd name="T27" fmla="*/ 2 h 8"/>
                <a:gd name="T28" fmla="*/ 4 w 8"/>
                <a:gd name="T29" fmla="*/ 3 h 8"/>
                <a:gd name="T30" fmla="*/ 2 w 8"/>
                <a:gd name="T31" fmla="*/ 3 h 8"/>
                <a:gd name="T32" fmla="*/ 2 w 8"/>
                <a:gd name="T33" fmla="*/ 3 h 8"/>
                <a:gd name="T34" fmla="*/ 2 w 8"/>
                <a:gd name="T35" fmla="*/ 2 h 8"/>
                <a:gd name="T36" fmla="*/ 2 w 8"/>
                <a:gd name="T37" fmla="*/ 2 h 8"/>
                <a:gd name="T38" fmla="*/ 0 w 8"/>
                <a:gd name="T39" fmla="*/ 2 h 8"/>
                <a:gd name="T40" fmla="*/ 0 w 8"/>
                <a:gd name="T41" fmla="*/ 2 h 8"/>
                <a:gd name="T42" fmla="*/ 2 w 8"/>
                <a:gd name="T43" fmla="*/ 2 h 8"/>
                <a:gd name="T44" fmla="*/ 2 w 8"/>
                <a:gd name="T45" fmla="*/ 2 h 8"/>
                <a:gd name="T46" fmla="*/ 4 w 8"/>
                <a:gd name="T47" fmla="*/ 2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 h="8">
                  <a:moveTo>
                    <a:pt x="4" y="4"/>
                  </a:moveTo>
                  <a:lnTo>
                    <a:pt x="4" y="2"/>
                  </a:lnTo>
                  <a:lnTo>
                    <a:pt x="4" y="0"/>
                  </a:lnTo>
                  <a:lnTo>
                    <a:pt x="6" y="2"/>
                  </a:lnTo>
                  <a:lnTo>
                    <a:pt x="8" y="4"/>
                  </a:lnTo>
                  <a:lnTo>
                    <a:pt x="6" y="4"/>
                  </a:lnTo>
                  <a:lnTo>
                    <a:pt x="4" y="4"/>
                  </a:lnTo>
                  <a:lnTo>
                    <a:pt x="2" y="6"/>
                  </a:lnTo>
                  <a:lnTo>
                    <a:pt x="4" y="6"/>
                  </a:lnTo>
                  <a:lnTo>
                    <a:pt x="4" y="8"/>
                  </a:lnTo>
                  <a:lnTo>
                    <a:pt x="2" y="8"/>
                  </a:lnTo>
                  <a:lnTo>
                    <a:pt x="2" y="6"/>
                  </a:lnTo>
                  <a:lnTo>
                    <a:pt x="2" y="4"/>
                  </a:lnTo>
                  <a:lnTo>
                    <a:pt x="0" y="4"/>
                  </a:lnTo>
                  <a:lnTo>
                    <a:pt x="0" y="2"/>
                  </a:lnTo>
                  <a:lnTo>
                    <a:pt x="2" y="2"/>
                  </a:lnTo>
                  <a:lnTo>
                    <a:pt x="2" y="4"/>
                  </a:lnTo>
                  <a:lnTo>
                    <a:pt x="4" y="4"/>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43" name="Freeform 268"/>
            <p:cNvSpPr>
              <a:spLocks/>
            </p:cNvSpPr>
            <p:nvPr/>
          </p:nvSpPr>
          <p:spPr bwMode="auto">
            <a:xfrm>
              <a:off x="6321786" y="2166759"/>
              <a:ext cx="36252" cy="31068"/>
            </a:xfrm>
            <a:custGeom>
              <a:avLst/>
              <a:gdLst>
                <a:gd name="T0" fmla="*/ 4 w 8"/>
                <a:gd name="T1" fmla="*/ 2 h 8"/>
                <a:gd name="T2" fmla="*/ 4 w 8"/>
                <a:gd name="T3" fmla="*/ 2 h 8"/>
                <a:gd name="T4" fmla="*/ 4 w 8"/>
                <a:gd name="T5" fmla="*/ 2 h 8"/>
                <a:gd name="T6" fmla="*/ 4 w 8"/>
                <a:gd name="T7" fmla="*/ 0 h 8"/>
                <a:gd name="T8" fmla="*/ 4 w 8"/>
                <a:gd name="T9" fmla="*/ 0 h 8"/>
                <a:gd name="T10" fmla="*/ 4 w 8"/>
                <a:gd name="T11" fmla="*/ 2 h 8"/>
                <a:gd name="T12" fmla="*/ 4 w 8"/>
                <a:gd name="T13" fmla="*/ 2 h 8"/>
                <a:gd name="T14" fmla="*/ 4 w 8"/>
                <a:gd name="T15" fmla="*/ 2 h 8"/>
                <a:gd name="T16" fmla="*/ 4 w 8"/>
                <a:gd name="T17" fmla="*/ 2 h 8"/>
                <a:gd name="T18" fmla="*/ 4 w 8"/>
                <a:gd name="T19" fmla="*/ 2 h 8"/>
                <a:gd name="T20" fmla="*/ 4 w 8"/>
                <a:gd name="T21" fmla="*/ 2 h 8"/>
                <a:gd name="T22" fmla="*/ 4 w 8"/>
                <a:gd name="T23" fmla="*/ 2 h 8"/>
                <a:gd name="T24" fmla="*/ 2 w 8"/>
                <a:gd name="T25" fmla="*/ 2 h 8"/>
                <a:gd name="T26" fmla="*/ 4 w 8"/>
                <a:gd name="T27" fmla="*/ 2 h 8"/>
                <a:gd name="T28" fmla="*/ 4 w 8"/>
                <a:gd name="T29" fmla="*/ 3 h 8"/>
                <a:gd name="T30" fmla="*/ 2 w 8"/>
                <a:gd name="T31" fmla="*/ 3 h 8"/>
                <a:gd name="T32" fmla="*/ 2 w 8"/>
                <a:gd name="T33" fmla="*/ 3 h 8"/>
                <a:gd name="T34" fmla="*/ 2 w 8"/>
                <a:gd name="T35" fmla="*/ 2 h 8"/>
                <a:gd name="T36" fmla="*/ 2 w 8"/>
                <a:gd name="T37" fmla="*/ 2 h 8"/>
                <a:gd name="T38" fmla="*/ 0 w 8"/>
                <a:gd name="T39" fmla="*/ 2 h 8"/>
                <a:gd name="T40" fmla="*/ 0 w 8"/>
                <a:gd name="T41" fmla="*/ 2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8">
                  <a:moveTo>
                    <a:pt x="4" y="4"/>
                  </a:moveTo>
                  <a:lnTo>
                    <a:pt x="4" y="2"/>
                  </a:lnTo>
                  <a:lnTo>
                    <a:pt x="4" y="0"/>
                  </a:lnTo>
                  <a:lnTo>
                    <a:pt x="6" y="2"/>
                  </a:lnTo>
                  <a:lnTo>
                    <a:pt x="8" y="4"/>
                  </a:lnTo>
                  <a:lnTo>
                    <a:pt x="6" y="4"/>
                  </a:lnTo>
                  <a:lnTo>
                    <a:pt x="4" y="4"/>
                  </a:lnTo>
                  <a:lnTo>
                    <a:pt x="2" y="6"/>
                  </a:lnTo>
                  <a:lnTo>
                    <a:pt x="4" y="6"/>
                  </a:lnTo>
                  <a:lnTo>
                    <a:pt x="4" y="8"/>
                  </a:lnTo>
                  <a:lnTo>
                    <a:pt x="2" y="8"/>
                  </a:lnTo>
                  <a:lnTo>
                    <a:pt x="2" y="6"/>
                  </a:lnTo>
                  <a:lnTo>
                    <a:pt x="2" y="4"/>
                  </a:lnTo>
                  <a:lnTo>
                    <a:pt x="0" y="4"/>
                  </a:lnTo>
                  <a:lnTo>
                    <a:pt x="0" y="2"/>
                  </a:lnTo>
                  <a:lnTo>
                    <a:pt x="2" y="2"/>
                  </a:lnTo>
                  <a:lnTo>
                    <a:pt x="2" y="4"/>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44" name="Freeform 269"/>
            <p:cNvSpPr>
              <a:spLocks/>
            </p:cNvSpPr>
            <p:nvPr/>
          </p:nvSpPr>
          <p:spPr bwMode="auto">
            <a:xfrm>
              <a:off x="6357997" y="2265137"/>
              <a:ext cx="15537" cy="25889"/>
            </a:xfrm>
            <a:custGeom>
              <a:avLst/>
              <a:gdLst>
                <a:gd name="T0" fmla="*/ 0 w 4"/>
                <a:gd name="T1" fmla="*/ 0 h 6"/>
                <a:gd name="T2" fmla="*/ 0 w 4"/>
                <a:gd name="T3" fmla="*/ 0 h 6"/>
                <a:gd name="T4" fmla="*/ 0 w 4"/>
                <a:gd name="T5" fmla="*/ 0 h 6"/>
                <a:gd name="T6" fmla="*/ 0 w 4"/>
                <a:gd name="T7" fmla="*/ 0 h 6"/>
                <a:gd name="T8" fmla="*/ 2 w 4"/>
                <a:gd name="T9" fmla="*/ 0 h 6"/>
                <a:gd name="T10" fmla="*/ 2 w 4"/>
                <a:gd name="T11" fmla="*/ 2 h 6"/>
                <a:gd name="T12" fmla="*/ 2 w 4"/>
                <a:gd name="T13" fmla="*/ 2 h 6"/>
                <a:gd name="T14" fmla="*/ 2 w 4"/>
                <a:gd name="T15" fmla="*/ 3 h 6"/>
                <a:gd name="T16" fmla="*/ 2 w 4"/>
                <a:gd name="T17" fmla="*/ 3 h 6"/>
                <a:gd name="T18" fmla="*/ 2 w 4"/>
                <a:gd name="T19" fmla="*/ 3 h 6"/>
                <a:gd name="T20" fmla="*/ 2 w 4"/>
                <a:gd name="T21" fmla="*/ 3 h 6"/>
                <a:gd name="T22" fmla="*/ 2 w 4"/>
                <a:gd name="T23" fmla="*/ 3 h 6"/>
                <a:gd name="T24" fmla="*/ 0 w 4"/>
                <a:gd name="T25" fmla="*/ 3 h 6"/>
                <a:gd name="T26" fmla="*/ 2 w 4"/>
                <a:gd name="T27" fmla="*/ 3 h 6"/>
                <a:gd name="T28" fmla="*/ 2 w 4"/>
                <a:gd name="T29" fmla="*/ 3 h 6"/>
                <a:gd name="T30" fmla="*/ 0 w 4"/>
                <a:gd name="T31" fmla="*/ 3 h 6"/>
                <a:gd name="T32" fmla="*/ 0 w 4"/>
                <a:gd name="T33" fmla="*/ 2 h 6"/>
                <a:gd name="T34" fmla="*/ 0 w 4"/>
                <a:gd name="T35" fmla="*/ 2 h 6"/>
                <a:gd name="T36" fmla="*/ 0 w 4"/>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6">
                  <a:moveTo>
                    <a:pt x="0" y="0"/>
                  </a:moveTo>
                  <a:lnTo>
                    <a:pt x="0" y="0"/>
                  </a:lnTo>
                  <a:lnTo>
                    <a:pt x="2" y="0"/>
                  </a:lnTo>
                  <a:lnTo>
                    <a:pt x="4" y="2"/>
                  </a:lnTo>
                  <a:lnTo>
                    <a:pt x="4" y="4"/>
                  </a:lnTo>
                  <a:lnTo>
                    <a:pt x="4" y="6"/>
                  </a:lnTo>
                  <a:lnTo>
                    <a:pt x="2" y="6"/>
                  </a:lnTo>
                  <a:lnTo>
                    <a:pt x="0" y="4"/>
                  </a:lnTo>
                  <a:lnTo>
                    <a:pt x="2" y="4"/>
                  </a:lnTo>
                  <a:lnTo>
                    <a:pt x="0" y="4"/>
                  </a:lnTo>
                  <a:lnTo>
                    <a:pt x="0" y="2"/>
                  </a:lnTo>
                  <a:lnTo>
                    <a:pt x="0"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45" name="Freeform 270"/>
            <p:cNvSpPr>
              <a:spLocks/>
            </p:cNvSpPr>
            <p:nvPr/>
          </p:nvSpPr>
          <p:spPr bwMode="auto">
            <a:xfrm>
              <a:off x="6357995" y="2265137"/>
              <a:ext cx="15537" cy="25889"/>
            </a:xfrm>
            <a:custGeom>
              <a:avLst/>
              <a:gdLst>
                <a:gd name="T0" fmla="*/ 0 w 4"/>
                <a:gd name="T1" fmla="*/ 0 h 6"/>
                <a:gd name="T2" fmla="*/ 0 w 4"/>
                <a:gd name="T3" fmla="*/ 0 h 6"/>
                <a:gd name="T4" fmla="*/ 0 w 4"/>
                <a:gd name="T5" fmla="*/ 0 h 6"/>
                <a:gd name="T6" fmla="*/ 0 w 4"/>
                <a:gd name="T7" fmla="*/ 0 h 6"/>
                <a:gd name="T8" fmla="*/ 2 w 4"/>
                <a:gd name="T9" fmla="*/ 0 h 6"/>
                <a:gd name="T10" fmla="*/ 2 w 4"/>
                <a:gd name="T11" fmla="*/ 2 h 6"/>
                <a:gd name="T12" fmla="*/ 2 w 4"/>
                <a:gd name="T13" fmla="*/ 2 h 6"/>
                <a:gd name="T14" fmla="*/ 2 w 4"/>
                <a:gd name="T15" fmla="*/ 3 h 6"/>
                <a:gd name="T16" fmla="*/ 2 w 4"/>
                <a:gd name="T17" fmla="*/ 3 h 6"/>
                <a:gd name="T18" fmla="*/ 2 w 4"/>
                <a:gd name="T19" fmla="*/ 3 h 6"/>
                <a:gd name="T20" fmla="*/ 2 w 4"/>
                <a:gd name="T21" fmla="*/ 3 h 6"/>
                <a:gd name="T22" fmla="*/ 2 w 4"/>
                <a:gd name="T23" fmla="*/ 3 h 6"/>
                <a:gd name="T24" fmla="*/ 0 w 4"/>
                <a:gd name="T25" fmla="*/ 3 h 6"/>
                <a:gd name="T26" fmla="*/ 2 w 4"/>
                <a:gd name="T27" fmla="*/ 3 h 6"/>
                <a:gd name="T28" fmla="*/ 2 w 4"/>
                <a:gd name="T29" fmla="*/ 3 h 6"/>
                <a:gd name="T30" fmla="*/ 0 w 4"/>
                <a:gd name="T31" fmla="*/ 3 h 6"/>
                <a:gd name="T32" fmla="*/ 0 w 4"/>
                <a:gd name="T33" fmla="*/ 2 h 6"/>
                <a:gd name="T34" fmla="*/ 0 w 4"/>
                <a:gd name="T35" fmla="*/ 2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6">
                  <a:moveTo>
                    <a:pt x="0" y="0"/>
                  </a:moveTo>
                  <a:lnTo>
                    <a:pt x="0" y="0"/>
                  </a:lnTo>
                  <a:lnTo>
                    <a:pt x="2" y="0"/>
                  </a:lnTo>
                  <a:lnTo>
                    <a:pt x="4" y="2"/>
                  </a:lnTo>
                  <a:lnTo>
                    <a:pt x="4" y="4"/>
                  </a:lnTo>
                  <a:lnTo>
                    <a:pt x="4" y="6"/>
                  </a:lnTo>
                  <a:lnTo>
                    <a:pt x="2" y="6"/>
                  </a:lnTo>
                  <a:lnTo>
                    <a:pt x="0" y="4"/>
                  </a:lnTo>
                  <a:lnTo>
                    <a:pt x="2" y="4"/>
                  </a:lnTo>
                  <a:lnTo>
                    <a:pt x="0" y="4"/>
                  </a:lnTo>
                  <a:lnTo>
                    <a:pt x="0" y="2"/>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46" name="Freeform 271"/>
            <p:cNvSpPr>
              <a:spLocks/>
            </p:cNvSpPr>
            <p:nvPr/>
          </p:nvSpPr>
          <p:spPr bwMode="auto">
            <a:xfrm>
              <a:off x="6347635" y="2197822"/>
              <a:ext cx="10358" cy="10358"/>
            </a:xfrm>
            <a:custGeom>
              <a:avLst/>
              <a:gdLst>
                <a:gd name="T0" fmla="*/ 0 w 2"/>
                <a:gd name="T1" fmla="*/ 0 h 2"/>
                <a:gd name="T2" fmla="*/ 0 w 2"/>
                <a:gd name="T3" fmla="*/ 0 h 2"/>
                <a:gd name="T4" fmla="*/ 0 w 2"/>
                <a:gd name="T5" fmla="*/ 0 h 2"/>
                <a:gd name="T6" fmla="*/ 2 w 2"/>
                <a:gd name="T7" fmla="*/ 0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2" y="0"/>
                  </a:lnTo>
                  <a:lnTo>
                    <a:pt x="0" y="2"/>
                  </a:lnTo>
                  <a:lnTo>
                    <a:pt x="0"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47" name="Freeform 272"/>
            <p:cNvSpPr>
              <a:spLocks/>
            </p:cNvSpPr>
            <p:nvPr/>
          </p:nvSpPr>
          <p:spPr bwMode="auto">
            <a:xfrm>
              <a:off x="6347635" y="2197822"/>
              <a:ext cx="10358" cy="10358"/>
            </a:xfrm>
            <a:custGeom>
              <a:avLst/>
              <a:gdLst>
                <a:gd name="T0" fmla="*/ 0 w 2"/>
                <a:gd name="T1" fmla="*/ 0 h 2"/>
                <a:gd name="T2" fmla="*/ 0 w 2"/>
                <a:gd name="T3" fmla="*/ 0 h 2"/>
                <a:gd name="T4" fmla="*/ 0 w 2"/>
                <a:gd name="T5" fmla="*/ 0 h 2"/>
                <a:gd name="T6" fmla="*/ 2 w 2"/>
                <a:gd name="T7" fmla="*/ 0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2" y="0"/>
                  </a:lnTo>
                  <a:lnTo>
                    <a:pt x="0" y="2"/>
                  </a:lnTo>
                  <a:lnTo>
                    <a:pt x="0" y="0"/>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48" name="Freeform 273"/>
            <p:cNvSpPr>
              <a:spLocks/>
            </p:cNvSpPr>
            <p:nvPr/>
          </p:nvSpPr>
          <p:spPr bwMode="auto">
            <a:xfrm>
              <a:off x="6332099" y="2197822"/>
              <a:ext cx="10358" cy="10358"/>
            </a:xfrm>
            <a:custGeom>
              <a:avLst/>
              <a:gdLst>
                <a:gd name="T0" fmla="*/ 0 w 2"/>
                <a:gd name="T1" fmla="*/ 2 h 2"/>
                <a:gd name="T2" fmla="*/ 2 w 2"/>
                <a:gd name="T3" fmla="*/ 0 h 2"/>
                <a:gd name="T4" fmla="*/ 2 w 2"/>
                <a:gd name="T5" fmla="*/ 0 h 2"/>
                <a:gd name="T6" fmla="*/ 2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0"/>
                  </a:lnTo>
                  <a:lnTo>
                    <a:pt x="2" y="2"/>
                  </a:lnTo>
                  <a:lnTo>
                    <a:pt x="0" y="2"/>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49" name="Freeform 274"/>
            <p:cNvSpPr>
              <a:spLocks/>
            </p:cNvSpPr>
            <p:nvPr/>
          </p:nvSpPr>
          <p:spPr bwMode="auto">
            <a:xfrm>
              <a:off x="6332074" y="2197822"/>
              <a:ext cx="10358" cy="10358"/>
            </a:xfrm>
            <a:custGeom>
              <a:avLst/>
              <a:gdLst>
                <a:gd name="T0" fmla="*/ 0 w 2"/>
                <a:gd name="T1" fmla="*/ 2 h 2"/>
                <a:gd name="T2" fmla="*/ 2 w 2"/>
                <a:gd name="T3" fmla="*/ 0 h 2"/>
                <a:gd name="T4" fmla="*/ 2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2" y="0"/>
                  </a:lnTo>
                  <a:lnTo>
                    <a:pt x="2" y="2"/>
                  </a:lnTo>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50" name="Freeform 275"/>
            <p:cNvSpPr>
              <a:spLocks/>
            </p:cNvSpPr>
            <p:nvPr/>
          </p:nvSpPr>
          <p:spPr bwMode="auto">
            <a:xfrm>
              <a:off x="6358397" y="2171932"/>
              <a:ext cx="5179" cy="0"/>
            </a:xfrm>
            <a:custGeom>
              <a:avLst/>
              <a:gdLst>
                <a:gd name="T0" fmla="*/ 0 w 2"/>
                <a:gd name="T1" fmla="*/ 1 w 2"/>
                <a:gd name="T2" fmla="*/ 0 w 2"/>
                <a:gd name="T3" fmla="*/ 0 60000 65536"/>
                <a:gd name="T4" fmla="*/ 0 60000 65536"/>
                <a:gd name="T5" fmla="*/ 0 60000 65536"/>
              </a:gdLst>
              <a:ahLst/>
              <a:cxnLst>
                <a:cxn ang="T3">
                  <a:pos x="T0" y="0"/>
                </a:cxn>
                <a:cxn ang="T4">
                  <a:pos x="T1" y="0"/>
                </a:cxn>
                <a:cxn ang="T5">
                  <a:pos x="T2" y="0"/>
                </a:cxn>
              </a:cxnLst>
              <a:rect l="0" t="0" r="r" b="b"/>
              <a:pathLst>
                <a:path w="2">
                  <a:moveTo>
                    <a:pt x="0" y="0"/>
                  </a:moveTo>
                  <a:lnTo>
                    <a:pt x="2" y="0"/>
                  </a:lnTo>
                  <a:lnTo>
                    <a:pt x="0" y="0"/>
                  </a:lnTo>
                  <a:close/>
                </a:path>
              </a:pathLst>
            </a:custGeom>
            <a:solidFill>
              <a:schemeClr val="bg1">
                <a:lumMod val="75000"/>
              </a:schemeClr>
            </a:solidFill>
            <a:ln w="3175">
              <a:solidFill>
                <a:schemeClr val="bg1"/>
              </a:solidFill>
              <a:round/>
              <a:headEnd/>
              <a:tailEnd/>
            </a:ln>
          </p:spPr>
          <p:txBody>
            <a:bodyPr/>
            <a:lstStyle/>
            <a:p>
              <a:pPr>
                <a:defRPr/>
              </a:pPr>
              <a:endParaRPr lang="en-GB" dirty="0">
                <a:latin typeface="Calibri" pitchFamily="34" charset="0"/>
              </a:endParaRPr>
            </a:p>
          </p:txBody>
        </p:sp>
        <p:sp>
          <p:nvSpPr>
            <p:cNvPr id="1151" name="Freeform 276"/>
            <p:cNvSpPr>
              <a:spLocks/>
            </p:cNvSpPr>
            <p:nvPr/>
          </p:nvSpPr>
          <p:spPr bwMode="auto">
            <a:xfrm>
              <a:off x="6358955" y="1854934"/>
              <a:ext cx="5179" cy="0"/>
            </a:xfrm>
            <a:custGeom>
              <a:avLst/>
              <a:gdLst>
                <a:gd name="T0" fmla="*/ 0 w 2"/>
                <a:gd name="T1" fmla="*/ 1 w 2"/>
                <a:gd name="T2" fmla="*/ 0 w 2"/>
                <a:gd name="T3" fmla="*/ 0 60000 65536"/>
                <a:gd name="T4" fmla="*/ 0 60000 65536"/>
                <a:gd name="T5" fmla="*/ 0 60000 65536"/>
              </a:gdLst>
              <a:ahLst/>
              <a:cxnLst>
                <a:cxn ang="T3">
                  <a:pos x="T0" y="0"/>
                </a:cxn>
                <a:cxn ang="T4">
                  <a:pos x="T1" y="0"/>
                </a:cxn>
                <a:cxn ang="T5">
                  <a:pos x="T2" y="0"/>
                </a:cxn>
              </a:cxnLst>
              <a:rect l="0" t="0" r="r" b="b"/>
              <a:pathLst>
                <a:path w="2">
                  <a:moveTo>
                    <a:pt x="0" y="0"/>
                  </a:moveTo>
                  <a:lnTo>
                    <a:pt x="2" y="0"/>
                  </a:lnTo>
                  <a:lnTo>
                    <a:pt x="0" y="0"/>
                  </a:lnTo>
                </a:path>
              </a:pathLst>
            </a:custGeom>
            <a:solidFill>
              <a:schemeClr val="bg1">
                <a:lumMod val="75000"/>
              </a:schemeClr>
            </a:solidFill>
            <a:ln w="3175">
              <a:noFill/>
              <a:round/>
              <a:headEnd/>
              <a:tailEnd/>
            </a:ln>
          </p:spPr>
          <p:txBody>
            <a:bodyPr/>
            <a:lstStyle/>
            <a:p>
              <a:pPr>
                <a:defRPr/>
              </a:pPr>
              <a:endParaRPr lang="en-GB" dirty="0">
                <a:latin typeface="Calibri" pitchFamily="34" charset="0"/>
              </a:endParaRPr>
            </a:p>
          </p:txBody>
        </p:sp>
        <p:sp>
          <p:nvSpPr>
            <p:cNvPr id="1158" name="AutoShape 57"/>
            <p:cNvSpPr>
              <a:spLocks noChangeArrowheads="1"/>
            </p:cNvSpPr>
            <p:nvPr/>
          </p:nvSpPr>
          <p:spPr bwMode="auto">
            <a:xfrm>
              <a:off x="4780180" y="1196738"/>
              <a:ext cx="531162" cy="411257"/>
            </a:xfrm>
            <a:prstGeom prst="rect">
              <a:avLst/>
            </a:prstGeom>
            <a:noFill/>
            <a:ln w="15875" algn="ctr">
              <a:noFill/>
              <a:round/>
              <a:headEnd/>
              <a:tailEnd/>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México</a:t>
              </a:r>
              <a:r>
                <a:rPr lang="es-ES" sz="2400" b="1" kern="0" dirty="0">
                  <a:solidFill>
                    <a:schemeClr val="tx1">
                      <a:lumMod val="65000"/>
                      <a:lumOff val="35000"/>
                    </a:schemeClr>
                  </a:solidFill>
                  <a:latin typeface="Calibri" pitchFamily="34" charset="0"/>
                </a:rPr>
                <a:t/>
              </a:r>
              <a:br>
                <a:rPr lang="es-ES" sz="2400" b="1" kern="0" dirty="0">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(2013)</a:t>
              </a:r>
            </a:p>
          </p:txBody>
        </p:sp>
        <p:sp>
          <p:nvSpPr>
            <p:cNvPr id="1160" name="AutoShape 55"/>
            <p:cNvSpPr>
              <a:spLocks noChangeArrowheads="1"/>
            </p:cNvSpPr>
            <p:nvPr/>
          </p:nvSpPr>
          <p:spPr bwMode="auto">
            <a:xfrm>
              <a:off x="6525814" y="5341039"/>
              <a:ext cx="685050" cy="411257"/>
            </a:xfrm>
            <a:prstGeom prst="rect">
              <a:avLst/>
            </a:prstGeom>
            <a:noFill/>
            <a:ln w="15875" algn="ctr">
              <a:noFill/>
              <a:round/>
              <a:headEnd/>
              <a:tailEnd/>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Argentina</a:t>
              </a:r>
              <a:r>
                <a:rPr lang="es-ES" sz="2400" b="1" kern="0" dirty="0">
                  <a:solidFill>
                    <a:schemeClr val="tx1">
                      <a:lumMod val="65000"/>
                      <a:lumOff val="35000"/>
                    </a:schemeClr>
                  </a:solidFill>
                  <a:latin typeface="Calibri" pitchFamily="34" charset="0"/>
                </a:rPr>
                <a:t/>
              </a:r>
              <a:br>
                <a:rPr lang="es-ES" sz="2400" b="1" kern="0" dirty="0">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(2010)</a:t>
              </a:r>
            </a:p>
          </p:txBody>
        </p:sp>
        <p:sp>
          <p:nvSpPr>
            <p:cNvPr id="1161" name="AutoShape 56"/>
            <p:cNvSpPr>
              <a:spLocks noChangeArrowheads="1"/>
            </p:cNvSpPr>
            <p:nvPr/>
          </p:nvSpPr>
          <p:spPr bwMode="auto">
            <a:xfrm>
              <a:off x="5273870" y="4716518"/>
              <a:ext cx="412540" cy="411257"/>
            </a:xfrm>
            <a:prstGeom prst="rect">
              <a:avLst/>
            </a:prstGeom>
            <a:noFill/>
            <a:ln w="15875" algn="ctr">
              <a:noFill/>
              <a:round/>
              <a:headEnd w="sm" len="sm"/>
              <a:tailEnd w="sm" len="sm"/>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Chile</a:t>
              </a:r>
              <a:r>
                <a:rPr lang="es-ES" sz="2400" b="1" kern="0" dirty="0">
                  <a:solidFill>
                    <a:schemeClr val="tx1">
                      <a:lumMod val="65000"/>
                      <a:lumOff val="35000"/>
                    </a:schemeClr>
                  </a:solidFill>
                  <a:latin typeface="Calibri" pitchFamily="34" charset="0"/>
                </a:rPr>
                <a:t/>
              </a:r>
              <a:br>
                <a:rPr lang="es-ES" sz="2400" b="1" kern="0" dirty="0">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(2010)</a:t>
              </a:r>
            </a:p>
          </p:txBody>
        </p:sp>
        <p:sp>
          <p:nvSpPr>
            <p:cNvPr id="1164" name="AutoShape 60"/>
            <p:cNvSpPr>
              <a:spLocks noChangeArrowheads="1"/>
            </p:cNvSpPr>
            <p:nvPr/>
          </p:nvSpPr>
          <p:spPr bwMode="auto">
            <a:xfrm>
              <a:off x="7339646" y="3586543"/>
              <a:ext cx="414143" cy="411257"/>
            </a:xfrm>
            <a:prstGeom prst="rect">
              <a:avLst/>
            </a:prstGeom>
            <a:noFill/>
            <a:ln w="15875" algn="ctr">
              <a:noFill/>
              <a:round/>
              <a:headEnd/>
              <a:tailEnd/>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Brasil</a:t>
              </a:r>
              <a:r>
                <a:rPr lang="es-ES" sz="2400" b="1" kern="0" dirty="0">
                  <a:solidFill>
                    <a:schemeClr val="tx1">
                      <a:lumMod val="65000"/>
                      <a:lumOff val="35000"/>
                    </a:schemeClr>
                  </a:solidFill>
                  <a:latin typeface="Calibri" pitchFamily="34" charset="0"/>
                </a:rPr>
                <a:t/>
              </a:r>
              <a:br>
                <a:rPr lang="es-ES" sz="2400" b="1" kern="0" dirty="0">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(2013)</a:t>
              </a:r>
            </a:p>
          </p:txBody>
        </p:sp>
        <p:sp>
          <p:nvSpPr>
            <p:cNvPr id="1166" name="AutoShape 60"/>
            <p:cNvSpPr>
              <a:spLocks noChangeArrowheads="1"/>
            </p:cNvSpPr>
            <p:nvPr/>
          </p:nvSpPr>
          <p:spPr bwMode="auto">
            <a:xfrm>
              <a:off x="5367269" y="4059820"/>
              <a:ext cx="486278" cy="411257"/>
            </a:xfrm>
            <a:prstGeom prst="rect">
              <a:avLst/>
            </a:prstGeom>
            <a:noFill/>
            <a:ln w="15875" algn="ctr">
              <a:noFill/>
              <a:round/>
              <a:headEnd/>
              <a:tailEnd/>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Bolivia</a:t>
              </a:r>
              <a:r>
                <a:rPr lang="es-ES" sz="2400" b="1" kern="0" dirty="0">
                  <a:solidFill>
                    <a:schemeClr val="tx1">
                      <a:lumMod val="65000"/>
                      <a:lumOff val="35000"/>
                    </a:schemeClr>
                  </a:solidFill>
                  <a:latin typeface="Calibri" pitchFamily="34" charset="0"/>
                </a:rPr>
                <a:t/>
              </a:r>
              <a:br>
                <a:rPr lang="es-ES" sz="2400" b="1" kern="0" dirty="0">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(2013)</a:t>
              </a:r>
            </a:p>
          </p:txBody>
        </p:sp>
        <p:sp>
          <p:nvSpPr>
            <p:cNvPr id="1168" name="AutoShape 58"/>
            <p:cNvSpPr>
              <a:spLocks noChangeArrowheads="1"/>
            </p:cNvSpPr>
            <p:nvPr/>
          </p:nvSpPr>
          <p:spPr bwMode="auto">
            <a:xfrm>
              <a:off x="5059841" y="3429000"/>
              <a:ext cx="412540" cy="411257"/>
            </a:xfrm>
            <a:prstGeom prst="rect">
              <a:avLst/>
            </a:prstGeom>
            <a:noFill/>
            <a:ln w="15875" algn="ctr">
              <a:noFill/>
              <a:round/>
              <a:headEnd/>
              <a:tailEnd/>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Perú</a:t>
              </a:r>
              <a:r>
                <a:rPr lang="es-ES" sz="2400" b="1" kern="0" dirty="0">
                  <a:solidFill>
                    <a:schemeClr val="tx1">
                      <a:lumMod val="65000"/>
                      <a:lumOff val="35000"/>
                    </a:schemeClr>
                  </a:solidFill>
                  <a:latin typeface="Calibri" pitchFamily="34" charset="0"/>
                </a:rPr>
                <a:t/>
              </a:r>
              <a:br>
                <a:rPr lang="es-ES" sz="2400" b="1" kern="0" dirty="0">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(2012)</a:t>
              </a:r>
            </a:p>
          </p:txBody>
        </p:sp>
        <p:sp>
          <p:nvSpPr>
            <p:cNvPr id="1170" name="AutoShape 54"/>
            <p:cNvSpPr>
              <a:spLocks noChangeArrowheads="1"/>
            </p:cNvSpPr>
            <p:nvPr/>
          </p:nvSpPr>
          <p:spPr bwMode="auto">
            <a:xfrm>
              <a:off x="4842517" y="2599408"/>
              <a:ext cx="665814" cy="411257"/>
            </a:xfrm>
            <a:prstGeom prst="rect">
              <a:avLst/>
            </a:prstGeom>
            <a:noFill/>
            <a:ln w="15875" algn="ctr">
              <a:noFill/>
              <a:round/>
              <a:headEnd/>
              <a:tailEnd/>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Colombia</a:t>
              </a:r>
              <a:r>
                <a:rPr lang="es-ES" sz="2400" b="1" kern="0" dirty="0">
                  <a:solidFill>
                    <a:schemeClr val="tx1">
                      <a:lumMod val="65000"/>
                      <a:lumOff val="35000"/>
                    </a:schemeClr>
                  </a:solidFill>
                  <a:latin typeface="Calibri" pitchFamily="34" charset="0"/>
                </a:rPr>
                <a:t/>
              </a:r>
              <a:br>
                <a:rPr lang="es-ES" sz="2400" b="1" kern="0" dirty="0">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(2008)</a:t>
              </a:r>
            </a:p>
          </p:txBody>
        </p:sp>
        <p:sp>
          <p:nvSpPr>
            <p:cNvPr id="1172" name="AutoShape 59"/>
            <p:cNvSpPr>
              <a:spLocks noChangeArrowheads="1"/>
            </p:cNvSpPr>
            <p:nvPr/>
          </p:nvSpPr>
          <p:spPr bwMode="auto">
            <a:xfrm>
              <a:off x="4781037" y="2878814"/>
              <a:ext cx="582458" cy="411257"/>
            </a:xfrm>
            <a:prstGeom prst="rect">
              <a:avLst/>
            </a:prstGeom>
            <a:noFill/>
            <a:ln w="15875" algn="ctr">
              <a:noFill/>
              <a:round/>
              <a:headEnd/>
              <a:tailEnd/>
            </a:ln>
          </p:spPr>
          <p:txBody>
            <a:bodyPr wrap="none" lIns="36000" tIns="36000" rIns="36000" bIns="36000" anchor="ctr">
              <a:spAutoFit/>
            </a:bodyPr>
            <a:lstStyle/>
            <a:p>
              <a:pPr algn="ctr" fontAlgn="auto">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Ecuador</a:t>
              </a:r>
              <a:r>
                <a:rPr lang="es-ES" sz="2400" b="1" kern="0" dirty="0">
                  <a:solidFill>
                    <a:schemeClr val="tx1">
                      <a:lumMod val="65000"/>
                      <a:lumOff val="35000"/>
                    </a:schemeClr>
                  </a:solidFill>
                  <a:latin typeface="Calibri" pitchFamily="34" charset="0"/>
                </a:rPr>
                <a:t/>
              </a:r>
              <a:br>
                <a:rPr lang="es-ES" sz="2400" b="1" kern="0" dirty="0">
                  <a:solidFill>
                    <a:schemeClr val="tx1">
                      <a:lumMod val="65000"/>
                      <a:lumOff val="35000"/>
                    </a:schemeClr>
                  </a:solidFill>
                  <a:latin typeface="Calibri" pitchFamily="34" charset="0"/>
                </a:rPr>
              </a:br>
              <a:r>
                <a:rPr lang="es-ES" sz="1000" kern="0" dirty="0">
                  <a:solidFill>
                    <a:schemeClr val="tx1">
                      <a:lumMod val="65000"/>
                      <a:lumOff val="35000"/>
                    </a:schemeClr>
                  </a:solidFill>
                  <a:latin typeface="Calibri" pitchFamily="34" charset="0"/>
                </a:rPr>
                <a:t>(2011)</a:t>
              </a:r>
            </a:p>
          </p:txBody>
        </p:sp>
        <p:sp>
          <p:nvSpPr>
            <p:cNvPr id="1176" name="AutoShape 54"/>
            <p:cNvSpPr>
              <a:spLocks noChangeArrowheads="1"/>
            </p:cNvSpPr>
            <p:nvPr/>
          </p:nvSpPr>
          <p:spPr bwMode="auto">
            <a:xfrm>
              <a:off x="5664081" y="1891420"/>
              <a:ext cx="1274955" cy="503590"/>
            </a:xfrm>
            <a:prstGeom prst="rect">
              <a:avLst/>
            </a:prstGeom>
            <a:noFill/>
            <a:ln w="15875" algn="ctr">
              <a:noFill/>
              <a:round/>
              <a:headEnd/>
              <a:tailEnd/>
            </a:ln>
          </p:spPr>
          <p:txBody>
            <a:bodyPr wrap="none" lIns="36000" tIns="36000" rIns="36000" bIns="36000" anchor="ctr">
              <a:spAutoFit/>
            </a:bodyPr>
            <a:lstStyle/>
            <a:p>
              <a:pPr algn="ctr" fontAlgn="auto">
                <a:lnSpc>
                  <a:spcPct val="80000"/>
                </a:lnSpc>
                <a:spcBef>
                  <a:spcPts val="0"/>
                </a:spcBef>
                <a:spcAft>
                  <a:spcPts val="0"/>
                </a:spcAft>
                <a:defRPr/>
              </a:pPr>
              <a:r>
                <a:rPr lang="es-ES" sz="1200" kern="0" dirty="0">
                  <a:ln>
                    <a:solidFill>
                      <a:schemeClr val="tx1">
                        <a:lumMod val="75000"/>
                        <a:lumOff val="25000"/>
                      </a:schemeClr>
                    </a:solidFill>
                  </a:ln>
                  <a:solidFill>
                    <a:schemeClr val="tx1">
                      <a:lumMod val="65000"/>
                      <a:lumOff val="35000"/>
                    </a:schemeClr>
                  </a:solidFill>
                  <a:latin typeface="Calibri" pitchFamily="34" charset="0"/>
                </a:rPr>
                <a:t>Centroamérica</a:t>
              </a:r>
              <a:r>
                <a:rPr lang="es-ES" sz="1400" b="1" kern="0" dirty="0">
                  <a:solidFill>
                    <a:schemeClr val="tx1">
                      <a:lumMod val="65000"/>
                      <a:lumOff val="35000"/>
                    </a:schemeClr>
                  </a:solidFill>
                  <a:latin typeface="Calibri" pitchFamily="34" charset="0"/>
                </a:rPr>
                <a:t/>
              </a:r>
              <a:br>
                <a:rPr lang="es-ES" sz="1400" b="1" kern="0" dirty="0">
                  <a:solidFill>
                    <a:schemeClr val="tx1">
                      <a:lumMod val="65000"/>
                      <a:lumOff val="35000"/>
                    </a:schemeClr>
                  </a:solidFill>
                  <a:latin typeface="Calibri" pitchFamily="34" charset="0"/>
                </a:rPr>
              </a:br>
              <a:r>
                <a:rPr lang="es-ES" sz="1050" kern="0" dirty="0">
                  <a:solidFill>
                    <a:schemeClr val="tx1">
                      <a:lumMod val="65000"/>
                      <a:lumOff val="35000"/>
                    </a:schemeClr>
                  </a:solidFill>
                  <a:latin typeface="Calibri" pitchFamily="34" charset="0"/>
                </a:rPr>
                <a:t>(Costa Rica y Panamá)</a:t>
              </a:r>
            </a:p>
            <a:p>
              <a:pPr algn="ctr" fontAlgn="auto">
                <a:spcBef>
                  <a:spcPts val="0"/>
                </a:spcBef>
                <a:spcAft>
                  <a:spcPts val="0"/>
                </a:spcAft>
                <a:defRPr/>
              </a:pPr>
              <a:r>
                <a:rPr lang="es-ES" sz="1000" kern="0" dirty="0">
                  <a:solidFill>
                    <a:schemeClr val="tx1">
                      <a:lumMod val="65000"/>
                      <a:lumOff val="35000"/>
                    </a:schemeClr>
                  </a:solidFill>
                  <a:latin typeface="Calibri" pitchFamily="34" charset="0"/>
                </a:rPr>
                <a:t>(2017)</a:t>
              </a:r>
            </a:p>
          </p:txBody>
        </p:sp>
        <p:sp>
          <p:nvSpPr>
            <p:cNvPr id="11" name="10 Forma libre"/>
            <p:cNvSpPr/>
            <p:nvPr/>
          </p:nvSpPr>
          <p:spPr>
            <a:xfrm>
              <a:off x="4486461" y="1420362"/>
              <a:ext cx="793630" cy="224287"/>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177" name="1176 Forma libre"/>
            <p:cNvSpPr/>
            <p:nvPr/>
          </p:nvSpPr>
          <p:spPr>
            <a:xfrm>
              <a:off x="7013114" y="3808233"/>
              <a:ext cx="793630" cy="224287"/>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178" name="1177 Forma libre"/>
            <p:cNvSpPr/>
            <p:nvPr/>
          </p:nvSpPr>
          <p:spPr>
            <a:xfrm flipV="1">
              <a:off x="6339793" y="5339633"/>
              <a:ext cx="793630" cy="224287"/>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179" name="1178 Forma libre"/>
            <p:cNvSpPr/>
            <p:nvPr/>
          </p:nvSpPr>
          <p:spPr>
            <a:xfrm flipH="1">
              <a:off x="5111786" y="4928376"/>
              <a:ext cx="793630" cy="224287"/>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180" name="1179 Forma libre"/>
            <p:cNvSpPr/>
            <p:nvPr/>
          </p:nvSpPr>
          <p:spPr>
            <a:xfrm flipH="1">
              <a:off x="4883919" y="2820034"/>
              <a:ext cx="793630" cy="144000"/>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181" name="1180 Forma libre"/>
            <p:cNvSpPr/>
            <p:nvPr/>
          </p:nvSpPr>
          <p:spPr>
            <a:xfrm flipH="1">
              <a:off x="4768481" y="3096358"/>
              <a:ext cx="793630" cy="180000"/>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182" name="1181 Forma libre"/>
            <p:cNvSpPr/>
            <p:nvPr/>
          </p:nvSpPr>
          <p:spPr>
            <a:xfrm flipH="1">
              <a:off x="4958627" y="3645024"/>
              <a:ext cx="793630" cy="224287"/>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183" name="1182 Forma libre"/>
            <p:cNvSpPr/>
            <p:nvPr/>
          </p:nvSpPr>
          <p:spPr>
            <a:xfrm flipH="1" flipV="1">
              <a:off x="5317125" y="4060183"/>
              <a:ext cx="793630" cy="224287"/>
            </a:xfrm>
            <a:custGeom>
              <a:avLst/>
              <a:gdLst>
                <a:gd name="connsiteX0" fmla="*/ 793630 w 793630"/>
                <a:gd name="connsiteY0" fmla="*/ 0 h 224287"/>
                <a:gd name="connsiteX1" fmla="*/ 198408 w 793630"/>
                <a:gd name="connsiteY1" fmla="*/ 0 h 224287"/>
                <a:gd name="connsiteX2" fmla="*/ 0 w 793630"/>
                <a:gd name="connsiteY2" fmla="*/ 224287 h 224287"/>
              </a:gdLst>
              <a:ahLst/>
              <a:cxnLst>
                <a:cxn ang="0">
                  <a:pos x="connsiteX0" y="connsiteY0"/>
                </a:cxn>
                <a:cxn ang="0">
                  <a:pos x="connsiteX1" y="connsiteY1"/>
                </a:cxn>
                <a:cxn ang="0">
                  <a:pos x="connsiteX2" y="connsiteY2"/>
                </a:cxn>
              </a:cxnLst>
              <a:rect l="l" t="t" r="r" b="b"/>
              <a:pathLst>
                <a:path w="793630" h="224287">
                  <a:moveTo>
                    <a:pt x="793630" y="0"/>
                  </a:moveTo>
                  <a:lnTo>
                    <a:pt x="198408" y="0"/>
                  </a:lnTo>
                  <a:lnTo>
                    <a:pt x="0" y="224287"/>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3" name="12 Forma libre"/>
            <p:cNvSpPr/>
            <p:nvPr/>
          </p:nvSpPr>
          <p:spPr>
            <a:xfrm>
              <a:off x="5314597" y="2213992"/>
              <a:ext cx="1656272" cy="319178"/>
            </a:xfrm>
            <a:custGeom>
              <a:avLst/>
              <a:gdLst>
                <a:gd name="connsiteX0" fmla="*/ 0 w 1656272"/>
                <a:gd name="connsiteY0" fmla="*/ 319178 h 319178"/>
                <a:gd name="connsiteX1" fmla="*/ 319177 w 1656272"/>
                <a:gd name="connsiteY1" fmla="*/ 0 h 319178"/>
                <a:gd name="connsiteX2" fmla="*/ 1656272 w 1656272"/>
                <a:gd name="connsiteY2" fmla="*/ 0 h 319178"/>
              </a:gdLst>
              <a:ahLst/>
              <a:cxnLst>
                <a:cxn ang="0">
                  <a:pos x="connsiteX0" y="connsiteY0"/>
                </a:cxn>
                <a:cxn ang="0">
                  <a:pos x="connsiteX1" y="connsiteY1"/>
                </a:cxn>
                <a:cxn ang="0">
                  <a:pos x="connsiteX2" y="connsiteY2"/>
                </a:cxn>
              </a:cxnLst>
              <a:rect l="l" t="t" r="r" b="b"/>
              <a:pathLst>
                <a:path w="1656272" h="319178">
                  <a:moveTo>
                    <a:pt x="0" y="319178"/>
                  </a:moveTo>
                  <a:lnTo>
                    <a:pt x="319177" y="0"/>
                  </a:lnTo>
                  <a:lnTo>
                    <a:pt x="1656272" y="0"/>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sp>
          <p:nvSpPr>
            <p:cNvPr id="14" name="13 Forma libre"/>
            <p:cNvSpPr/>
            <p:nvPr/>
          </p:nvSpPr>
          <p:spPr>
            <a:xfrm>
              <a:off x="5487125" y="2213992"/>
              <a:ext cx="1476000" cy="405442"/>
            </a:xfrm>
            <a:custGeom>
              <a:avLst/>
              <a:gdLst>
                <a:gd name="connsiteX0" fmla="*/ 0 w 1509623"/>
                <a:gd name="connsiteY0" fmla="*/ 405442 h 405442"/>
                <a:gd name="connsiteX1" fmla="*/ 163902 w 1509623"/>
                <a:gd name="connsiteY1" fmla="*/ 0 h 405442"/>
                <a:gd name="connsiteX2" fmla="*/ 1509623 w 1509623"/>
                <a:gd name="connsiteY2" fmla="*/ 0 h 405442"/>
              </a:gdLst>
              <a:ahLst/>
              <a:cxnLst>
                <a:cxn ang="0">
                  <a:pos x="connsiteX0" y="connsiteY0"/>
                </a:cxn>
                <a:cxn ang="0">
                  <a:pos x="connsiteX1" y="connsiteY1"/>
                </a:cxn>
                <a:cxn ang="0">
                  <a:pos x="connsiteX2" y="connsiteY2"/>
                </a:cxn>
              </a:cxnLst>
              <a:rect l="l" t="t" r="r" b="b"/>
              <a:pathLst>
                <a:path w="1509623" h="405442">
                  <a:moveTo>
                    <a:pt x="0" y="405442"/>
                  </a:moveTo>
                  <a:lnTo>
                    <a:pt x="163902" y="0"/>
                  </a:lnTo>
                  <a:lnTo>
                    <a:pt x="1509623" y="0"/>
                  </a:lnTo>
                </a:path>
              </a:pathLst>
            </a:custGeom>
            <a:ln w="12700">
              <a:solidFill>
                <a:schemeClr val="accent2">
                  <a:lumMod val="50000"/>
                </a:schemeClr>
              </a:solidFill>
              <a:headEnd type="oval" w="sm" len="sm"/>
              <a:tailEnd type="oval" w="sm" len="sm"/>
            </a:ln>
          </p:spPr>
          <p:style>
            <a:lnRef idx="1">
              <a:schemeClr val="accent6"/>
            </a:lnRef>
            <a:fillRef idx="0">
              <a:schemeClr val="accent6"/>
            </a:fillRef>
            <a:effectRef idx="0">
              <a:schemeClr val="accent6"/>
            </a:effectRef>
            <a:fontRef idx="minor">
              <a:schemeClr val="tx1"/>
            </a:fontRef>
          </p:style>
          <p:txBody>
            <a:bodyPr/>
            <a:lstStyle/>
            <a:p>
              <a:pPr algn="ctr"/>
              <a:endParaRPr lang="es-ES" sz="1000" b="1">
                <a:solidFill>
                  <a:schemeClr val="tx1">
                    <a:lumMod val="65000"/>
                    <a:lumOff val="35000"/>
                  </a:schemeClr>
                </a:solidFill>
                <a:latin typeface="Calibri" pitchFamily="34" charset="0"/>
              </a:endParaRPr>
            </a:p>
          </p:txBody>
        </p:sp>
      </p:grpSp>
    </p:spTree>
    <p:extLst>
      <p:ext uri="{BB962C8B-B14F-4D97-AF65-F5344CB8AC3E}">
        <p14:creationId xmlns:p14="http://schemas.microsoft.com/office/powerpoint/2010/main" val="1521840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062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bwMode="auto">
          <a:xfrm>
            <a:off x="0" y="908720"/>
            <a:ext cx="9906000" cy="5949280"/>
          </a:xfrm>
          <a:prstGeom prst="rect">
            <a:avLst/>
          </a:prstGeom>
          <a:solidFill>
            <a:schemeClr val="bg1">
              <a:lumMod val="95000"/>
            </a:schemeClr>
          </a:solidFill>
          <a:ln w="19050" algn="ctr">
            <a:noFill/>
            <a:round/>
            <a:headEnd/>
            <a:tailEnd/>
          </a:ln>
        </p:spPr>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latin typeface="Calibri" pitchFamily="34" charset="0"/>
            </a:endParaRPr>
          </a:p>
        </p:txBody>
      </p:sp>
      <p:sp>
        <p:nvSpPr>
          <p:cNvPr id="3" name="2 Título"/>
          <p:cNvSpPr>
            <a:spLocks noGrp="1"/>
          </p:cNvSpPr>
          <p:nvPr>
            <p:ph type="title"/>
          </p:nvPr>
        </p:nvSpPr>
        <p:spPr/>
        <p:txBody>
          <a:bodyPr/>
          <a:lstStyle/>
          <a:p>
            <a:r>
              <a:rPr lang="es-ES" dirty="0">
                <a:latin typeface="Calibri" pitchFamily="34" charset="0"/>
              </a:rPr>
              <a:t>TRANSPARENCIA, INDEPENDENCIA y RIGOR de Merco</a:t>
            </a:r>
            <a:br>
              <a:rPr lang="es-ES" dirty="0">
                <a:latin typeface="Calibri" pitchFamily="34" charset="0"/>
              </a:rPr>
            </a:br>
            <a:r>
              <a:rPr lang="es-ES" dirty="0">
                <a:latin typeface="Calibri" pitchFamily="34" charset="0"/>
              </a:rPr>
              <a:t>Proceso </a:t>
            </a:r>
            <a:r>
              <a:rPr lang="es-ES" dirty="0">
                <a:ln>
                  <a:solidFill>
                    <a:schemeClr val="bg1"/>
                  </a:solidFill>
                </a:ln>
                <a:latin typeface="Calibri" pitchFamily="34" charset="0"/>
              </a:rPr>
              <a:t>de elaboración del ranking 2017</a:t>
            </a:r>
            <a:endParaRPr lang="es-ES" dirty="0"/>
          </a:p>
        </p:txBody>
      </p:sp>
      <p:cxnSp>
        <p:nvCxnSpPr>
          <p:cNvPr id="62" name="61 Conector recto"/>
          <p:cNvCxnSpPr>
            <a:stCxn id="104" idx="6"/>
            <a:endCxn id="75" idx="2"/>
          </p:cNvCxnSpPr>
          <p:nvPr/>
        </p:nvCxnSpPr>
        <p:spPr>
          <a:xfrm flipV="1">
            <a:off x="1869354" y="3958535"/>
            <a:ext cx="6152831" cy="14466"/>
          </a:xfrm>
          <a:prstGeom prst="line">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 name="62 Rectángulo"/>
          <p:cNvSpPr/>
          <p:nvPr/>
        </p:nvSpPr>
        <p:spPr bwMode="auto">
          <a:xfrm>
            <a:off x="8207824" y="1350237"/>
            <a:ext cx="1389484" cy="1368000"/>
          </a:xfrm>
          <a:prstGeom prst="rect">
            <a:avLst/>
          </a:prstGeom>
          <a:solidFill>
            <a:schemeClr val="bg1"/>
          </a:solidFill>
          <a:ln w="12700" algn="ctr">
            <a:solidFill>
              <a:schemeClr val="bg1">
                <a:lumMod val="85000"/>
              </a:schemeClr>
            </a:solidFill>
            <a:round/>
            <a:headEnd/>
            <a:tailEnd/>
          </a:ln>
        </p:spPr>
        <p:txBody>
          <a:bodyPr lIns="108000" tIns="72000" rIns="108000" bIns="72000" rtlCol="0" anchor="t">
            <a:noAutofit/>
          </a:bodyPr>
          <a:lstStyle/>
          <a:p>
            <a:pPr algn="ctr">
              <a:lnSpc>
                <a:spcPct val="90000"/>
              </a:lnSpc>
              <a:spcAft>
                <a:spcPts val="600"/>
              </a:spcAft>
              <a:buClr>
                <a:srgbClr val="DF7100"/>
              </a:buClr>
              <a:buFont typeface="Lucida Bright" pitchFamily="18" charset="0"/>
              <a:buNone/>
            </a:pPr>
            <a:r>
              <a:rPr lang="es-ES" sz="1400" b="1" dirty="0">
                <a:solidFill>
                  <a:schemeClr val="accent6">
                    <a:lumMod val="75000"/>
                  </a:schemeClr>
                </a:solidFill>
                <a:latin typeface="Calibri" pitchFamily="34" charset="0"/>
              </a:rPr>
              <a:t>MERCO TALENTO</a:t>
            </a:r>
          </a:p>
          <a:p>
            <a:pPr algn="ctr">
              <a:lnSpc>
                <a:spcPct val="90000"/>
              </a:lnSpc>
              <a:spcAft>
                <a:spcPts val="600"/>
              </a:spcAft>
              <a:buClr>
                <a:srgbClr val="DF7100"/>
              </a:buClr>
              <a:buFont typeface="Lucida Bright" pitchFamily="18" charset="0"/>
              <a:buNone/>
            </a:pPr>
            <a:r>
              <a:rPr lang="es-ES_tradnl" sz="1100" i="1" dirty="0">
                <a:solidFill>
                  <a:schemeClr val="tx1">
                    <a:lumMod val="75000"/>
                    <a:lumOff val="25000"/>
                  </a:schemeClr>
                </a:solidFill>
                <a:latin typeface="Calibri" pitchFamily="34" charset="0"/>
              </a:rPr>
              <a:t>(Última edición)</a:t>
            </a:r>
            <a:endParaRPr lang="es-ES" sz="1100" i="1" dirty="0">
              <a:solidFill>
                <a:schemeClr val="tx1">
                  <a:lumMod val="75000"/>
                  <a:lumOff val="25000"/>
                </a:schemeClr>
              </a:solidFill>
              <a:latin typeface="Calibri" pitchFamily="34" charset="0"/>
            </a:endParaRPr>
          </a:p>
          <a:p>
            <a:pPr algn="ctr">
              <a:lnSpc>
                <a:spcPct val="90000"/>
              </a:lnSpc>
              <a:spcAft>
                <a:spcPts val="600"/>
              </a:spcAft>
              <a:buClr>
                <a:srgbClr val="DF7100"/>
              </a:buClr>
              <a:buFont typeface="Lucida Bright" pitchFamily="18" charset="0"/>
              <a:buNone/>
            </a:pPr>
            <a:r>
              <a:rPr lang="es-ES" sz="1100" dirty="0">
                <a:solidFill>
                  <a:schemeClr val="tx1">
                    <a:lumMod val="75000"/>
                    <a:lumOff val="25000"/>
                  </a:schemeClr>
                </a:solidFill>
                <a:latin typeface="Calibri" pitchFamily="34" charset="0"/>
              </a:rPr>
              <a:t>Empresas con más capacidad de atraer y retener talento</a:t>
            </a:r>
          </a:p>
        </p:txBody>
      </p:sp>
      <p:cxnSp>
        <p:nvCxnSpPr>
          <p:cNvPr id="68" name="67 Conector recto de flecha"/>
          <p:cNvCxnSpPr/>
          <p:nvPr/>
        </p:nvCxnSpPr>
        <p:spPr bwMode="auto">
          <a:xfrm flipH="1">
            <a:off x="8896143" y="2714818"/>
            <a:ext cx="0" cy="504000"/>
          </a:xfrm>
          <a:prstGeom prst="straightConnector1">
            <a:avLst/>
          </a:prstGeom>
          <a:noFill/>
          <a:ln w="12700" algn="ctr">
            <a:solidFill>
              <a:schemeClr val="accent6">
                <a:lumMod val="75000"/>
              </a:schemeClr>
            </a:solidFill>
            <a:prstDash val="solid"/>
            <a:round/>
            <a:headEnd type="oval" w="med" len="med"/>
            <a:tailEnd type="triangle" w="med" len="med"/>
          </a:ln>
        </p:spPr>
      </p:cxnSp>
      <p:graphicFrame>
        <p:nvGraphicFramePr>
          <p:cNvPr id="71" name="70 Tabla"/>
          <p:cNvGraphicFramePr>
            <a:graphicFrameLocks noGrp="1"/>
          </p:cNvGraphicFramePr>
          <p:nvPr>
            <p:extLst>
              <p:ext uri="{D42A27DB-BD31-4B8C-83A1-F6EECF244321}">
                <p14:modId xmlns:p14="http://schemas.microsoft.com/office/powerpoint/2010/main" val="2210593018"/>
              </p:ext>
            </p:extLst>
          </p:nvPr>
        </p:nvGraphicFramePr>
        <p:xfrm>
          <a:off x="432647" y="6453336"/>
          <a:ext cx="9040705" cy="288000"/>
        </p:xfrm>
        <a:graphic>
          <a:graphicData uri="http://schemas.openxmlformats.org/drawingml/2006/table">
            <a:tbl>
              <a:tblPr firstRow="1" bandRow="1">
                <a:tableStyleId>{5C22544A-7EE6-4342-B048-85BDC9FD1C3A}</a:tableStyleId>
              </a:tblPr>
              <a:tblGrid>
                <a:gridCol w="1808141">
                  <a:extLst>
                    <a:ext uri="{9D8B030D-6E8A-4147-A177-3AD203B41FA5}">
                      <a16:colId xmlns:a16="http://schemas.microsoft.com/office/drawing/2014/main" xmlns="" val="20000"/>
                    </a:ext>
                  </a:extLst>
                </a:gridCol>
                <a:gridCol w="1808141">
                  <a:extLst>
                    <a:ext uri="{9D8B030D-6E8A-4147-A177-3AD203B41FA5}">
                      <a16:colId xmlns:a16="http://schemas.microsoft.com/office/drawing/2014/main" xmlns="" val="20001"/>
                    </a:ext>
                  </a:extLst>
                </a:gridCol>
                <a:gridCol w="1808141">
                  <a:extLst>
                    <a:ext uri="{9D8B030D-6E8A-4147-A177-3AD203B41FA5}">
                      <a16:colId xmlns:a16="http://schemas.microsoft.com/office/drawing/2014/main" xmlns="" val="20002"/>
                    </a:ext>
                  </a:extLst>
                </a:gridCol>
                <a:gridCol w="1808141">
                  <a:extLst>
                    <a:ext uri="{9D8B030D-6E8A-4147-A177-3AD203B41FA5}">
                      <a16:colId xmlns:a16="http://schemas.microsoft.com/office/drawing/2014/main" xmlns="" val="20003"/>
                    </a:ext>
                  </a:extLst>
                </a:gridCol>
                <a:gridCol w="1808141">
                  <a:extLst>
                    <a:ext uri="{9D8B030D-6E8A-4147-A177-3AD203B41FA5}">
                      <a16:colId xmlns:a16="http://schemas.microsoft.com/office/drawing/2014/main" xmlns="" val="20004"/>
                    </a:ext>
                  </a:extLst>
                </a:gridCol>
              </a:tblGrid>
              <a:tr h="288000">
                <a:tc>
                  <a:txBody>
                    <a:bodyPr/>
                    <a:lstStyle/>
                    <a:p>
                      <a:pPr algn="ctr"/>
                      <a:r>
                        <a:rPr lang="es-ES" sz="1200" b="0" dirty="0">
                          <a:ln>
                            <a:solidFill>
                              <a:schemeClr val="tx1">
                                <a:lumMod val="75000"/>
                                <a:lumOff val="25000"/>
                              </a:schemeClr>
                            </a:solidFill>
                          </a:ln>
                          <a:solidFill>
                            <a:schemeClr val="tx1">
                              <a:lumMod val="75000"/>
                              <a:lumOff val="25000"/>
                            </a:schemeClr>
                          </a:solidFill>
                        </a:rPr>
                        <a:t>Mayo</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200" b="0" dirty="0">
                          <a:ln>
                            <a:solidFill>
                              <a:schemeClr val="tx1">
                                <a:lumMod val="75000"/>
                                <a:lumOff val="25000"/>
                              </a:schemeClr>
                            </a:solidFill>
                          </a:ln>
                          <a:solidFill>
                            <a:schemeClr val="tx1">
                              <a:lumMod val="75000"/>
                              <a:lumOff val="25000"/>
                            </a:schemeClr>
                          </a:solidFill>
                        </a:rPr>
                        <a:t>Junio</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200" b="0" dirty="0">
                          <a:ln>
                            <a:solidFill>
                              <a:schemeClr val="tx1">
                                <a:lumMod val="75000"/>
                                <a:lumOff val="25000"/>
                              </a:schemeClr>
                            </a:solidFill>
                          </a:ln>
                          <a:solidFill>
                            <a:schemeClr val="tx1">
                              <a:lumMod val="75000"/>
                              <a:lumOff val="25000"/>
                            </a:schemeClr>
                          </a:solidFill>
                        </a:rPr>
                        <a:t>Julio</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200" b="0" dirty="0">
                          <a:ln>
                            <a:solidFill>
                              <a:schemeClr val="tx1">
                                <a:lumMod val="75000"/>
                                <a:lumOff val="25000"/>
                              </a:schemeClr>
                            </a:solidFill>
                          </a:ln>
                          <a:solidFill>
                            <a:schemeClr val="tx1">
                              <a:lumMod val="75000"/>
                              <a:lumOff val="25000"/>
                            </a:schemeClr>
                          </a:solidFill>
                        </a:rPr>
                        <a:t>Agosto</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200" b="0" dirty="0">
                          <a:ln>
                            <a:solidFill>
                              <a:schemeClr val="tx1">
                                <a:lumMod val="75000"/>
                                <a:lumOff val="25000"/>
                              </a:schemeClr>
                            </a:solidFill>
                          </a:ln>
                          <a:solidFill>
                            <a:schemeClr val="tx1">
                              <a:lumMod val="75000"/>
                              <a:lumOff val="25000"/>
                            </a:schemeClr>
                          </a:solidFill>
                        </a:rPr>
                        <a:t>Septiembre</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72" name="71 Grupo"/>
          <p:cNvGrpSpPr/>
          <p:nvPr/>
        </p:nvGrpSpPr>
        <p:grpSpPr>
          <a:xfrm>
            <a:off x="8022185" y="3047910"/>
            <a:ext cx="1822334" cy="1821250"/>
            <a:chOff x="8083666" y="3253001"/>
            <a:chExt cx="1440857" cy="1440000"/>
          </a:xfrm>
        </p:grpSpPr>
        <p:sp>
          <p:nvSpPr>
            <p:cNvPr id="73" name="72 Elipse"/>
            <p:cNvSpPr/>
            <p:nvPr/>
          </p:nvSpPr>
          <p:spPr bwMode="auto">
            <a:xfrm>
              <a:off x="8138094" y="3289001"/>
              <a:ext cx="1332000" cy="1368000"/>
            </a:xfrm>
            <a:prstGeom prst="ellipse">
              <a:avLst/>
            </a:prstGeom>
            <a:solidFill>
              <a:srgbClr val="C00000"/>
            </a:solidFill>
            <a:ln w="19050" algn="ctr">
              <a:solidFill>
                <a:srgbClr val="C00000"/>
              </a:solidFill>
              <a:round/>
              <a:headEnd/>
              <a:tailEnd/>
            </a:ln>
          </p:spPr>
          <p:txBody>
            <a:bodyPr wrap="none" lIns="0" tIns="72000" rIns="0" bIns="72000" rtlCol="0" anchor="ctr" anchorCtr="0">
              <a:noAutofit/>
            </a:bodyPr>
            <a:lstStyle/>
            <a:p>
              <a:pPr algn="ctr">
                <a:lnSpc>
                  <a:spcPct val="90000"/>
                </a:lnSpc>
                <a:spcAft>
                  <a:spcPts val="600"/>
                </a:spcAft>
                <a:buClr>
                  <a:srgbClr val="DF7100"/>
                </a:buClr>
                <a:buFont typeface="Lucida Bright" pitchFamily="18" charset="0"/>
                <a:buNone/>
              </a:pPr>
              <a:endParaRPr lang="es-ES" sz="1200" dirty="0">
                <a:ln>
                  <a:solidFill>
                    <a:schemeClr val="bg1"/>
                  </a:solidFill>
                </a:ln>
                <a:solidFill>
                  <a:schemeClr val="bg1"/>
                </a:solidFill>
                <a:latin typeface="Calibri" pitchFamily="34" charset="0"/>
              </a:endParaRPr>
            </a:p>
            <a:p>
              <a:pPr algn="ctr">
                <a:lnSpc>
                  <a:spcPct val="90000"/>
                </a:lnSpc>
                <a:spcAft>
                  <a:spcPts val="600"/>
                </a:spcAft>
                <a:buClr>
                  <a:srgbClr val="DF7100"/>
                </a:buClr>
                <a:buFont typeface="Lucida Bright" pitchFamily="18" charset="0"/>
                <a:buNone/>
              </a:pPr>
              <a:endParaRPr lang="es-ES" sz="1200" dirty="0">
                <a:ln>
                  <a:solidFill>
                    <a:schemeClr val="bg1"/>
                  </a:solidFill>
                </a:ln>
                <a:solidFill>
                  <a:schemeClr val="bg1"/>
                </a:solidFill>
                <a:latin typeface="Calibri" pitchFamily="34" charset="0"/>
              </a:endParaRPr>
            </a:p>
            <a:p>
              <a:pPr algn="ctr">
                <a:lnSpc>
                  <a:spcPct val="90000"/>
                </a:lnSpc>
                <a:spcAft>
                  <a:spcPts val="600"/>
                </a:spcAft>
                <a:buClr>
                  <a:srgbClr val="DF7100"/>
                </a:buClr>
                <a:buFont typeface="Lucida Bright" pitchFamily="18" charset="0"/>
                <a:buNone/>
              </a:pPr>
              <a:r>
                <a:rPr lang="es-ES" sz="1200" dirty="0">
                  <a:ln>
                    <a:solidFill>
                      <a:schemeClr val="bg1"/>
                    </a:solidFill>
                  </a:ln>
                  <a:solidFill>
                    <a:schemeClr val="bg1"/>
                  </a:solidFill>
                  <a:latin typeface="Calibri" pitchFamily="34" charset="0"/>
                </a:rPr>
                <a:t>RANKING GLOBAL </a:t>
              </a:r>
              <a:br>
                <a:rPr lang="es-ES" sz="1200" dirty="0">
                  <a:ln>
                    <a:solidFill>
                      <a:schemeClr val="bg1"/>
                    </a:solidFill>
                  </a:ln>
                  <a:solidFill>
                    <a:schemeClr val="bg1"/>
                  </a:solidFill>
                  <a:latin typeface="Calibri" pitchFamily="34" charset="0"/>
                </a:rPr>
              </a:br>
              <a:r>
                <a:rPr lang="es-ES" sz="1200" dirty="0">
                  <a:ln>
                    <a:solidFill>
                      <a:schemeClr val="bg1"/>
                    </a:solidFill>
                  </a:ln>
                  <a:solidFill>
                    <a:schemeClr val="bg1"/>
                  </a:solidFill>
                  <a:latin typeface="Calibri" pitchFamily="34" charset="0"/>
                </a:rPr>
                <a:t>DE EMPRESAS CON</a:t>
              </a:r>
              <a:br>
                <a:rPr lang="es-ES" sz="1200" dirty="0">
                  <a:ln>
                    <a:solidFill>
                      <a:schemeClr val="bg1"/>
                    </a:solidFill>
                  </a:ln>
                  <a:solidFill>
                    <a:schemeClr val="bg1"/>
                  </a:solidFill>
                  <a:latin typeface="Calibri" pitchFamily="34" charset="0"/>
                </a:rPr>
              </a:br>
              <a:r>
                <a:rPr lang="es-ES" sz="1200" dirty="0">
                  <a:ln>
                    <a:solidFill>
                      <a:schemeClr val="bg1"/>
                    </a:solidFill>
                  </a:ln>
                  <a:solidFill>
                    <a:schemeClr val="bg1"/>
                  </a:solidFill>
                  <a:latin typeface="Calibri" pitchFamily="34" charset="0"/>
                </a:rPr>
                <a:t>MEJOR REPUTACIÓN</a:t>
              </a:r>
              <a:br>
                <a:rPr lang="es-ES" sz="1200" dirty="0">
                  <a:ln>
                    <a:solidFill>
                      <a:schemeClr val="bg1"/>
                    </a:solidFill>
                  </a:ln>
                  <a:solidFill>
                    <a:schemeClr val="bg1"/>
                  </a:solidFill>
                  <a:latin typeface="Calibri" pitchFamily="34" charset="0"/>
                </a:rPr>
              </a:br>
              <a:r>
                <a:rPr lang="es-ES" sz="1200" dirty="0">
                  <a:ln>
                    <a:solidFill>
                      <a:schemeClr val="bg1"/>
                    </a:solidFill>
                  </a:ln>
                  <a:solidFill>
                    <a:schemeClr val="bg1"/>
                  </a:solidFill>
                  <a:latin typeface="Calibri" pitchFamily="34" charset="0"/>
                </a:rPr>
                <a:t>CORPORATIVA</a:t>
              </a:r>
            </a:p>
          </p:txBody>
        </p:sp>
        <p:sp>
          <p:nvSpPr>
            <p:cNvPr id="75" name="74 Elipse"/>
            <p:cNvSpPr/>
            <p:nvPr/>
          </p:nvSpPr>
          <p:spPr bwMode="auto">
            <a:xfrm>
              <a:off x="8083666" y="3253001"/>
              <a:ext cx="1440857" cy="1440000"/>
            </a:xfrm>
            <a:prstGeom prst="ellipse">
              <a:avLst/>
            </a:prstGeom>
            <a:noFill/>
            <a:ln w="19050" algn="ctr">
              <a:solidFill>
                <a:srgbClr val="C00000"/>
              </a:solidFill>
              <a:prstDash val="dash"/>
              <a:round/>
              <a:headEnd/>
              <a:tailEnd/>
            </a:ln>
          </p:spPr>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latin typeface="Calibri" pitchFamily="34" charset="0"/>
              </a:endParaRPr>
            </a:p>
          </p:txBody>
        </p:sp>
      </p:grpSp>
      <p:sp>
        <p:nvSpPr>
          <p:cNvPr id="76" name="75 Rectángulo"/>
          <p:cNvSpPr/>
          <p:nvPr/>
        </p:nvSpPr>
        <p:spPr bwMode="auto">
          <a:xfrm>
            <a:off x="2456723" y="2614287"/>
            <a:ext cx="3615428" cy="468000"/>
          </a:xfrm>
          <a:prstGeom prst="rect">
            <a:avLst/>
          </a:prstGeom>
          <a:solidFill>
            <a:schemeClr val="bg1"/>
          </a:solidFill>
          <a:ln w="12700" algn="ctr">
            <a:solidFill>
              <a:schemeClr val="bg1">
                <a:lumMod val="85000"/>
              </a:schemeClr>
            </a:solidFill>
            <a:round/>
            <a:headEnd/>
            <a:tailEnd/>
          </a:ln>
        </p:spPr>
        <p:txBody>
          <a:bodyPr lIns="72000" tIns="72000" rIns="72000" bIns="72000" rtlCol="0" anchor="ctr">
            <a:noAutofit/>
          </a:bodyPr>
          <a:lstStyle/>
          <a:p>
            <a:pPr algn="ctr">
              <a:lnSpc>
                <a:spcPct val="90000"/>
              </a:lnSpc>
              <a:spcAft>
                <a:spcPts val="600"/>
              </a:spcAft>
              <a:buClr>
                <a:srgbClr val="DF7100"/>
              </a:buClr>
              <a:buFont typeface="Lucida Bright" pitchFamily="18" charset="0"/>
              <a:buNone/>
            </a:pPr>
            <a:r>
              <a:rPr lang="es-ES_tradnl" sz="1200" b="1" dirty="0">
                <a:solidFill>
                  <a:srgbClr val="C00000"/>
                </a:solidFill>
                <a:latin typeface="Calibri" pitchFamily="34" charset="0"/>
              </a:rPr>
              <a:t>PERIODISTAS DE INF. ECONÓMICA</a:t>
            </a:r>
            <a:endParaRPr lang="es-ES" sz="1200" b="1" dirty="0">
              <a:solidFill>
                <a:srgbClr val="C00000"/>
              </a:solidFill>
              <a:latin typeface="Calibri" pitchFamily="34" charset="0"/>
            </a:endParaRPr>
          </a:p>
        </p:txBody>
      </p:sp>
      <p:sp>
        <p:nvSpPr>
          <p:cNvPr id="77" name="76 Rectángulo"/>
          <p:cNvSpPr/>
          <p:nvPr/>
        </p:nvSpPr>
        <p:spPr bwMode="auto">
          <a:xfrm>
            <a:off x="2465292" y="3149204"/>
            <a:ext cx="3606859" cy="468000"/>
          </a:xfrm>
          <a:prstGeom prst="rect">
            <a:avLst/>
          </a:prstGeom>
          <a:solidFill>
            <a:schemeClr val="bg1"/>
          </a:solidFill>
          <a:ln w="12700" algn="ctr">
            <a:solidFill>
              <a:schemeClr val="bg1">
                <a:lumMod val="85000"/>
              </a:schemeClr>
            </a:solidFill>
            <a:round/>
            <a:headEnd/>
            <a:tailEnd/>
          </a:ln>
        </p:spPr>
        <p:txBody>
          <a:bodyPr lIns="72000" tIns="72000" rIns="72000" bIns="72000" rtlCol="0" anchor="ctr">
            <a:noAutofit/>
          </a:bodyPr>
          <a:lstStyle/>
          <a:p>
            <a:pPr algn="ctr">
              <a:lnSpc>
                <a:spcPct val="90000"/>
              </a:lnSpc>
              <a:spcAft>
                <a:spcPts val="600"/>
              </a:spcAft>
              <a:buClr>
                <a:srgbClr val="DF7100"/>
              </a:buClr>
              <a:buFont typeface="Lucida Bright" pitchFamily="18" charset="0"/>
              <a:buNone/>
            </a:pPr>
            <a:r>
              <a:rPr lang="es-ES_tradnl" sz="1200" b="1" dirty="0">
                <a:solidFill>
                  <a:srgbClr val="C00000"/>
                </a:solidFill>
                <a:latin typeface="Calibri" pitchFamily="34" charset="0"/>
              </a:rPr>
              <a:t>GOBIERNO/ ADMINISTRACIÓN</a:t>
            </a:r>
            <a:endParaRPr lang="es-ES" sz="1200" dirty="0">
              <a:solidFill>
                <a:srgbClr val="C00000"/>
              </a:solidFill>
              <a:latin typeface="Calibri" pitchFamily="34" charset="0"/>
            </a:endParaRPr>
          </a:p>
        </p:txBody>
      </p:sp>
      <p:sp>
        <p:nvSpPr>
          <p:cNvPr id="78" name="77 Rectángulo"/>
          <p:cNvSpPr/>
          <p:nvPr/>
        </p:nvSpPr>
        <p:spPr bwMode="auto">
          <a:xfrm>
            <a:off x="2465292" y="3684121"/>
            <a:ext cx="3606859" cy="468000"/>
          </a:xfrm>
          <a:prstGeom prst="rect">
            <a:avLst/>
          </a:prstGeom>
          <a:solidFill>
            <a:schemeClr val="bg1"/>
          </a:solidFill>
          <a:ln w="12700" algn="ctr">
            <a:solidFill>
              <a:schemeClr val="bg1">
                <a:lumMod val="85000"/>
              </a:schemeClr>
            </a:solidFill>
            <a:round/>
            <a:headEnd/>
            <a:tailEnd/>
          </a:ln>
        </p:spPr>
        <p:txBody>
          <a:bodyPr lIns="72000" tIns="72000" rIns="72000" bIns="72000" rtlCol="0" anchor="ctr">
            <a:noAutofit/>
          </a:bodyPr>
          <a:lstStyle/>
          <a:p>
            <a:pPr algn="ctr">
              <a:lnSpc>
                <a:spcPct val="90000"/>
              </a:lnSpc>
              <a:spcAft>
                <a:spcPts val="600"/>
              </a:spcAft>
              <a:buClr>
                <a:srgbClr val="DF7100"/>
              </a:buClr>
              <a:buFont typeface="Lucida Bright" pitchFamily="18" charset="0"/>
              <a:buNone/>
            </a:pPr>
            <a:r>
              <a:rPr lang="es-ES" sz="1200" b="1" dirty="0">
                <a:solidFill>
                  <a:srgbClr val="C00000"/>
                </a:solidFill>
                <a:latin typeface="Calibri" pitchFamily="34" charset="0"/>
              </a:rPr>
              <a:t>ONG</a:t>
            </a:r>
          </a:p>
        </p:txBody>
      </p:sp>
      <p:sp>
        <p:nvSpPr>
          <p:cNvPr id="79" name="78 Rectángulo"/>
          <p:cNvSpPr/>
          <p:nvPr/>
        </p:nvSpPr>
        <p:spPr bwMode="auto">
          <a:xfrm>
            <a:off x="2465292" y="4219038"/>
            <a:ext cx="3615428" cy="468000"/>
          </a:xfrm>
          <a:prstGeom prst="rect">
            <a:avLst/>
          </a:prstGeom>
          <a:solidFill>
            <a:schemeClr val="bg1"/>
          </a:solidFill>
          <a:ln w="12700" algn="ctr">
            <a:solidFill>
              <a:schemeClr val="bg1">
                <a:lumMod val="85000"/>
              </a:schemeClr>
            </a:solidFill>
            <a:round/>
            <a:headEnd/>
            <a:tailEnd/>
          </a:ln>
        </p:spPr>
        <p:txBody>
          <a:bodyPr lIns="72000" tIns="72000" rIns="72000" bIns="72000" rtlCol="0" anchor="ctr">
            <a:noAutofit/>
          </a:bodyPr>
          <a:lstStyle/>
          <a:p>
            <a:pPr algn="ctr">
              <a:lnSpc>
                <a:spcPct val="90000"/>
              </a:lnSpc>
              <a:spcAft>
                <a:spcPts val="600"/>
              </a:spcAft>
              <a:buClr>
                <a:srgbClr val="DF7100"/>
              </a:buClr>
              <a:buFont typeface="Lucida Bright" pitchFamily="18" charset="0"/>
              <a:buNone/>
            </a:pPr>
            <a:r>
              <a:rPr lang="es-ES_tradnl" sz="1200" b="1" dirty="0">
                <a:solidFill>
                  <a:srgbClr val="C00000"/>
                </a:solidFill>
                <a:latin typeface="Calibri" pitchFamily="34" charset="0"/>
              </a:rPr>
              <a:t>SINDICATOS</a:t>
            </a:r>
            <a:endParaRPr lang="es-ES" sz="1200" b="1" dirty="0">
              <a:solidFill>
                <a:srgbClr val="C00000"/>
              </a:solidFill>
              <a:latin typeface="Calibri" pitchFamily="34" charset="0"/>
            </a:endParaRPr>
          </a:p>
        </p:txBody>
      </p:sp>
      <p:sp>
        <p:nvSpPr>
          <p:cNvPr id="80" name="79 Rectángulo"/>
          <p:cNvSpPr/>
          <p:nvPr/>
        </p:nvSpPr>
        <p:spPr bwMode="auto">
          <a:xfrm>
            <a:off x="2465292" y="4753955"/>
            <a:ext cx="3615428" cy="468000"/>
          </a:xfrm>
          <a:prstGeom prst="rect">
            <a:avLst/>
          </a:prstGeom>
          <a:solidFill>
            <a:schemeClr val="bg1"/>
          </a:solidFill>
          <a:ln w="12700" algn="ctr">
            <a:solidFill>
              <a:schemeClr val="bg1">
                <a:lumMod val="85000"/>
              </a:schemeClr>
            </a:solidFill>
            <a:round/>
            <a:headEnd/>
            <a:tailEnd/>
          </a:ln>
        </p:spPr>
        <p:txBody>
          <a:bodyPr lIns="72000" tIns="72000" rIns="72000" bIns="72000" rtlCol="0" anchor="ctr">
            <a:noAutofit/>
          </a:bodyPr>
          <a:lstStyle/>
          <a:p>
            <a:pPr algn="ctr">
              <a:lnSpc>
                <a:spcPct val="90000"/>
              </a:lnSpc>
              <a:spcAft>
                <a:spcPts val="600"/>
              </a:spcAft>
              <a:buClr>
                <a:srgbClr val="DF7100"/>
              </a:buClr>
              <a:buFont typeface="Lucida Bright" pitchFamily="18" charset="0"/>
              <a:buNone/>
            </a:pPr>
            <a:r>
              <a:rPr lang="es-ES_tradnl" sz="1200" b="1" dirty="0">
                <a:solidFill>
                  <a:srgbClr val="C00000"/>
                </a:solidFill>
                <a:latin typeface="Calibri" pitchFamily="34" charset="0"/>
              </a:rPr>
              <a:t>ASOCIACIONES DE CONSUMIDORES</a:t>
            </a:r>
            <a:endParaRPr lang="es-ES" sz="1200" b="1" dirty="0">
              <a:solidFill>
                <a:srgbClr val="C00000"/>
              </a:solidFill>
              <a:latin typeface="Calibri" pitchFamily="34" charset="0"/>
            </a:endParaRPr>
          </a:p>
        </p:txBody>
      </p:sp>
      <p:sp>
        <p:nvSpPr>
          <p:cNvPr id="100" name="99 Rectángulo"/>
          <p:cNvSpPr/>
          <p:nvPr/>
        </p:nvSpPr>
        <p:spPr bwMode="auto">
          <a:xfrm>
            <a:off x="2465291" y="2079370"/>
            <a:ext cx="3606860" cy="468000"/>
          </a:xfrm>
          <a:prstGeom prst="rect">
            <a:avLst/>
          </a:prstGeom>
          <a:solidFill>
            <a:schemeClr val="bg1"/>
          </a:solidFill>
          <a:ln w="12700" algn="ctr">
            <a:solidFill>
              <a:schemeClr val="bg1">
                <a:lumMod val="85000"/>
              </a:schemeClr>
            </a:solidFill>
            <a:round/>
            <a:headEnd/>
            <a:tailEnd/>
          </a:ln>
        </p:spPr>
        <p:txBody>
          <a:bodyPr lIns="72000" tIns="72000" rIns="72000" bIns="72000" rtlCol="0" anchor="ctr">
            <a:noAutofit/>
          </a:bodyPr>
          <a:lstStyle/>
          <a:p>
            <a:pPr algn="ctr">
              <a:lnSpc>
                <a:spcPct val="90000"/>
              </a:lnSpc>
              <a:spcAft>
                <a:spcPts val="600"/>
              </a:spcAft>
              <a:buClr>
                <a:srgbClr val="DF7100"/>
              </a:buClr>
              <a:buFont typeface="Lucida Bright" pitchFamily="18" charset="0"/>
              <a:buNone/>
            </a:pPr>
            <a:r>
              <a:rPr lang="es-ES" sz="1200" b="1" dirty="0">
                <a:solidFill>
                  <a:srgbClr val="C00000"/>
                </a:solidFill>
                <a:latin typeface="Calibri" pitchFamily="34" charset="0"/>
              </a:rPr>
              <a:t>ANALISTAS FINANCIEROS</a:t>
            </a:r>
          </a:p>
        </p:txBody>
      </p:sp>
      <p:sp>
        <p:nvSpPr>
          <p:cNvPr id="101" name="100 Rectángulo"/>
          <p:cNvSpPr/>
          <p:nvPr/>
        </p:nvSpPr>
        <p:spPr bwMode="auto">
          <a:xfrm>
            <a:off x="2465292" y="5288872"/>
            <a:ext cx="3606859" cy="468000"/>
          </a:xfrm>
          <a:prstGeom prst="rect">
            <a:avLst/>
          </a:prstGeom>
          <a:solidFill>
            <a:schemeClr val="bg1"/>
          </a:solidFill>
          <a:ln w="12700" algn="ctr">
            <a:solidFill>
              <a:schemeClr val="bg1">
                <a:lumMod val="85000"/>
              </a:schemeClr>
            </a:solidFill>
            <a:round/>
            <a:headEnd/>
            <a:tailEnd/>
          </a:ln>
        </p:spPr>
        <p:txBody>
          <a:bodyPr lIns="72000" tIns="72000" rIns="72000" bIns="72000" rtlCol="0" anchor="ctr">
            <a:noAutofit/>
          </a:bodyPr>
          <a:lstStyle/>
          <a:p>
            <a:pPr algn="ctr">
              <a:lnSpc>
                <a:spcPct val="90000"/>
              </a:lnSpc>
              <a:spcAft>
                <a:spcPts val="600"/>
              </a:spcAft>
              <a:buClr>
                <a:srgbClr val="DF7100"/>
              </a:buClr>
              <a:buFont typeface="Lucida Bright" pitchFamily="18" charset="0"/>
              <a:buNone/>
            </a:pPr>
            <a:r>
              <a:rPr lang="es-ES_tradnl" sz="1200" b="1" dirty="0">
                <a:solidFill>
                  <a:srgbClr val="C00000"/>
                </a:solidFill>
                <a:latin typeface="Calibri" pitchFamily="34" charset="0"/>
              </a:rPr>
              <a:t>INFLUENCERS</a:t>
            </a:r>
            <a:endParaRPr lang="es-ES" sz="1200" b="1" dirty="0">
              <a:solidFill>
                <a:srgbClr val="C00000"/>
              </a:solidFill>
              <a:latin typeface="Calibri" pitchFamily="34" charset="0"/>
            </a:endParaRPr>
          </a:p>
        </p:txBody>
      </p:sp>
      <p:grpSp>
        <p:nvGrpSpPr>
          <p:cNvPr id="102" name="101 Grupo"/>
          <p:cNvGrpSpPr/>
          <p:nvPr/>
        </p:nvGrpSpPr>
        <p:grpSpPr>
          <a:xfrm>
            <a:off x="428497" y="3253001"/>
            <a:ext cx="1440857" cy="1440000"/>
            <a:chOff x="428497" y="3196655"/>
            <a:chExt cx="1440857" cy="1440000"/>
          </a:xfrm>
        </p:grpSpPr>
        <p:sp>
          <p:nvSpPr>
            <p:cNvPr id="103" name="102 Elipse"/>
            <p:cNvSpPr/>
            <p:nvPr/>
          </p:nvSpPr>
          <p:spPr bwMode="auto">
            <a:xfrm>
              <a:off x="482925" y="3232655"/>
              <a:ext cx="1332000" cy="1368000"/>
            </a:xfrm>
            <a:prstGeom prst="ellipse">
              <a:avLst/>
            </a:prstGeom>
            <a:solidFill>
              <a:srgbClr val="C00000"/>
            </a:solidFill>
            <a:ln w="19050" algn="ctr">
              <a:solidFill>
                <a:srgbClr val="C00000"/>
              </a:solidFill>
              <a:round/>
              <a:headEnd/>
              <a:tailEnd/>
            </a:ln>
          </p:spPr>
          <p:txBody>
            <a:bodyPr wrap="none" lIns="0" tIns="72000" rIns="0" bIns="72000" rtlCol="0" anchor="ctr" anchorCtr="0">
              <a:noAutofit/>
            </a:bodyPr>
            <a:lstStyle/>
            <a:p>
              <a:pPr algn="ctr">
                <a:lnSpc>
                  <a:spcPct val="90000"/>
                </a:lnSpc>
                <a:spcAft>
                  <a:spcPts val="600"/>
                </a:spcAft>
                <a:buClr>
                  <a:srgbClr val="DF7100"/>
                </a:buClr>
                <a:buFont typeface="Lucida Bright" pitchFamily="18" charset="0"/>
                <a:buNone/>
              </a:pPr>
              <a:r>
                <a:rPr lang="es-ES" sz="1200" dirty="0">
                  <a:ln>
                    <a:solidFill>
                      <a:schemeClr val="bg1"/>
                    </a:solidFill>
                  </a:ln>
                  <a:solidFill>
                    <a:schemeClr val="bg1"/>
                  </a:solidFill>
                  <a:latin typeface="Calibri" pitchFamily="34" charset="0"/>
                </a:rPr>
                <a:t>RANKING</a:t>
              </a:r>
              <a:br>
                <a:rPr lang="es-ES" sz="1200" dirty="0">
                  <a:ln>
                    <a:solidFill>
                      <a:schemeClr val="bg1"/>
                    </a:solidFill>
                  </a:ln>
                  <a:solidFill>
                    <a:schemeClr val="bg1"/>
                  </a:solidFill>
                  <a:latin typeface="Calibri" pitchFamily="34" charset="0"/>
                </a:rPr>
              </a:br>
              <a:r>
                <a:rPr lang="es-ES" sz="1200" dirty="0">
                  <a:ln>
                    <a:solidFill>
                      <a:schemeClr val="bg1"/>
                    </a:solidFill>
                  </a:ln>
                  <a:solidFill>
                    <a:schemeClr val="bg1"/>
                  </a:solidFill>
                  <a:latin typeface="Calibri" pitchFamily="34" charset="0"/>
                </a:rPr>
                <a:t> PROVISIONAL </a:t>
              </a:r>
              <a:br>
                <a:rPr lang="es-ES" sz="1200" dirty="0">
                  <a:ln>
                    <a:solidFill>
                      <a:schemeClr val="bg1"/>
                    </a:solidFill>
                  </a:ln>
                  <a:solidFill>
                    <a:schemeClr val="bg1"/>
                  </a:solidFill>
                  <a:latin typeface="Calibri" pitchFamily="34" charset="0"/>
                </a:rPr>
              </a:br>
              <a:r>
                <a:rPr lang="es-ES" sz="1200" dirty="0">
                  <a:ln>
                    <a:solidFill>
                      <a:schemeClr val="bg1"/>
                    </a:solidFill>
                  </a:ln>
                  <a:solidFill>
                    <a:schemeClr val="bg1"/>
                  </a:solidFill>
                  <a:latin typeface="Calibri" pitchFamily="34" charset="0"/>
                </a:rPr>
                <a:t>DE EMPRESAS</a:t>
              </a:r>
              <a:br>
                <a:rPr lang="es-ES" sz="1200" dirty="0">
                  <a:ln>
                    <a:solidFill>
                      <a:schemeClr val="bg1"/>
                    </a:solidFill>
                  </a:ln>
                  <a:solidFill>
                    <a:schemeClr val="bg1"/>
                  </a:solidFill>
                  <a:latin typeface="Calibri" pitchFamily="34" charset="0"/>
                </a:rPr>
              </a:br>
              <a:r>
                <a:rPr lang="es-ES" sz="1200" dirty="0">
                  <a:ln>
                    <a:solidFill>
                      <a:schemeClr val="bg1"/>
                    </a:solidFill>
                  </a:ln>
                  <a:solidFill>
                    <a:schemeClr val="bg1"/>
                  </a:solidFill>
                  <a:latin typeface="Calibri" pitchFamily="34" charset="0"/>
                </a:rPr>
                <a:t>CON MEJOR</a:t>
              </a:r>
              <a:br>
                <a:rPr lang="es-ES" sz="1200" dirty="0">
                  <a:ln>
                    <a:solidFill>
                      <a:schemeClr val="bg1"/>
                    </a:solidFill>
                  </a:ln>
                  <a:solidFill>
                    <a:schemeClr val="bg1"/>
                  </a:solidFill>
                  <a:latin typeface="Calibri" pitchFamily="34" charset="0"/>
                </a:rPr>
              </a:br>
              <a:r>
                <a:rPr lang="es-ES" sz="1200" dirty="0">
                  <a:ln>
                    <a:solidFill>
                      <a:schemeClr val="bg1"/>
                    </a:solidFill>
                  </a:ln>
                  <a:solidFill>
                    <a:schemeClr val="bg1"/>
                  </a:solidFill>
                  <a:latin typeface="Calibri" pitchFamily="34" charset="0"/>
                </a:rPr>
                <a:t>REPUTACIÓN</a:t>
              </a:r>
              <a:br>
                <a:rPr lang="es-ES" sz="1200" dirty="0">
                  <a:ln>
                    <a:solidFill>
                      <a:schemeClr val="bg1"/>
                    </a:solidFill>
                  </a:ln>
                  <a:solidFill>
                    <a:schemeClr val="bg1"/>
                  </a:solidFill>
                  <a:latin typeface="Calibri" pitchFamily="34" charset="0"/>
                </a:rPr>
              </a:br>
              <a:r>
                <a:rPr lang="es-ES" sz="1200" dirty="0">
                  <a:ln>
                    <a:solidFill>
                      <a:schemeClr val="bg1"/>
                    </a:solidFill>
                  </a:ln>
                  <a:solidFill>
                    <a:schemeClr val="bg1"/>
                  </a:solidFill>
                  <a:latin typeface="Calibri" pitchFamily="34" charset="0"/>
                </a:rPr>
                <a:t>CORPORATIVA</a:t>
              </a:r>
            </a:p>
          </p:txBody>
        </p:sp>
        <p:sp>
          <p:nvSpPr>
            <p:cNvPr id="104" name="103 Elipse"/>
            <p:cNvSpPr/>
            <p:nvPr/>
          </p:nvSpPr>
          <p:spPr bwMode="auto">
            <a:xfrm>
              <a:off x="428497" y="3196655"/>
              <a:ext cx="1440857" cy="1440000"/>
            </a:xfrm>
            <a:prstGeom prst="ellipse">
              <a:avLst/>
            </a:prstGeom>
            <a:noFill/>
            <a:ln w="19050" algn="ctr">
              <a:solidFill>
                <a:srgbClr val="C00000"/>
              </a:solidFill>
              <a:prstDash val="dash"/>
              <a:round/>
              <a:headEnd/>
              <a:tailEnd/>
            </a:ln>
          </p:spPr>
          <p:txBody>
            <a:bodyPr lIns="18000" rIns="18000" rtlCol="0" anchor="ctr"/>
            <a:lstStyle/>
            <a:p>
              <a:pPr algn="ctr">
                <a:spcAft>
                  <a:spcPct val="50000"/>
                </a:spcAft>
                <a:buClr>
                  <a:srgbClr val="DF7100"/>
                </a:buClr>
                <a:buFont typeface="Lucida Bright" pitchFamily="18" charset="0"/>
                <a:buNone/>
              </a:pPr>
              <a:endParaRPr lang="es-ES" sz="1400" dirty="0">
                <a:solidFill>
                  <a:srgbClr val="C00000"/>
                </a:solidFill>
                <a:latin typeface="Calibri" pitchFamily="34" charset="0"/>
              </a:endParaRPr>
            </a:p>
          </p:txBody>
        </p:sp>
      </p:grpSp>
      <p:sp>
        <p:nvSpPr>
          <p:cNvPr id="106" name="105 Rectángulo"/>
          <p:cNvSpPr/>
          <p:nvPr/>
        </p:nvSpPr>
        <p:spPr bwMode="auto">
          <a:xfrm>
            <a:off x="2465291" y="5823786"/>
            <a:ext cx="3606860" cy="468000"/>
          </a:xfrm>
          <a:prstGeom prst="rect">
            <a:avLst/>
          </a:prstGeom>
          <a:solidFill>
            <a:schemeClr val="bg1"/>
          </a:solidFill>
          <a:ln w="12700" algn="ctr">
            <a:solidFill>
              <a:schemeClr val="bg1">
                <a:lumMod val="85000"/>
              </a:schemeClr>
            </a:solidFill>
            <a:round/>
            <a:headEnd/>
            <a:tailEnd/>
          </a:ln>
        </p:spPr>
        <p:txBody>
          <a:bodyPr lIns="72000" tIns="72000" rIns="72000" bIns="72000" rtlCol="0" anchor="ctr">
            <a:noAutofit/>
          </a:bodyPr>
          <a:lstStyle/>
          <a:p>
            <a:pPr algn="ctr">
              <a:lnSpc>
                <a:spcPct val="90000"/>
              </a:lnSpc>
              <a:spcAft>
                <a:spcPts val="600"/>
              </a:spcAft>
              <a:buClr>
                <a:srgbClr val="DF7100"/>
              </a:buClr>
              <a:buFont typeface="Lucida Bright" pitchFamily="18" charset="0"/>
              <a:buNone/>
            </a:pPr>
            <a:r>
              <a:rPr lang="es-ES_tradnl" sz="1200" b="1" dirty="0">
                <a:solidFill>
                  <a:srgbClr val="C00000"/>
                </a:solidFill>
                <a:latin typeface="Calibri" pitchFamily="34" charset="0"/>
              </a:rPr>
              <a:t>CATEDRÁTICOS DE UNIVERSIDAD</a:t>
            </a:r>
            <a:endParaRPr lang="es-ES" sz="1200" b="1" dirty="0">
              <a:solidFill>
                <a:srgbClr val="C00000"/>
              </a:solidFill>
              <a:latin typeface="Calibri" pitchFamily="34" charset="0"/>
            </a:endParaRPr>
          </a:p>
        </p:txBody>
      </p:sp>
      <p:sp>
        <p:nvSpPr>
          <p:cNvPr id="107" name="106 Rectángulo"/>
          <p:cNvSpPr/>
          <p:nvPr/>
        </p:nvSpPr>
        <p:spPr bwMode="auto">
          <a:xfrm>
            <a:off x="160112" y="1167802"/>
            <a:ext cx="1970818" cy="1559640"/>
          </a:xfrm>
          <a:prstGeom prst="rect">
            <a:avLst/>
          </a:prstGeom>
          <a:solidFill>
            <a:schemeClr val="bg1"/>
          </a:solidFill>
          <a:ln w="12700" algn="ctr">
            <a:solidFill>
              <a:schemeClr val="bg1">
                <a:lumMod val="85000"/>
              </a:schemeClr>
            </a:solidFill>
            <a:round/>
            <a:headEnd/>
            <a:tailEnd/>
          </a:ln>
        </p:spPr>
        <p:txBody>
          <a:bodyPr wrap="square" lIns="72000" tIns="72000" rIns="72000" bIns="72000" rtlCol="0" anchor="t">
            <a:spAutoFit/>
          </a:bodyPr>
          <a:lstStyle/>
          <a:p>
            <a:pPr algn="ctr">
              <a:lnSpc>
                <a:spcPct val="90000"/>
              </a:lnSpc>
              <a:spcAft>
                <a:spcPts val="600"/>
              </a:spcAft>
              <a:buClr>
                <a:srgbClr val="DF7100"/>
              </a:buClr>
              <a:buFont typeface="Lucida Bright" pitchFamily="18" charset="0"/>
              <a:buNone/>
            </a:pPr>
            <a:r>
              <a:rPr lang="es-ES" sz="1400" b="1" dirty="0">
                <a:solidFill>
                  <a:srgbClr val="C00000"/>
                </a:solidFill>
                <a:latin typeface="Calibri" pitchFamily="34" charset="0"/>
              </a:rPr>
              <a:t>DIRECTIVOS</a:t>
            </a:r>
            <a:br>
              <a:rPr lang="es-ES" sz="1400" b="1" dirty="0">
                <a:solidFill>
                  <a:srgbClr val="C00000"/>
                </a:solidFill>
                <a:latin typeface="Calibri" pitchFamily="34" charset="0"/>
              </a:rPr>
            </a:br>
            <a:r>
              <a:rPr lang="es-ES" sz="1100" b="1" dirty="0">
                <a:solidFill>
                  <a:srgbClr val="C00000"/>
                </a:solidFill>
                <a:latin typeface="Calibri" pitchFamily="34" charset="0"/>
              </a:rPr>
              <a:t>del comité de dirección de empresas que facturan </a:t>
            </a:r>
            <a:br>
              <a:rPr lang="es-ES" sz="1100" b="1" dirty="0">
                <a:solidFill>
                  <a:srgbClr val="C00000"/>
                </a:solidFill>
                <a:latin typeface="Calibri" pitchFamily="34" charset="0"/>
              </a:rPr>
            </a:br>
            <a:r>
              <a:rPr lang="es-ES" sz="1100" b="1" dirty="0">
                <a:solidFill>
                  <a:srgbClr val="C00000"/>
                </a:solidFill>
                <a:latin typeface="Calibri" pitchFamily="34" charset="0"/>
              </a:rPr>
              <a:t>más de 30M $</a:t>
            </a:r>
          </a:p>
          <a:p>
            <a:pPr algn="ctr">
              <a:lnSpc>
                <a:spcPct val="90000"/>
              </a:lnSpc>
              <a:spcAft>
                <a:spcPts val="600"/>
              </a:spcAft>
              <a:buClr>
                <a:srgbClr val="DF7100"/>
              </a:buClr>
              <a:buFont typeface="Lucida Bright" pitchFamily="18" charset="0"/>
              <a:buNone/>
            </a:pPr>
            <a:r>
              <a:rPr lang="es-ES" sz="1100" i="1" dirty="0">
                <a:solidFill>
                  <a:schemeClr val="tx1">
                    <a:lumMod val="75000"/>
                    <a:lumOff val="25000"/>
                  </a:schemeClr>
                </a:solidFill>
                <a:latin typeface="Calibri" pitchFamily="34" charset="0"/>
              </a:rPr>
              <a:t>eligen</a:t>
            </a:r>
          </a:p>
          <a:p>
            <a:pPr algn="ctr">
              <a:lnSpc>
                <a:spcPct val="90000"/>
              </a:lnSpc>
              <a:spcAft>
                <a:spcPts val="600"/>
              </a:spcAft>
              <a:buClr>
                <a:srgbClr val="DF7100"/>
              </a:buClr>
              <a:buFont typeface="Lucida Bright" pitchFamily="18" charset="0"/>
              <a:buNone/>
            </a:pPr>
            <a:r>
              <a:rPr lang="es-ES" sz="1100" dirty="0">
                <a:solidFill>
                  <a:schemeClr val="tx1">
                    <a:lumMod val="75000"/>
                    <a:lumOff val="25000"/>
                  </a:schemeClr>
                </a:solidFill>
                <a:latin typeface="Calibri" pitchFamily="34" charset="0"/>
              </a:rPr>
              <a:t>Las </a:t>
            </a:r>
            <a:r>
              <a:rPr lang="es-ES" sz="1100" b="1" dirty="0">
                <a:solidFill>
                  <a:schemeClr val="tx1">
                    <a:lumMod val="75000"/>
                    <a:lumOff val="25000"/>
                  </a:schemeClr>
                </a:solidFill>
                <a:latin typeface="Calibri" pitchFamily="34" charset="0"/>
              </a:rPr>
              <a:t>diez</a:t>
            </a:r>
            <a:r>
              <a:rPr lang="es-ES" sz="1100" dirty="0">
                <a:solidFill>
                  <a:schemeClr val="tx1">
                    <a:lumMod val="75000"/>
                    <a:lumOff val="25000"/>
                  </a:schemeClr>
                </a:solidFill>
                <a:latin typeface="Calibri" pitchFamily="34" charset="0"/>
              </a:rPr>
              <a:t> empresas con mejor reputación corporativa en Colombia, exceptuando la suya</a:t>
            </a:r>
          </a:p>
        </p:txBody>
      </p:sp>
      <p:sp>
        <p:nvSpPr>
          <p:cNvPr id="108" name="107 Rectángulo"/>
          <p:cNvSpPr/>
          <p:nvPr/>
        </p:nvSpPr>
        <p:spPr bwMode="auto">
          <a:xfrm>
            <a:off x="6356948" y="4167186"/>
            <a:ext cx="1548000" cy="1620000"/>
          </a:xfrm>
          <a:prstGeom prst="rect">
            <a:avLst/>
          </a:prstGeom>
          <a:solidFill>
            <a:schemeClr val="bg1"/>
          </a:solidFill>
          <a:ln w="12700" algn="ctr">
            <a:solidFill>
              <a:schemeClr val="bg1">
                <a:lumMod val="85000"/>
              </a:schemeClr>
            </a:solidFill>
            <a:round/>
            <a:headEnd/>
            <a:tailEnd/>
          </a:ln>
        </p:spPr>
        <p:txBody>
          <a:bodyPr lIns="108000" tIns="72000" rIns="108000" bIns="72000" rtlCol="0" anchor="t">
            <a:noAutofit/>
          </a:bodyPr>
          <a:lstStyle/>
          <a:p>
            <a:pPr algn="ctr">
              <a:lnSpc>
                <a:spcPct val="90000"/>
              </a:lnSpc>
              <a:spcAft>
                <a:spcPts val="600"/>
              </a:spcAft>
              <a:buClr>
                <a:srgbClr val="DF7100"/>
              </a:buClr>
              <a:buFont typeface="Lucida Bright" pitchFamily="18" charset="0"/>
              <a:buNone/>
            </a:pPr>
            <a:r>
              <a:rPr lang="es-ES" sz="1400" b="1" dirty="0">
                <a:solidFill>
                  <a:srgbClr val="C00000"/>
                </a:solidFill>
                <a:latin typeface="Calibri" pitchFamily="34" charset="0"/>
              </a:rPr>
              <a:t>MERCO</a:t>
            </a:r>
            <a:br>
              <a:rPr lang="es-ES" sz="1400" b="1" dirty="0">
                <a:solidFill>
                  <a:srgbClr val="C00000"/>
                </a:solidFill>
                <a:latin typeface="Calibri" pitchFamily="34" charset="0"/>
              </a:rPr>
            </a:br>
            <a:r>
              <a:rPr lang="es-ES" sz="1400" b="1" dirty="0">
                <a:solidFill>
                  <a:srgbClr val="C00000"/>
                </a:solidFill>
                <a:latin typeface="Calibri" pitchFamily="34" charset="0"/>
              </a:rPr>
              <a:t>CONSUMO</a:t>
            </a:r>
          </a:p>
          <a:p>
            <a:pPr algn="ctr">
              <a:lnSpc>
                <a:spcPct val="90000"/>
              </a:lnSpc>
              <a:spcAft>
                <a:spcPts val="600"/>
              </a:spcAft>
              <a:buClr>
                <a:srgbClr val="DF7100"/>
              </a:buClr>
              <a:buFont typeface="Lucida Bright" pitchFamily="18" charset="0"/>
              <a:buNone/>
            </a:pPr>
            <a:r>
              <a:rPr lang="es-ES" sz="1100" dirty="0">
                <a:solidFill>
                  <a:schemeClr val="tx1">
                    <a:lumMod val="75000"/>
                    <a:lumOff val="25000"/>
                  </a:schemeClr>
                </a:solidFill>
                <a:latin typeface="Calibri" pitchFamily="34" charset="0"/>
              </a:rPr>
              <a:t>La población/ consumidores valoran la reputación comercial de las empresas en función de 10 variables</a:t>
            </a:r>
          </a:p>
        </p:txBody>
      </p:sp>
      <p:sp>
        <p:nvSpPr>
          <p:cNvPr id="109" name="108 Rectángulo"/>
          <p:cNvSpPr/>
          <p:nvPr/>
        </p:nvSpPr>
        <p:spPr bwMode="auto">
          <a:xfrm>
            <a:off x="6356948" y="2061456"/>
            <a:ext cx="1548000" cy="1728000"/>
          </a:xfrm>
          <a:prstGeom prst="rect">
            <a:avLst/>
          </a:prstGeom>
          <a:solidFill>
            <a:schemeClr val="bg1"/>
          </a:solidFill>
          <a:ln w="12700" algn="ctr">
            <a:solidFill>
              <a:schemeClr val="bg1">
                <a:lumMod val="85000"/>
              </a:schemeClr>
            </a:solidFill>
            <a:round/>
            <a:headEnd/>
            <a:tailEnd/>
          </a:ln>
        </p:spPr>
        <p:txBody>
          <a:bodyPr lIns="72000" tIns="72000" rIns="72000" bIns="72000" rtlCol="0" anchor="t">
            <a:noAutofit/>
          </a:bodyPr>
          <a:lstStyle/>
          <a:p>
            <a:pPr algn="ctr">
              <a:lnSpc>
                <a:spcPct val="90000"/>
              </a:lnSpc>
              <a:spcAft>
                <a:spcPts val="600"/>
              </a:spcAft>
              <a:buClr>
                <a:srgbClr val="DF7100"/>
              </a:buClr>
              <a:buFont typeface="Lucida Bright" pitchFamily="18" charset="0"/>
              <a:buNone/>
            </a:pPr>
            <a:r>
              <a:rPr lang="es-ES" sz="1400" b="1" dirty="0">
                <a:solidFill>
                  <a:srgbClr val="C00000"/>
                </a:solidFill>
                <a:latin typeface="Calibri" pitchFamily="34" charset="0"/>
              </a:rPr>
              <a:t>EVALUACIÓN</a:t>
            </a:r>
            <a:br>
              <a:rPr lang="es-ES" sz="1400" b="1" dirty="0">
                <a:solidFill>
                  <a:srgbClr val="C00000"/>
                </a:solidFill>
                <a:latin typeface="Calibri" pitchFamily="34" charset="0"/>
              </a:rPr>
            </a:br>
            <a:r>
              <a:rPr lang="es-ES" sz="1400" b="1" dirty="0">
                <a:solidFill>
                  <a:srgbClr val="C00000"/>
                </a:solidFill>
                <a:latin typeface="Calibri" pitchFamily="34" charset="0"/>
              </a:rPr>
              <a:t>DE MÉRITOS</a:t>
            </a:r>
            <a:endParaRPr lang="es-ES" sz="1400" i="1" dirty="0">
              <a:solidFill>
                <a:schemeClr val="tx1">
                  <a:lumMod val="75000"/>
                  <a:lumOff val="25000"/>
                </a:schemeClr>
              </a:solidFill>
              <a:latin typeface="Calibri" pitchFamily="34" charset="0"/>
            </a:endParaRPr>
          </a:p>
          <a:p>
            <a:pPr algn="ctr">
              <a:lnSpc>
                <a:spcPct val="90000"/>
              </a:lnSpc>
              <a:spcAft>
                <a:spcPts val="600"/>
              </a:spcAft>
              <a:buClr>
                <a:srgbClr val="DF7100"/>
              </a:buClr>
            </a:pPr>
            <a:r>
              <a:rPr lang="es-ES" sz="1100" dirty="0">
                <a:solidFill>
                  <a:schemeClr val="tx1">
                    <a:lumMod val="75000"/>
                    <a:lumOff val="25000"/>
                  </a:schemeClr>
                </a:solidFill>
                <a:latin typeface="Calibri" pitchFamily="34" charset="0"/>
              </a:rPr>
              <a:t>Los técnicos de Merco evalúan los principales  indicadores (200) de las empresas incluidas en el ranking provisional </a:t>
            </a:r>
          </a:p>
          <a:p>
            <a:pPr algn="ctr">
              <a:lnSpc>
                <a:spcPct val="90000"/>
              </a:lnSpc>
              <a:spcAft>
                <a:spcPts val="600"/>
              </a:spcAft>
              <a:buClr>
                <a:srgbClr val="DF7100"/>
              </a:buClr>
            </a:pPr>
            <a:r>
              <a:rPr lang="es-ES" sz="1050" i="1" dirty="0">
                <a:solidFill>
                  <a:schemeClr val="tx1">
                    <a:lumMod val="75000"/>
                    <a:lumOff val="25000"/>
                  </a:schemeClr>
                </a:solidFill>
                <a:latin typeface="Calibri" pitchFamily="34" charset="0"/>
              </a:rPr>
              <a:t>"La realidad de las empresas"</a:t>
            </a:r>
          </a:p>
        </p:txBody>
      </p:sp>
      <p:sp>
        <p:nvSpPr>
          <p:cNvPr id="110" name="109 Rectángulo"/>
          <p:cNvSpPr/>
          <p:nvPr/>
        </p:nvSpPr>
        <p:spPr bwMode="auto">
          <a:xfrm>
            <a:off x="2464235" y="1206072"/>
            <a:ext cx="3606860" cy="873298"/>
          </a:xfrm>
          <a:prstGeom prst="rect">
            <a:avLst/>
          </a:prstGeom>
          <a:noFill/>
          <a:ln w="12700" algn="ctr">
            <a:noFill/>
            <a:round/>
            <a:headEnd/>
            <a:tailEnd/>
          </a:ln>
        </p:spPr>
        <p:txBody>
          <a:bodyPr lIns="72000" tIns="72000" rIns="72000" bIns="72000" rtlCol="0" anchor="t">
            <a:spAutoFit/>
          </a:bodyPr>
          <a:lstStyle/>
          <a:p>
            <a:pPr algn="ctr">
              <a:lnSpc>
                <a:spcPct val="90000"/>
              </a:lnSpc>
              <a:spcAft>
                <a:spcPts val="600"/>
              </a:spcAft>
              <a:buClr>
                <a:srgbClr val="DF7100"/>
              </a:buClr>
              <a:buFont typeface="Lucida Bright" pitchFamily="18" charset="0"/>
              <a:buNone/>
            </a:pPr>
            <a:r>
              <a:rPr lang="es-ES_tradnl" sz="1400" b="1" dirty="0">
                <a:solidFill>
                  <a:srgbClr val="C00000"/>
                </a:solidFill>
                <a:latin typeface="Calibri" pitchFamily="34" charset="0"/>
              </a:rPr>
              <a:t>VALORACIÓN DE EXPERTOS</a:t>
            </a:r>
          </a:p>
          <a:p>
            <a:pPr algn="ctr">
              <a:lnSpc>
                <a:spcPct val="90000"/>
              </a:lnSpc>
              <a:spcAft>
                <a:spcPts val="600"/>
              </a:spcAft>
              <a:buClr>
                <a:srgbClr val="DF7100"/>
              </a:buClr>
            </a:pPr>
            <a:r>
              <a:rPr lang="es-ES_tradnl" sz="1100" dirty="0">
                <a:solidFill>
                  <a:schemeClr val="tx1">
                    <a:lumMod val="75000"/>
                    <a:lumOff val="25000"/>
                  </a:schemeClr>
                </a:solidFill>
                <a:latin typeface="Calibri" pitchFamily="34" charset="0"/>
              </a:rPr>
              <a:t>Los diferentes </a:t>
            </a:r>
            <a:r>
              <a:rPr lang="es-ES_tradnl" sz="1100" dirty="0" err="1">
                <a:solidFill>
                  <a:schemeClr val="tx1">
                    <a:lumMod val="75000"/>
                    <a:lumOff val="25000"/>
                  </a:schemeClr>
                </a:solidFill>
                <a:latin typeface="Calibri" pitchFamily="34" charset="0"/>
              </a:rPr>
              <a:t>stakeholders</a:t>
            </a:r>
            <a:r>
              <a:rPr lang="es-ES_tradnl" sz="1100" dirty="0">
                <a:solidFill>
                  <a:schemeClr val="tx1">
                    <a:lumMod val="75000"/>
                    <a:lumOff val="25000"/>
                  </a:schemeClr>
                </a:solidFill>
                <a:latin typeface="Calibri" pitchFamily="34" charset="0"/>
              </a:rPr>
              <a:t> valoran de 0 a 100 a cada una de las empresas del ranking provisional en las variables de las que son expertos</a:t>
            </a:r>
            <a:endParaRPr lang="es-ES" sz="1100" dirty="0">
              <a:solidFill>
                <a:schemeClr val="tx1">
                  <a:lumMod val="75000"/>
                  <a:lumOff val="25000"/>
                </a:schemeClr>
              </a:solidFill>
              <a:latin typeface="Calibri" pitchFamily="34" charset="0"/>
            </a:endParaRPr>
          </a:p>
        </p:txBody>
      </p:sp>
      <p:sp>
        <p:nvSpPr>
          <p:cNvPr id="111" name="110 Elipse"/>
          <p:cNvSpPr/>
          <p:nvPr/>
        </p:nvSpPr>
        <p:spPr bwMode="auto">
          <a:xfrm>
            <a:off x="1986930" y="3857265"/>
            <a:ext cx="288000" cy="288000"/>
          </a:xfrm>
          <a:prstGeom prst="ellipse">
            <a:avLst/>
          </a:prstGeom>
          <a:solidFill>
            <a:schemeClr val="bg1"/>
          </a:solidFill>
          <a:ln w="12700" algn="ctr">
            <a:solidFill>
              <a:schemeClr val="bg1">
                <a:lumMod val="85000"/>
              </a:schemeClr>
            </a:solidFill>
            <a:round/>
            <a:headEnd/>
            <a:tailEnd/>
          </a:ln>
        </p:spPr>
        <p:txBody>
          <a:bodyPr wrap="none" lIns="0" tIns="72000" rIns="0" bIns="72000" rtlCol="0" anchor="ctr" anchorCtr="0">
            <a:noAutofit/>
          </a:bodyPr>
          <a:lstStyle/>
          <a:p>
            <a:pPr algn="ctr">
              <a:lnSpc>
                <a:spcPct val="90000"/>
              </a:lnSpc>
              <a:spcAft>
                <a:spcPts val="600"/>
              </a:spcAft>
              <a:buClr>
                <a:srgbClr val="DF7100"/>
              </a:buClr>
              <a:buFont typeface="Lucida Bright" pitchFamily="18" charset="0"/>
              <a:buNone/>
            </a:pPr>
            <a:r>
              <a:rPr lang="es-ES_tradnl" sz="1100" b="1" dirty="0">
                <a:solidFill>
                  <a:srgbClr val="C00000"/>
                </a:solidFill>
                <a:latin typeface="Calibri" pitchFamily="34" charset="0"/>
              </a:rPr>
              <a:t>100</a:t>
            </a:r>
            <a:endParaRPr lang="es-ES" sz="1100" b="1" dirty="0">
              <a:solidFill>
                <a:srgbClr val="C00000"/>
              </a:solidFill>
              <a:latin typeface="Calibri" pitchFamily="34" charset="0"/>
            </a:endParaRPr>
          </a:p>
        </p:txBody>
      </p:sp>
      <p:cxnSp>
        <p:nvCxnSpPr>
          <p:cNvPr id="112" name="111 Conector recto"/>
          <p:cNvCxnSpPr/>
          <p:nvPr/>
        </p:nvCxnSpPr>
        <p:spPr>
          <a:xfrm rot="5400000">
            <a:off x="7058948" y="3879586"/>
            <a:ext cx="144000" cy="0"/>
          </a:xfrm>
          <a:prstGeom prst="line">
            <a:avLst/>
          </a:prstGeom>
          <a:noFill/>
          <a:ln w="12700" algn="ctr">
            <a:solidFill>
              <a:srgbClr val="C00000"/>
            </a:solidFill>
            <a:prstDash val="solid"/>
            <a:round/>
            <a:headEnd type="oval" w="med" len="med"/>
            <a:tailEnd type="triangle" w="med" len="med"/>
          </a:ln>
        </p:spPr>
      </p:cxnSp>
      <p:grpSp>
        <p:nvGrpSpPr>
          <p:cNvPr id="113" name="112 Grupo"/>
          <p:cNvGrpSpPr/>
          <p:nvPr/>
        </p:nvGrpSpPr>
        <p:grpSpPr>
          <a:xfrm>
            <a:off x="2341605" y="2313370"/>
            <a:ext cx="108000" cy="3713730"/>
            <a:chOff x="2341605" y="1700797"/>
            <a:chExt cx="108000" cy="4235773"/>
          </a:xfrm>
        </p:grpSpPr>
        <p:cxnSp>
          <p:nvCxnSpPr>
            <p:cNvPr id="114" name="113 Conector recto"/>
            <p:cNvCxnSpPr/>
            <p:nvPr/>
          </p:nvCxnSpPr>
          <p:spPr>
            <a:xfrm>
              <a:off x="2341605" y="1700797"/>
              <a:ext cx="0" cy="4235773"/>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rot="5400000">
              <a:off x="2395605" y="1646798"/>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115 Conector recto"/>
            <p:cNvCxnSpPr/>
            <p:nvPr/>
          </p:nvCxnSpPr>
          <p:spPr>
            <a:xfrm rot="5400000">
              <a:off x="2395605" y="2261061"/>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116 Conector recto"/>
            <p:cNvCxnSpPr/>
            <p:nvPr/>
          </p:nvCxnSpPr>
          <p:spPr>
            <a:xfrm rot="5400000">
              <a:off x="2395605" y="2853977"/>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117 Conector recto"/>
            <p:cNvCxnSpPr/>
            <p:nvPr/>
          </p:nvCxnSpPr>
          <p:spPr>
            <a:xfrm rot="5400000">
              <a:off x="2395605" y="3434023"/>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rot="5400000">
              <a:off x="2395605" y="4019398"/>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119 Conector recto"/>
            <p:cNvCxnSpPr/>
            <p:nvPr/>
          </p:nvCxnSpPr>
          <p:spPr>
            <a:xfrm rot="5400000">
              <a:off x="2395605" y="4645734"/>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120 Conector recto"/>
            <p:cNvCxnSpPr/>
            <p:nvPr/>
          </p:nvCxnSpPr>
          <p:spPr>
            <a:xfrm rot="5400000">
              <a:off x="2395605" y="5268406"/>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121 Conector recto"/>
            <p:cNvCxnSpPr/>
            <p:nvPr/>
          </p:nvCxnSpPr>
          <p:spPr>
            <a:xfrm rot="5400000">
              <a:off x="2395605" y="5882570"/>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3" name="122 Grupo"/>
          <p:cNvGrpSpPr/>
          <p:nvPr/>
        </p:nvGrpSpPr>
        <p:grpSpPr>
          <a:xfrm flipH="1">
            <a:off x="6071095" y="2313370"/>
            <a:ext cx="108000" cy="3713730"/>
            <a:chOff x="2341605" y="1700797"/>
            <a:chExt cx="108000" cy="4235773"/>
          </a:xfrm>
        </p:grpSpPr>
        <p:cxnSp>
          <p:nvCxnSpPr>
            <p:cNvPr id="124" name="123 Conector recto"/>
            <p:cNvCxnSpPr/>
            <p:nvPr/>
          </p:nvCxnSpPr>
          <p:spPr>
            <a:xfrm>
              <a:off x="2341605" y="1700797"/>
              <a:ext cx="0" cy="4235773"/>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124 Conector recto"/>
            <p:cNvCxnSpPr/>
            <p:nvPr/>
          </p:nvCxnSpPr>
          <p:spPr>
            <a:xfrm rot="5400000">
              <a:off x="2395605" y="1646798"/>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125 Conector recto"/>
            <p:cNvCxnSpPr/>
            <p:nvPr/>
          </p:nvCxnSpPr>
          <p:spPr>
            <a:xfrm rot="5400000">
              <a:off x="2395605" y="2261061"/>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126 Conector recto"/>
            <p:cNvCxnSpPr/>
            <p:nvPr/>
          </p:nvCxnSpPr>
          <p:spPr>
            <a:xfrm rot="5400000">
              <a:off x="2395605" y="2853977"/>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127 Conector recto"/>
            <p:cNvCxnSpPr/>
            <p:nvPr/>
          </p:nvCxnSpPr>
          <p:spPr>
            <a:xfrm rot="5400000">
              <a:off x="2395605" y="3434023"/>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128 Conector recto"/>
            <p:cNvCxnSpPr/>
            <p:nvPr/>
          </p:nvCxnSpPr>
          <p:spPr>
            <a:xfrm rot="5400000">
              <a:off x="2395605" y="4019398"/>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129 Conector recto"/>
            <p:cNvCxnSpPr/>
            <p:nvPr/>
          </p:nvCxnSpPr>
          <p:spPr>
            <a:xfrm rot="5400000">
              <a:off x="2395605" y="4645734"/>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130 Conector recto"/>
            <p:cNvCxnSpPr/>
            <p:nvPr/>
          </p:nvCxnSpPr>
          <p:spPr>
            <a:xfrm rot="5400000">
              <a:off x="2395605" y="5268406"/>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131 Conector recto"/>
            <p:cNvCxnSpPr/>
            <p:nvPr/>
          </p:nvCxnSpPr>
          <p:spPr>
            <a:xfrm rot="5400000">
              <a:off x="2395605" y="5882570"/>
              <a:ext cx="0" cy="10800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3" name="132 Conector recto"/>
          <p:cNvCxnSpPr/>
          <p:nvPr/>
        </p:nvCxnSpPr>
        <p:spPr>
          <a:xfrm rot="16200000" flipV="1">
            <a:off x="7058948" y="4059145"/>
            <a:ext cx="144000" cy="0"/>
          </a:xfrm>
          <a:prstGeom prst="line">
            <a:avLst/>
          </a:prstGeom>
          <a:noFill/>
          <a:ln w="12700" algn="ctr">
            <a:solidFill>
              <a:srgbClr val="C00000"/>
            </a:solidFill>
            <a:prstDash val="solid"/>
            <a:round/>
            <a:headEnd type="oval" w="med" len="med"/>
            <a:tailEnd type="triangle" w="med" len="med"/>
          </a:ln>
        </p:spPr>
      </p:cxnSp>
      <p:sp>
        <p:nvSpPr>
          <p:cNvPr id="134" name="133 Rectángulo"/>
          <p:cNvSpPr/>
          <p:nvPr/>
        </p:nvSpPr>
        <p:spPr bwMode="auto">
          <a:xfrm>
            <a:off x="8269393" y="3230590"/>
            <a:ext cx="1327916" cy="477805"/>
          </a:xfrm>
          <a:prstGeom prst="rect">
            <a:avLst/>
          </a:prstGeom>
          <a:noFill/>
          <a:ln w="12700" algn="ctr">
            <a:noFill/>
            <a:round/>
            <a:headEnd/>
            <a:tailEnd/>
          </a:ln>
        </p:spPr>
        <p:txBody>
          <a:bodyPr wrap="square" lIns="72000" tIns="72000" rIns="72000" bIns="72000" rtlCol="0" anchor="t">
            <a:spAutoFit/>
          </a:bodyPr>
          <a:lstStyle/>
          <a:p>
            <a:pPr algn="ctr">
              <a:lnSpc>
                <a:spcPct val="90000"/>
              </a:lnSpc>
              <a:spcAft>
                <a:spcPts val="600"/>
              </a:spcAft>
              <a:buClr>
                <a:srgbClr val="DF7100"/>
              </a:buClr>
              <a:buFont typeface="Lucida Bright" pitchFamily="18" charset="0"/>
              <a:buNone/>
            </a:pPr>
            <a:r>
              <a:rPr lang="es-ES_tradnl" sz="1200" dirty="0">
                <a:solidFill>
                  <a:schemeClr val="bg1"/>
                </a:solidFill>
                <a:latin typeface="Calibri" pitchFamily="34" charset="0"/>
              </a:rPr>
              <a:t>Verificación </a:t>
            </a:r>
            <a:br>
              <a:rPr lang="es-ES_tradnl" sz="1200" dirty="0">
                <a:solidFill>
                  <a:schemeClr val="bg1"/>
                </a:solidFill>
                <a:latin typeface="Calibri" pitchFamily="34" charset="0"/>
              </a:rPr>
            </a:br>
            <a:r>
              <a:rPr lang="es-ES_tradnl" sz="1200" dirty="0">
                <a:solidFill>
                  <a:schemeClr val="bg1"/>
                </a:solidFill>
                <a:latin typeface="Calibri" pitchFamily="34" charset="0"/>
              </a:rPr>
              <a:t>KPMG</a:t>
            </a:r>
            <a:endParaRPr lang="es-ES" sz="1050" dirty="0">
              <a:solidFill>
                <a:schemeClr val="bg1"/>
              </a:solidFill>
              <a:latin typeface="Calibri" pitchFamily="34" charset="0"/>
            </a:endParaRPr>
          </a:p>
        </p:txBody>
      </p:sp>
      <p:cxnSp>
        <p:nvCxnSpPr>
          <p:cNvPr id="135" name="134 Conector recto"/>
          <p:cNvCxnSpPr/>
          <p:nvPr/>
        </p:nvCxnSpPr>
        <p:spPr bwMode="auto">
          <a:xfrm>
            <a:off x="8393352" y="3744191"/>
            <a:ext cx="1080000" cy="0"/>
          </a:xfrm>
          <a:prstGeom prst="line">
            <a:avLst/>
          </a:prstGeom>
          <a:noFill/>
          <a:ln w="19050" algn="ctr">
            <a:solidFill>
              <a:schemeClr val="bg1"/>
            </a:solidFill>
            <a:prstDash val="dash"/>
            <a:round/>
            <a:headEnd/>
            <a:tailEnd/>
          </a:ln>
        </p:spPr>
      </p:cxnSp>
      <p:cxnSp>
        <p:nvCxnSpPr>
          <p:cNvPr id="60" name="59 Conector recto"/>
          <p:cNvCxnSpPr/>
          <p:nvPr/>
        </p:nvCxnSpPr>
        <p:spPr>
          <a:xfrm rot="5400000">
            <a:off x="788925" y="3074818"/>
            <a:ext cx="720000" cy="0"/>
          </a:xfrm>
          <a:prstGeom prst="line">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5" name="104 Elipse"/>
          <p:cNvSpPr/>
          <p:nvPr/>
        </p:nvSpPr>
        <p:spPr bwMode="auto">
          <a:xfrm>
            <a:off x="937644" y="2801628"/>
            <a:ext cx="396000" cy="396000"/>
          </a:xfrm>
          <a:prstGeom prst="ellipse">
            <a:avLst/>
          </a:prstGeom>
          <a:solidFill>
            <a:schemeClr val="bg1"/>
          </a:solidFill>
          <a:ln w="12700" algn="ctr">
            <a:solidFill>
              <a:schemeClr val="bg1">
                <a:lumMod val="85000"/>
              </a:schemeClr>
            </a:solidFill>
            <a:round/>
            <a:headEnd/>
            <a:tailEnd/>
          </a:ln>
        </p:spPr>
        <p:txBody>
          <a:bodyPr wrap="none" lIns="0" tIns="72000" rIns="0" bIns="72000" rtlCol="0" anchor="ctr" anchorCtr="0">
            <a:noAutofit/>
          </a:bodyPr>
          <a:lstStyle/>
          <a:p>
            <a:pPr algn="ctr">
              <a:lnSpc>
                <a:spcPct val="90000"/>
              </a:lnSpc>
              <a:spcAft>
                <a:spcPts val="600"/>
              </a:spcAft>
              <a:buClr>
                <a:srgbClr val="DF7100"/>
              </a:buClr>
              <a:buFont typeface="Lucida Bright" pitchFamily="18" charset="0"/>
              <a:buNone/>
            </a:pPr>
            <a:r>
              <a:rPr lang="es-ES" sz="1100" b="1" dirty="0">
                <a:solidFill>
                  <a:srgbClr val="C00000"/>
                </a:solidFill>
                <a:latin typeface="Calibri" pitchFamily="34" charset="0"/>
              </a:rPr>
              <a:t>785</a:t>
            </a:r>
          </a:p>
        </p:txBody>
      </p:sp>
    </p:spTree>
    <p:extLst>
      <p:ext uri="{BB962C8B-B14F-4D97-AF65-F5344CB8AC3E}">
        <p14:creationId xmlns:p14="http://schemas.microsoft.com/office/powerpoint/2010/main" val="26069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ln>
                  <a:solidFill>
                    <a:schemeClr val="bg1"/>
                  </a:solidFill>
                </a:ln>
                <a:latin typeface="Calibri" pitchFamily="34" charset="0"/>
              </a:rPr>
              <a:t>TRANSPARENCIA, INDEPENDENCIA y RIGOR de Merco</a:t>
            </a:r>
            <a:br>
              <a:rPr lang="es-ES" dirty="0">
                <a:ln>
                  <a:solidFill>
                    <a:schemeClr val="bg1"/>
                  </a:solidFill>
                </a:ln>
                <a:latin typeface="Calibri" pitchFamily="34" charset="0"/>
              </a:rPr>
            </a:br>
            <a:r>
              <a:rPr lang="es-ES" sz="1600" dirty="0">
                <a:ln>
                  <a:solidFill>
                    <a:srgbClr val="FFFFFF"/>
                  </a:solidFill>
                </a:ln>
                <a:solidFill>
                  <a:srgbClr val="FFFFFF"/>
                </a:solidFill>
                <a:latin typeface="Calibri" pitchFamily="34" charset="0"/>
              </a:rPr>
              <a:t>Pesos de las diferentes evaluaciones</a:t>
            </a:r>
            <a:endParaRPr lang="es-ES" dirty="0"/>
          </a:p>
        </p:txBody>
      </p:sp>
      <p:sp>
        <p:nvSpPr>
          <p:cNvPr id="47" name="Rectangle 110"/>
          <p:cNvSpPr>
            <a:spLocks noChangeArrowheads="1"/>
          </p:cNvSpPr>
          <p:nvPr/>
        </p:nvSpPr>
        <p:spPr bwMode="auto">
          <a:xfrm>
            <a:off x="2295525" y="6237931"/>
            <a:ext cx="5448300" cy="369332"/>
          </a:xfrm>
          <a:prstGeom prst="rect">
            <a:avLst/>
          </a:prstGeom>
          <a:noFill/>
          <a:ln w="50800">
            <a:noFill/>
            <a:miter lim="800000"/>
            <a:headEnd/>
            <a:tailEnd/>
          </a:ln>
          <a:effectLst/>
        </p:spPr>
        <p:txBody>
          <a:bodyPr wrap="square" anchor="ctr">
            <a:spAutoFit/>
          </a:bodyPr>
          <a:lstStyle/>
          <a:p>
            <a:pPr algn="ctr">
              <a:defRPr/>
            </a:pPr>
            <a:r>
              <a:rPr lang="es-ES" sz="900" i="1" dirty="0">
                <a:solidFill>
                  <a:srgbClr val="0070C0"/>
                </a:solidFill>
                <a:latin typeface="Calibri" pitchFamily="34" charset="0"/>
                <a:cs typeface="Calibri" pitchFamily="34" charset="0"/>
              </a:rPr>
              <a:t>El seguimiento de la metodología establecida por Merco para la elaboración del  ranking </a:t>
            </a:r>
            <a:br>
              <a:rPr lang="es-ES" sz="900" i="1" dirty="0">
                <a:solidFill>
                  <a:srgbClr val="0070C0"/>
                </a:solidFill>
                <a:latin typeface="Calibri" pitchFamily="34" charset="0"/>
                <a:cs typeface="Calibri" pitchFamily="34" charset="0"/>
              </a:rPr>
            </a:br>
            <a:r>
              <a:rPr lang="es-ES" sz="900" i="1" dirty="0">
                <a:solidFill>
                  <a:srgbClr val="0070C0"/>
                </a:solidFill>
                <a:latin typeface="Calibri" pitchFamily="34" charset="0"/>
                <a:cs typeface="Calibri" pitchFamily="34" charset="0"/>
              </a:rPr>
              <a:t>de empresas con mejor reputación en Colombia ha sido objeto de revisión independiente por parte de </a:t>
            </a:r>
            <a:r>
              <a:rPr lang="es-ES" sz="900" b="1" i="1" dirty="0">
                <a:solidFill>
                  <a:srgbClr val="0070C0"/>
                </a:solidFill>
                <a:latin typeface="Calibri" pitchFamily="34" charset="0"/>
                <a:cs typeface="Calibri" pitchFamily="34" charset="0"/>
              </a:rPr>
              <a:t>KPMG.</a:t>
            </a:r>
            <a:endParaRPr lang="es-ES_tradnl" sz="900" dirty="0">
              <a:solidFill>
                <a:srgbClr val="0070C0"/>
              </a:solidFill>
              <a:effectLst>
                <a:outerShdw blurRad="38100" dist="38100" dir="2700000" algn="tl">
                  <a:srgbClr val="C0C0C0"/>
                </a:outerShdw>
              </a:effectLst>
              <a:latin typeface="Calibri" pitchFamily="34" charset="0"/>
              <a:cs typeface="Calibri" pitchFamily="34" charset="0"/>
            </a:endParaRPr>
          </a:p>
        </p:txBody>
      </p:sp>
      <p:sp>
        <p:nvSpPr>
          <p:cNvPr id="63" name="62 Rectángulo"/>
          <p:cNvSpPr/>
          <p:nvPr/>
        </p:nvSpPr>
        <p:spPr bwMode="auto">
          <a:xfrm>
            <a:off x="2771361" y="1309845"/>
            <a:ext cx="3614168" cy="578208"/>
          </a:xfrm>
          <a:prstGeom prst="rect">
            <a:avLst/>
          </a:prstGeom>
          <a:solidFill>
            <a:schemeClr val="bg1">
              <a:lumMod val="95000"/>
            </a:schemeClr>
          </a:solidFill>
          <a:ln w="9525" algn="ctr">
            <a:solidFill>
              <a:schemeClr val="bg1">
                <a:lumMod val="85000"/>
              </a:schemeClr>
            </a:solidFill>
            <a:round/>
            <a:headEnd/>
            <a:tailEnd/>
          </a:ln>
        </p:spPr>
        <p:txBody>
          <a:bodyPr wrap="square" lIns="72000" tIns="108000" rIns="72000" bIns="108000" rtlCol="0" anchor="t">
            <a:spAutoFit/>
          </a:bodyPr>
          <a:lstStyle/>
          <a:p>
            <a:pPr marL="361950" indent="-171450" fontAlgn="auto">
              <a:lnSpc>
                <a:spcPct val="90000"/>
              </a:lnSpc>
              <a:spcAft>
                <a:spcPts val="600"/>
              </a:spcAft>
              <a:buClr>
                <a:srgbClr val="C50022"/>
              </a:buClr>
              <a:buFont typeface="Arial" pitchFamily="34" charset="0"/>
              <a:buChar char="•"/>
            </a:pPr>
            <a:r>
              <a:rPr lang="es-ES" sz="1300" dirty="0">
                <a:solidFill>
                  <a:srgbClr val="C00000"/>
                </a:solidFill>
                <a:latin typeface="Calibri" pitchFamily="34" charset="0"/>
                <a:cs typeface="Arial" pitchFamily="34" charset="0"/>
              </a:rPr>
              <a:t>EVALUACIÓN GENERAL:</a:t>
            </a:r>
            <a:r>
              <a:rPr lang="es-ES" sz="1300" dirty="0">
                <a:solidFill>
                  <a:srgbClr val="C00000"/>
                </a:solidFill>
                <a:latin typeface="Calibri" pitchFamily="34" charset="0"/>
              </a:rPr>
              <a:t/>
            </a:r>
            <a:br>
              <a:rPr lang="es-ES" sz="1300" dirty="0">
                <a:solidFill>
                  <a:srgbClr val="C00000"/>
                </a:solidFill>
                <a:latin typeface="Calibri" pitchFamily="34" charset="0"/>
              </a:rPr>
            </a:br>
            <a:r>
              <a:rPr lang="es-ES" sz="1300" dirty="0">
                <a:solidFill>
                  <a:prstClr val="black">
                    <a:lumMod val="75000"/>
                    <a:lumOff val="25000"/>
                  </a:prstClr>
                </a:solidFill>
                <a:latin typeface="Calibri" pitchFamily="34" charset="0"/>
              </a:rPr>
              <a:t>Miembros Comité Dirección</a:t>
            </a:r>
          </a:p>
        </p:txBody>
      </p:sp>
      <p:sp>
        <p:nvSpPr>
          <p:cNvPr id="64" name="63 Rectángulo"/>
          <p:cNvSpPr/>
          <p:nvPr/>
        </p:nvSpPr>
        <p:spPr bwMode="auto">
          <a:xfrm>
            <a:off x="2771361" y="2022473"/>
            <a:ext cx="3614168" cy="2454106"/>
          </a:xfrm>
          <a:prstGeom prst="rect">
            <a:avLst/>
          </a:prstGeom>
          <a:solidFill>
            <a:schemeClr val="bg1">
              <a:lumMod val="95000"/>
            </a:schemeClr>
          </a:solidFill>
          <a:ln w="9525" algn="ctr">
            <a:solidFill>
              <a:schemeClr val="bg1">
                <a:lumMod val="85000"/>
              </a:schemeClr>
            </a:solidFill>
            <a:round/>
            <a:headEnd/>
            <a:tailEnd/>
          </a:ln>
        </p:spPr>
        <p:txBody>
          <a:bodyPr wrap="square" lIns="72000" tIns="108000" rIns="72000" bIns="108000" rtlCol="0" anchor="t">
            <a:spAutoFit/>
          </a:bodyPr>
          <a:lstStyle/>
          <a:p>
            <a:pPr marL="361950" indent="-171450" fontAlgn="auto">
              <a:lnSpc>
                <a:spcPct val="90000"/>
              </a:lnSpc>
              <a:spcAft>
                <a:spcPts val="600"/>
              </a:spcAft>
              <a:buClr>
                <a:srgbClr val="C50022"/>
              </a:buClr>
              <a:buFont typeface="Arial" pitchFamily="34" charset="0"/>
              <a:buChar char="•"/>
            </a:pPr>
            <a:r>
              <a:rPr lang="es-ES" sz="1300" dirty="0">
                <a:solidFill>
                  <a:prstClr val="black">
                    <a:lumMod val="75000"/>
                    <a:lumOff val="25000"/>
                  </a:prstClr>
                </a:solidFill>
                <a:latin typeface="Calibri" pitchFamily="34" charset="0"/>
              </a:rPr>
              <a:t>Analistas financieros</a:t>
            </a:r>
          </a:p>
          <a:p>
            <a:pPr marL="361950" indent="-171450">
              <a:lnSpc>
                <a:spcPct val="90000"/>
              </a:lnSpc>
              <a:spcAft>
                <a:spcPts val="600"/>
              </a:spcAft>
              <a:buClr>
                <a:srgbClr val="C50022"/>
              </a:buClr>
              <a:buFont typeface="Arial" pitchFamily="34" charset="0"/>
              <a:buChar char="•"/>
            </a:pPr>
            <a:r>
              <a:rPr lang="es-ES" sz="1300" dirty="0">
                <a:solidFill>
                  <a:prstClr val="black">
                    <a:lumMod val="75000"/>
                    <a:lumOff val="25000"/>
                  </a:prstClr>
                </a:solidFill>
                <a:latin typeface="Calibri" pitchFamily="34" charset="0"/>
              </a:rPr>
              <a:t>Periodistas de información económica</a:t>
            </a:r>
          </a:p>
          <a:p>
            <a:pPr marL="361950" indent="-171450" fontAlgn="auto">
              <a:lnSpc>
                <a:spcPct val="90000"/>
              </a:lnSpc>
              <a:spcAft>
                <a:spcPts val="600"/>
              </a:spcAft>
              <a:buClr>
                <a:srgbClr val="C50022"/>
              </a:buClr>
              <a:buFont typeface="Arial" pitchFamily="34" charset="0"/>
              <a:buChar char="•"/>
            </a:pPr>
            <a:r>
              <a:rPr lang="es-ES" sz="1300" dirty="0">
                <a:solidFill>
                  <a:prstClr val="black">
                    <a:lumMod val="75000"/>
                    <a:lumOff val="25000"/>
                  </a:prstClr>
                </a:solidFill>
                <a:latin typeface="Calibri" pitchFamily="34" charset="0"/>
              </a:rPr>
              <a:t>Gobierno/ Administración</a:t>
            </a:r>
          </a:p>
          <a:p>
            <a:pPr marL="361950" indent="-171450" fontAlgn="auto">
              <a:lnSpc>
                <a:spcPct val="90000"/>
              </a:lnSpc>
              <a:spcAft>
                <a:spcPts val="600"/>
              </a:spcAft>
              <a:buClr>
                <a:srgbClr val="C50022"/>
              </a:buClr>
              <a:buFont typeface="Arial" pitchFamily="34" charset="0"/>
              <a:buChar char="•"/>
            </a:pPr>
            <a:r>
              <a:rPr lang="es-ES" sz="1300" dirty="0">
                <a:solidFill>
                  <a:prstClr val="black">
                    <a:lumMod val="75000"/>
                    <a:lumOff val="25000"/>
                  </a:prstClr>
                </a:solidFill>
                <a:latin typeface="Calibri" pitchFamily="34" charset="0"/>
              </a:rPr>
              <a:t>ONG</a:t>
            </a:r>
          </a:p>
          <a:p>
            <a:pPr marL="361950" indent="-171450" fontAlgn="auto">
              <a:lnSpc>
                <a:spcPct val="90000"/>
              </a:lnSpc>
              <a:spcAft>
                <a:spcPts val="600"/>
              </a:spcAft>
              <a:buClr>
                <a:srgbClr val="C50022"/>
              </a:buClr>
              <a:buFont typeface="Arial" pitchFamily="34" charset="0"/>
              <a:buChar char="•"/>
            </a:pPr>
            <a:r>
              <a:rPr lang="es-ES" sz="1300" dirty="0">
                <a:solidFill>
                  <a:prstClr val="black">
                    <a:lumMod val="75000"/>
                    <a:lumOff val="25000"/>
                  </a:prstClr>
                </a:solidFill>
                <a:latin typeface="Calibri" pitchFamily="34" charset="0"/>
              </a:rPr>
              <a:t>Sindicatos</a:t>
            </a:r>
          </a:p>
          <a:p>
            <a:pPr marL="361950" indent="-171450" fontAlgn="auto">
              <a:lnSpc>
                <a:spcPct val="90000"/>
              </a:lnSpc>
              <a:spcAft>
                <a:spcPts val="600"/>
              </a:spcAft>
              <a:buClr>
                <a:srgbClr val="C50022"/>
              </a:buClr>
              <a:buFont typeface="Arial" pitchFamily="34" charset="0"/>
              <a:buChar char="•"/>
            </a:pPr>
            <a:r>
              <a:rPr lang="es-ES" sz="1300" dirty="0">
                <a:solidFill>
                  <a:prstClr val="black">
                    <a:lumMod val="75000"/>
                    <a:lumOff val="25000"/>
                  </a:prstClr>
                </a:solidFill>
                <a:latin typeface="Calibri" pitchFamily="34" charset="0"/>
              </a:rPr>
              <a:t>Asociaciones de consumidores</a:t>
            </a:r>
          </a:p>
          <a:p>
            <a:pPr marL="361950" indent="-171450">
              <a:lnSpc>
                <a:spcPct val="90000"/>
              </a:lnSpc>
              <a:spcAft>
                <a:spcPts val="600"/>
              </a:spcAft>
              <a:buClr>
                <a:srgbClr val="C50022"/>
              </a:buClr>
              <a:buFont typeface="Arial" pitchFamily="34" charset="0"/>
              <a:buChar char="•"/>
            </a:pPr>
            <a:r>
              <a:rPr lang="es-ES_tradnl" sz="1300" dirty="0" err="1">
                <a:solidFill>
                  <a:prstClr val="black">
                    <a:lumMod val="75000"/>
                    <a:lumOff val="25000"/>
                  </a:prstClr>
                </a:solidFill>
                <a:latin typeface="Calibri" pitchFamily="34" charset="0"/>
              </a:rPr>
              <a:t>Influencers</a:t>
            </a:r>
            <a:r>
              <a:rPr lang="es-ES_tradnl" sz="1300" dirty="0">
                <a:solidFill>
                  <a:prstClr val="black">
                    <a:lumMod val="75000"/>
                    <a:lumOff val="25000"/>
                  </a:prstClr>
                </a:solidFill>
                <a:latin typeface="Calibri" pitchFamily="34" charset="0"/>
              </a:rPr>
              <a:t> y Social Media Managers</a:t>
            </a:r>
          </a:p>
          <a:p>
            <a:pPr marL="361950" indent="-171450" fontAlgn="auto">
              <a:lnSpc>
                <a:spcPct val="90000"/>
              </a:lnSpc>
              <a:spcAft>
                <a:spcPts val="600"/>
              </a:spcAft>
              <a:buClr>
                <a:srgbClr val="C50022"/>
              </a:buClr>
              <a:buFont typeface="Arial" pitchFamily="34" charset="0"/>
              <a:buChar char="•"/>
            </a:pPr>
            <a:r>
              <a:rPr lang="es-ES_tradnl" sz="1300" dirty="0">
                <a:solidFill>
                  <a:prstClr val="black">
                    <a:lumMod val="75000"/>
                    <a:lumOff val="25000"/>
                  </a:prstClr>
                </a:solidFill>
                <a:latin typeface="Calibri" pitchFamily="34" charset="0"/>
              </a:rPr>
              <a:t>Catedráticos del área de empresa</a:t>
            </a:r>
          </a:p>
          <a:p>
            <a:pPr marL="361950" indent="-171450" fontAlgn="auto">
              <a:lnSpc>
                <a:spcPct val="90000"/>
              </a:lnSpc>
              <a:spcAft>
                <a:spcPts val="600"/>
              </a:spcAft>
              <a:buClr>
                <a:srgbClr val="C50022"/>
              </a:buClr>
              <a:buFont typeface="Arial" pitchFamily="34" charset="0"/>
              <a:buChar char="•"/>
            </a:pPr>
            <a:r>
              <a:rPr lang="es-ES_tradnl" sz="1300" dirty="0">
                <a:solidFill>
                  <a:prstClr val="black">
                    <a:lumMod val="75000"/>
                    <a:lumOff val="25000"/>
                  </a:prstClr>
                </a:solidFill>
                <a:latin typeface="Calibri" pitchFamily="34" charset="0"/>
              </a:rPr>
              <a:t>DIRCOM y Líderes de opinión</a:t>
            </a:r>
          </a:p>
        </p:txBody>
      </p:sp>
      <p:sp>
        <p:nvSpPr>
          <p:cNvPr id="87" name="86 Rectángulo"/>
          <p:cNvSpPr/>
          <p:nvPr/>
        </p:nvSpPr>
        <p:spPr bwMode="auto">
          <a:xfrm>
            <a:off x="2771361" y="4610999"/>
            <a:ext cx="3614168" cy="655152"/>
          </a:xfrm>
          <a:prstGeom prst="rect">
            <a:avLst/>
          </a:prstGeom>
          <a:solidFill>
            <a:schemeClr val="bg1">
              <a:lumMod val="95000"/>
            </a:schemeClr>
          </a:solidFill>
          <a:ln w="9525" algn="ctr">
            <a:solidFill>
              <a:schemeClr val="bg1">
                <a:lumMod val="85000"/>
              </a:schemeClr>
            </a:solidFill>
            <a:round/>
            <a:headEnd/>
            <a:tailEnd/>
          </a:ln>
        </p:spPr>
        <p:txBody>
          <a:bodyPr wrap="square" lIns="72000" tIns="108000" rIns="72000" bIns="108000" rtlCol="0" anchor="t">
            <a:spAutoFit/>
          </a:bodyPr>
          <a:lstStyle/>
          <a:p>
            <a:pPr marL="361950" indent="-171450">
              <a:lnSpc>
                <a:spcPct val="90000"/>
              </a:lnSpc>
              <a:spcAft>
                <a:spcPts val="600"/>
              </a:spcAft>
              <a:buClr>
                <a:srgbClr val="C50022"/>
              </a:buClr>
              <a:buFont typeface="Arial" pitchFamily="34" charset="0"/>
              <a:buChar char="•"/>
            </a:pPr>
            <a:r>
              <a:rPr lang="es-ES" sz="1300" dirty="0">
                <a:solidFill>
                  <a:srgbClr val="C00000"/>
                </a:solidFill>
                <a:latin typeface="Calibri" pitchFamily="34" charset="0"/>
                <a:cs typeface="Arial" pitchFamily="34" charset="0"/>
              </a:rPr>
              <a:t>MERCO  CONSUMO:</a:t>
            </a:r>
            <a:r>
              <a:rPr lang="es-ES" sz="1300" dirty="0">
                <a:solidFill>
                  <a:srgbClr val="C00000"/>
                </a:solidFill>
                <a:latin typeface="Calibri" pitchFamily="34" charset="0"/>
              </a:rPr>
              <a:t> </a:t>
            </a:r>
            <a:r>
              <a:rPr lang="es-ES" sz="1300" dirty="0">
                <a:solidFill>
                  <a:prstClr val="black">
                    <a:lumMod val="75000"/>
                    <a:lumOff val="25000"/>
                  </a:prstClr>
                </a:solidFill>
                <a:latin typeface="Calibri" pitchFamily="34" charset="0"/>
              </a:rPr>
              <a:t>Población general</a:t>
            </a:r>
          </a:p>
          <a:p>
            <a:pPr marL="361950" indent="-171450" fontAlgn="auto">
              <a:lnSpc>
                <a:spcPct val="90000"/>
              </a:lnSpc>
              <a:spcAft>
                <a:spcPts val="600"/>
              </a:spcAft>
              <a:buClr>
                <a:srgbClr val="C50022"/>
              </a:buClr>
              <a:buFont typeface="Arial" pitchFamily="34" charset="0"/>
              <a:buChar char="•"/>
            </a:pPr>
            <a:r>
              <a:rPr lang="es-ES" sz="1300" dirty="0">
                <a:solidFill>
                  <a:srgbClr val="C00000"/>
                </a:solidFill>
                <a:latin typeface="Calibri" pitchFamily="34" charset="0"/>
                <a:cs typeface="Arial" pitchFamily="34" charset="0"/>
              </a:rPr>
              <a:t>MERCO TALENTO:</a:t>
            </a:r>
            <a:r>
              <a:rPr lang="es-ES" sz="1300" dirty="0">
                <a:solidFill>
                  <a:srgbClr val="C00000"/>
                </a:solidFill>
                <a:latin typeface="Calibri" pitchFamily="34" charset="0"/>
              </a:rPr>
              <a:t> </a:t>
            </a:r>
            <a:r>
              <a:rPr lang="es-ES" sz="1300" dirty="0">
                <a:solidFill>
                  <a:prstClr val="black">
                    <a:lumMod val="75000"/>
                    <a:lumOff val="25000"/>
                  </a:prstClr>
                </a:solidFill>
                <a:latin typeface="Calibri" pitchFamily="34" charset="0"/>
              </a:rPr>
              <a:t>Reputación interna</a:t>
            </a:r>
          </a:p>
        </p:txBody>
      </p:sp>
      <p:sp>
        <p:nvSpPr>
          <p:cNvPr id="88" name="87 Rectángulo"/>
          <p:cNvSpPr/>
          <p:nvPr/>
        </p:nvSpPr>
        <p:spPr bwMode="auto">
          <a:xfrm>
            <a:off x="2771361" y="5400571"/>
            <a:ext cx="3614168" cy="578208"/>
          </a:xfrm>
          <a:prstGeom prst="rect">
            <a:avLst/>
          </a:prstGeom>
          <a:solidFill>
            <a:schemeClr val="bg1">
              <a:lumMod val="95000"/>
            </a:schemeClr>
          </a:solidFill>
          <a:ln w="9525" algn="ctr">
            <a:solidFill>
              <a:schemeClr val="bg1">
                <a:lumMod val="85000"/>
              </a:schemeClr>
            </a:solidFill>
            <a:round/>
            <a:headEnd/>
            <a:tailEnd/>
          </a:ln>
        </p:spPr>
        <p:txBody>
          <a:bodyPr wrap="square" lIns="72000" tIns="108000" rIns="72000" bIns="108000" rtlCol="0" anchor="t">
            <a:spAutoFit/>
          </a:bodyPr>
          <a:lstStyle/>
          <a:p>
            <a:pPr marL="361950" indent="-171450" fontAlgn="auto">
              <a:lnSpc>
                <a:spcPct val="90000"/>
              </a:lnSpc>
              <a:spcAft>
                <a:spcPts val="600"/>
              </a:spcAft>
              <a:buClr>
                <a:srgbClr val="C50022"/>
              </a:buClr>
              <a:buFont typeface="Arial" pitchFamily="34" charset="0"/>
              <a:buChar char="•"/>
            </a:pPr>
            <a:r>
              <a:rPr lang="es-ES" sz="1300" dirty="0">
                <a:solidFill>
                  <a:srgbClr val="C00000"/>
                </a:solidFill>
                <a:latin typeface="Calibri" pitchFamily="34" charset="0"/>
                <a:cs typeface="Arial" pitchFamily="34" charset="0"/>
              </a:rPr>
              <a:t>EVALUACIÓN DE MÉRITOS:</a:t>
            </a:r>
            <a:br>
              <a:rPr lang="es-ES" sz="1300" dirty="0">
                <a:solidFill>
                  <a:srgbClr val="C00000"/>
                </a:solidFill>
                <a:latin typeface="Calibri" pitchFamily="34" charset="0"/>
                <a:cs typeface="Arial" pitchFamily="34" charset="0"/>
              </a:rPr>
            </a:br>
            <a:r>
              <a:rPr lang="es-ES" sz="1300" dirty="0">
                <a:solidFill>
                  <a:prstClr val="black">
                    <a:lumMod val="75000"/>
                    <a:lumOff val="25000"/>
                  </a:prstClr>
                </a:solidFill>
                <a:latin typeface="Calibri" pitchFamily="34" charset="0"/>
              </a:rPr>
              <a:t>Méritos </a:t>
            </a:r>
            <a:r>
              <a:rPr lang="es-ES" sz="1300" dirty="0" err="1">
                <a:solidFill>
                  <a:prstClr val="black">
                    <a:lumMod val="75000"/>
                    <a:lumOff val="25000"/>
                  </a:prstClr>
                </a:solidFill>
                <a:latin typeface="Calibri" pitchFamily="34" charset="0"/>
              </a:rPr>
              <a:t>reputacionales</a:t>
            </a:r>
            <a:endParaRPr lang="es-ES" sz="1300" dirty="0">
              <a:solidFill>
                <a:prstClr val="black">
                  <a:lumMod val="75000"/>
                  <a:lumOff val="25000"/>
                </a:prstClr>
              </a:solidFill>
              <a:latin typeface="Calibri" pitchFamily="34" charset="0"/>
            </a:endParaRPr>
          </a:p>
        </p:txBody>
      </p:sp>
      <p:cxnSp>
        <p:nvCxnSpPr>
          <p:cNvPr id="89" name="88 Conector recto"/>
          <p:cNvCxnSpPr/>
          <p:nvPr/>
        </p:nvCxnSpPr>
        <p:spPr>
          <a:xfrm>
            <a:off x="8435921" y="1328949"/>
            <a:ext cx="0" cy="540000"/>
          </a:xfrm>
          <a:prstGeom prst="line">
            <a:avLst/>
          </a:prstGeom>
          <a:noFill/>
          <a:ln w="3175" cap="flat" cmpd="sng" algn="ctr">
            <a:solidFill>
              <a:srgbClr val="C00000"/>
            </a:solidFill>
            <a:prstDash val="dash"/>
          </a:ln>
          <a:effectLst/>
        </p:spPr>
      </p:cxnSp>
      <p:cxnSp>
        <p:nvCxnSpPr>
          <p:cNvPr id="90" name="89 Conector recto"/>
          <p:cNvCxnSpPr/>
          <p:nvPr/>
        </p:nvCxnSpPr>
        <p:spPr>
          <a:xfrm>
            <a:off x="8435921" y="2043526"/>
            <a:ext cx="0" cy="2412000"/>
          </a:xfrm>
          <a:prstGeom prst="line">
            <a:avLst/>
          </a:prstGeom>
          <a:noFill/>
          <a:ln w="3175" cap="flat" cmpd="sng" algn="ctr">
            <a:solidFill>
              <a:srgbClr val="C00000"/>
            </a:solidFill>
            <a:prstDash val="dash"/>
          </a:ln>
          <a:effectLst/>
        </p:spPr>
      </p:cxnSp>
      <p:cxnSp>
        <p:nvCxnSpPr>
          <p:cNvPr id="91" name="90 Conector recto"/>
          <p:cNvCxnSpPr/>
          <p:nvPr/>
        </p:nvCxnSpPr>
        <p:spPr>
          <a:xfrm>
            <a:off x="8435921" y="4711746"/>
            <a:ext cx="0" cy="612000"/>
          </a:xfrm>
          <a:prstGeom prst="line">
            <a:avLst/>
          </a:prstGeom>
          <a:noFill/>
          <a:ln w="3175" cap="flat" cmpd="sng" algn="ctr">
            <a:solidFill>
              <a:srgbClr val="C00000"/>
            </a:solidFill>
            <a:prstDash val="dash"/>
          </a:ln>
          <a:effectLst/>
        </p:spPr>
      </p:cxnSp>
      <p:sp>
        <p:nvSpPr>
          <p:cNvPr id="92" name="Text Box 4"/>
          <p:cNvSpPr txBox="1">
            <a:spLocks noChangeArrowheads="1"/>
          </p:cNvSpPr>
          <p:nvPr/>
        </p:nvSpPr>
        <p:spPr bwMode="auto">
          <a:xfrm>
            <a:off x="6647683" y="3017281"/>
            <a:ext cx="1620000" cy="464490"/>
          </a:xfrm>
          <a:prstGeom prst="rect">
            <a:avLst/>
          </a:prstGeom>
          <a:noFill/>
          <a:ln>
            <a:noFill/>
          </a:ln>
          <a:effectLst>
            <a:softEdge rad="31750"/>
          </a:effectLst>
          <a:extLst/>
        </p:spPr>
        <p:txBody>
          <a:bodyPr wrap="none" lIns="72000" tIns="72000" rIns="72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s-ES" sz="1400" b="0" dirty="0">
                <a:ln>
                  <a:solidFill>
                    <a:schemeClr val="tx1">
                      <a:lumMod val="75000"/>
                      <a:lumOff val="25000"/>
                    </a:schemeClr>
                  </a:solidFill>
                </a:ln>
                <a:solidFill>
                  <a:schemeClr val="tx1">
                    <a:lumMod val="75000"/>
                    <a:lumOff val="25000"/>
                  </a:schemeClr>
                </a:solidFill>
                <a:latin typeface="Calibri" pitchFamily="34" charset="0"/>
                <a:cs typeface="Arial" charset="0"/>
              </a:rPr>
              <a:t>EVALUACIÓN </a:t>
            </a:r>
          </a:p>
          <a:p>
            <a:pPr fontAlgn="auto">
              <a:spcBef>
                <a:spcPts val="0"/>
              </a:spcBef>
              <a:spcAft>
                <a:spcPts val="0"/>
              </a:spcAft>
              <a:defRPr/>
            </a:pPr>
            <a:r>
              <a:rPr lang="es-ES_tradnl" sz="1400" b="0" dirty="0">
                <a:ln>
                  <a:solidFill>
                    <a:schemeClr val="tx1">
                      <a:lumMod val="75000"/>
                      <a:lumOff val="25000"/>
                    </a:schemeClr>
                  </a:solidFill>
                </a:ln>
                <a:solidFill>
                  <a:schemeClr val="tx1">
                    <a:lumMod val="75000"/>
                    <a:lumOff val="25000"/>
                  </a:schemeClr>
                </a:solidFill>
                <a:latin typeface="Calibri" pitchFamily="34" charset="0"/>
                <a:cs typeface="Arial" charset="0"/>
              </a:rPr>
              <a:t>DE EXPERTOS</a:t>
            </a:r>
            <a:endParaRPr lang="es-ES" sz="1400" b="0" dirty="0">
              <a:ln>
                <a:solidFill>
                  <a:schemeClr val="tx1">
                    <a:lumMod val="75000"/>
                    <a:lumOff val="25000"/>
                  </a:schemeClr>
                </a:solidFill>
              </a:ln>
              <a:solidFill>
                <a:schemeClr val="tx1">
                  <a:lumMod val="75000"/>
                  <a:lumOff val="25000"/>
                </a:schemeClr>
              </a:solidFill>
              <a:latin typeface="Calibri" pitchFamily="34" charset="0"/>
              <a:cs typeface="Arial" charset="0"/>
            </a:endParaRPr>
          </a:p>
        </p:txBody>
      </p:sp>
      <p:sp>
        <p:nvSpPr>
          <p:cNvPr id="93" name="Text Box 4"/>
          <p:cNvSpPr txBox="1">
            <a:spLocks noChangeArrowheads="1"/>
          </p:cNvSpPr>
          <p:nvPr/>
        </p:nvSpPr>
        <p:spPr bwMode="auto">
          <a:xfrm>
            <a:off x="6647683" y="1366704"/>
            <a:ext cx="1620000" cy="464490"/>
          </a:xfrm>
          <a:prstGeom prst="rect">
            <a:avLst/>
          </a:prstGeom>
          <a:noFill/>
          <a:ln>
            <a:noFill/>
          </a:ln>
          <a:effectLst>
            <a:softEdge rad="31750"/>
          </a:effectLst>
          <a:extLst/>
        </p:spPr>
        <p:txBody>
          <a:bodyPr wrap="none" lIns="72000" tIns="72000" rIns="72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s-ES" sz="1400" b="0" dirty="0">
                <a:ln>
                  <a:solidFill>
                    <a:schemeClr val="tx1">
                      <a:lumMod val="75000"/>
                      <a:lumOff val="25000"/>
                    </a:schemeClr>
                  </a:solidFill>
                </a:ln>
                <a:solidFill>
                  <a:schemeClr val="tx1">
                    <a:lumMod val="75000"/>
                    <a:lumOff val="25000"/>
                  </a:schemeClr>
                </a:solidFill>
                <a:latin typeface="Calibri" pitchFamily="34" charset="0"/>
                <a:cs typeface="Arial" charset="0"/>
              </a:rPr>
              <a:t>EVALUACIÓN </a:t>
            </a:r>
          </a:p>
          <a:p>
            <a:pPr fontAlgn="auto">
              <a:spcBef>
                <a:spcPts val="0"/>
              </a:spcBef>
              <a:spcAft>
                <a:spcPts val="0"/>
              </a:spcAft>
              <a:defRPr/>
            </a:pPr>
            <a:r>
              <a:rPr lang="es-ES" sz="1400" b="0" dirty="0">
                <a:ln>
                  <a:solidFill>
                    <a:schemeClr val="tx1">
                      <a:lumMod val="75000"/>
                      <a:lumOff val="25000"/>
                    </a:schemeClr>
                  </a:solidFill>
                </a:ln>
                <a:solidFill>
                  <a:schemeClr val="tx1">
                    <a:lumMod val="75000"/>
                    <a:lumOff val="25000"/>
                  </a:schemeClr>
                </a:solidFill>
                <a:latin typeface="Calibri" pitchFamily="34" charset="0"/>
                <a:cs typeface="Arial" charset="0"/>
              </a:rPr>
              <a:t>DIRECTIVOS</a:t>
            </a:r>
          </a:p>
        </p:txBody>
      </p:sp>
      <p:cxnSp>
        <p:nvCxnSpPr>
          <p:cNvPr id="94" name="93 Conector recto"/>
          <p:cNvCxnSpPr/>
          <p:nvPr/>
        </p:nvCxnSpPr>
        <p:spPr>
          <a:xfrm>
            <a:off x="6601553" y="1328949"/>
            <a:ext cx="0" cy="540000"/>
          </a:xfrm>
          <a:prstGeom prst="line">
            <a:avLst/>
          </a:prstGeom>
          <a:noFill/>
          <a:ln w="19050" cap="flat" cmpd="sng" algn="ctr">
            <a:solidFill>
              <a:srgbClr val="C00000"/>
            </a:solidFill>
            <a:prstDash val="solid"/>
          </a:ln>
          <a:effectLst/>
        </p:spPr>
      </p:cxnSp>
      <p:cxnSp>
        <p:nvCxnSpPr>
          <p:cNvPr id="95" name="94 Conector recto"/>
          <p:cNvCxnSpPr/>
          <p:nvPr/>
        </p:nvCxnSpPr>
        <p:spPr>
          <a:xfrm>
            <a:off x="6601553" y="2043526"/>
            <a:ext cx="0" cy="2412000"/>
          </a:xfrm>
          <a:prstGeom prst="line">
            <a:avLst/>
          </a:prstGeom>
          <a:noFill/>
          <a:ln w="19050" cap="flat" cmpd="sng" algn="ctr">
            <a:solidFill>
              <a:srgbClr val="C00000"/>
            </a:solidFill>
            <a:prstDash val="solid"/>
          </a:ln>
          <a:effectLst/>
        </p:spPr>
      </p:cxnSp>
      <p:sp>
        <p:nvSpPr>
          <p:cNvPr id="96" name="Text Box 4"/>
          <p:cNvSpPr txBox="1">
            <a:spLocks noChangeArrowheads="1"/>
          </p:cNvSpPr>
          <p:nvPr/>
        </p:nvSpPr>
        <p:spPr bwMode="auto">
          <a:xfrm>
            <a:off x="1272961" y="1717923"/>
            <a:ext cx="1224136" cy="464490"/>
          </a:xfrm>
          <a:prstGeom prst="rect">
            <a:avLst/>
          </a:prstGeom>
          <a:noFill/>
          <a:ln>
            <a:noFill/>
          </a:ln>
          <a:effectLst>
            <a:softEdge rad="31750"/>
          </a:effectLst>
          <a:extLst/>
        </p:spPr>
        <p:txBody>
          <a:bodyPr wrap="none" lIns="72000" tIns="72000" rIns="72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auto">
              <a:spcBef>
                <a:spcPts val="0"/>
              </a:spcBef>
              <a:spcAft>
                <a:spcPts val="0"/>
              </a:spcAft>
              <a:defRPr/>
            </a:pPr>
            <a:r>
              <a:rPr lang="es-ES" sz="1400" dirty="0">
                <a:ln>
                  <a:solidFill>
                    <a:srgbClr val="C00000"/>
                  </a:solidFill>
                </a:ln>
                <a:solidFill>
                  <a:srgbClr val="C50022"/>
                </a:solidFill>
                <a:latin typeface="Calibri" pitchFamily="34" charset="0"/>
                <a:cs typeface="Arial" charset="0"/>
              </a:rPr>
              <a:t>RANKING</a:t>
            </a:r>
            <a:br>
              <a:rPr lang="es-ES" sz="1400" dirty="0">
                <a:ln>
                  <a:solidFill>
                    <a:srgbClr val="C00000"/>
                  </a:solidFill>
                </a:ln>
                <a:solidFill>
                  <a:srgbClr val="C50022"/>
                </a:solidFill>
                <a:latin typeface="Calibri" pitchFamily="34" charset="0"/>
                <a:cs typeface="Arial" charset="0"/>
              </a:rPr>
            </a:br>
            <a:r>
              <a:rPr lang="es-ES" sz="1400" dirty="0">
                <a:ln>
                  <a:solidFill>
                    <a:srgbClr val="C00000"/>
                  </a:solidFill>
                </a:ln>
                <a:solidFill>
                  <a:srgbClr val="C50022"/>
                </a:solidFill>
                <a:latin typeface="Calibri" pitchFamily="34" charset="0"/>
                <a:cs typeface="Arial" charset="0"/>
              </a:rPr>
              <a:t>PROVISIONAL</a:t>
            </a:r>
          </a:p>
        </p:txBody>
      </p:sp>
      <p:cxnSp>
        <p:nvCxnSpPr>
          <p:cNvPr id="97" name="96 Conector recto"/>
          <p:cNvCxnSpPr/>
          <p:nvPr/>
        </p:nvCxnSpPr>
        <p:spPr>
          <a:xfrm flipH="1">
            <a:off x="2489166" y="1955263"/>
            <a:ext cx="1980000" cy="0"/>
          </a:xfrm>
          <a:prstGeom prst="line">
            <a:avLst/>
          </a:prstGeom>
          <a:noFill/>
          <a:ln w="19050" cap="flat" cmpd="sng" algn="ctr">
            <a:solidFill>
              <a:srgbClr val="C00000"/>
            </a:solidFill>
            <a:prstDash val="solid"/>
          </a:ln>
          <a:effectLst/>
        </p:spPr>
      </p:cxnSp>
      <p:sp>
        <p:nvSpPr>
          <p:cNvPr id="98" name="Text Box 4"/>
          <p:cNvSpPr txBox="1">
            <a:spLocks noChangeArrowheads="1"/>
          </p:cNvSpPr>
          <p:nvPr/>
        </p:nvSpPr>
        <p:spPr bwMode="auto">
          <a:xfrm>
            <a:off x="996197" y="1426537"/>
            <a:ext cx="1775020" cy="314683"/>
          </a:xfrm>
          <a:prstGeom prst="rect">
            <a:avLst/>
          </a:prstGeom>
          <a:noFill/>
          <a:ln>
            <a:noFill/>
          </a:ln>
          <a:effectLst>
            <a:softEdge rad="31750"/>
          </a:effectLst>
          <a:extLst/>
        </p:spPr>
        <p:txBody>
          <a:bodyPr wrap="square" lIns="72000" tIns="72000" rIns="72000" bIns="7200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auto">
              <a:spcBef>
                <a:spcPts val="0"/>
              </a:spcBef>
              <a:spcAft>
                <a:spcPts val="0"/>
              </a:spcAft>
              <a:defRPr/>
            </a:pPr>
            <a:r>
              <a:rPr lang="es-ES" sz="1100" dirty="0">
                <a:solidFill>
                  <a:schemeClr val="tx1">
                    <a:lumMod val="75000"/>
                    <a:lumOff val="25000"/>
                  </a:schemeClr>
                </a:solidFill>
                <a:latin typeface="Calibri" pitchFamily="34" charset="0"/>
              </a:rPr>
              <a:t>Cuestionario Merco</a:t>
            </a:r>
          </a:p>
        </p:txBody>
      </p:sp>
      <p:cxnSp>
        <p:nvCxnSpPr>
          <p:cNvPr id="99" name="98 Conector recto"/>
          <p:cNvCxnSpPr/>
          <p:nvPr/>
        </p:nvCxnSpPr>
        <p:spPr>
          <a:xfrm>
            <a:off x="2480619" y="1955263"/>
            <a:ext cx="4344589" cy="0"/>
          </a:xfrm>
          <a:prstGeom prst="line">
            <a:avLst/>
          </a:prstGeom>
          <a:noFill/>
          <a:ln w="3175" cap="flat" cmpd="sng" algn="ctr">
            <a:solidFill>
              <a:sysClr val="window" lastClr="FFFFFF">
                <a:lumMod val="65000"/>
              </a:sysClr>
            </a:solidFill>
            <a:prstDash val="dash"/>
          </a:ln>
          <a:effectLst/>
        </p:spPr>
      </p:cxnSp>
      <p:cxnSp>
        <p:nvCxnSpPr>
          <p:cNvPr id="100" name="99 Conector recto"/>
          <p:cNvCxnSpPr/>
          <p:nvPr/>
        </p:nvCxnSpPr>
        <p:spPr>
          <a:xfrm>
            <a:off x="2480619" y="4543789"/>
            <a:ext cx="4344589" cy="0"/>
          </a:xfrm>
          <a:prstGeom prst="line">
            <a:avLst/>
          </a:prstGeom>
          <a:noFill/>
          <a:ln w="3175" cap="flat" cmpd="sng" algn="ctr">
            <a:solidFill>
              <a:sysClr val="window" lastClr="FFFFFF">
                <a:lumMod val="65000"/>
              </a:sysClr>
            </a:solidFill>
            <a:prstDash val="dash"/>
          </a:ln>
          <a:effectLst/>
        </p:spPr>
      </p:cxnSp>
      <p:cxnSp>
        <p:nvCxnSpPr>
          <p:cNvPr id="101" name="100 Conector recto"/>
          <p:cNvCxnSpPr/>
          <p:nvPr/>
        </p:nvCxnSpPr>
        <p:spPr>
          <a:xfrm>
            <a:off x="2480619" y="5333361"/>
            <a:ext cx="4344589" cy="0"/>
          </a:xfrm>
          <a:prstGeom prst="line">
            <a:avLst/>
          </a:prstGeom>
          <a:noFill/>
          <a:ln w="3175" cap="flat" cmpd="sng" algn="ctr">
            <a:solidFill>
              <a:sysClr val="window" lastClr="FFFFFF">
                <a:lumMod val="65000"/>
              </a:sysClr>
            </a:solidFill>
            <a:prstDash val="dash"/>
          </a:ln>
          <a:effectLst/>
        </p:spPr>
      </p:cxnSp>
      <p:sp>
        <p:nvSpPr>
          <p:cNvPr id="102" name="Text Box 4"/>
          <p:cNvSpPr txBox="1">
            <a:spLocks noChangeArrowheads="1"/>
          </p:cNvSpPr>
          <p:nvPr/>
        </p:nvSpPr>
        <p:spPr bwMode="auto">
          <a:xfrm>
            <a:off x="1292185" y="5678363"/>
            <a:ext cx="1224136" cy="464490"/>
          </a:xfrm>
          <a:prstGeom prst="rect">
            <a:avLst/>
          </a:prstGeom>
          <a:noFill/>
          <a:ln>
            <a:noFill/>
          </a:ln>
          <a:effectLst>
            <a:softEdge rad="31750"/>
          </a:effectLst>
          <a:extLst/>
        </p:spPr>
        <p:txBody>
          <a:bodyPr wrap="none" lIns="72000" tIns="72000" rIns="72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auto">
              <a:spcBef>
                <a:spcPts val="0"/>
              </a:spcBef>
              <a:spcAft>
                <a:spcPts val="0"/>
              </a:spcAft>
              <a:defRPr/>
            </a:pPr>
            <a:r>
              <a:rPr lang="es-ES" sz="1400" dirty="0">
                <a:ln>
                  <a:solidFill>
                    <a:srgbClr val="C00000"/>
                  </a:solidFill>
                </a:ln>
                <a:solidFill>
                  <a:srgbClr val="C50022"/>
                </a:solidFill>
                <a:latin typeface="Calibri" pitchFamily="34" charset="0"/>
                <a:cs typeface="Arial" charset="0"/>
              </a:rPr>
              <a:t>RANKING</a:t>
            </a:r>
            <a:br>
              <a:rPr lang="es-ES" sz="1400" dirty="0">
                <a:ln>
                  <a:solidFill>
                    <a:srgbClr val="C00000"/>
                  </a:solidFill>
                </a:ln>
                <a:solidFill>
                  <a:srgbClr val="C50022"/>
                </a:solidFill>
                <a:latin typeface="Calibri" pitchFamily="34" charset="0"/>
                <a:cs typeface="Arial" charset="0"/>
              </a:rPr>
            </a:br>
            <a:r>
              <a:rPr lang="es-ES" sz="1400" dirty="0">
                <a:ln>
                  <a:solidFill>
                    <a:srgbClr val="C00000"/>
                  </a:solidFill>
                </a:ln>
                <a:solidFill>
                  <a:srgbClr val="C50022"/>
                </a:solidFill>
                <a:latin typeface="Calibri" pitchFamily="34" charset="0"/>
                <a:cs typeface="Arial" charset="0"/>
              </a:rPr>
              <a:t>DEFINITIVO</a:t>
            </a:r>
          </a:p>
        </p:txBody>
      </p:sp>
      <p:cxnSp>
        <p:nvCxnSpPr>
          <p:cNvPr id="103" name="102 Conector recto"/>
          <p:cNvCxnSpPr/>
          <p:nvPr/>
        </p:nvCxnSpPr>
        <p:spPr>
          <a:xfrm flipH="1">
            <a:off x="2489166" y="6045987"/>
            <a:ext cx="1980000" cy="0"/>
          </a:xfrm>
          <a:prstGeom prst="line">
            <a:avLst/>
          </a:prstGeom>
          <a:noFill/>
          <a:ln w="19050" cap="flat" cmpd="sng" algn="ctr">
            <a:solidFill>
              <a:srgbClr val="C00000"/>
            </a:solidFill>
            <a:prstDash val="solid"/>
          </a:ln>
          <a:effectLst/>
        </p:spPr>
      </p:cxnSp>
      <p:sp>
        <p:nvSpPr>
          <p:cNvPr id="104" name="103 Elipse"/>
          <p:cNvSpPr/>
          <p:nvPr/>
        </p:nvSpPr>
        <p:spPr bwMode="auto">
          <a:xfrm>
            <a:off x="4398445" y="5924702"/>
            <a:ext cx="252000" cy="252000"/>
          </a:xfrm>
          <a:prstGeom prst="ellipse">
            <a:avLst/>
          </a:prstGeom>
          <a:solidFill>
            <a:schemeClr val="bg1"/>
          </a:solidFill>
          <a:ln w="19050" cap="flat" cmpd="sng" algn="ctr">
            <a:solidFill>
              <a:srgbClr val="C00000"/>
            </a:solidFill>
            <a:prstDash val="solid"/>
          </a:ln>
          <a:effectLst/>
        </p:spPr>
        <p:txBody>
          <a:bodyPr rot="0" spcFirstLastPara="0" vertOverflow="overflow" horzOverflow="overflow" vert="horz" wrap="square" lIns="72000" tIns="180000" rIns="72000" bIns="180000" numCol="1" spcCol="0" rtlCol="0" fromWordArt="0" anchor="ctr" anchorCtr="0" forceAA="0" compatLnSpc="1">
            <a:prstTxWarp prst="textNoShape">
              <a:avLst/>
            </a:prstTxWarp>
            <a:noAutofit/>
          </a:bodyPr>
          <a:lstStyle/>
          <a:p>
            <a:pPr marL="361950" indent="-171450">
              <a:spcAft>
                <a:spcPts val="900"/>
              </a:spcAft>
              <a:buClr>
                <a:srgbClr val="C50022"/>
              </a:buClr>
              <a:buFont typeface="Arial" pitchFamily="34" charset="0"/>
              <a:buChar char="•"/>
            </a:pPr>
            <a:endParaRPr lang="es-ES" sz="1400" dirty="0">
              <a:solidFill>
                <a:srgbClr val="C00000"/>
              </a:solidFill>
              <a:latin typeface="Calibri" pitchFamily="34" charset="0"/>
              <a:cs typeface="Arial" pitchFamily="34" charset="0"/>
            </a:endParaRPr>
          </a:p>
        </p:txBody>
      </p:sp>
      <p:sp>
        <p:nvSpPr>
          <p:cNvPr id="105" name="Text Box 4"/>
          <p:cNvSpPr txBox="1">
            <a:spLocks noChangeArrowheads="1"/>
          </p:cNvSpPr>
          <p:nvPr/>
        </p:nvSpPr>
        <p:spPr bwMode="auto">
          <a:xfrm>
            <a:off x="6647683" y="4578575"/>
            <a:ext cx="1620000" cy="720000"/>
          </a:xfrm>
          <a:prstGeom prst="rect">
            <a:avLst/>
          </a:prstGeom>
          <a:noFill/>
          <a:ln>
            <a:noFill/>
          </a:ln>
          <a:effectLst>
            <a:softEdge rad="31750"/>
          </a:effectLst>
          <a:extLst/>
        </p:spPr>
        <p:txBody>
          <a:bodyPr wrap="none" lIns="72000" tIns="72000" rIns="72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s-ES" sz="1400" b="0" dirty="0">
                <a:ln>
                  <a:solidFill>
                    <a:schemeClr val="tx1">
                      <a:lumMod val="75000"/>
                      <a:lumOff val="25000"/>
                    </a:schemeClr>
                  </a:solidFill>
                </a:ln>
                <a:solidFill>
                  <a:schemeClr val="tx1">
                    <a:lumMod val="75000"/>
                    <a:lumOff val="25000"/>
                  </a:schemeClr>
                </a:solidFill>
                <a:latin typeface="Calibri" pitchFamily="34" charset="0"/>
                <a:cs typeface="Arial" charset="0"/>
              </a:rPr>
              <a:t>OTROS</a:t>
            </a:r>
            <a:br>
              <a:rPr lang="es-ES" sz="1400" b="0" dirty="0">
                <a:ln>
                  <a:solidFill>
                    <a:schemeClr val="tx1">
                      <a:lumMod val="75000"/>
                      <a:lumOff val="25000"/>
                    </a:schemeClr>
                  </a:solidFill>
                </a:ln>
                <a:solidFill>
                  <a:schemeClr val="tx1">
                    <a:lumMod val="75000"/>
                    <a:lumOff val="25000"/>
                  </a:schemeClr>
                </a:solidFill>
                <a:latin typeface="Calibri" pitchFamily="34" charset="0"/>
                <a:cs typeface="Arial" charset="0"/>
              </a:rPr>
            </a:br>
            <a:r>
              <a:rPr lang="es-ES" sz="1400" b="0" dirty="0">
                <a:ln>
                  <a:solidFill>
                    <a:schemeClr val="tx1">
                      <a:lumMod val="75000"/>
                      <a:lumOff val="25000"/>
                    </a:schemeClr>
                  </a:solidFill>
                </a:ln>
                <a:solidFill>
                  <a:schemeClr val="tx1">
                    <a:lumMod val="75000"/>
                    <a:lumOff val="25000"/>
                  </a:schemeClr>
                </a:solidFill>
                <a:latin typeface="Calibri" pitchFamily="34" charset="0"/>
                <a:cs typeface="Arial" charset="0"/>
              </a:rPr>
              <a:t>MONITORES</a:t>
            </a:r>
          </a:p>
        </p:txBody>
      </p:sp>
      <p:cxnSp>
        <p:nvCxnSpPr>
          <p:cNvPr id="106" name="105 Conector recto"/>
          <p:cNvCxnSpPr/>
          <p:nvPr/>
        </p:nvCxnSpPr>
        <p:spPr>
          <a:xfrm>
            <a:off x="6601553" y="4632575"/>
            <a:ext cx="0" cy="612000"/>
          </a:xfrm>
          <a:prstGeom prst="line">
            <a:avLst/>
          </a:prstGeom>
          <a:noFill/>
          <a:ln w="19050" cap="flat" cmpd="sng" algn="ctr">
            <a:solidFill>
              <a:srgbClr val="C00000"/>
            </a:solidFill>
            <a:prstDash val="solid"/>
          </a:ln>
          <a:effectLst/>
        </p:spPr>
      </p:cxnSp>
      <p:sp>
        <p:nvSpPr>
          <p:cNvPr id="107" name="Text Box 4"/>
          <p:cNvSpPr txBox="1">
            <a:spLocks noChangeArrowheads="1"/>
          </p:cNvSpPr>
          <p:nvPr/>
        </p:nvSpPr>
        <p:spPr bwMode="auto">
          <a:xfrm>
            <a:off x="6647683" y="5524928"/>
            <a:ext cx="1620000" cy="464490"/>
          </a:xfrm>
          <a:prstGeom prst="rect">
            <a:avLst/>
          </a:prstGeom>
          <a:noFill/>
          <a:ln>
            <a:noFill/>
          </a:ln>
          <a:effectLst>
            <a:softEdge rad="31750"/>
          </a:effectLst>
          <a:extLst/>
        </p:spPr>
        <p:txBody>
          <a:bodyPr wrap="none" lIns="72000" tIns="72000" rIns="72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s-ES" sz="1400" dirty="0">
                <a:ln>
                  <a:solidFill>
                    <a:schemeClr val="tx1">
                      <a:lumMod val="75000"/>
                      <a:lumOff val="25000"/>
                    </a:schemeClr>
                  </a:solidFill>
                </a:ln>
                <a:solidFill>
                  <a:schemeClr val="tx1">
                    <a:lumMod val="75000"/>
                    <a:lumOff val="25000"/>
                  </a:schemeClr>
                </a:solidFill>
                <a:latin typeface="Calibri" pitchFamily="34" charset="0"/>
                <a:cs typeface="Arial" charset="0"/>
              </a:rPr>
              <a:t>BENCHMARKING</a:t>
            </a:r>
            <a:endParaRPr lang="es-ES" sz="1400" b="0" dirty="0">
              <a:ln>
                <a:solidFill>
                  <a:schemeClr val="tx1">
                    <a:lumMod val="75000"/>
                    <a:lumOff val="25000"/>
                  </a:schemeClr>
                </a:solidFill>
              </a:ln>
              <a:solidFill>
                <a:schemeClr val="tx1">
                  <a:lumMod val="75000"/>
                  <a:lumOff val="25000"/>
                </a:schemeClr>
              </a:solidFill>
              <a:latin typeface="Calibri" pitchFamily="34" charset="0"/>
              <a:cs typeface="Arial" charset="0"/>
            </a:endParaRPr>
          </a:p>
        </p:txBody>
      </p:sp>
      <p:cxnSp>
        <p:nvCxnSpPr>
          <p:cNvPr id="108" name="107 Conector recto"/>
          <p:cNvCxnSpPr/>
          <p:nvPr/>
        </p:nvCxnSpPr>
        <p:spPr>
          <a:xfrm>
            <a:off x="6601553" y="5419675"/>
            <a:ext cx="0" cy="540000"/>
          </a:xfrm>
          <a:prstGeom prst="line">
            <a:avLst/>
          </a:prstGeom>
          <a:noFill/>
          <a:ln w="19050" cap="flat" cmpd="sng" algn="ctr">
            <a:solidFill>
              <a:srgbClr val="C00000"/>
            </a:solidFill>
            <a:prstDash val="solid"/>
          </a:ln>
          <a:effectLst/>
        </p:spPr>
      </p:cxnSp>
      <p:sp>
        <p:nvSpPr>
          <p:cNvPr id="109" name="108 Elipse"/>
          <p:cNvSpPr/>
          <p:nvPr/>
        </p:nvSpPr>
        <p:spPr bwMode="auto">
          <a:xfrm>
            <a:off x="4398445" y="1825467"/>
            <a:ext cx="252000" cy="252000"/>
          </a:xfrm>
          <a:prstGeom prst="ellipse">
            <a:avLst/>
          </a:prstGeom>
          <a:solidFill>
            <a:schemeClr val="bg1"/>
          </a:solidFill>
          <a:ln w="19050" cap="flat" cmpd="sng" algn="ctr">
            <a:solidFill>
              <a:srgbClr val="C00000"/>
            </a:solidFill>
            <a:prstDash val="solid"/>
          </a:ln>
          <a:effectLst/>
        </p:spPr>
        <p:txBody>
          <a:bodyPr rot="0" spcFirstLastPara="0" vertOverflow="overflow" horzOverflow="overflow" vert="horz" wrap="square" lIns="72000" tIns="180000" rIns="72000" bIns="180000" numCol="1" spcCol="0" rtlCol="0" fromWordArt="0" anchor="ctr" anchorCtr="0" forceAA="0" compatLnSpc="1">
            <a:prstTxWarp prst="textNoShape">
              <a:avLst/>
            </a:prstTxWarp>
            <a:noAutofit/>
          </a:bodyPr>
          <a:lstStyle/>
          <a:p>
            <a:pPr marL="361950" indent="-171450">
              <a:spcAft>
                <a:spcPts val="900"/>
              </a:spcAft>
              <a:buClr>
                <a:srgbClr val="C50022"/>
              </a:buClr>
              <a:buFont typeface="Arial" pitchFamily="34" charset="0"/>
              <a:buChar char="•"/>
            </a:pPr>
            <a:endParaRPr lang="es-ES" sz="1400" dirty="0">
              <a:solidFill>
                <a:srgbClr val="C00000"/>
              </a:solidFill>
              <a:latin typeface="Calibri" pitchFamily="34" charset="0"/>
              <a:cs typeface="Arial" pitchFamily="34" charset="0"/>
            </a:endParaRPr>
          </a:p>
        </p:txBody>
      </p:sp>
      <p:sp>
        <p:nvSpPr>
          <p:cNvPr id="110" name="109 Rectángulo redondeado"/>
          <p:cNvSpPr/>
          <p:nvPr/>
        </p:nvSpPr>
        <p:spPr>
          <a:xfrm>
            <a:off x="5944855" y="2083622"/>
            <a:ext cx="270000" cy="252000"/>
          </a:xfrm>
          <a:prstGeom prst="roundRect">
            <a:avLst>
              <a:gd name="adj" fmla="val 6066"/>
            </a:avLst>
          </a:prstGeom>
          <a:solidFill>
            <a:schemeClr val="bg1">
              <a:lumMod val="65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7%</a:t>
            </a:r>
          </a:p>
        </p:txBody>
      </p:sp>
      <p:sp>
        <p:nvSpPr>
          <p:cNvPr id="111" name="110 Rectángulo redondeado"/>
          <p:cNvSpPr/>
          <p:nvPr/>
        </p:nvSpPr>
        <p:spPr>
          <a:xfrm>
            <a:off x="5944855" y="2339757"/>
            <a:ext cx="270000" cy="252000"/>
          </a:xfrm>
          <a:prstGeom prst="roundRect">
            <a:avLst>
              <a:gd name="adj" fmla="val 6066"/>
            </a:avLst>
          </a:prstGeom>
          <a:solidFill>
            <a:schemeClr val="bg1">
              <a:lumMod val="65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7%</a:t>
            </a:r>
          </a:p>
        </p:txBody>
      </p:sp>
      <p:sp>
        <p:nvSpPr>
          <p:cNvPr id="112" name="111 Rectángulo redondeado"/>
          <p:cNvSpPr/>
          <p:nvPr/>
        </p:nvSpPr>
        <p:spPr>
          <a:xfrm>
            <a:off x="5944855" y="2595892"/>
            <a:ext cx="270000" cy="252000"/>
          </a:xfrm>
          <a:prstGeom prst="roundRect">
            <a:avLst>
              <a:gd name="adj" fmla="val 6066"/>
            </a:avLst>
          </a:prstGeom>
          <a:solidFill>
            <a:schemeClr val="bg1">
              <a:lumMod val="65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6%</a:t>
            </a:r>
          </a:p>
        </p:txBody>
      </p:sp>
      <p:sp>
        <p:nvSpPr>
          <p:cNvPr id="113" name="112 Rectángulo redondeado"/>
          <p:cNvSpPr/>
          <p:nvPr/>
        </p:nvSpPr>
        <p:spPr>
          <a:xfrm>
            <a:off x="5944855" y="2852027"/>
            <a:ext cx="270000" cy="252000"/>
          </a:xfrm>
          <a:prstGeom prst="roundRect">
            <a:avLst>
              <a:gd name="adj" fmla="val 6066"/>
            </a:avLst>
          </a:prstGeom>
          <a:solidFill>
            <a:schemeClr val="bg1">
              <a:lumMod val="65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4%</a:t>
            </a:r>
          </a:p>
        </p:txBody>
      </p:sp>
      <p:sp>
        <p:nvSpPr>
          <p:cNvPr id="114" name="113 Rectángulo redondeado"/>
          <p:cNvSpPr/>
          <p:nvPr/>
        </p:nvSpPr>
        <p:spPr>
          <a:xfrm>
            <a:off x="5944855" y="3108162"/>
            <a:ext cx="270000" cy="252000"/>
          </a:xfrm>
          <a:prstGeom prst="roundRect">
            <a:avLst>
              <a:gd name="adj" fmla="val 6066"/>
            </a:avLst>
          </a:prstGeom>
          <a:solidFill>
            <a:schemeClr val="bg1">
              <a:lumMod val="65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4%</a:t>
            </a:r>
          </a:p>
        </p:txBody>
      </p:sp>
      <p:sp>
        <p:nvSpPr>
          <p:cNvPr id="115" name="114 Rectángulo redondeado"/>
          <p:cNvSpPr/>
          <p:nvPr/>
        </p:nvSpPr>
        <p:spPr>
          <a:xfrm>
            <a:off x="5944855" y="3364297"/>
            <a:ext cx="270000" cy="252000"/>
          </a:xfrm>
          <a:prstGeom prst="roundRect">
            <a:avLst>
              <a:gd name="adj" fmla="val 6066"/>
            </a:avLst>
          </a:prstGeom>
          <a:solidFill>
            <a:schemeClr val="bg1">
              <a:lumMod val="65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4%</a:t>
            </a:r>
          </a:p>
        </p:txBody>
      </p:sp>
      <p:sp>
        <p:nvSpPr>
          <p:cNvPr id="116" name="115 Rectángulo redondeado"/>
          <p:cNvSpPr/>
          <p:nvPr/>
        </p:nvSpPr>
        <p:spPr>
          <a:xfrm>
            <a:off x="5944855" y="4655908"/>
            <a:ext cx="270000" cy="270000"/>
          </a:xfrm>
          <a:prstGeom prst="roundRect">
            <a:avLst>
              <a:gd name="adj" fmla="val 6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10%</a:t>
            </a:r>
          </a:p>
        </p:txBody>
      </p:sp>
      <p:sp>
        <p:nvSpPr>
          <p:cNvPr id="117" name="116 Rectángulo redondeado"/>
          <p:cNvSpPr/>
          <p:nvPr/>
        </p:nvSpPr>
        <p:spPr>
          <a:xfrm>
            <a:off x="5944855" y="4954472"/>
            <a:ext cx="270000" cy="270000"/>
          </a:xfrm>
          <a:prstGeom prst="roundRect">
            <a:avLst>
              <a:gd name="adj" fmla="val 6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10%</a:t>
            </a:r>
          </a:p>
        </p:txBody>
      </p:sp>
      <p:sp>
        <p:nvSpPr>
          <p:cNvPr id="118" name="117 Rectángulo redondeado"/>
          <p:cNvSpPr/>
          <p:nvPr/>
        </p:nvSpPr>
        <p:spPr>
          <a:xfrm>
            <a:off x="5944855" y="1463949"/>
            <a:ext cx="270000" cy="270000"/>
          </a:xfrm>
          <a:prstGeom prst="roundRect">
            <a:avLst>
              <a:gd name="adj" fmla="val 6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25%</a:t>
            </a:r>
          </a:p>
        </p:txBody>
      </p:sp>
      <p:sp>
        <p:nvSpPr>
          <p:cNvPr id="119" name="118 Rectángulo redondeado"/>
          <p:cNvSpPr/>
          <p:nvPr/>
        </p:nvSpPr>
        <p:spPr>
          <a:xfrm>
            <a:off x="5944855" y="3620432"/>
            <a:ext cx="270000" cy="252000"/>
          </a:xfrm>
          <a:prstGeom prst="roundRect">
            <a:avLst>
              <a:gd name="adj" fmla="val 6066"/>
            </a:avLst>
          </a:prstGeom>
          <a:solidFill>
            <a:schemeClr val="bg1">
              <a:lumMod val="65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4%</a:t>
            </a:r>
          </a:p>
        </p:txBody>
      </p:sp>
      <p:sp>
        <p:nvSpPr>
          <p:cNvPr id="120" name="119 Rectángulo redondeado"/>
          <p:cNvSpPr/>
          <p:nvPr/>
        </p:nvSpPr>
        <p:spPr>
          <a:xfrm>
            <a:off x="5944855" y="5554675"/>
            <a:ext cx="270000" cy="270000"/>
          </a:xfrm>
          <a:prstGeom prst="roundRect">
            <a:avLst>
              <a:gd name="adj" fmla="val 6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15%</a:t>
            </a:r>
          </a:p>
        </p:txBody>
      </p:sp>
      <p:sp>
        <p:nvSpPr>
          <p:cNvPr id="121" name="AutoShape 4"/>
          <p:cNvSpPr>
            <a:spLocks noChangeArrowheads="1"/>
          </p:cNvSpPr>
          <p:nvPr/>
        </p:nvSpPr>
        <p:spPr bwMode="auto">
          <a:xfrm>
            <a:off x="7962040" y="1124744"/>
            <a:ext cx="947763" cy="211203"/>
          </a:xfrm>
          <a:prstGeom prst="rect">
            <a:avLst/>
          </a:prstGeom>
          <a:noFill/>
          <a:ln w="9525" algn="ctr">
            <a:noFill/>
            <a:round/>
            <a:headEnd/>
            <a:tailEnd/>
          </a:ln>
        </p:spPr>
        <p:txBody>
          <a:bodyPr wrap="square" lIns="36000" tIns="36000" rIns="36000" bIns="36000" anchor="t">
            <a:spAutoFit/>
          </a:bodyPr>
          <a:lstStyle/>
          <a:p>
            <a:pPr lvl="0" algn="ctr" fontAlgn="base">
              <a:spcBef>
                <a:spcPct val="0"/>
              </a:spcBef>
              <a:spcAft>
                <a:spcPts val="600"/>
              </a:spcAft>
              <a:defRPr/>
            </a:pPr>
            <a:r>
              <a:rPr lang="es-ES" sz="900" dirty="0">
                <a:solidFill>
                  <a:schemeClr val="tx1">
                    <a:lumMod val="75000"/>
                    <a:lumOff val="25000"/>
                  </a:schemeClr>
                </a:solidFill>
                <a:latin typeface="Calibri" pitchFamily="34" charset="0"/>
              </a:rPr>
              <a:t>Peso en el ranking</a:t>
            </a:r>
          </a:p>
        </p:txBody>
      </p:sp>
      <p:sp>
        <p:nvSpPr>
          <p:cNvPr id="122" name="121 Elipse"/>
          <p:cNvSpPr/>
          <p:nvPr/>
        </p:nvSpPr>
        <p:spPr bwMode="auto">
          <a:xfrm>
            <a:off x="8219921" y="1382949"/>
            <a:ext cx="432000" cy="432000"/>
          </a:xfrm>
          <a:prstGeom prst="ellipse">
            <a:avLst/>
          </a:prstGeom>
          <a:solidFill>
            <a:schemeClr val="bg1"/>
          </a:solidFill>
          <a:ln w="19050" algn="ctr">
            <a:solidFill>
              <a:srgbClr val="C00000"/>
            </a:solidFill>
            <a:round/>
            <a:headEnd/>
            <a:tailEnd/>
          </a:ln>
        </p:spPr>
        <p:txBody>
          <a:bodyPr wrap="none" lIns="18000" rIns="18000" rtlCol="0" anchor="ctr"/>
          <a:lstStyle/>
          <a:p>
            <a:pPr algn="ctr">
              <a:spcAft>
                <a:spcPct val="50000"/>
              </a:spcAft>
              <a:buClr>
                <a:srgbClr val="DF7100"/>
              </a:buClr>
              <a:buFont typeface="Lucida Bright" pitchFamily="18" charset="0"/>
              <a:buNone/>
            </a:pPr>
            <a:r>
              <a:rPr lang="es-ES" sz="1200" b="1" dirty="0">
                <a:solidFill>
                  <a:srgbClr val="C00000"/>
                </a:solidFill>
                <a:latin typeface="Calibri" pitchFamily="34" charset="0"/>
              </a:rPr>
              <a:t>25%</a:t>
            </a:r>
          </a:p>
        </p:txBody>
      </p:sp>
      <p:sp>
        <p:nvSpPr>
          <p:cNvPr id="123" name="122 Elipse"/>
          <p:cNvSpPr/>
          <p:nvPr/>
        </p:nvSpPr>
        <p:spPr bwMode="auto">
          <a:xfrm>
            <a:off x="8219921" y="3033526"/>
            <a:ext cx="432000" cy="432000"/>
          </a:xfrm>
          <a:prstGeom prst="ellipse">
            <a:avLst/>
          </a:prstGeom>
          <a:solidFill>
            <a:schemeClr val="bg1"/>
          </a:solidFill>
          <a:ln w="19050" algn="ctr">
            <a:solidFill>
              <a:srgbClr val="C00000"/>
            </a:solidFill>
            <a:round/>
            <a:headEnd/>
            <a:tailEnd/>
          </a:ln>
        </p:spPr>
        <p:txBody>
          <a:bodyPr wrap="none" lIns="18000" rIns="18000" rtlCol="0" anchor="ctr"/>
          <a:lstStyle/>
          <a:p>
            <a:pPr algn="ctr">
              <a:spcAft>
                <a:spcPct val="50000"/>
              </a:spcAft>
              <a:buClr>
                <a:srgbClr val="DF7100"/>
              </a:buClr>
              <a:buFont typeface="Lucida Bright" pitchFamily="18" charset="0"/>
              <a:buNone/>
            </a:pPr>
            <a:r>
              <a:rPr lang="es-ES" sz="1200" b="1" dirty="0">
                <a:solidFill>
                  <a:srgbClr val="C00000"/>
                </a:solidFill>
                <a:latin typeface="Calibri" pitchFamily="34" charset="0"/>
              </a:rPr>
              <a:t>40%</a:t>
            </a:r>
          </a:p>
        </p:txBody>
      </p:sp>
      <p:sp>
        <p:nvSpPr>
          <p:cNvPr id="124" name="123 Rectángulo redondeado"/>
          <p:cNvSpPr/>
          <p:nvPr/>
        </p:nvSpPr>
        <p:spPr>
          <a:xfrm>
            <a:off x="5944855" y="3876569"/>
            <a:ext cx="270000" cy="252000"/>
          </a:xfrm>
          <a:prstGeom prst="roundRect">
            <a:avLst>
              <a:gd name="adj" fmla="val 6066"/>
            </a:avLst>
          </a:prstGeom>
          <a:solidFill>
            <a:schemeClr val="bg1">
              <a:lumMod val="65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s-ES_tradnl" sz="1100" b="1" dirty="0">
                <a:latin typeface="Calibri" pitchFamily="34" charset="0"/>
              </a:rPr>
              <a:t>4%</a:t>
            </a:r>
          </a:p>
        </p:txBody>
      </p:sp>
      <p:sp>
        <p:nvSpPr>
          <p:cNvPr id="125" name="124 Elipse"/>
          <p:cNvSpPr/>
          <p:nvPr/>
        </p:nvSpPr>
        <p:spPr bwMode="auto">
          <a:xfrm>
            <a:off x="8219921" y="4722575"/>
            <a:ext cx="432000" cy="432000"/>
          </a:xfrm>
          <a:prstGeom prst="ellipse">
            <a:avLst/>
          </a:prstGeom>
          <a:solidFill>
            <a:schemeClr val="bg1"/>
          </a:solidFill>
          <a:ln w="19050" algn="ctr">
            <a:solidFill>
              <a:srgbClr val="C00000"/>
            </a:solidFill>
            <a:round/>
            <a:headEnd/>
            <a:tailEnd/>
          </a:ln>
        </p:spPr>
        <p:txBody>
          <a:bodyPr wrap="none" lIns="18000" rIns="18000" rtlCol="0" anchor="ctr"/>
          <a:lstStyle/>
          <a:p>
            <a:pPr algn="ctr">
              <a:spcAft>
                <a:spcPct val="50000"/>
              </a:spcAft>
              <a:buClr>
                <a:srgbClr val="DF7100"/>
              </a:buClr>
              <a:buFont typeface="Lucida Bright" pitchFamily="18" charset="0"/>
              <a:buNone/>
            </a:pPr>
            <a:r>
              <a:rPr lang="es-ES" sz="1200" b="1" dirty="0">
                <a:solidFill>
                  <a:srgbClr val="C00000"/>
                </a:solidFill>
                <a:latin typeface="Calibri" pitchFamily="34" charset="0"/>
              </a:rPr>
              <a:t>20%</a:t>
            </a:r>
          </a:p>
        </p:txBody>
      </p:sp>
      <p:cxnSp>
        <p:nvCxnSpPr>
          <p:cNvPr id="126" name="125 Conector recto"/>
          <p:cNvCxnSpPr/>
          <p:nvPr/>
        </p:nvCxnSpPr>
        <p:spPr>
          <a:xfrm>
            <a:off x="8435921" y="5419675"/>
            <a:ext cx="0" cy="540000"/>
          </a:xfrm>
          <a:prstGeom prst="line">
            <a:avLst/>
          </a:prstGeom>
          <a:noFill/>
          <a:ln w="3175" cap="flat" cmpd="sng" algn="ctr">
            <a:solidFill>
              <a:srgbClr val="C00000"/>
            </a:solidFill>
            <a:prstDash val="dash"/>
          </a:ln>
          <a:effectLst/>
        </p:spPr>
      </p:cxnSp>
      <p:sp>
        <p:nvSpPr>
          <p:cNvPr id="127" name="126 Elipse"/>
          <p:cNvSpPr/>
          <p:nvPr/>
        </p:nvSpPr>
        <p:spPr bwMode="auto">
          <a:xfrm>
            <a:off x="8219921" y="5494174"/>
            <a:ext cx="432000" cy="432000"/>
          </a:xfrm>
          <a:prstGeom prst="ellipse">
            <a:avLst/>
          </a:prstGeom>
          <a:solidFill>
            <a:schemeClr val="bg1"/>
          </a:solidFill>
          <a:ln w="19050" algn="ctr">
            <a:solidFill>
              <a:srgbClr val="C00000"/>
            </a:solidFill>
            <a:round/>
            <a:headEnd/>
            <a:tailEnd/>
          </a:ln>
        </p:spPr>
        <p:txBody>
          <a:bodyPr wrap="none" lIns="18000" rIns="18000" rtlCol="0" anchor="ctr"/>
          <a:lstStyle/>
          <a:p>
            <a:pPr algn="ctr">
              <a:spcAft>
                <a:spcPct val="50000"/>
              </a:spcAft>
              <a:buClr>
                <a:srgbClr val="DF7100"/>
              </a:buClr>
              <a:buFont typeface="Lucida Bright" pitchFamily="18" charset="0"/>
              <a:buNone/>
            </a:pPr>
            <a:r>
              <a:rPr lang="es-ES" sz="1200" b="1" dirty="0">
                <a:solidFill>
                  <a:srgbClr val="C00000"/>
                </a:solidFill>
                <a:latin typeface="Calibri" pitchFamily="34" charset="0"/>
              </a:rPr>
              <a:t>15%</a:t>
            </a:r>
          </a:p>
        </p:txBody>
      </p:sp>
    </p:spTree>
    <p:extLst>
      <p:ext uri="{BB962C8B-B14F-4D97-AF65-F5344CB8AC3E}">
        <p14:creationId xmlns:p14="http://schemas.microsoft.com/office/powerpoint/2010/main" val="39406141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lvl="0"/>
            <a:r>
              <a:rPr lang="es-ES" dirty="0">
                <a:ln>
                  <a:solidFill>
                    <a:schemeClr val="bg1"/>
                  </a:solidFill>
                </a:ln>
                <a:latin typeface="Calibri" pitchFamily="34" charset="0"/>
              </a:rPr>
              <a:t>TRANSPARENCIA, INDEPENDENCIA y RIGOR de Merco</a:t>
            </a:r>
            <a:br>
              <a:rPr lang="es-ES" dirty="0">
                <a:ln>
                  <a:solidFill>
                    <a:schemeClr val="bg1"/>
                  </a:solidFill>
                </a:ln>
                <a:latin typeface="Calibri" pitchFamily="34" charset="0"/>
              </a:rPr>
            </a:br>
            <a:r>
              <a:rPr lang="es-ES_tradnl" sz="1600" dirty="0">
                <a:ln>
                  <a:solidFill>
                    <a:srgbClr val="FFFFFF"/>
                  </a:solidFill>
                </a:ln>
                <a:solidFill>
                  <a:srgbClr val="FFFFFF"/>
                </a:solidFill>
                <a:latin typeface="Calibri" pitchFamily="34" charset="0"/>
              </a:rPr>
              <a:t>Evaluaciones y muestras 10ª edición</a:t>
            </a:r>
            <a:endParaRPr lang="es-ES" dirty="0"/>
          </a:p>
        </p:txBody>
      </p:sp>
      <p:sp>
        <p:nvSpPr>
          <p:cNvPr id="45" name="44 Elipse"/>
          <p:cNvSpPr/>
          <p:nvPr/>
        </p:nvSpPr>
        <p:spPr>
          <a:xfrm>
            <a:off x="5710268" y="2797444"/>
            <a:ext cx="1470793" cy="147079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6" name="45 Grupo"/>
          <p:cNvGrpSpPr/>
          <p:nvPr/>
        </p:nvGrpSpPr>
        <p:grpSpPr>
          <a:xfrm>
            <a:off x="3575795" y="1772816"/>
            <a:ext cx="5739739" cy="3524126"/>
            <a:chOff x="3435689" y="1849295"/>
            <a:chExt cx="5739739" cy="3524126"/>
          </a:xfrm>
        </p:grpSpPr>
        <p:graphicFrame>
          <p:nvGraphicFramePr>
            <p:cNvPr id="47" name="46 Gráfico"/>
            <p:cNvGraphicFramePr/>
            <p:nvPr>
              <p:extLst>
                <p:ext uri="{D42A27DB-BD31-4B8C-83A1-F6EECF244321}">
                  <p14:modId xmlns:p14="http://schemas.microsoft.com/office/powerpoint/2010/main" val="125868625"/>
                </p:ext>
              </p:extLst>
            </p:nvPr>
          </p:nvGraphicFramePr>
          <p:xfrm>
            <a:off x="3435689" y="1857845"/>
            <a:ext cx="5731189" cy="3515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47 Gráfico"/>
            <p:cNvGraphicFramePr/>
            <p:nvPr>
              <p:extLst>
                <p:ext uri="{D42A27DB-BD31-4B8C-83A1-F6EECF244321}">
                  <p14:modId xmlns:p14="http://schemas.microsoft.com/office/powerpoint/2010/main" val="1632550809"/>
                </p:ext>
              </p:extLst>
            </p:nvPr>
          </p:nvGraphicFramePr>
          <p:xfrm>
            <a:off x="3444239" y="1849295"/>
            <a:ext cx="5731189" cy="3515576"/>
          </p:xfrm>
          <a:graphic>
            <a:graphicData uri="http://schemas.openxmlformats.org/drawingml/2006/chart">
              <c:chart xmlns:c="http://schemas.openxmlformats.org/drawingml/2006/chart" xmlns:r="http://schemas.openxmlformats.org/officeDocument/2006/relationships" r:id="rId3"/>
            </a:graphicData>
          </a:graphic>
        </p:graphicFrame>
      </p:grpSp>
      <p:sp>
        <p:nvSpPr>
          <p:cNvPr id="49" name="Rectangle 110"/>
          <p:cNvSpPr>
            <a:spLocks noChangeArrowheads="1"/>
          </p:cNvSpPr>
          <p:nvPr/>
        </p:nvSpPr>
        <p:spPr bwMode="auto">
          <a:xfrm>
            <a:off x="289580" y="5965830"/>
            <a:ext cx="2815570" cy="584775"/>
          </a:xfrm>
          <a:prstGeom prst="rect">
            <a:avLst/>
          </a:prstGeom>
          <a:noFill/>
          <a:ln w="50800">
            <a:noFill/>
            <a:miter lim="800000"/>
            <a:headEnd/>
            <a:tailEnd/>
          </a:ln>
          <a:effectLst/>
        </p:spPr>
        <p:txBody>
          <a:bodyPr wrap="square" anchor="b">
            <a:spAutoFit/>
          </a:bodyPr>
          <a:lstStyle/>
          <a:p>
            <a:pPr>
              <a:defRPr/>
            </a:pPr>
            <a:r>
              <a:rPr lang="es-ES" sz="800" i="1" dirty="0">
                <a:solidFill>
                  <a:srgbClr val="0070C0"/>
                </a:solidFill>
                <a:latin typeface="Calibri" pitchFamily="34" charset="0"/>
                <a:cs typeface="Calibri" pitchFamily="34" charset="0"/>
              </a:rPr>
              <a:t>El seguimiento de la metodología establecida por Merco para la elaboración del  ranking de empresas con mejor reputación en Colombia ha sido objeto de revisión independiente por parte de </a:t>
            </a:r>
            <a:r>
              <a:rPr lang="es-ES" sz="800" b="1" i="1" dirty="0">
                <a:solidFill>
                  <a:srgbClr val="0070C0"/>
                </a:solidFill>
                <a:latin typeface="Calibri" pitchFamily="34" charset="0"/>
                <a:cs typeface="Calibri" pitchFamily="34" charset="0"/>
              </a:rPr>
              <a:t>KPMG</a:t>
            </a:r>
            <a:r>
              <a:rPr lang="es-ES_tradnl" sz="800" b="1" dirty="0">
                <a:solidFill>
                  <a:srgbClr val="0070C0"/>
                </a:solidFill>
                <a:effectLst>
                  <a:outerShdw blurRad="38100" dist="38100" dir="2700000" algn="tl">
                    <a:srgbClr val="C0C0C0"/>
                  </a:outerShdw>
                </a:effectLst>
                <a:latin typeface="Calibri" pitchFamily="34" charset="0"/>
                <a:cs typeface="Calibri" pitchFamily="34" charset="0"/>
              </a:rPr>
              <a:t> </a:t>
            </a:r>
            <a:r>
              <a:rPr lang="es-ES" sz="800" i="1" dirty="0">
                <a:solidFill>
                  <a:srgbClr val="0070C0"/>
                </a:solidFill>
                <a:latin typeface="Calibri" pitchFamily="34" charset="0"/>
                <a:cs typeface="Calibri" pitchFamily="34" charset="0"/>
              </a:rPr>
              <a:t>en Colombia</a:t>
            </a:r>
            <a:r>
              <a:rPr lang="es-ES_tradnl" sz="800" dirty="0">
                <a:solidFill>
                  <a:srgbClr val="0070C0"/>
                </a:solidFill>
                <a:effectLst>
                  <a:outerShdw blurRad="38100" dist="38100" dir="2700000" algn="tl">
                    <a:srgbClr val="C0C0C0"/>
                  </a:outerShdw>
                </a:effectLst>
                <a:latin typeface="Calibri" pitchFamily="34" charset="0"/>
                <a:cs typeface="Calibri" pitchFamily="34" charset="0"/>
              </a:rPr>
              <a:t>.</a:t>
            </a:r>
          </a:p>
        </p:txBody>
      </p:sp>
      <p:sp>
        <p:nvSpPr>
          <p:cNvPr id="51" name="Text Box 2"/>
          <p:cNvSpPr txBox="1">
            <a:spLocks noChangeArrowheads="1"/>
          </p:cNvSpPr>
          <p:nvPr/>
        </p:nvSpPr>
        <p:spPr bwMode="auto">
          <a:xfrm>
            <a:off x="2138" y="1016524"/>
            <a:ext cx="3374887" cy="1047979"/>
          </a:xfrm>
          <a:prstGeom prst="rect">
            <a:avLst/>
          </a:prstGeom>
        </p:spPr>
        <p:txBody>
          <a:bodyPr wrap="square" lIns="180000" anchor="t">
            <a:spAutoFit/>
          </a:bodyPr>
          <a:lstStyle>
            <a:defPPr>
              <a:defRPr lang="es-ES_tradnl"/>
            </a:defPPr>
            <a:lvl1pPr algn="r">
              <a:defRPr sz="2000" b="0">
                <a:solidFill>
                  <a:schemeClr val="bg1"/>
                </a:solidFill>
                <a:latin typeface="Arial" charset="0"/>
              </a:defRPr>
            </a:lvl1pPr>
          </a:lstStyle>
          <a:p>
            <a:pPr algn="ctr">
              <a:lnSpc>
                <a:spcPct val="90000"/>
              </a:lnSpc>
            </a:pPr>
            <a:r>
              <a:rPr lang="es-ES" sz="2300" dirty="0">
                <a:ln>
                  <a:solidFill>
                    <a:srgbClr val="0070C0"/>
                  </a:solidFill>
                </a:ln>
                <a:solidFill>
                  <a:srgbClr val="0070C0"/>
                </a:solidFill>
                <a:latin typeface="+mj-lt"/>
              </a:rPr>
              <a:t>La metodología de evaluación </a:t>
            </a:r>
            <a:r>
              <a:rPr lang="es-ES" sz="2300" dirty="0" err="1">
                <a:ln>
                  <a:solidFill>
                    <a:srgbClr val="0070C0"/>
                  </a:solidFill>
                </a:ln>
                <a:solidFill>
                  <a:srgbClr val="0070C0"/>
                </a:solidFill>
                <a:latin typeface="+mj-lt"/>
              </a:rPr>
              <a:t>reputacional</a:t>
            </a:r>
            <a:r>
              <a:rPr lang="es-ES" sz="2300" dirty="0">
                <a:ln>
                  <a:solidFill>
                    <a:srgbClr val="0070C0"/>
                  </a:solidFill>
                </a:ln>
                <a:solidFill>
                  <a:srgbClr val="0070C0"/>
                </a:solidFill>
                <a:latin typeface="+mj-lt"/>
              </a:rPr>
              <a:t> más completa del mundo</a:t>
            </a:r>
          </a:p>
        </p:txBody>
      </p:sp>
      <p:sp>
        <p:nvSpPr>
          <p:cNvPr id="52" name="51 Rectángulo"/>
          <p:cNvSpPr/>
          <p:nvPr/>
        </p:nvSpPr>
        <p:spPr bwMode="auto">
          <a:xfrm>
            <a:off x="969581" y="2193835"/>
            <a:ext cx="1440000" cy="1080000"/>
          </a:xfrm>
          <a:prstGeom prst="rect">
            <a:avLst/>
          </a:prstGeom>
          <a:noFill/>
          <a:ln>
            <a:noFill/>
            <a:headEnd/>
            <a:tailEnd/>
          </a:ln>
        </p:spPr>
        <p:style>
          <a:lnRef idx="2">
            <a:schemeClr val="accent6"/>
          </a:lnRef>
          <a:fillRef idx="1">
            <a:schemeClr val="lt1"/>
          </a:fillRef>
          <a:effectRef idx="0">
            <a:schemeClr val="accent6"/>
          </a:effectRef>
          <a:fontRef idx="minor">
            <a:schemeClr val="dk1"/>
          </a:fontRef>
        </p:style>
        <p:txBody>
          <a:bodyPr wrap="none" lIns="0" tIns="0" rIns="0" bIns="0" rtlCol="0" anchor="ctr"/>
          <a:lstStyle/>
          <a:p>
            <a:pPr algn="ctr">
              <a:lnSpc>
                <a:spcPct val="80000"/>
              </a:lnSpc>
              <a:buClr>
                <a:srgbClr val="DF7100"/>
              </a:buClr>
              <a:buFont typeface="Lucida Bright" pitchFamily="18" charset="0"/>
              <a:buNone/>
            </a:pPr>
            <a:r>
              <a:rPr lang="es-ES" sz="4800" b="1" dirty="0">
                <a:ln>
                  <a:solidFill>
                    <a:srgbClr val="0070C0"/>
                  </a:solidFill>
                </a:ln>
                <a:solidFill>
                  <a:srgbClr val="0070C0"/>
                </a:solidFill>
                <a:latin typeface="Calibri" pitchFamily="34" charset="0"/>
              </a:rPr>
              <a:t>5</a:t>
            </a:r>
          </a:p>
          <a:p>
            <a:pPr algn="ctr">
              <a:lnSpc>
                <a:spcPct val="80000"/>
              </a:lnSpc>
              <a:buClr>
                <a:srgbClr val="DF7100"/>
              </a:buClr>
              <a:buFont typeface="Lucida Bright" pitchFamily="18" charset="0"/>
              <a:buNone/>
            </a:pPr>
            <a:r>
              <a:rPr lang="es-ES" dirty="0">
                <a:ln>
                  <a:solidFill>
                    <a:schemeClr val="tx1">
                      <a:lumMod val="75000"/>
                      <a:lumOff val="25000"/>
                    </a:schemeClr>
                  </a:solidFill>
                </a:ln>
                <a:solidFill>
                  <a:schemeClr val="tx1">
                    <a:lumMod val="75000"/>
                    <a:lumOff val="25000"/>
                  </a:schemeClr>
                </a:solidFill>
                <a:latin typeface="Calibri" pitchFamily="34" charset="0"/>
              </a:rPr>
              <a:t>evaluaciones</a:t>
            </a:r>
            <a:endParaRPr lang="es-ES" sz="1600" dirty="0">
              <a:ln>
                <a:solidFill>
                  <a:schemeClr val="tx1">
                    <a:lumMod val="75000"/>
                    <a:lumOff val="25000"/>
                  </a:schemeClr>
                </a:solidFill>
              </a:ln>
              <a:solidFill>
                <a:schemeClr val="tx1">
                  <a:lumMod val="75000"/>
                  <a:lumOff val="25000"/>
                </a:schemeClr>
              </a:solidFill>
              <a:latin typeface="Calibri" pitchFamily="34" charset="0"/>
            </a:endParaRPr>
          </a:p>
        </p:txBody>
      </p:sp>
      <p:sp>
        <p:nvSpPr>
          <p:cNvPr id="53" name="52 Rectángulo"/>
          <p:cNvSpPr/>
          <p:nvPr/>
        </p:nvSpPr>
        <p:spPr bwMode="auto">
          <a:xfrm>
            <a:off x="969581" y="3403167"/>
            <a:ext cx="1440000" cy="1224000"/>
          </a:xfrm>
          <a:prstGeom prst="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ct val="80000"/>
              </a:lnSpc>
              <a:buClr>
                <a:srgbClr val="DF7100"/>
              </a:buClr>
            </a:pPr>
            <a:r>
              <a:rPr lang="es-ES" sz="4800" b="1" dirty="0">
                <a:ln>
                  <a:solidFill>
                    <a:srgbClr val="0070C0"/>
                  </a:solidFill>
                </a:ln>
                <a:solidFill>
                  <a:srgbClr val="0070C0"/>
                </a:solidFill>
                <a:latin typeface="Calibri" pitchFamily="34" charset="0"/>
              </a:rPr>
              <a:t>18</a:t>
            </a:r>
          </a:p>
          <a:p>
            <a:pPr algn="ctr">
              <a:lnSpc>
                <a:spcPct val="80000"/>
              </a:lnSpc>
              <a:buClr>
                <a:srgbClr val="DF7100"/>
              </a:buClr>
              <a:buFont typeface="Lucida Bright" pitchFamily="18" charset="0"/>
              <a:buNone/>
            </a:pPr>
            <a:r>
              <a:rPr lang="es-ES" dirty="0">
                <a:ln>
                  <a:solidFill>
                    <a:schemeClr val="tx1">
                      <a:lumMod val="75000"/>
                      <a:lumOff val="25000"/>
                    </a:schemeClr>
                  </a:solidFill>
                </a:ln>
                <a:solidFill>
                  <a:schemeClr val="tx1">
                    <a:lumMod val="75000"/>
                    <a:lumOff val="25000"/>
                  </a:schemeClr>
                </a:solidFill>
                <a:latin typeface="Calibri" pitchFamily="34" charset="0"/>
              </a:rPr>
              <a:t>fuentes de información</a:t>
            </a:r>
          </a:p>
        </p:txBody>
      </p:sp>
      <p:sp>
        <p:nvSpPr>
          <p:cNvPr id="54" name="53 Rectángulo"/>
          <p:cNvSpPr/>
          <p:nvPr/>
        </p:nvSpPr>
        <p:spPr bwMode="auto">
          <a:xfrm>
            <a:off x="801363" y="4756499"/>
            <a:ext cx="1776436" cy="1080000"/>
          </a:xfrm>
          <a:prstGeom prst="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ct val="80000"/>
              </a:lnSpc>
              <a:buClr>
                <a:srgbClr val="DF7100"/>
              </a:buClr>
            </a:pPr>
            <a:r>
              <a:rPr lang="es-ES" sz="4400" b="1" dirty="0">
                <a:ln>
                  <a:solidFill>
                    <a:srgbClr val="0070C0"/>
                  </a:solidFill>
                </a:ln>
                <a:solidFill>
                  <a:srgbClr val="0070C0"/>
                </a:solidFill>
                <a:latin typeface="Calibri" pitchFamily="34" charset="0"/>
              </a:rPr>
              <a:t>33.685</a:t>
            </a:r>
            <a:br>
              <a:rPr lang="es-ES" sz="4400" b="1" dirty="0">
                <a:ln>
                  <a:solidFill>
                    <a:srgbClr val="0070C0"/>
                  </a:solidFill>
                </a:ln>
                <a:solidFill>
                  <a:srgbClr val="0070C0"/>
                </a:solidFill>
                <a:latin typeface="Calibri" pitchFamily="34" charset="0"/>
              </a:rPr>
            </a:br>
            <a:r>
              <a:rPr lang="es-ES" dirty="0">
                <a:ln>
                  <a:solidFill>
                    <a:schemeClr val="tx1">
                      <a:lumMod val="75000"/>
                      <a:lumOff val="25000"/>
                    </a:schemeClr>
                  </a:solidFill>
                </a:ln>
                <a:solidFill>
                  <a:schemeClr val="tx1">
                    <a:lumMod val="75000"/>
                    <a:lumOff val="25000"/>
                  </a:schemeClr>
                </a:solidFill>
                <a:latin typeface="Calibri" pitchFamily="34" charset="0"/>
              </a:rPr>
              <a:t>encuestas</a:t>
            </a:r>
            <a:endParaRPr lang="es-ES" sz="1600" dirty="0">
              <a:ln>
                <a:solidFill>
                  <a:schemeClr val="tx1">
                    <a:lumMod val="75000"/>
                    <a:lumOff val="25000"/>
                  </a:schemeClr>
                </a:solidFill>
              </a:ln>
              <a:solidFill>
                <a:schemeClr val="tx1">
                  <a:lumMod val="75000"/>
                  <a:lumOff val="25000"/>
                </a:schemeClr>
              </a:solidFill>
              <a:latin typeface="Calibri" pitchFamily="34" charset="0"/>
            </a:endParaRPr>
          </a:p>
        </p:txBody>
      </p:sp>
      <p:cxnSp>
        <p:nvCxnSpPr>
          <p:cNvPr id="56" name="55 Conector recto"/>
          <p:cNvCxnSpPr/>
          <p:nvPr/>
        </p:nvCxnSpPr>
        <p:spPr bwMode="auto">
          <a:xfrm>
            <a:off x="969581" y="3338501"/>
            <a:ext cx="1440000" cy="0"/>
          </a:xfrm>
          <a:prstGeom prst="line">
            <a:avLst/>
          </a:prstGeom>
          <a:ln>
            <a:solidFill>
              <a:schemeClr val="bg1">
                <a:lumMod val="50000"/>
              </a:schemeClr>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8" name="57 Conector recto"/>
          <p:cNvCxnSpPr/>
          <p:nvPr/>
        </p:nvCxnSpPr>
        <p:spPr bwMode="auto">
          <a:xfrm>
            <a:off x="969581" y="4691833"/>
            <a:ext cx="1440000" cy="0"/>
          </a:xfrm>
          <a:prstGeom prst="line">
            <a:avLst/>
          </a:prstGeom>
          <a:ln>
            <a:solidFill>
              <a:schemeClr val="bg1">
                <a:lumMod val="50000"/>
              </a:schemeClr>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9" name="58 Conector recto"/>
          <p:cNvCxnSpPr/>
          <p:nvPr/>
        </p:nvCxnSpPr>
        <p:spPr bwMode="auto">
          <a:xfrm>
            <a:off x="969581" y="5901165"/>
            <a:ext cx="1440000" cy="0"/>
          </a:xfrm>
          <a:prstGeom prst="line">
            <a:avLst/>
          </a:prstGeom>
          <a:ln>
            <a:solidFill>
              <a:schemeClr val="bg1">
                <a:lumMod val="50000"/>
              </a:schemeClr>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0" name="59 Conector recto"/>
          <p:cNvCxnSpPr/>
          <p:nvPr/>
        </p:nvCxnSpPr>
        <p:spPr bwMode="auto">
          <a:xfrm>
            <a:off x="969581" y="2129169"/>
            <a:ext cx="1440000" cy="0"/>
          </a:xfrm>
          <a:prstGeom prst="line">
            <a:avLst/>
          </a:prstGeom>
          <a:ln>
            <a:solidFill>
              <a:schemeClr val="bg1">
                <a:lumMod val="50000"/>
              </a:schemeClr>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4" name="AutoShape 4"/>
          <p:cNvSpPr>
            <a:spLocks noChangeArrowheads="1"/>
          </p:cNvSpPr>
          <p:nvPr/>
        </p:nvSpPr>
        <p:spPr bwMode="auto">
          <a:xfrm rot="3206559">
            <a:off x="5665668" y="2767641"/>
            <a:ext cx="1530399" cy="1530399"/>
          </a:xfrm>
          <a:prstGeom prst="rect">
            <a:avLst/>
          </a:prstGeom>
          <a:noFill/>
          <a:ln w="9525" algn="ctr">
            <a:noFill/>
            <a:round/>
            <a:headEnd/>
            <a:tailEnd/>
          </a:ln>
        </p:spPr>
        <p:txBody>
          <a:bodyPr wrap="none" lIns="36000" tIns="36000" rIns="36000" bIns="36000" anchor="ctr">
            <a:prstTxWarp prst="textArchUp">
              <a:avLst>
                <a:gd name="adj" fmla="val 14053363"/>
              </a:avLst>
            </a:prstTxWarp>
            <a:spAutoFit/>
          </a:bodyPr>
          <a:lstStyle/>
          <a:p>
            <a:pPr marL="230188" indent="-230188" algn="ctr" fontAlgn="base">
              <a:lnSpc>
                <a:spcPct val="90000"/>
              </a:lnSpc>
              <a:spcBef>
                <a:spcPct val="0"/>
              </a:spcBef>
            </a:pPr>
            <a:r>
              <a:rPr lang="es-ES_tradnl" sz="900" dirty="0">
                <a:solidFill>
                  <a:schemeClr val="bg1">
                    <a:lumMod val="50000"/>
                  </a:schemeClr>
                </a:solidFill>
                <a:latin typeface="Calibri" pitchFamily="34" charset="0"/>
              </a:rPr>
              <a:t>1ª EVALUACIÓN</a:t>
            </a:r>
            <a:endParaRPr lang="es-ES" sz="900" b="1" dirty="0">
              <a:solidFill>
                <a:schemeClr val="bg1">
                  <a:lumMod val="50000"/>
                </a:schemeClr>
              </a:solidFill>
              <a:latin typeface="Calibri" pitchFamily="34" charset="0"/>
            </a:endParaRPr>
          </a:p>
        </p:txBody>
      </p:sp>
      <p:sp>
        <p:nvSpPr>
          <p:cNvPr id="69" name="AutoShape 4"/>
          <p:cNvSpPr>
            <a:spLocks noChangeArrowheads="1"/>
          </p:cNvSpPr>
          <p:nvPr/>
        </p:nvSpPr>
        <p:spPr bwMode="auto">
          <a:xfrm rot="9534164">
            <a:off x="5665668" y="2767641"/>
            <a:ext cx="1530399" cy="1530399"/>
          </a:xfrm>
          <a:prstGeom prst="rect">
            <a:avLst/>
          </a:prstGeom>
          <a:noFill/>
          <a:ln w="9525" algn="ctr">
            <a:noFill/>
            <a:round/>
            <a:headEnd/>
            <a:tailEnd/>
          </a:ln>
        </p:spPr>
        <p:txBody>
          <a:bodyPr wrap="none" lIns="36000" tIns="36000" rIns="36000" bIns="36000" anchor="ctr">
            <a:prstTxWarp prst="textArchUp">
              <a:avLst>
                <a:gd name="adj" fmla="val 13632492"/>
              </a:avLst>
            </a:prstTxWarp>
            <a:spAutoFit/>
          </a:bodyPr>
          <a:lstStyle/>
          <a:p>
            <a:pPr marL="230188" indent="-230188" algn="ctr" fontAlgn="base">
              <a:lnSpc>
                <a:spcPct val="90000"/>
              </a:lnSpc>
              <a:spcBef>
                <a:spcPct val="0"/>
              </a:spcBef>
            </a:pPr>
            <a:r>
              <a:rPr lang="es-ES_tradnl" sz="900" dirty="0">
                <a:solidFill>
                  <a:schemeClr val="bg1">
                    <a:lumMod val="50000"/>
                  </a:schemeClr>
                </a:solidFill>
                <a:latin typeface="Calibri" pitchFamily="34" charset="0"/>
              </a:rPr>
              <a:t>2ª EVALUACIÓN</a:t>
            </a:r>
            <a:endParaRPr lang="es-ES" sz="900" b="1" dirty="0">
              <a:solidFill>
                <a:schemeClr val="bg1">
                  <a:lumMod val="50000"/>
                </a:schemeClr>
              </a:solidFill>
              <a:latin typeface="Calibri" pitchFamily="34" charset="0"/>
            </a:endParaRPr>
          </a:p>
        </p:txBody>
      </p:sp>
      <p:sp>
        <p:nvSpPr>
          <p:cNvPr id="70" name="AutoShape 4"/>
          <p:cNvSpPr>
            <a:spLocks noChangeArrowheads="1"/>
          </p:cNvSpPr>
          <p:nvPr/>
        </p:nvSpPr>
        <p:spPr bwMode="auto">
          <a:xfrm rot="15148348">
            <a:off x="5665668" y="2767641"/>
            <a:ext cx="1530399" cy="1530399"/>
          </a:xfrm>
          <a:prstGeom prst="rect">
            <a:avLst/>
          </a:prstGeom>
          <a:noFill/>
          <a:ln w="9525" algn="ctr">
            <a:noFill/>
            <a:round/>
            <a:headEnd/>
            <a:tailEnd/>
          </a:ln>
        </p:spPr>
        <p:txBody>
          <a:bodyPr wrap="none" lIns="36000" tIns="36000" rIns="36000" bIns="36000" anchor="ctr">
            <a:prstTxWarp prst="textArchUp">
              <a:avLst>
                <a:gd name="adj" fmla="val 13632492"/>
              </a:avLst>
            </a:prstTxWarp>
            <a:spAutoFit/>
          </a:bodyPr>
          <a:lstStyle/>
          <a:p>
            <a:pPr marL="230188" indent="-230188" algn="ctr" fontAlgn="base">
              <a:lnSpc>
                <a:spcPct val="90000"/>
              </a:lnSpc>
              <a:spcBef>
                <a:spcPct val="0"/>
              </a:spcBef>
            </a:pPr>
            <a:r>
              <a:rPr lang="es-ES_tradnl" sz="900" dirty="0">
                <a:solidFill>
                  <a:schemeClr val="bg1">
                    <a:lumMod val="50000"/>
                  </a:schemeClr>
                </a:solidFill>
                <a:latin typeface="Calibri" pitchFamily="34" charset="0"/>
              </a:rPr>
              <a:t>3ª EVAL.</a:t>
            </a:r>
            <a:endParaRPr lang="es-ES" sz="900" b="1" dirty="0">
              <a:solidFill>
                <a:schemeClr val="bg1">
                  <a:lumMod val="50000"/>
                </a:schemeClr>
              </a:solidFill>
              <a:latin typeface="Calibri" pitchFamily="34" charset="0"/>
            </a:endParaRPr>
          </a:p>
        </p:txBody>
      </p:sp>
      <p:sp>
        <p:nvSpPr>
          <p:cNvPr id="71" name="AutoShape 4"/>
          <p:cNvSpPr>
            <a:spLocks noChangeArrowheads="1"/>
          </p:cNvSpPr>
          <p:nvPr/>
        </p:nvSpPr>
        <p:spPr bwMode="auto">
          <a:xfrm rot="17303841">
            <a:off x="5665668" y="2767642"/>
            <a:ext cx="1530399" cy="1530399"/>
          </a:xfrm>
          <a:prstGeom prst="rect">
            <a:avLst/>
          </a:prstGeom>
          <a:noFill/>
          <a:ln w="9525" algn="ctr">
            <a:noFill/>
            <a:round/>
            <a:headEnd/>
            <a:tailEnd/>
          </a:ln>
        </p:spPr>
        <p:txBody>
          <a:bodyPr wrap="none" lIns="36000" tIns="36000" rIns="36000" bIns="36000" anchor="ctr">
            <a:prstTxWarp prst="textArchUp">
              <a:avLst>
                <a:gd name="adj" fmla="val 13632492"/>
              </a:avLst>
            </a:prstTxWarp>
            <a:spAutoFit/>
          </a:bodyPr>
          <a:lstStyle/>
          <a:p>
            <a:pPr marL="230188" indent="-230188" algn="ctr" fontAlgn="base">
              <a:lnSpc>
                <a:spcPct val="90000"/>
              </a:lnSpc>
              <a:spcBef>
                <a:spcPct val="0"/>
              </a:spcBef>
            </a:pPr>
            <a:r>
              <a:rPr lang="es-ES_tradnl" sz="900" dirty="0">
                <a:solidFill>
                  <a:schemeClr val="bg1">
                    <a:lumMod val="50000"/>
                  </a:schemeClr>
                </a:solidFill>
                <a:latin typeface="Calibri" pitchFamily="34" charset="0"/>
              </a:rPr>
              <a:t>4ª EVAL.</a:t>
            </a:r>
            <a:endParaRPr lang="es-ES" sz="900" b="1" dirty="0">
              <a:solidFill>
                <a:schemeClr val="bg1">
                  <a:lumMod val="50000"/>
                </a:schemeClr>
              </a:solidFill>
              <a:latin typeface="Calibri" pitchFamily="34" charset="0"/>
            </a:endParaRPr>
          </a:p>
        </p:txBody>
      </p:sp>
      <p:sp>
        <p:nvSpPr>
          <p:cNvPr id="72" name="AutoShape 4"/>
          <p:cNvSpPr>
            <a:spLocks noChangeArrowheads="1"/>
          </p:cNvSpPr>
          <p:nvPr/>
        </p:nvSpPr>
        <p:spPr bwMode="auto">
          <a:xfrm rot="19954190">
            <a:off x="5665668" y="2767641"/>
            <a:ext cx="1530399" cy="1530399"/>
          </a:xfrm>
          <a:prstGeom prst="rect">
            <a:avLst/>
          </a:prstGeom>
          <a:noFill/>
          <a:ln w="9525" algn="ctr">
            <a:noFill/>
            <a:round/>
            <a:headEnd/>
            <a:tailEnd/>
          </a:ln>
        </p:spPr>
        <p:txBody>
          <a:bodyPr wrap="none" lIns="36000" tIns="36000" rIns="36000" bIns="36000" anchor="ctr">
            <a:prstTxWarp prst="textArchUp">
              <a:avLst>
                <a:gd name="adj" fmla="val 13632492"/>
              </a:avLst>
            </a:prstTxWarp>
            <a:spAutoFit/>
          </a:bodyPr>
          <a:lstStyle/>
          <a:p>
            <a:pPr marL="230188" indent="-230188" algn="ctr" fontAlgn="base">
              <a:lnSpc>
                <a:spcPct val="90000"/>
              </a:lnSpc>
              <a:spcBef>
                <a:spcPct val="0"/>
              </a:spcBef>
            </a:pPr>
            <a:r>
              <a:rPr lang="es-ES_tradnl" sz="900" dirty="0">
                <a:solidFill>
                  <a:schemeClr val="bg1">
                    <a:lumMod val="50000"/>
                  </a:schemeClr>
                </a:solidFill>
                <a:latin typeface="Calibri" pitchFamily="34" charset="0"/>
              </a:rPr>
              <a:t>5ª EVAL.</a:t>
            </a:r>
            <a:endParaRPr lang="es-ES" sz="900" b="1" dirty="0">
              <a:solidFill>
                <a:schemeClr val="bg1">
                  <a:lumMod val="50000"/>
                </a:schemeClr>
              </a:solidFill>
              <a:latin typeface="Calibri" pitchFamily="34" charset="0"/>
            </a:endParaRPr>
          </a:p>
        </p:txBody>
      </p:sp>
      <p:pic>
        <p:nvPicPr>
          <p:cNvPr id="73" name="7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1247" y="3434810"/>
            <a:ext cx="948835" cy="472498"/>
          </a:xfrm>
          <a:prstGeom prst="rect">
            <a:avLst/>
          </a:prstGeom>
        </p:spPr>
      </p:pic>
      <p:sp>
        <p:nvSpPr>
          <p:cNvPr id="74" name="AutoShape 4"/>
          <p:cNvSpPr>
            <a:spLocks noChangeArrowheads="1"/>
          </p:cNvSpPr>
          <p:nvPr/>
        </p:nvSpPr>
        <p:spPr bwMode="auto">
          <a:xfrm>
            <a:off x="5896588" y="3201532"/>
            <a:ext cx="1098152" cy="214003"/>
          </a:xfrm>
          <a:prstGeom prst="rect">
            <a:avLst/>
          </a:prstGeom>
          <a:noFill/>
          <a:ln w="9525" algn="ctr">
            <a:noFill/>
            <a:round/>
            <a:headEnd/>
            <a:tailEnd/>
          </a:ln>
        </p:spPr>
        <p:txBody>
          <a:bodyPr wrap="none" lIns="36000" tIns="36000" rIns="36000" bIns="36000" anchor="t">
            <a:spAutoFit/>
          </a:bodyPr>
          <a:lstStyle/>
          <a:p>
            <a:pPr lvl="0" algn="ctr" fontAlgn="base">
              <a:spcBef>
                <a:spcPct val="0"/>
              </a:spcBef>
              <a:spcAft>
                <a:spcPts val="600"/>
              </a:spcAft>
              <a:defRPr/>
            </a:pPr>
            <a:r>
              <a:rPr lang="es-ES" sz="1000" b="1" dirty="0">
                <a:solidFill>
                  <a:schemeClr val="tx1">
                    <a:lumMod val="75000"/>
                    <a:lumOff val="25000"/>
                  </a:schemeClr>
                </a:solidFill>
                <a:latin typeface="Calibri" pitchFamily="34" charset="0"/>
              </a:rPr>
              <a:t>% peso en el ranking</a:t>
            </a:r>
          </a:p>
        </p:txBody>
      </p:sp>
      <p:sp>
        <p:nvSpPr>
          <p:cNvPr id="75" name="AutoShape 4"/>
          <p:cNvSpPr>
            <a:spLocks noChangeArrowheads="1"/>
          </p:cNvSpPr>
          <p:nvPr/>
        </p:nvSpPr>
        <p:spPr bwMode="auto">
          <a:xfrm>
            <a:off x="7927076" y="2060094"/>
            <a:ext cx="1508224" cy="432802"/>
          </a:xfrm>
          <a:prstGeom prst="rect">
            <a:avLst/>
          </a:prstGeom>
          <a:noFill/>
          <a:ln w="9525" algn="ctr">
            <a:noFill/>
            <a:round/>
            <a:headEnd/>
            <a:tailEnd/>
          </a:ln>
        </p:spPr>
        <p:txBody>
          <a:bodyPr wrap="none" lIns="36000" tIns="36000" rIns="36000" bIns="36000" anchor="t">
            <a:spAutoFit/>
          </a:bodyPr>
          <a:lstStyle/>
          <a:p>
            <a:pPr marL="271463" indent="-271463"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Comités de Dirección</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1.040</a:t>
            </a:r>
            <a:endParaRPr lang="es-ES" sz="1300" dirty="0">
              <a:solidFill>
                <a:schemeClr val="tx1">
                  <a:lumMod val="75000"/>
                  <a:lumOff val="25000"/>
                </a:schemeClr>
              </a:solidFill>
              <a:latin typeface="+mj-lt"/>
            </a:endParaRPr>
          </a:p>
        </p:txBody>
      </p:sp>
      <p:sp>
        <p:nvSpPr>
          <p:cNvPr id="76" name="AutoShape 4"/>
          <p:cNvSpPr>
            <a:spLocks noChangeArrowheads="1"/>
          </p:cNvSpPr>
          <p:nvPr/>
        </p:nvSpPr>
        <p:spPr bwMode="auto">
          <a:xfrm>
            <a:off x="7939832" y="4365104"/>
            <a:ext cx="2000672" cy="612851"/>
          </a:xfrm>
          <a:prstGeom prst="rect">
            <a:avLst/>
          </a:prstGeom>
          <a:noFill/>
          <a:ln w="9525" algn="ctr">
            <a:noFill/>
            <a:round/>
            <a:headEnd/>
            <a:tailEnd/>
          </a:ln>
        </p:spPr>
        <p:txBody>
          <a:bodyPr wrap="square" lIns="36000" tIns="36000" rIns="36000" bIns="36000" anchor="t">
            <a:spAutoFit/>
          </a:bodyPr>
          <a:lstStyle/>
          <a:p>
            <a:pPr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Periodistas de</a:t>
            </a:r>
            <a:br>
              <a:rPr lang="es-ES_tradnl" sz="1300" dirty="0">
                <a:ln>
                  <a:solidFill>
                    <a:schemeClr val="tx1">
                      <a:lumMod val="75000"/>
                      <a:lumOff val="25000"/>
                    </a:schemeClr>
                  </a:solidFill>
                </a:ln>
                <a:solidFill>
                  <a:schemeClr val="tx1">
                    <a:lumMod val="75000"/>
                    <a:lumOff val="25000"/>
                  </a:schemeClr>
                </a:solidFill>
                <a:latin typeface="+mj-lt"/>
              </a:rPr>
            </a:br>
            <a:r>
              <a:rPr lang="es-ES_tradnl" sz="1300" dirty="0">
                <a:ln>
                  <a:solidFill>
                    <a:schemeClr val="tx1">
                      <a:lumMod val="75000"/>
                      <a:lumOff val="25000"/>
                    </a:schemeClr>
                  </a:solidFill>
                </a:ln>
                <a:solidFill>
                  <a:schemeClr val="tx1">
                    <a:lumMod val="75000"/>
                    <a:lumOff val="25000"/>
                  </a:schemeClr>
                </a:solidFill>
                <a:latin typeface="+mj-lt"/>
              </a:rPr>
              <a:t>información económica</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90</a:t>
            </a:r>
            <a:endParaRPr lang="es-ES" sz="1300" dirty="0">
              <a:solidFill>
                <a:schemeClr val="tx1">
                  <a:lumMod val="75000"/>
                  <a:lumOff val="25000"/>
                </a:schemeClr>
              </a:solidFill>
              <a:latin typeface="+mj-lt"/>
            </a:endParaRPr>
          </a:p>
        </p:txBody>
      </p:sp>
      <p:sp>
        <p:nvSpPr>
          <p:cNvPr id="77" name="AutoShape 4"/>
          <p:cNvSpPr>
            <a:spLocks noChangeArrowheads="1"/>
          </p:cNvSpPr>
          <p:nvPr/>
        </p:nvSpPr>
        <p:spPr bwMode="auto">
          <a:xfrm>
            <a:off x="7417670" y="5198708"/>
            <a:ext cx="1835558" cy="412796"/>
          </a:xfrm>
          <a:prstGeom prst="rect">
            <a:avLst/>
          </a:prstGeom>
          <a:noFill/>
          <a:ln w="9525" algn="ctr">
            <a:noFill/>
            <a:round/>
            <a:headEnd/>
            <a:tailEnd/>
          </a:ln>
        </p:spPr>
        <p:txBody>
          <a:bodyPr wrap="none" lIns="36000" tIns="36000" rIns="36000" bIns="36000" anchor="t">
            <a:spAutoFit/>
          </a:bodyPr>
          <a:lstStyle/>
          <a:p>
            <a:pPr marL="271463" indent="-271463" fontAlgn="base">
              <a:lnSpc>
                <a:spcPct val="8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Gobierno/ Administración</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42</a:t>
            </a:r>
            <a:endParaRPr lang="es-ES" sz="1300" dirty="0">
              <a:solidFill>
                <a:schemeClr val="tx1">
                  <a:lumMod val="75000"/>
                  <a:lumOff val="25000"/>
                </a:schemeClr>
              </a:solidFill>
              <a:latin typeface="+mj-lt"/>
            </a:endParaRPr>
          </a:p>
        </p:txBody>
      </p:sp>
      <p:sp>
        <p:nvSpPr>
          <p:cNvPr id="79" name="AutoShape 4"/>
          <p:cNvSpPr>
            <a:spLocks noChangeArrowheads="1"/>
          </p:cNvSpPr>
          <p:nvPr/>
        </p:nvSpPr>
        <p:spPr bwMode="auto">
          <a:xfrm>
            <a:off x="7021834" y="5733256"/>
            <a:ext cx="779628" cy="432802"/>
          </a:xfrm>
          <a:prstGeom prst="rect">
            <a:avLst/>
          </a:prstGeom>
          <a:noFill/>
          <a:ln w="9525" algn="ctr">
            <a:noFill/>
            <a:round/>
            <a:headEnd/>
            <a:tailEnd/>
          </a:ln>
        </p:spPr>
        <p:txBody>
          <a:bodyPr wrap="none" lIns="36000" tIns="36000" rIns="36000" bIns="36000" anchor="t">
            <a:spAutoFit/>
          </a:bodyPr>
          <a:lstStyle/>
          <a:p>
            <a:pPr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ONG</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50</a:t>
            </a:r>
            <a:endParaRPr lang="es-ES" sz="1300" dirty="0">
              <a:solidFill>
                <a:schemeClr val="tx1">
                  <a:lumMod val="75000"/>
                  <a:lumOff val="25000"/>
                </a:schemeClr>
              </a:solidFill>
              <a:latin typeface="+mj-lt"/>
            </a:endParaRPr>
          </a:p>
        </p:txBody>
      </p:sp>
      <p:sp>
        <p:nvSpPr>
          <p:cNvPr id="80" name="AutoShape 4"/>
          <p:cNvSpPr>
            <a:spLocks noChangeArrowheads="1"/>
          </p:cNvSpPr>
          <p:nvPr/>
        </p:nvSpPr>
        <p:spPr bwMode="auto">
          <a:xfrm>
            <a:off x="6535884" y="6222708"/>
            <a:ext cx="779628" cy="432802"/>
          </a:xfrm>
          <a:prstGeom prst="rect">
            <a:avLst/>
          </a:prstGeom>
          <a:noFill/>
          <a:ln w="9525" algn="ctr">
            <a:noFill/>
            <a:round/>
            <a:headEnd/>
            <a:tailEnd/>
          </a:ln>
        </p:spPr>
        <p:txBody>
          <a:bodyPr wrap="none" lIns="36000" tIns="36000" rIns="36000" bIns="36000" anchor="t">
            <a:spAutoFit/>
          </a:bodyPr>
          <a:lstStyle/>
          <a:p>
            <a:pPr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Sindicatos</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89</a:t>
            </a:r>
            <a:endParaRPr lang="es-ES" sz="1300" dirty="0">
              <a:solidFill>
                <a:schemeClr val="tx1">
                  <a:lumMod val="75000"/>
                  <a:lumOff val="25000"/>
                </a:schemeClr>
              </a:solidFill>
              <a:latin typeface="+mj-lt"/>
            </a:endParaRPr>
          </a:p>
        </p:txBody>
      </p:sp>
      <p:sp>
        <p:nvSpPr>
          <p:cNvPr id="81" name="AutoShape 4"/>
          <p:cNvSpPr>
            <a:spLocks noChangeArrowheads="1"/>
          </p:cNvSpPr>
          <p:nvPr/>
        </p:nvSpPr>
        <p:spPr bwMode="auto">
          <a:xfrm>
            <a:off x="4449595" y="5796211"/>
            <a:ext cx="1234496" cy="612851"/>
          </a:xfrm>
          <a:prstGeom prst="rect">
            <a:avLst/>
          </a:prstGeom>
          <a:noFill/>
          <a:ln w="9525" algn="ctr">
            <a:noFill/>
            <a:round/>
            <a:headEnd/>
            <a:tailEnd/>
          </a:ln>
        </p:spPr>
        <p:txBody>
          <a:bodyPr wrap="none" lIns="36000" tIns="36000" rIns="36000" bIns="36000" anchor="t">
            <a:spAutoFit/>
          </a:bodyPr>
          <a:lstStyle/>
          <a:p>
            <a:pPr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Asociaciones</a:t>
            </a:r>
            <a:br>
              <a:rPr lang="es-ES_tradnl" sz="1300" dirty="0">
                <a:ln>
                  <a:solidFill>
                    <a:schemeClr val="tx1">
                      <a:lumMod val="75000"/>
                      <a:lumOff val="25000"/>
                    </a:schemeClr>
                  </a:solidFill>
                </a:ln>
                <a:solidFill>
                  <a:schemeClr val="tx1">
                    <a:lumMod val="75000"/>
                    <a:lumOff val="25000"/>
                  </a:schemeClr>
                </a:solidFill>
                <a:latin typeface="+mj-lt"/>
              </a:rPr>
            </a:br>
            <a:r>
              <a:rPr lang="es-ES_tradnl" sz="1300" dirty="0">
                <a:ln>
                  <a:solidFill>
                    <a:schemeClr val="tx1">
                      <a:lumMod val="75000"/>
                      <a:lumOff val="25000"/>
                    </a:schemeClr>
                  </a:solidFill>
                </a:ln>
                <a:solidFill>
                  <a:schemeClr val="tx1">
                    <a:lumMod val="75000"/>
                    <a:lumOff val="25000"/>
                  </a:schemeClr>
                </a:solidFill>
                <a:latin typeface="+mj-lt"/>
              </a:rPr>
              <a:t>de consumidores</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45</a:t>
            </a:r>
            <a:endParaRPr lang="es-ES" sz="1300" dirty="0">
              <a:solidFill>
                <a:schemeClr val="tx1">
                  <a:lumMod val="75000"/>
                  <a:lumOff val="25000"/>
                </a:schemeClr>
              </a:solidFill>
              <a:latin typeface="+mj-lt"/>
            </a:endParaRPr>
          </a:p>
        </p:txBody>
      </p:sp>
      <p:sp>
        <p:nvSpPr>
          <p:cNvPr id="82" name="AutoShape 4"/>
          <p:cNvSpPr>
            <a:spLocks noChangeArrowheads="1"/>
          </p:cNvSpPr>
          <p:nvPr/>
        </p:nvSpPr>
        <p:spPr bwMode="auto">
          <a:xfrm>
            <a:off x="3779680" y="5174307"/>
            <a:ext cx="1359337" cy="612851"/>
          </a:xfrm>
          <a:prstGeom prst="rect">
            <a:avLst/>
          </a:prstGeom>
          <a:noFill/>
          <a:ln w="9525" algn="ctr">
            <a:noFill/>
            <a:round/>
            <a:headEnd/>
            <a:tailEnd/>
          </a:ln>
        </p:spPr>
        <p:txBody>
          <a:bodyPr wrap="none" lIns="36000" tIns="36000" rIns="36000" bIns="36000" anchor="t">
            <a:spAutoFit/>
          </a:bodyPr>
          <a:lstStyle/>
          <a:p>
            <a:pPr fontAlgn="base">
              <a:lnSpc>
                <a:spcPct val="90000"/>
              </a:lnSpc>
              <a:spcBef>
                <a:spcPct val="0"/>
              </a:spcBef>
            </a:pPr>
            <a:r>
              <a:rPr lang="es-ES_tradnl" sz="1300" dirty="0" err="1">
                <a:ln>
                  <a:solidFill>
                    <a:schemeClr val="tx1">
                      <a:lumMod val="75000"/>
                      <a:lumOff val="25000"/>
                    </a:schemeClr>
                  </a:solidFill>
                </a:ln>
                <a:solidFill>
                  <a:schemeClr val="tx1">
                    <a:lumMod val="75000"/>
                    <a:lumOff val="25000"/>
                  </a:schemeClr>
                </a:solidFill>
                <a:latin typeface="+mj-lt"/>
              </a:rPr>
              <a:t>Influencers</a:t>
            </a:r>
            <a:r>
              <a:rPr lang="es-ES_tradnl" sz="1300" dirty="0">
                <a:ln>
                  <a:solidFill>
                    <a:schemeClr val="tx1">
                      <a:lumMod val="75000"/>
                      <a:lumOff val="25000"/>
                    </a:schemeClr>
                  </a:solidFill>
                </a:ln>
                <a:solidFill>
                  <a:schemeClr val="tx1">
                    <a:lumMod val="75000"/>
                    <a:lumOff val="25000"/>
                  </a:schemeClr>
                </a:solidFill>
                <a:latin typeface="+mj-lt"/>
              </a:rPr>
              <a:t> y social</a:t>
            </a:r>
            <a:br>
              <a:rPr lang="es-ES_tradnl" sz="1300" dirty="0">
                <a:ln>
                  <a:solidFill>
                    <a:schemeClr val="tx1">
                      <a:lumMod val="75000"/>
                      <a:lumOff val="25000"/>
                    </a:schemeClr>
                  </a:solidFill>
                </a:ln>
                <a:solidFill>
                  <a:schemeClr val="tx1">
                    <a:lumMod val="75000"/>
                    <a:lumOff val="25000"/>
                  </a:schemeClr>
                </a:solidFill>
                <a:latin typeface="+mj-lt"/>
              </a:rPr>
            </a:br>
            <a:r>
              <a:rPr lang="es-ES_tradnl" sz="1300" dirty="0">
                <a:ln>
                  <a:solidFill>
                    <a:schemeClr val="tx1">
                      <a:lumMod val="75000"/>
                      <a:lumOff val="25000"/>
                    </a:schemeClr>
                  </a:solidFill>
                </a:ln>
                <a:solidFill>
                  <a:schemeClr val="tx1">
                    <a:lumMod val="75000"/>
                    <a:lumOff val="25000"/>
                  </a:schemeClr>
                </a:solidFill>
                <a:latin typeface="+mj-lt"/>
              </a:rPr>
              <a:t>media managers</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59</a:t>
            </a:r>
            <a:endParaRPr lang="es-ES" sz="1300" dirty="0">
              <a:solidFill>
                <a:schemeClr val="tx1">
                  <a:lumMod val="75000"/>
                  <a:lumOff val="25000"/>
                </a:schemeClr>
              </a:solidFill>
              <a:latin typeface="+mj-lt"/>
            </a:endParaRPr>
          </a:p>
        </p:txBody>
      </p:sp>
      <p:sp>
        <p:nvSpPr>
          <p:cNvPr id="83" name="AutoShape 4"/>
          <p:cNvSpPr>
            <a:spLocks noChangeArrowheads="1"/>
          </p:cNvSpPr>
          <p:nvPr/>
        </p:nvSpPr>
        <p:spPr bwMode="auto">
          <a:xfrm>
            <a:off x="3584848" y="4535630"/>
            <a:ext cx="1209681" cy="612851"/>
          </a:xfrm>
          <a:prstGeom prst="rect">
            <a:avLst/>
          </a:prstGeom>
          <a:noFill/>
          <a:ln w="9525" algn="ctr">
            <a:noFill/>
            <a:round/>
            <a:headEnd/>
            <a:tailEnd/>
          </a:ln>
        </p:spPr>
        <p:txBody>
          <a:bodyPr wrap="none" lIns="36000" tIns="36000" rIns="36000" bIns="36000" anchor="t">
            <a:spAutoFit/>
          </a:bodyPr>
          <a:lstStyle/>
          <a:p>
            <a:pPr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Catedráticos del</a:t>
            </a:r>
            <a:br>
              <a:rPr lang="es-ES_tradnl" sz="1300" dirty="0">
                <a:ln>
                  <a:solidFill>
                    <a:schemeClr val="tx1">
                      <a:lumMod val="75000"/>
                      <a:lumOff val="25000"/>
                    </a:schemeClr>
                  </a:solidFill>
                </a:ln>
                <a:solidFill>
                  <a:schemeClr val="tx1">
                    <a:lumMod val="75000"/>
                    <a:lumOff val="25000"/>
                  </a:schemeClr>
                </a:solidFill>
                <a:latin typeface="+mj-lt"/>
              </a:rPr>
            </a:br>
            <a:r>
              <a:rPr lang="es-ES_tradnl" sz="1300" dirty="0">
                <a:ln>
                  <a:solidFill>
                    <a:schemeClr val="tx1">
                      <a:lumMod val="75000"/>
                      <a:lumOff val="25000"/>
                    </a:schemeClr>
                  </a:solidFill>
                </a:ln>
                <a:solidFill>
                  <a:schemeClr val="tx1">
                    <a:lumMod val="75000"/>
                    <a:lumOff val="25000"/>
                  </a:schemeClr>
                </a:solidFill>
                <a:latin typeface="+mj-lt"/>
              </a:rPr>
              <a:t>área de empresa</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73</a:t>
            </a:r>
            <a:endParaRPr lang="es-ES" sz="1300" dirty="0">
              <a:solidFill>
                <a:schemeClr val="tx1">
                  <a:lumMod val="75000"/>
                  <a:lumOff val="25000"/>
                </a:schemeClr>
              </a:solidFill>
              <a:latin typeface="+mj-lt"/>
            </a:endParaRPr>
          </a:p>
        </p:txBody>
      </p:sp>
      <p:sp>
        <p:nvSpPr>
          <p:cNvPr id="84" name="AutoShape 4"/>
          <p:cNvSpPr>
            <a:spLocks noChangeArrowheads="1"/>
          </p:cNvSpPr>
          <p:nvPr/>
        </p:nvSpPr>
        <p:spPr bwMode="auto">
          <a:xfrm>
            <a:off x="3687211" y="2666660"/>
            <a:ext cx="1114655" cy="709801"/>
          </a:xfrm>
          <a:prstGeom prst="rect">
            <a:avLst/>
          </a:prstGeom>
          <a:noFill/>
          <a:ln w="9525" algn="ctr">
            <a:noFill/>
            <a:round/>
            <a:headEnd/>
            <a:tailEnd/>
          </a:ln>
        </p:spPr>
        <p:txBody>
          <a:bodyPr wrap="none" lIns="36000" tIns="36000" rIns="36000" bIns="36000" anchor="t">
            <a:spAutoFit/>
          </a:bodyPr>
          <a:lstStyle/>
          <a:p>
            <a:pPr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Merco Talento</a:t>
            </a:r>
          </a:p>
          <a:p>
            <a:pPr fontAlgn="base">
              <a:lnSpc>
                <a:spcPct val="90000"/>
              </a:lnSpc>
              <a:spcBef>
                <a:spcPct val="0"/>
              </a:spcBef>
            </a:pPr>
            <a:r>
              <a:rPr lang="es-ES" sz="1000" b="1" dirty="0">
                <a:solidFill>
                  <a:schemeClr val="tx1">
                    <a:lumMod val="75000"/>
                    <a:lumOff val="25000"/>
                  </a:schemeClr>
                </a:solidFill>
                <a:latin typeface="+mj-lt"/>
              </a:rPr>
              <a:t>(Ocho fuentes </a:t>
            </a:r>
            <a:br>
              <a:rPr lang="es-ES" sz="1000" b="1" dirty="0">
                <a:solidFill>
                  <a:schemeClr val="tx1">
                    <a:lumMod val="75000"/>
                    <a:lumOff val="25000"/>
                  </a:schemeClr>
                </a:solidFill>
                <a:latin typeface="+mj-lt"/>
              </a:rPr>
            </a:br>
            <a:r>
              <a:rPr lang="es-ES" sz="1000" b="1" dirty="0">
                <a:solidFill>
                  <a:schemeClr val="tx1">
                    <a:lumMod val="75000"/>
                    <a:lumOff val="25000"/>
                  </a:schemeClr>
                </a:solidFill>
                <a:latin typeface="+mj-lt"/>
              </a:rPr>
              <a:t>de información)</a:t>
            </a:r>
            <a:endParaRPr lang="es-ES_tradnl" sz="1000" b="1" dirty="0">
              <a:solidFill>
                <a:schemeClr val="tx1">
                  <a:lumMod val="75000"/>
                  <a:lumOff val="25000"/>
                </a:schemeClr>
              </a:solidFill>
              <a:latin typeface="+mj-lt"/>
            </a:endParaRP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30.735 </a:t>
            </a:r>
            <a:endParaRPr lang="es-ES" sz="1300" dirty="0">
              <a:solidFill>
                <a:schemeClr val="tx1">
                  <a:lumMod val="75000"/>
                  <a:lumOff val="25000"/>
                </a:schemeClr>
              </a:solidFill>
              <a:latin typeface="+mj-lt"/>
            </a:endParaRPr>
          </a:p>
        </p:txBody>
      </p:sp>
      <p:sp>
        <p:nvSpPr>
          <p:cNvPr id="85" name="AutoShape 4"/>
          <p:cNvSpPr>
            <a:spLocks noChangeArrowheads="1"/>
          </p:cNvSpPr>
          <p:nvPr/>
        </p:nvSpPr>
        <p:spPr bwMode="auto">
          <a:xfrm>
            <a:off x="3322977" y="3788286"/>
            <a:ext cx="1189355" cy="432802"/>
          </a:xfrm>
          <a:prstGeom prst="rect">
            <a:avLst/>
          </a:prstGeom>
          <a:noFill/>
          <a:ln w="9525" algn="ctr">
            <a:noFill/>
            <a:round/>
            <a:headEnd/>
            <a:tailEnd/>
          </a:ln>
        </p:spPr>
        <p:txBody>
          <a:bodyPr wrap="none" lIns="36000" tIns="36000" rIns="36000" bIns="36000" anchor="t">
            <a:spAutoFit/>
          </a:bodyPr>
          <a:lstStyle/>
          <a:p>
            <a:pPr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Merco Consumo</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1.254</a:t>
            </a:r>
            <a:endParaRPr lang="es-ES" sz="1300" dirty="0">
              <a:solidFill>
                <a:schemeClr val="tx1">
                  <a:lumMod val="75000"/>
                  <a:lumOff val="25000"/>
                </a:schemeClr>
              </a:solidFill>
              <a:latin typeface="+mj-lt"/>
            </a:endParaRPr>
          </a:p>
        </p:txBody>
      </p:sp>
      <p:sp>
        <p:nvSpPr>
          <p:cNvPr id="86" name="AutoShape 4"/>
          <p:cNvSpPr>
            <a:spLocks noChangeArrowheads="1"/>
          </p:cNvSpPr>
          <p:nvPr/>
        </p:nvSpPr>
        <p:spPr bwMode="auto">
          <a:xfrm>
            <a:off x="3922959" y="1610694"/>
            <a:ext cx="1623357" cy="606695"/>
          </a:xfrm>
          <a:prstGeom prst="rect">
            <a:avLst/>
          </a:prstGeom>
          <a:noFill/>
          <a:ln w="9525" algn="ctr">
            <a:noFill/>
            <a:round/>
            <a:headEnd/>
            <a:tailEnd/>
          </a:ln>
        </p:spPr>
        <p:txBody>
          <a:bodyPr wrap="square" lIns="36000" tIns="36000" rIns="36000" bIns="36000" anchor="t">
            <a:spAutoFit/>
          </a:bodyPr>
          <a:lstStyle/>
          <a:p>
            <a:pPr fontAlgn="base">
              <a:spcBef>
                <a:spcPct val="0"/>
              </a:spcBef>
            </a:pPr>
            <a:r>
              <a:rPr lang="es-ES_tradnl" sz="1300" dirty="0">
                <a:ln>
                  <a:solidFill>
                    <a:schemeClr val="tx1">
                      <a:lumMod val="75000"/>
                      <a:lumOff val="25000"/>
                    </a:schemeClr>
                  </a:solidFill>
                </a:ln>
                <a:solidFill>
                  <a:schemeClr val="tx1">
                    <a:lumMod val="75000"/>
                    <a:lumOff val="25000"/>
                  </a:schemeClr>
                </a:solidFill>
                <a:latin typeface="+mj-lt"/>
              </a:rPr>
              <a:t>Evaluación de Méritos </a:t>
            </a:r>
            <a:r>
              <a:rPr lang="es-ES_tradnl" sz="1000" dirty="0">
                <a:solidFill>
                  <a:schemeClr val="tx1">
                    <a:lumMod val="75000"/>
                    <a:lumOff val="25000"/>
                  </a:schemeClr>
                </a:solidFill>
                <a:latin typeface="+mj-lt"/>
              </a:rPr>
              <a:t>(Indicadores objetivos)</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68</a:t>
            </a:r>
            <a:endParaRPr lang="es-ES" sz="1300" dirty="0">
              <a:solidFill>
                <a:schemeClr val="tx1">
                  <a:lumMod val="75000"/>
                  <a:lumOff val="25000"/>
                </a:schemeClr>
              </a:solidFill>
              <a:latin typeface="+mj-lt"/>
            </a:endParaRPr>
          </a:p>
        </p:txBody>
      </p:sp>
      <p:sp>
        <p:nvSpPr>
          <p:cNvPr id="87" name="AutoShape 4"/>
          <p:cNvSpPr>
            <a:spLocks noChangeArrowheads="1"/>
          </p:cNvSpPr>
          <p:nvPr/>
        </p:nvSpPr>
        <p:spPr bwMode="auto">
          <a:xfrm>
            <a:off x="8150404" y="3759771"/>
            <a:ext cx="1463918" cy="432802"/>
          </a:xfrm>
          <a:prstGeom prst="rect">
            <a:avLst/>
          </a:prstGeom>
          <a:noFill/>
          <a:ln w="9525" algn="ctr">
            <a:noFill/>
            <a:round/>
            <a:headEnd/>
            <a:tailEnd/>
          </a:ln>
        </p:spPr>
        <p:txBody>
          <a:bodyPr wrap="none" lIns="36000" tIns="36000" rIns="36000" bIns="36000" anchor="t">
            <a:spAutoFit/>
          </a:bodyPr>
          <a:lstStyle/>
          <a:p>
            <a:pPr marL="271463" indent="-271463"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Analistas financieros</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90</a:t>
            </a:r>
            <a:endParaRPr lang="es-ES" sz="1300" dirty="0">
              <a:solidFill>
                <a:schemeClr val="tx1">
                  <a:lumMod val="75000"/>
                  <a:lumOff val="25000"/>
                </a:schemeClr>
              </a:solidFill>
              <a:latin typeface="+mj-lt"/>
            </a:endParaRPr>
          </a:p>
        </p:txBody>
      </p:sp>
      <p:sp>
        <p:nvSpPr>
          <p:cNvPr id="88" name="87 Forma libre"/>
          <p:cNvSpPr/>
          <p:nvPr/>
        </p:nvSpPr>
        <p:spPr>
          <a:xfrm>
            <a:off x="7563394" y="2190807"/>
            <a:ext cx="353085" cy="543208"/>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650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88 Forma libre"/>
          <p:cNvSpPr/>
          <p:nvPr/>
        </p:nvSpPr>
        <p:spPr>
          <a:xfrm flipV="1">
            <a:off x="7776072" y="3717032"/>
            <a:ext cx="353085" cy="180000"/>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AE1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89 Forma libre"/>
          <p:cNvSpPr/>
          <p:nvPr/>
        </p:nvSpPr>
        <p:spPr>
          <a:xfrm flipV="1">
            <a:off x="7687206" y="4311202"/>
            <a:ext cx="216000" cy="180000"/>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AE1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90 Forma libre"/>
          <p:cNvSpPr/>
          <p:nvPr/>
        </p:nvSpPr>
        <p:spPr>
          <a:xfrm flipV="1">
            <a:off x="7149272" y="4787968"/>
            <a:ext cx="252000" cy="504000"/>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AE1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91 Forma libre"/>
          <p:cNvSpPr/>
          <p:nvPr/>
        </p:nvSpPr>
        <p:spPr>
          <a:xfrm flipV="1">
            <a:off x="6749004" y="4986433"/>
            <a:ext cx="252000" cy="880646"/>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AE1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92 Forma libre"/>
          <p:cNvSpPr/>
          <p:nvPr/>
        </p:nvSpPr>
        <p:spPr>
          <a:xfrm flipV="1">
            <a:off x="6283527" y="5139501"/>
            <a:ext cx="216000" cy="1199117"/>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AE1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4" name="93 Forma libre"/>
          <p:cNvSpPr/>
          <p:nvPr/>
        </p:nvSpPr>
        <p:spPr>
          <a:xfrm flipH="1" flipV="1">
            <a:off x="5618162" y="5032482"/>
            <a:ext cx="353085" cy="880646"/>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AE1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94 Forma libre"/>
          <p:cNvSpPr/>
          <p:nvPr/>
        </p:nvSpPr>
        <p:spPr>
          <a:xfrm flipH="1" flipV="1">
            <a:off x="5168626" y="4875518"/>
            <a:ext cx="449536" cy="440323"/>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AE1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95 Forma libre"/>
          <p:cNvSpPr/>
          <p:nvPr/>
        </p:nvSpPr>
        <p:spPr>
          <a:xfrm flipH="1" flipV="1">
            <a:off x="4835841" y="4499649"/>
            <a:ext cx="454710" cy="276285"/>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AE1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96 Forma libre"/>
          <p:cNvSpPr/>
          <p:nvPr/>
        </p:nvSpPr>
        <p:spPr>
          <a:xfrm flipH="1">
            <a:off x="5573246" y="1916832"/>
            <a:ext cx="243850" cy="276285"/>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97 Forma libre"/>
          <p:cNvSpPr/>
          <p:nvPr/>
        </p:nvSpPr>
        <p:spPr>
          <a:xfrm flipH="1">
            <a:off x="4745841" y="2792675"/>
            <a:ext cx="180000" cy="276285"/>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F9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98 Forma libre"/>
          <p:cNvSpPr/>
          <p:nvPr/>
        </p:nvSpPr>
        <p:spPr>
          <a:xfrm flipH="1" flipV="1">
            <a:off x="4512332" y="3663129"/>
            <a:ext cx="386954" cy="276285"/>
          </a:xfrm>
          <a:custGeom>
            <a:avLst/>
            <a:gdLst>
              <a:gd name="connsiteX0" fmla="*/ 0 w 353085"/>
              <a:gd name="connsiteY0" fmla="*/ 543208 h 543208"/>
              <a:gd name="connsiteX1" fmla="*/ 0 w 353085"/>
              <a:gd name="connsiteY1" fmla="*/ 0 h 543208"/>
              <a:gd name="connsiteX2" fmla="*/ 353085 w 353085"/>
              <a:gd name="connsiteY2" fmla="*/ 0 h 543208"/>
            </a:gdLst>
            <a:ahLst/>
            <a:cxnLst>
              <a:cxn ang="0">
                <a:pos x="connsiteX0" y="connsiteY0"/>
              </a:cxn>
              <a:cxn ang="0">
                <a:pos x="connsiteX1" y="connsiteY1"/>
              </a:cxn>
              <a:cxn ang="0">
                <a:pos x="connsiteX2" y="connsiteY2"/>
              </a:cxn>
            </a:cxnLst>
            <a:rect l="l" t="t" r="r" b="b"/>
            <a:pathLst>
              <a:path w="353085" h="543208">
                <a:moveTo>
                  <a:pt x="0" y="543208"/>
                </a:moveTo>
                <a:lnTo>
                  <a:pt x="0" y="0"/>
                </a:lnTo>
                <a:lnTo>
                  <a:pt x="353085" y="0"/>
                </a:lnTo>
              </a:path>
            </a:pathLst>
          </a:custGeom>
          <a:noFill/>
          <a:ln w="12700">
            <a:solidFill>
              <a:srgbClr val="DA3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0" name="AutoShape 4"/>
          <p:cNvSpPr>
            <a:spLocks noChangeArrowheads="1"/>
          </p:cNvSpPr>
          <p:nvPr/>
        </p:nvSpPr>
        <p:spPr bwMode="auto">
          <a:xfrm>
            <a:off x="6465168" y="1052736"/>
            <a:ext cx="2048885" cy="671704"/>
          </a:xfrm>
          <a:prstGeom prst="rect">
            <a:avLst/>
          </a:prstGeom>
          <a:noFill/>
          <a:ln w="9525" algn="ctr">
            <a:noFill/>
            <a:round/>
            <a:headEnd/>
            <a:tailEnd/>
          </a:ln>
        </p:spPr>
        <p:txBody>
          <a:bodyPr wrap="none" lIns="36000" tIns="72000" rIns="36000" bIns="72000" anchor="t">
            <a:spAutoFit/>
          </a:bodyPr>
          <a:lstStyle/>
          <a:p>
            <a:pPr fontAlgn="base">
              <a:lnSpc>
                <a:spcPct val="90000"/>
              </a:lnSpc>
              <a:spcBef>
                <a:spcPct val="0"/>
              </a:spcBef>
            </a:pPr>
            <a:r>
              <a:rPr lang="es-ES_tradnl" sz="1300" dirty="0">
                <a:ln>
                  <a:solidFill>
                    <a:schemeClr val="tx1">
                      <a:lumMod val="75000"/>
                      <a:lumOff val="25000"/>
                    </a:schemeClr>
                  </a:solidFill>
                </a:ln>
                <a:solidFill>
                  <a:schemeClr val="tx1">
                    <a:lumMod val="75000"/>
                    <a:lumOff val="25000"/>
                  </a:schemeClr>
                </a:solidFill>
                <a:latin typeface="+mj-lt"/>
              </a:rPr>
              <a:t>DIRCOM y Líderes de opinión</a:t>
            </a:r>
          </a:p>
          <a:p>
            <a:pPr fontAlgn="base">
              <a:lnSpc>
                <a:spcPct val="90000"/>
              </a:lnSpc>
              <a:spcBef>
                <a:spcPct val="0"/>
              </a:spcBef>
            </a:pPr>
            <a:r>
              <a:rPr lang="es-ES_tradnl" sz="1200" dirty="0">
                <a:solidFill>
                  <a:schemeClr val="tx1">
                    <a:lumMod val="75000"/>
                    <a:lumOff val="25000"/>
                  </a:schemeClr>
                </a:solidFill>
                <a:latin typeface="+mj-lt"/>
              </a:rPr>
              <a:t>Ranking de liderazgo	</a:t>
            </a:r>
          </a:p>
          <a:p>
            <a:pPr fontAlgn="base">
              <a:lnSpc>
                <a:spcPct val="90000"/>
              </a:lnSpc>
              <a:spcBef>
                <a:spcPct val="0"/>
              </a:spcBef>
            </a:pPr>
            <a:r>
              <a:rPr lang="es-ES_tradnl" sz="900" dirty="0">
                <a:solidFill>
                  <a:schemeClr val="tx1">
                    <a:lumMod val="75000"/>
                    <a:lumOff val="25000"/>
                  </a:schemeClr>
                </a:solidFill>
                <a:latin typeface="+mj-lt"/>
              </a:rPr>
              <a:t>MUESTRA:</a:t>
            </a:r>
            <a:r>
              <a:rPr lang="es-ES_tradnl" sz="1300" dirty="0">
                <a:solidFill>
                  <a:schemeClr val="tx1">
                    <a:lumMod val="75000"/>
                    <a:lumOff val="25000"/>
                  </a:schemeClr>
                </a:solidFill>
                <a:latin typeface="+mj-lt"/>
              </a:rPr>
              <a:t> 50</a:t>
            </a:r>
            <a:endParaRPr lang="es-ES" sz="1300" dirty="0">
              <a:solidFill>
                <a:schemeClr val="tx1">
                  <a:lumMod val="75000"/>
                  <a:lumOff val="25000"/>
                </a:schemeClr>
              </a:solidFill>
              <a:latin typeface="+mj-lt"/>
            </a:endParaRPr>
          </a:p>
        </p:txBody>
      </p:sp>
    </p:spTree>
    <p:extLst>
      <p:ext uri="{BB962C8B-B14F-4D97-AF65-F5344CB8AC3E}">
        <p14:creationId xmlns:p14="http://schemas.microsoft.com/office/powerpoint/2010/main" val="38214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n>
                  <a:solidFill>
                    <a:schemeClr val="bg1"/>
                  </a:solidFill>
                </a:ln>
                <a:latin typeface="Calibri" pitchFamily="34" charset="0"/>
              </a:rPr>
              <a:t>TRANSPARENCIA, INDEPENDENCIA y RIGOR de Merco</a:t>
            </a:r>
            <a:br>
              <a:rPr lang="es-ES" dirty="0">
                <a:ln>
                  <a:solidFill>
                    <a:schemeClr val="bg1"/>
                  </a:solidFill>
                </a:ln>
                <a:latin typeface="Calibri" pitchFamily="34" charset="0"/>
              </a:rPr>
            </a:br>
            <a:r>
              <a:rPr lang="es-ES" sz="1600" dirty="0">
                <a:ln>
                  <a:solidFill>
                    <a:srgbClr val="FFFFFF"/>
                  </a:solidFill>
                </a:ln>
                <a:solidFill>
                  <a:srgbClr val="FFFFFF"/>
                </a:solidFill>
                <a:latin typeface="Calibri" pitchFamily="34" charset="0"/>
              </a:rPr>
              <a:t>Ficha técnica Merco Colombia 2017</a:t>
            </a:r>
            <a:endParaRPr lang="es-ES" dirty="0"/>
          </a:p>
        </p:txBody>
      </p:sp>
      <p:sp>
        <p:nvSpPr>
          <p:cNvPr id="17" name="Text Box 13"/>
          <p:cNvSpPr txBox="1">
            <a:spLocks noChangeArrowheads="1"/>
          </p:cNvSpPr>
          <p:nvPr/>
        </p:nvSpPr>
        <p:spPr bwMode="auto">
          <a:xfrm>
            <a:off x="666695" y="1543223"/>
            <a:ext cx="3926710" cy="1007181"/>
          </a:xfrm>
          <a:prstGeom prst="rect">
            <a:avLst/>
          </a:prstGeom>
          <a:noFill/>
          <a:ln w="50800">
            <a:noFill/>
            <a:miter lim="800000"/>
            <a:headEnd/>
            <a:tailEnd/>
          </a:ln>
        </p:spPr>
        <p:txBody>
          <a:bodyPr wrap="square" lIns="72000" tIns="72000" rIns="72000" bIns="72000" anchor="t">
            <a:spAutoFit/>
          </a:bodyPr>
          <a:lstStyle/>
          <a:p>
            <a:pPr algn="just">
              <a:spcAft>
                <a:spcPts val="1200"/>
              </a:spcAft>
            </a:pPr>
            <a:r>
              <a:rPr lang="es-ES_tradnl" sz="1400" dirty="0">
                <a:ln>
                  <a:solidFill>
                    <a:prstClr val="black">
                      <a:lumMod val="75000"/>
                      <a:lumOff val="25000"/>
                    </a:prstClr>
                  </a:solidFill>
                </a:ln>
                <a:solidFill>
                  <a:prstClr val="black">
                    <a:lumMod val="75000"/>
                    <a:lumOff val="25000"/>
                  </a:prstClr>
                </a:solidFill>
                <a:latin typeface="Calibri" pitchFamily="34" charset="0"/>
              </a:rPr>
              <a:t>1.040 directivos empresariales </a:t>
            </a:r>
            <a:r>
              <a:rPr lang="es-ES_tradnl" sz="1400" dirty="0">
                <a:solidFill>
                  <a:schemeClr val="tx1">
                    <a:lumMod val="75000"/>
                    <a:lumOff val="25000"/>
                  </a:schemeClr>
                </a:solidFill>
                <a:latin typeface="Calibri" pitchFamily="34" charset="0"/>
              </a:rPr>
              <a:t>(miembros del comité de dirección de compañías que operan en Colombia con facturación superior a 30 millones de dólares) respondieron el cuestionario.</a:t>
            </a:r>
            <a:endParaRPr lang="es-ES_tradnl" sz="1400" dirty="0">
              <a:ln>
                <a:solidFill>
                  <a:prstClr val="black">
                    <a:lumMod val="75000"/>
                    <a:lumOff val="25000"/>
                  </a:prstClr>
                </a:solidFill>
              </a:ln>
              <a:solidFill>
                <a:prstClr val="black">
                  <a:lumMod val="75000"/>
                  <a:lumOff val="25000"/>
                </a:prstClr>
              </a:solidFill>
              <a:latin typeface="Calibri" pitchFamily="34" charset="0"/>
            </a:endParaRPr>
          </a:p>
        </p:txBody>
      </p:sp>
      <p:cxnSp>
        <p:nvCxnSpPr>
          <p:cNvPr id="19" name="18 Conector recto"/>
          <p:cNvCxnSpPr/>
          <p:nvPr/>
        </p:nvCxnSpPr>
        <p:spPr>
          <a:xfrm>
            <a:off x="666250" y="1340768"/>
            <a:ext cx="39276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 Box 13"/>
          <p:cNvSpPr txBox="1">
            <a:spLocks noChangeArrowheads="1"/>
          </p:cNvSpPr>
          <p:nvPr/>
        </p:nvSpPr>
        <p:spPr bwMode="auto">
          <a:xfrm>
            <a:off x="5148995" y="1617361"/>
            <a:ext cx="3926710" cy="576293"/>
          </a:xfrm>
          <a:prstGeom prst="rect">
            <a:avLst/>
          </a:prstGeom>
          <a:noFill/>
          <a:ln w="50800">
            <a:noFill/>
            <a:miter lim="800000"/>
            <a:headEnd/>
            <a:tailEnd/>
          </a:ln>
        </p:spPr>
        <p:txBody>
          <a:bodyPr wrap="square" lIns="72000" tIns="72000" rIns="72000" bIns="72000" anchor="t">
            <a:spAutoFit/>
          </a:bodyPr>
          <a:lstStyle/>
          <a:p>
            <a:pPr algn="just">
              <a:spcAft>
                <a:spcPts val="1200"/>
              </a:spcAft>
            </a:pPr>
            <a:r>
              <a:rPr lang="es-ES_tradnl" sz="1400" dirty="0">
                <a:ln>
                  <a:solidFill>
                    <a:prstClr val="black">
                      <a:lumMod val="75000"/>
                      <a:lumOff val="25000"/>
                    </a:prstClr>
                  </a:solidFill>
                </a:ln>
                <a:solidFill>
                  <a:prstClr val="black">
                    <a:lumMod val="75000"/>
                    <a:lumOff val="25000"/>
                  </a:prstClr>
                </a:solidFill>
                <a:latin typeface="Calibri" pitchFamily="34" charset="0"/>
              </a:rPr>
              <a:t>1.254 ciudadanos </a:t>
            </a:r>
            <a:r>
              <a:rPr lang="es-ES_tradnl" sz="1400" dirty="0">
                <a:solidFill>
                  <a:schemeClr val="tx1">
                    <a:lumMod val="75000"/>
                    <a:lumOff val="25000"/>
                  </a:schemeClr>
                </a:solidFill>
                <a:latin typeface="Calibri" pitchFamily="34" charset="0"/>
              </a:rPr>
              <a:t>valoraron a las empresas (Merco Consumo).</a:t>
            </a:r>
          </a:p>
        </p:txBody>
      </p:sp>
      <p:cxnSp>
        <p:nvCxnSpPr>
          <p:cNvPr id="21" name="20 Conector recto"/>
          <p:cNvCxnSpPr/>
          <p:nvPr/>
        </p:nvCxnSpPr>
        <p:spPr>
          <a:xfrm>
            <a:off x="666250" y="6237312"/>
            <a:ext cx="39276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5148995" y="6237312"/>
            <a:ext cx="39276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5148995" y="1340768"/>
            <a:ext cx="39276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666250" y="2752859"/>
            <a:ext cx="39276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5148995" y="2470247"/>
            <a:ext cx="39276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5148995" y="4676944"/>
            <a:ext cx="39276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Text Box 13"/>
          <p:cNvSpPr txBox="1">
            <a:spLocks noChangeArrowheads="1"/>
          </p:cNvSpPr>
          <p:nvPr/>
        </p:nvSpPr>
        <p:spPr bwMode="auto">
          <a:xfrm>
            <a:off x="666695" y="2955314"/>
            <a:ext cx="3926710" cy="3079543"/>
          </a:xfrm>
          <a:prstGeom prst="rect">
            <a:avLst/>
          </a:prstGeom>
          <a:noFill/>
          <a:ln w="50800">
            <a:noFill/>
            <a:miter lim="800000"/>
            <a:headEnd/>
            <a:tailEnd/>
          </a:ln>
        </p:spPr>
        <p:txBody>
          <a:bodyPr wrap="square" lIns="72000" tIns="72000" rIns="72000" bIns="72000" anchor="t">
            <a:spAutoFit/>
          </a:bodyPr>
          <a:lstStyle/>
          <a:p>
            <a:pPr algn="just">
              <a:spcAft>
                <a:spcPts val="1200"/>
              </a:spcAft>
            </a:pPr>
            <a:r>
              <a:rPr lang="es-ES_tradnl" sz="1400" dirty="0">
                <a:ln>
                  <a:solidFill>
                    <a:prstClr val="black">
                      <a:lumMod val="75000"/>
                      <a:lumOff val="25000"/>
                    </a:prstClr>
                  </a:solidFill>
                </a:ln>
                <a:solidFill>
                  <a:prstClr val="black">
                    <a:lumMod val="75000"/>
                    <a:lumOff val="25000"/>
                  </a:prstClr>
                </a:solidFill>
                <a:latin typeface="Calibri" pitchFamily="34" charset="0"/>
              </a:rPr>
              <a:t>588 expertos </a:t>
            </a:r>
            <a:r>
              <a:rPr lang="es-ES_tradnl" sz="1400" dirty="0">
                <a:solidFill>
                  <a:schemeClr val="tx1">
                    <a:lumMod val="75000"/>
                    <a:lumOff val="25000"/>
                  </a:schemeClr>
                </a:solidFill>
                <a:latin typeface="Calibri" pitchFamily="34" charset="0"/>
              </a:rPr>
              <a:t>evaluaron a las empresas:</a:t>
            </a:r>
          </a:p>
          <a:p>
            <a:pPr marL="533400" lvl="1" indent="-171450">
              <a:spcAft>
                <a:spcPts val="400"/>
              </a:spcAft>
              <a:buFont typeface="Arial" panose="020B0604020202020204" pitchFamily="34" charset="0"/>
              <a:buChar char="•"/>
            </a:pPr>
            <a:r>
              <a:rPr lang="es-ES_tradnl" sz="1400" dirty="0">
                <a:ln>
                  <a:solidFill>
                    <a:prstClr val="black">
                      <a:lumMod val="75000"/>
                      <a:lumOff val="25000"/>
                    </a:prstClr>
                  </a:solidFill>
                </a:ln>
                <a:solidFill>
                  <a:prstClr val="black">
                    <a:lumMod val="75000"/>
                    <a:lumOff val="25000"/>
                  </a:prstClr>
                </a:solidFill>
                <a:latin typeface="Calibri" pitchFamily="34" charset="0"/>
              </a:rPr>
              <a:t>90 analistas financieros</a:t>
            </a:r>
          </a:p>
          <a:p>
            <a:pPr marL="533400" lvl="1" indent="-171450">
              <a:spcAft>
                <a:spcPts val="400"/>
              </a:spcAft>
              <a:buFont typeface="Arial" panose="020B0604020202020204" pitchFamily="34" charset="0"/>
              <a:buChar char="•"/>
            </a:pPr>
            <a:r>
              <a:rPr lang="es-ES_tradnl" sz="1400" dirty="0">
                <a:ln>
                  <a:solidFill>
                    <a:prstClr val="black">
                      <a:lumMod val="75000"/>
                      <a:lumOff val="25000"/>
                    </a:prstClr>
                  </a:solidFill>
                </a:ln>
                <a:solidFill>
                  <a:prstClr val="black">
                    <a:lumMod val="75000"/>
                    <a:lumOff val="25000"/>
                  </a:prstClr>
                </a:solidFill>
                <a:latin typeface="Calibri" pitchFamily="34" charset="0"/>
              </a:rPr>
              <a:t>90 periodistas de información económica</a:t>
            </a:r>
          </a:p>
          <a:p>
            <a:pPr marL="533400" lvl="1" indent="-171450">
              <a:spcAft>
                <a:spcPts val="400"/>
              </a:spcAft>
              <a:buFont typeface="Arial" panose="020B0604020202020204" pitchFamily="34" charset="0"/>
              <a:buChar char="•"/>
            </a:pPr>
            <a:r>
              <a:rPr lang="es-ES_tradnl" sz="1400" dirty="0">
                <a:ln>
                  <a:solidFill>
                    <a:prstClr val="black">
                      <a:lumMod val="75000"/>
                      <a:lumOff val="25000"/>
                    </a:prstClr>
                  </a:solidFill>
                </a:ln>
                <a:solidFill>
                  <a:prstClr val="black">
                    <a:lumMod val="75000"/>
                    <a:lumOff val="25000"/>
                  </a:prstClr>
                </a:solidFill>
                <a:latin typeface="Calibri" pitchFamily="34" charset="0"/>
              </a:rPr>
              <a:t>42 miembros del Gobierno/Administración</a:t>
            </a:r>
          </a:p>
          <a:p>
            <a:pPr marL="533400" lvl="1" indent="-171450">
              <a:spcAft>
                <a:spcPts val="400"/>
              </a:spcAft>
              <a:buFont typeface="Arial" panose="020B0604020202020204" pitchFamily="34" charset="0"/>
              <a:buChar char="•"/>
            </a:pPr>
            <a:r>
              <a:rPr lang="es-ES_tradnl" sz="1400" dirty="0">
                <a:ln>
                  <a:solidFill>
                    <a:prstClr val="black">
                      <a:lumMod val="75000"/>
                      <a:lumOff val="25000"/>
                    </a:prstClr>
                  </a:solidFill>
                </a:ln>
                <a:solidFill>
                  <a:prstClr val="black">
                    <a:lumMod val="75000"/>
                    <a:lumOff val="25000"/>
                  </a:prstClr>
                </a:solidFill>
                <a:latin typeface="Calibri" pitchFamily="34" charset="0"/>
              </a:rPr>
              <a:t>50 representantes de ONG</a:t>
            </a:r>
          </a:p>
          <a:p>
            <a:pPr marL="533400" lvl="1" indent="-171450">
              <a:spcAft>
                <a:spcPts val="400"/>
              </a:spcAft>
              <a:buFont typeface="Arial" panose="020B0604020202020204" pitchFamily="34" charset="0"/>
              <a:buChar char="•"/>
            </a:pPr>
            <a:r>
              <a:rPr lang="es-ES_tradnl" sz="1400" dirty="0">
                <a:ln>
                  <a:solidFill>
                    <a:prstClr val="black">
                      <a:lumMod val="75000"/>
                      <a:lumOff val="25000"/>
                    </a:prstClr>
                  </a:solidFill>
                </a:ln>
                <a:solidFill>
                  <a:prstClr val="black">
                    <a:lumMod val="75000"/>
                    <a:lumOff val="25000"/>
                  </a:prstClr>
                </a:solidFill>
                <a:latin typeface="Calibri" pitchFamily="34" charset="0"/>
              </a:rPr>
              <a:t>89 miembros de sindicatos</a:t>
            </a:r>
          </a:p>
          <a:p>
            <a:pPr marL="533400" lvl="1" indent="-171450">
              <a:spcAft>
                <a:spcPts val="400"/>
              </a:spcAft>
              <a:buFont typeface="Arial" panose="020B0604020202020204" pitchFamily="34" charset="0"/>
              <a:buChar char="•"/>
            </a:pPr>
            <a:r>
              <a:rPr lang="es-ES_tradnl" sz="1400" dirty="0">
                <a:ln>
                  <a:solidFill>
                    <a:prstClr val="black">
                      <a:lumMod val="75000"/>
                      <a:lumOff val="25000"/>
                    </a:prstClr>
                  </a:solidFill>
                </a:ln>
                <a:solidFill>
                  <a:prstClr val="black">
                    <a:lumMod val="75000"/>
                    <a:lumOff val="25000"/>
                  </a:prstClr>
                </a:solidFill>
                <a:latin typeface="Calibri" pitchFamily="34" charset="0"/>
              </a:rPr>
              <a:t>45 miembros de asociaciones de consumidores</a:t>
            </a:r>
          </a:p>
          <a:p>
            <a:pPr marL="533400" lvl="1" indent="-171450">
              <a:spcAft>
                <a:spcPts val="400"/>
              </a:spcAft>
              <a:buFont typeface="Arial" panose="020B0604020202020204" pitchFamily="34" charset="0"/>
              <a:buChar char="•"/>
            </a:pPr>
            <a:r>
              <a:rPr lang="es-ES_tradnl" sz="1400" dirty="0">
                <a:ln>
                  <a:solidFill>
                    <a:prstClr val="black">
                      <a:lumMod val="75000"/>
                      <a:lumOff val="25000"/>
                    </a:prstClr>
                  </a:solidFill>
                </a:ln>
                <a:solidFill>
                  <a:prstClr val="black">
                    <a:lumMod val="75000"/>
                    <a:lumOff val="25000"/>
                  </a:prstClr>
                </a:solidFill>
                <a:latin typeface="Calibri" pitchFamily="34" charset="0"/>
              </a:rPr>
              <a:t>59 </a:t>
            </a:r>
            <a:r>
              <a:rPr lang="es-ES_tradnl" sz="1400" dirty="0" err="1">
                <a:ln>
                  <a:solidFill>
                    <a:prstClr val="black">
                      <a:lumMod val="75000"/>
                      <a:lumOff val="25000"/>
                    </a:prstClr>
                  </a:solidFill>
                </a:ln>
                <a:solidFill>
                  <a:prstClr val="black">
                    <a:lumMod val="75000"/>
                    <a:lumOff val="25000"/>
                  </a:prstClr>
                </a:solidFill>
                <a:latin typeface="Calibri" pitchFamily="34" charset="0"/>
              </a:rPr>
              <a:t>Influencers</a:t>
            </a:r>
            <a:r>
              <a:rPr lang="es-ES_tradnl" sz="1400" dirty="0">
                <a:ln>
                  <a:solidFill>
                    <a:prstClr val="black">
                      <a:lumMod val="75000"/>
                      <a:lumOff val="25000"/>
                    </a:prstClr>
                  </a:solidFill>
                </a:ln>
                <a:solidFill>
                  <a:prstClr val="black">
                    <a:lumMod val="75000"/>
                    <a:lumOff val="25000"/>
                  </a:prstClr>
                </a:solidFill>
                <a:latin typeface="Calibri" pitchFamily="34" charset="0"/>
              </a:rPr>
              <a:t> y Social Media Managers</a:t>
            </a:r>
          </a:p>
          <a:p>
            <a:pPr marL="533400" lvl="1" indent="-171450">
              <a:spcAft>
                <a:spcPts val="400"/>
              </a:spcAft>
              <a:buFont typeface="Arial" panose="020B0604020202020204" pitchFamily="34" charset="0"/>
              <a:buChar char="•"/>
            </a:pPr>
            <a:r>
              <a:rPr lang="es-ES_tradnl" sz="1400" dirty="0">
                <a:ln>
                  <a:solidFill>
                    <a:prstClr val="black">
                      <a:lumMod val="75000"/>
                      <a:lumOff val="25000"/>
                    </a:prstClr>
                  </a:solidFill>
                </a:ln>
                <a:solidFill>
                  <a:prstClr val="black">
                    <a:lumMod val="75000"/>
                    <a:lumOff val="25000"/>
                  </a:prstClr>
                </a:solidFill>
                <a:latin typeface="Calibri" pitchFamily="34" charset="0"/>
              </a:rPr>
              <a:t>73 catedráticos del área de empresa</a:t>
            </a:r>
          </a:p>
          <a:p>
            <a:pPr marL="533400" lvl="1" indent="-171450">
              <a:spcAft>
                <a:spcPts val="400"/>
              </a:spcAft>
              <a:buFont typeface="Arial" panose="020B0604020202020204" pitchFamily="34" charset="0"/>
              <a:buChar char="•"/>
            </a:pPr>
            <a:r>
              <a:rPr lang="es-ES_tradnl" sz="1400" dirty="0">
                <a:ln>
                  <a:solidFill>
                    <a:prstClr val="black">
                      <a:lumMod val="75000"/>
                      <a:lumOff val="25000"/>
                    </a:prstClr>
                  </a:solidFill>
                </a:ln>
                <a:solidFill>
                  <a:prstClr val="black">
                    <a:lumMod val="75000"/>
                    <a:lumOff val="25000"/>
                  </a:prstClr>
                </a:solidFill>
                <a:latin typeface="Calibri" pitchFamily="34" charset="0"/>
              </a:rPr>
              <a:t>50 DIRCOM y líderes de opinión</a:t>
            </a:r>
          </a:p>
        </p:txBody>
      </p:sp>
      <p:sp>
        <p:nvSpPr>
          <p:cNvPr id="28" name="Text Box 13"/>
          <p:cNvSpPr txBox="1">
            <a:spLocks noChangeArrowheads="1"/>
          </p:cNvSpPr>
          <p:nvPr/>
        </p:nvSpPr>
        <p:spPr bwMode="auto">
          <a:xfrm>
            <a:off x="5148995" y="2746840"/>
            <a:ext cx="3926710" cy="1653511"/>
          </a:xfrm>
          <a:prstGeom prst="rect">
            <a:avLst/>
          </a:prstGeom>
          <a:noFill/>
          <a:ln w="50800">
            <a:noFill/>
            <a:miter lim="800000"/>
            <a:headEnd/>
            <a:tailEnd/>
          </a:ln>
        </p:spPr>
        <p:txBody>
          <a:bodyPr wrap="square" lIns="72000" tIns="72000" rIns="72000" bIns="72000" anchor="t">
            <a:spAutoFit/>
          </a:bodyPr>
          <a:lstStyle/>
          <a:p>
            <a:pPr algn="just">
              <a:spcAft>
                <a:spcPts val="1200"/>
              </a:spcAft>
            </a:pPr>
            <a:r>
              <a:rPr lang="es-ES_tradnl" sz="1400" dirty="0">
                <a:ln>
                  <a:solidFill>
                    <a:prstClr val="black">
                      <a:lumMod val="75000"/>
                      <a:lumOff val="25000"/>
                    </a:prstClr>
                  </a:solidFill>
                </a:ln>
                <a:solidFill>
                  <a:prstClr val="black">
                    <a:lumMod val="75000"/>
                    <a:lumOff val="25000"/>
                  </a:prstClr>
                </a:solidFill>
                <a:latin typeface="Calibri" pitchFamily="34" charset="0"/>
              </a:rPr>
              <a:t>27.305 trabajadores</a:t>
            </a:r>
            <a:r>
              <a:rPr lang="es-ES_tradnl" sz="1400" dirty="0">
                <a:solidFill>
                  <a:schemeClr val="tx1">
                    <a:lumMod val="75000"/>
                    <a:lumOff val="25000"/>
                  </a:schemeClr>
                </a:solidFill>
                <a:latin typeface="Calibri" pitchFamily="34" charset="0"/>
              </a:rPr>
              <a:t>, </a:t>
            </a:r>
            <a:r>
              <a:rPr lang="es-ES_tradnl" sz="1400" dirty="0">
                <a:ln>
                  <a:solidFill>
                    <a:prstClr val="black">
                      <a:lumMod val="75000"/>
                      <a:lumOff val="25000"/>
                    </a:prstClr>
                  </a:solidFill>
                </a:ln>
                <a:solidFill>
                  <a:prstClr val="black">
                    <a:lumMod val="75000"/>
                    <a:lumOff val="25000"/>
                  </a:prstClr>
                </a:solidFill>
                <a:latin typeface="Calibri" pitchFamily="34" charset="0"/>
              </a:rPr>
              <a:t>807 estudiantes universitarios</a:t>
            </a:r>
            <a:r>
              <a:rPr lang="es-ES_tradnl" sz="1400" dirty="0">
                <a:solidFill>
                  <a:schemeClr val="tx1">
                    <a:lumMod val="75000"/>
                    <a:lumOff val="25000"/>
                  </a:schemeClr>
                </a:solidFill>
                <a:latin typeface="Calibri" pitchFamily="34" charset="0"/>
              </a:rPr>
              <a:t>, </a:t>
            </a:r>
            <a:r>
              <a:rPr lang="es-ES_tradnl" sz="1400" dirty="0">
                <a:ln>
                  <a:solidFill>
                    <a:prstClr val="black">
                      <a:lumMod val="75000"/>
                      <a:lumOff val="25000"/>
                    </a:prstClr>
                  </a:solidFill>
                </a:ln>
                <a:solidFill>
                  <a:prstClr val="black">
                    <a:lumMod val="75000"/>
                    <a:lumOff val="25000"/>
                  </a:prstClr>
                </a:solidFill>
                <a:latin typeface="Calibri" pitchFamily="34" charset="0"/>
              </a:rPr>
              <a:t>1.004 antiguos alumnos de escuelas de negocio</a:t>
            </a:r>
            <a:r>
              <a:rPr lang="es-ES_tradnl" sz="1400" dirty="0">
                <a:solidFill>
                  <a:schemeClr val="tx1">
                    <a:lumMod val="75000"/>
                    <a:lumOff val="25000"/>
                  </a:schemeClr>
                </a:solidFill>
                <a:latin typeface="Calibri" pitchFamily="34" charset="0"/>
              </a:rPr>
              <a:t>, </a:t>
            </a:r>
            <a:r>
              <a:rPr lang="es-ES_tradnl" sz="1400" dirty="0">
                <a:ln>
                  <a:solidFill>
                    <a:prstClr val="black">
                      <a:lumMod val="75000"/>
                      <a:lumOff val="25000"/>
                    </a:prstClr>
                  </a:solidFill>
                </a:ln>
                <a:solidFill>
                  <a:prstClr val="black">
                    <a:lumMod val="75000"/>
                    <a:lumOff val="25000"/>
                  </a:prstClr>
                </a:solidFill>
                <a:latin typeface="Calibri" pitchFamily="34" charset="0"/>
              </a:rPr>
              <a:t>127 responsables de recursos humanos</a:t>
            </a:r>
            <a:r>
              <a:rPr lang="es-ES_tradnl" sz="1400" dirty="0">
                <a:solidFill>
                  <a:schemeClr val="tx1">
                    <a:lumMod val="75000"/>
                    <a:lumOff val="25000"/>
                  </a:schemeClr>
                </a:solidFill>
                <a:latin typeface="Calibri" pitchFamily="34" charset="0"/>
              </a:rPr>
              <a:t>, </a:t>
            </a:r>
            <a:r>
              <a:rPr lang="es-ES_tradnl" sz="1400" dirty="0">
                <a:ln>
                  <a:solidFill>
                    <a:prstClr val="black">
                      <a:lumMod val="75000"/>
                      <a:lumOff val="25000"/>
                    </a:prstClr>
                  </a:solidFill>
                </a:ln>
                <a:solidFill>
                  <a:prstClr val="black">
                    <a:lumMod val="75000"/>
                    <a:lumOff val="25000"/>
                  </a:prstClr>
                </a:solidFill>
                <a:latin typeface="Calibri" pitchFamily="34" charset="0"/>
              </a:rPr>
              <a:t>54 expertos y </a:t>
            </a:r>
            <a:r>
              <a:rPr lang="es-ES_tradnl" sz="1400" dirty="0" err="1">
                <a:ln>
                  <a:solidFill>
                    <a:prstClr val="black">
                      <a:lumMod val="75000"/>
                      <a:lumOff val="25000"/>
                    </a:prstClr>
                  </a:solidFill>
                </a:ln>
                <a:solidFill>
                  <a:prstClr val="black">
                    <a:lumMod val="75000"/>
                    <a:lumOff val="25000"/>
                  </a:prstClr>
                </a:solidFill>
                <a:latin typeface="Calibri" pitchFamily="34" charset="0"/>
              </a:rPr>
              <a:t>headhunters</a:t>
            </a:r>
            <a:r>
              <a:rPr lang="es-ES_tradnl" sz="1400" dirty="0">
                <a:solidFill>
                  <a:schemeClr val="tx1">
                    <a:lumMod val="75000"/>
                    <a:lumOff val="25000"/>
                  </a:schemeClr>
                </a:solidFill>
                <a:latin typeface="Calibri" pitchFamily="34" charset="0"/>
              </a:rPr>
              <a:t> y </a:t>
            </a:r>
            <a:r>
              <a:rPr lang="es-ES_tradnl" sz="1400" dirty="0">
                <a:ln>
                  <a:solidFill>
                    <a:prstClr val="black">
                      <a:lumMod val="75000"/>
                      <a:lumOff val="25000"/>
                    </a:prstClr>
                  </a:solidFill>
                </a:ln>
                <a:solidFill>
                  <a:prstClr val="black">
                    <a:lumMod val="75000"/>
                    <a:lumOff val="25000"/>
                  </a:prstClr>
                </a:solidFill>
                <a:latin typeface="Calibri" pitchFamily="34" charset="0"/>
              </a:rPr>
              <a:t>1.369 ciudadanos </a:t>
            </a:r>
            <a:r>
              <a:rPr lang="es-ES_tradnl" sz="1400" dirty="0">
                <a:solidFill>
                  <a:schemeClr val="tx1">
                    <a:lumMod val="75000"/>
                    <a:lumOff val="25000"/>
                  </a:schemeClr>
                </a:solidFill>
                <a:latin typeface="Calibri" pitchFamily="34" charset="0"/>
              </a:rPr>
              <a:t>valoraron el atractivo laboral de las empresas; además se realizan los indicadores de gestión de RRHH de </a:t>
            </a:r>
            <a:r>
              <a:rPr lang="es-ES_tradnl" sz="1400" dirty="0">
                <a:ln>
                  <a:solidFill>
                    <a:prstClr val="black">
                      <a:lumMod val="75000"/>
                      <a:lumOff val="25000"/>
                    </a:prstClr>
                  </a:solidFill>
                </a:ln>
                <a:solidFill>
                  <a:prstClr val="black">
                    <a:lumMod val="75000"/>
                    <a:lumOff val="25000"/>
                  </a:prstClr>
                </a:solidFill>
                <a:latin typeface="Calibri" pitchFamily="34" charset="0"/>
              </a:rPr>
              <a:t>69 empresas</a:t>
            </a:r>
            <a:r>
              <a:rPr lang="es-ES_tradnl" sz="1400" dirty="0">
                <a:solidFill>
                  <a:schemeClr val="tx1">
                    <a:lumMod val="75000"/>
                    <a:lumOff val="25000"/>
                  </a:schemeClr>
                </a:solidFill>
                <a:latin typeface="Calibri" pitchFamily="34" charset="0"/>
              </a:rPr>
              <a:t> (Merco Talento).</a:t>
            </a:r>
          </a:p>
        </p:txBody>
      </p:sp>
      <p:sp>
        <p:nvSpPr>
          <p:cNvPr id="29" name="Text Box 13"/>
          <p:cNvSpPr txBox="1">
            <a:spLocks noChangeArrowheads="1"/>
          </p:cNvSpPr>
          <p:nvPr/>
        </p:nvSpPr>
        <p:spPr bwMode="auto">
          <a:xfrm>
            <a:off x="5148995" y="4953537"/>
            <a:ext cx="3926710" cy="1007181"/>
          </a:xfrm>
          <a:prstGeom prst="rect">
            <a:avLst/>
          </a:prstGeom>
          <a:noFill/>
          <a:ln w="50800">
            <a:noFill/>
            <a:miter lim="800000"/>
            <a:headEnd/>
            <a:tailEnd/>
          </a:ln>
        </p:spPr>
        <p:txBody>
          <a:bodyPr wrap="square" lIns="72000" tIns="72000" rIns="72000" bIns="72000" anchor="t">
            <a:spAutoFit/>
          </a:bodyPr>
          <a:lstStyle/>
          <a:p>
            <a:pPr algn="just">
              <a:spcAft>
                <a:spcPts val="1200"/>
              </a:spcAft>
            </a:pPr>
            <a:r>
              <a:rPr lang="es-ES_tradnl" sz="1400" dirty="0">
                <a:solidFill>
                  <a:schemeClr val="tx1">
                    <a:lumMod val="75000"/>
                    <a:lumOff val="25000"/>
                  </a:schemeClr>
                </a:solidFill>
                <a:latin typeface="Calibri" pitchFamily="34" charset="0"/>
              </a:rPr>
              <a:t>Técnicos de Merco han valorado los méritos </a:t>
            </a:r>
            <a:r>
              <a:rPr lang="es-ES_tradnl" sz="1400" dirty="0" err="1">
                <a:solidFill>
                  <a:schemeClr val="tx1">
                    <a:lumMod val="75000"/>
                    <a:lumOff val="25000"/>
                  </a:schemeClr>
                </a:solidFill>
                <a:latin typeface="Calibri" pitchFamily="34" charset="0"/>
              </a:rPr>
              <a:t>reputacionales</a:t>
            </a:r>
            <a:r>
              <a:rPr lang="es-ES_tradnl" sz="1400" dirty="0">
                <a:solidFill>
                  <a:schemeClr val="tx1">
                    <a:lumMod val="75000"/>
                    <a:lumOff val="25000"/>
                  </a:schemeClr>
                </a:solidFill>
                <a:latin typeface="Calibri" pitchFamily="34" charset="0"/>
              </a:rPr>
              <a:t> de 68 empresas del Ranking provisional (</a:t>
            </a:r>
            <a:r>
              <a:rPr lang="es-ES_tradnl" sz="1400" dirty="0">
                <a:ln>
                  <a:solidFill>
                    <a:prstClr val="black">
                      <a:lumMod val="75000"/>
                      <a:lumOff val="25000"/>
                    </a:prstClr>
                  </a:solidFill>
                </a:ln>
                <a:solidFill>
                  <a:prstClr val="black">
                    <a:lumMod val="75000"/>
                    <a:lumOff val="25000"/>
                  </a:prstClr>
                </a:solidFill>
                <a:latin typeface="Calibri" pitchFamily="34" charset="0"/>
              </a:rPr>
              <a:t>en torno a 200 indicadores objetivos que recogen la realidad de las empresas</a:t>
            </a:r>
            <a:r>
              <a:rPr lang="es-ES_tradnl" sz="1400" dirty="0">
                <a:solidFill>
                  <a:schemeClr val="tx1">
                    <a:lumMod val="75000"/>
                    <a:lumOff val="25000"/>
                  </a:schemeClr>
                </a:solidFill>
                <a:latin typeface="Calibri" pitchFamily="34" charset="0"/>
              </a:rPr>
              <a:t>).</a:t>
            </a:r>
          </a:p>
        </p:txBody>
      </p:sp>
    </p:spTree>
    <p:extLst>
      <p:ext uri="{BB962C8B-B14F-4D97-AF65-F5344CB8AC3E}">
        <p14:creationId xmlns:p14="http://schemas.microsoft.com/office/powerpoint/2010/main" val="234855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2480" y="2459506"/>
            <a:ext cx="4927535" cy="1938992"/>
          </a:xfrm>
          <a:prstGeom prst="rect">
            <a:avLst/>
          </a:prstGeom>
          <a:noFill/>
        </p:spPr>
        <p:txBody>
          <a:bodyPr wrap="square" rtlCol="0" anchor="ctr">
            <a:spAutoFit/>
          </a:bodyPr>
          <a:lstStyle/>
          <a:p>
            <a:r>
              <a:rPr lang="es-ES" sz="4000" b="1" dirty="0">
                <a:ln>
                  <a:solidFill>
                    <a:schemeClr val="bg1"/>
                  </a:solidFill>
                </a:ln>
                <a:solidFill>
                  <a:schemeClr val="bg1"/>
                </a:solidFill>
              </a:rPr>
              <a:t>Ranking de Reputación Corporativa</a:t>
            </a:r>
          </a:p>
        </p:txBody>
      </p:sp>
    </p:spTree>
    <p:extLst>
      <p:ext uri="{BB962C8B-B14F-4D97-AF65-F5344CB8AC3E}">
        <p14:creationId xmlns:p14="http://schemas.microsoft.com/office/powerpoint/2010/main" val="2260741593"/>
      </p:ext>
    </p:extLst>
  </p:cSld>
  <p:clrMapOvr>
    <a:masterClrMapping/>
  </p:clrMapOvr>
</p:sld>
</file>

<file path=ppt/theme/theme1.xml><?xml version="1.0" encoding="utf-8"?>
<a:theme xmlns:a="http://schemas.openxmlformats.org/drawingml/2006/main" name="Tema de Office">
  <a:themeElements>
    <a:clrScheme name="Merco Empresas">
      <a:dk1>
        <a:sysClr val="windowText" lastClr="000000"/>
      </a:dk1>
      <a:lt1>
        <a:sysClr val="window" lastClr="FFFFFF"/>
      </a:lt1>
      <a:dk2>
        <a:srgbClr val="990099"/>
      </a:dk2>
      <a:lt2>
        <a:srgbClr val="EEECE1"/>
      </a:lt2>
      <a:accent1>
        <a:srgbClr val="4BACC6"/>
      </a:accent1>
      <a:accent2>
        <a:srgbClr val="C00000"/>
      </a:accent2>
      <a:accent3>
        <a:srgbClr val="FFC000"/>
      </a:accent3>
      <a:accent4>
        <a:srgbClr val="003399"/>
      </a:accent4>
      <a:accent5>
        <a:srgbClr val="CCCC00"/>
      </a:accent5>
      <a:accent6>
        <a:srgbClr val="FF99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Merco Empresas">
      <a:dk1>
        <a:sysClr val="windowText" lastClr="000000"/>
      </a:dk1>
      <a:lt1>
        <a:sysClr val="window" lastClr="FFFFFF"/>
      </a:lt1>
      <a:dk2>
        <a:srgbClr val="990099"/>
      </a:dk2>
      <a:lt2>
        <a:srgbClr val="EEECE1"/>
      </a:lt2>
      <a:accent1>
        <a:srgbClr val="4BACC6"/>
      </a:accent1>
      <a:accent2>
        <a:srgbClr val="C00000"/>
      </a:accent2>
      <a:accent3>
        <a:srgbClr val="FFC000"/>
      </a:accent3>
      <a:accent4>
        <a:srgbClr val="003399"/>
      </a:accent4>
      <a:accent5>
        <a:srgbClr val="CCCC00"/>
      </a:accent5>
      <a:accent6>
        <a:srgbClr val="FF99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4098</TotalTime>
  <Words>4225</Words>
  <Application>Microsoft Macintosh PowerPoint</Application>
  <PresentationFormat>A4 Paper (210x297 mm)</PresentationFormat>
  <Paragraphs>1946</Paragraphs>
  <Slides>40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 Narrow</vt:lpstr>
      <vt:lpstr>Gotham Book</vt:lpstr>
      <vt:lpstr>Lucida Bright</vt:lpstr>
      <vt:lpstr>ＭＳ Ｐゴシック</vt:lpstr>
      <vt:lpstr>Trebuchet MS</vt:lpstr>
      <vt:lpstr>맑은 고딕</vt:lpstr>
      <vt:lpstr>Arial</vt:lpstr>
      <vt:lpstr>Calibri</vt:lpstr>
      <vt:lpstr>Tema de Office</vt:lpstr>
      <vt:lpstr>1_Tema de Office</vt:lpstr>
      <vt:lpstr>PowerPoint Presentation</vt:lpstr>
      <vt:lpstr>PowerPoint Presentation</vt:lpstr>
      <vt:lpstr>TRANSPARENCIA, INDEPENDENCIA y RIGOR de Merco 10 valores diferenciales</vt:lpstr>
      <vt:lpstr>Expansión internacional Merco</vt:lpstr>
      <vt:lpstr>TRANSPARENCIA, INDEPENDENCIA y RIGOR de Merco Proceso de elaboración del ranking 2017</vt:lpstr>
      <vt:lpstr>TRANSPARENCIA, INDEPENDENCIA y RIGOR de Merco Pesos de las diferentes evaluaciones</vt:lpstr>
      <vt:lpstr>TRANSPARENCIA, INDEPENDENCIA y RIGOR de Merco Evaluaciones y muestras 10ª edición</vt:lpstr>
      <vt:lpstr>TRANSPARENCIA, INDEPENDENCIA y RIGOR de Merco Ficha técnica Merco Colombia 2017</vt:lpstr>
      <vt:lpstr>PowerPoint Presentation</vt:lpstr>
      <vt:lpstr>DIRECTIVOS| Valores y variables de percepción</vt:lpstr>
      <vt:lpstr>El top 10 de Merco Empresas 2017</vt:lpstr>
      <vt:lpstr>Ranking general de empresas</vt:lpstr>
      <vt:lpstr>Ranking general de empresas y puntuaciones</vt:lpstr>
      <vt:lpstr>Ranking general de empresas y puntuaciones</vt:lpstr>
      <vt:lpstr>Ranking general de empresas y puntuaciones</vt:lpstr>
      <vt:lpstr>Ranking general de empresas y puntuaciones</vt:lpstr>
      <vt:lpstr>Ranking de evaluación de Expertos</vt:lpstr>
      <vt:lpstr>El top 5 para cada stakeholder</vt:lpstr>
      <vt:lpstr>El top 5 para cada stakeholder</vt:lpstr>
      <vt:lpstr>Ranking  Merco Consumo</vt:lpstr>
      <vt:lpstr>Las mejores empresas para la población general</vt:lpstr>
      <vt:lpstr>Las mejores empresas para la población general</vt:lpstr>
      <vt:lpstr>Ranking sectorial de empresas</vt:lpstr>
      <vt:lpstr>Ranking sectorial de empresas</vt:lpstr>
      <vt:lpstr>Ranking sectorial de empresas</vt:lpstr>
      <vt:lpstr>Ranking sectorial de empresas</vt:lpstr>
      <vt:lpstr>Ranking sectorial de empresas</vt:lpstr>
      <vt:lpstr>Ranking sectorial de empresas</vt:lpstr>
      <vt:lpstr>Ranking sectorial de empresas</vt:lpstr>
      <vt:lpstr>PowerPoint Presentation</vt:lpstr>
      <vt:lpstr>Valores y variables de percepción</vt:lpstr>
      <vt:lpstr>Ranking general de líderes empresariales</vt:lpstr>
      <vt:lpstr>El top 10 del ranking de Líderes 2016</vt:lpstr>
      <vt:lpstr>Ranking general de líderes y puntuaciones</vt:lpstr>
      <vt:lpstr>Ranking general de líderes y puntuaciones</vt:lpstr>
      <vt:lpstr>Ranking general de líderes y puntuaciones</vt:lpstr>
      <vt:lpstr>Ranking general de líderes y puntuaciones</vt:lpstr>
      <vt:lpstr>Ranking líderes empresariales según DIRCOM y líderes de opinión y periodistas de información económica</vt:lpstr>
      <vt:lpstr>El top 5 de Liderazgo según los DIRCOM y Líderes de opinión,  y Periodistas de información económica</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Raquel Leal</dc:creator>
  <cp:lastModifiedBy>Simón Mejía</cp:lastModifiedBy>
  <cp:revision>970</cp:revision>
  <cp:lastPrinted>2017-05-17T09:33:45Z</cp:lastPrinted>
  <dcterms:created xsi:type="dcterms:W3CDTF">2017-04-19T09:27:23Z</dcterms:created>
  <dcterms:modified xsi:type="dcterms:W3CDTF">2017-10-11T19:50:03Z</dcterms:modified>
</cp:coreProperties>
</file>