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84" r:id="rId2"/>
    <p:sldId id="333" r:id="rId3"/>
    <p:sldId id="442" r:id="rId4"/>
    <p:sldId id="445" r:id="rId5"/>
    <p:sldId id="310" r:id="rId6"/>
    <p:sldId id="331" r:id="rId7"/>
    <p:sldId id="444" r:id="rId8"/>
    <p:sldId id="285" r:id="rId9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9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2025"/>
    <a:srgbClr val="D7202C"/>
    <a:srgbClr val="232F64"/>
    <a:srgbClr val="FFCE4F"/>
    <a:srgbClr val="FFFF00"/>
    <a:srgbClr val="EFBD34"/>
    <a:srgbClr val="009999"/>
    <a:srgbClr val="33CCCC"/>
    <a:srgbClr val="E6E6E6"/>
    <a:srgbClr val="FFE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23"/>
    <p:restoredTop sz="94280" autoAdjust="0"/>
  </p:normalViewPr>
  <p:slideViewPr>
    <p:cSldViewPr snapToGrid="0" snapToObjects="1" showGuides="1">
      <p:cViewPr>
        <p:scale>
          <a:sx n="100" d="100"/>
          <a:sy n="100" d="100"/>
        </p:scale>
        <p:origin x="-912" y="-666"/>
      </p:cViewPr>
      <p:guideLst>
        <p:guide orient="horz" pos="1979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2C637-54B9-4EEA-BDFB-271E877A8000}" type="datetimeFigureOut">
              <a:rPr lang="es-CO" smtClean="0"/>
              <a:t>23/04/2018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517DC-A75F-457F-9A1A-D297B164F54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7431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517DC-A75F-457F-9A1A-D297B164F54B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2414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97F2-CB61-FA46-B8AA-E95C0F84E99F}" type="datetimeFigureOut">
              <a:rPr lang="es-ES_tradnl" smtClean="0"/>
              <a:t>23/04/2018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5C4B2-2DBB-4F4E-9CDB-D662E05FA5E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49698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97F2-CB61-FA46-B8AA-E95C0F84E99F}" type="datetimeFigureOut">
              <a:rPr lang="es-ES_tradnl" smtClean="0"/>
              <a:t>23/04/2018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5C4B2-2DBB-4F4E-9CDB-D662E05FA5E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3057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97F2-CB61-FA46-B8AA-E95C0F84E99F}" type="datetimeFigureOut">
              <a:rPr lang="es-ES_tradnl" smtClean="0"/>
              <a:t>23/04/2018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5C4B2-2DBB-4F4E-9CDB-D662E05FA5E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3570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rvice lis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790295"/>
            <a:ext cx="12192000" cy="2505259"/>
          </a:xfrm>
          <a:prstGeom prst="rect">
            <a:avLst/>
          </a:prstGeom>
        </p:spPr>
        <p:txBody>
          <a:bodyPr/>
          <a:lstStyle/>
          <a:p>
            <a:pPr lvl="0"/>
            <a:endParaRPr lang="id-ID" noProof="0" dirty="0"/>
          </a:p>
        </p:txBody>
      </p:sp>
      <p:sp>
        <p:nvSpPr>
          <p:cNvPr id="6" name="Picture Placeholder 60"/>
          <p:cNvSpPr>
            <a:spLocks noGrp="1"/>
          </p:cNvSpPr>
          <p:nvPr>
            <p:ph type="pic" sz="quarter" idx="12"/>
          </p:nvPr>
        </p:nvSpPr>
        <p:spPr>
          <a:xfrm>
            <a:off x="4291770" y="1790707"/>
            <a:ext cx="3597588" cy="2228399"/>
          </a:xfrm>
          <a:prstGeom prst="rect">
            <a:avLst/>
          </a:prstGeom>
        </p:spPr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F1D4C23A-AABA-4631-BDE6-2BFA7299474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158538" y="260350"/>
            <a:ext cx="835025" cy="28575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34AD8A59-6AD9-4529-B80C-CDE890FAB1B1}" type="slidenum">
              <a:rPr lang="id-ID"/>
              <a:pPr>
                <a:defRPr/>
              </a:pPr>
              <a:t>‹Nº›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4861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97F2-CB61-FA46-B8AA-E95C0F84E99F}" type="datetimeFigureOut">
              <a:rPr lang="es-ES_tradnl" smtClean="0"/>
              <a:t>23/04/2018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5C4B2-2DBB-4F4E-9CDB-D662E05FA5E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36140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97F2-CB61-FA46-B8AA-E95C0F84E99F}" type="datetimeFigureOut">
              <a:rPr lang="es-ES_tradnl" smtClean="0"/>
              <a:t>23/04/2018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5C4B2-2DBB-4F4E-9CDB-D662E05FA5E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63480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97F2-CB61-FA46-B8AA-E95C0F84E99F}" type="datetimeFigureOut">
              <a:rPr lang="es-ES_tradnl" smtClean="0"/>
              <a:t>23/04/2018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5C4B2-2DBB-4F4E-9CDB-D662E05FA5E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4065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97F2-CB61-FA46-B8AA-E95C0F84E99F}" type="datetimeFigureOut">
              <a:rPr lang="es-ES_tradnl" smtClean="0"/>
              <a:t>23/04/2018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5C4B2-2DBB-4F4E-9CDB-D662E05FA5E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596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97F2-CB61-FA46-B8AA-E95C0F84E99F}" type="datetimeFigureOut">
              <a:rPr lang="es-ES_tradnl" smtClean="0"/>
              <a:t>23/04/2018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5C4B2-2DBB-4F4E-9CDB-D662E05FA5E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7097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97F2-CB61-FA46-B8AA-E95C0F84E99F}" type="datetimeFigureOut">
              <a:rPr lang="es-ES_tradnl" smtClean="0"/>
              <a:t>23/04/2018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5C4B2-2DBB-4F4E-9CDB-D662E05FA5E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206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97F2-CB61-FA46-B8AA-E95C0F84E99F}" type="datetimeFigureOut">
              <a:rPr lang="es-ES_tradnl" smtClean="0"/>
              <a:t>23/04/2018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5C4B2-2DBB-4F4E-9CDB-D662E05FA5E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76710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D97F2-CB61-FA46-B8AA-E95C0F84E99F}" type="datetimeFigureOut">
              <a:rPr lang="es-ES_tradnl" smtClean="0"/>
              <a:t>23/04/2018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5C4B2-2DBB-4F4E-9CDB-D662E05FA5E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7612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D97F2-CB61-FA46-B8AA-E95C0F84E99F}" type="datetimeFigureOut">
              <a:rPr lang="es-ES_tradnl" smtClean="0"/>
              <a:t>23/04/2018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5C4B2-2DBB-4F4E-9CDB-D662E05FA5E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5563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image" Target="../media/image2.emf"/><Relationship Id="rId7" Type="http://schemas.openxmlformats.org/officeDocument/2006/relationships/image" Target="../media/image10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image" Target="../media/image1.emf"/><Relationship Id="rId9" Type="http://schemas.openxmlformats.org/officeDocument/2006/relationships/image" Target="../media/image1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5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007" y="1734672"/>
            <a:ext cx="5939986" cy="22932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9304" y="4366700"/>
            <a:ext cx="6853392" cy="5018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995245" y="4525242"/>
            <a:ext cx="843186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atin typeface="+mj-lt"/>
              </a:rPr>
              <a:t>Foro Factura Electrónica, Eficiencia y Competitividad - El Colombiano</a:t>
            </a:r>
          </a:p>
          <a:p>
            <a:pPr algn="ctr"/>
            <a:r>
              <a:rPr lang="es-CO" sz="3600" b="1" dirty="0">
                <a:latin typeface="+mj-lt"/>
              </a:rPr>
              <a:t>25 de abril de 2018</a:t>
            </a:r>
            <a:endParaRPr lang="es-CO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1702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9753" y="1812759"/>
            <a:ext cx="6154270" cy="45720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67398" y="2501363"/>
            <a:ext cx="4930924" cy="1316052"/>
          </a:xfrm>
        </p:spPr>
        <p:txBody>
          <a:bodyPr>
            <a:noAutofit/>
          </a:bodyPr>
          <a:lstStyle/>
          <a:p>
            <a:pPr algn="just"/>
            <a:r>
              <a:rPr lang="es-ES" sz="2800" b="1" dirty="0">
                <a:solidFill>
                  <a:srgbClr val="DE2025"/>
                </a:solidFill>
                <a:latin typeface="+mj-lt"/>
              </a:rPr>
              <a:t>General:</a:t>
            </a:r>
            <a:r>
              <a:rPr lang="es-ES" sz="2800" b="1" dirty="0">
                <a:solidFill>
                  <a:srgbClr val="232F64"/>
                </a:solidFill>
                <a:latin typeface="+mj-lt"/>
              </a:rPr>
              <a:t> </a:t>
            </a:r>
            <a:r>
              <a:rPr lang="es-ES" sz="1800" dirty="0">
                <a:solidFill>
                  <a:srgbClr val="232F64"/>
                </a:solidFill>
                <a:latin typeface="+mj-lt"/>
              </a:rPr>
              <a:t>Ser vocero de los agremiados y promover un entorno favorable para el desarrollo del comercio electrónico y servicios digitales, aportando a la construcción de Política Pública y la generación de conocimiento y confianza en el sector.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899900" cy="17018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" y="6512313"/>
            <a:ext cx="12141201" cy="8890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965675" y="478564"/>
            <a:ext cx="2213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>
                <a:solidFill>
                  <a:srgbClr val="232F64"/>
                </a:solidFill>
                <a:latin typeface="+mj-lt"/>
              </a:rPr>
              <a:t>Propósito</a:t>
            </a:r>
          </a:p>
        </p:txBody>
      </p:sp>
      <p:cxnSp>
        <p:nvCxnSpPr>
          <p:cNvPr id="13" name="Conector recto 12"/>
          <p:cNvCxnSpPr/>
          <p:nvPr/>
        </p:nvCxnSpPr>
        <p:spPr>
          <a:xfrm>
            <a:off x="1051133" y="1273323"/>
            <a:ext cx="709301" cy="0"/>
          </a:xfrm>
          <a:prstGeom prst="line">
            <a:avLst/>
          </a:prstGeom>
          <a:ln w="28575">
            <a:solidFill>
              <a:srgbClr val="232F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9063" y="315541"/>
            <a:ext cx="2006600" cy="7747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8FC794D-2EC1-4725-9A95-134B7F7F19EE}"/>
              </a:ext>
            </a:extLst>
          </p:cNvPr>
          <p:cNvSpPr txBox="1"/>
          <p:nvPr/>
        </p:nvSpPr>
        <p:spPr>
          <a:xfrm>
            <a:off x="867398" y="4356637"/>
            <a:ext cx="47770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800" b="1" dirty="0">
                <a:solidFill>
                  <a:srgbClr val="DE2025"/>
                </a:solidFill>
                <a:latin typeface="+mj-lt"/>
                <a:ea typeface="Arial" charset="0"/>
                <a:cs typeface="Arial" charset="0"/>
              </a:rPr>
              <a:t>Específico F.E.:</a:t>
            </a:r>
            <a:r>
              <a:rPr lang="es-ES_tradnl" sz="2800" b="1" dirty="0">
                <a:solidFill>
                  <a:srgbClr val="232F64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es-ES_tradnl" dirty="0">
                <a:solidFill>
                  <a:srgbClr val="232F64"/>
                </a:solidFill>
                <a:latin typeface="+mj-lt"/>
                <a:ea typeface="Arial" charset="0"/>
                <a:cs typeface="Arial" charset="0"/>
              </a:rPr>
              <a:t>Facilitar y promover la implementación y masificación de la Factura Electrónica, como herramienta que permite la formalización  de la economía y el acceso a fuentes de financiación. </a:t>
            </a:r>
            <a:endParaRPr lang="es-ES_tradnl" sz="2400" i="1" dirty="0">
              <a:solidFill>
                <a:srgbClr val="232F64"/>
              </a:solidFill>
              <a:latin typeface="+mj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379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B174D7B-151D-41BC-93CE-2000E7628DF5}"/>
              </a:ext>
            </a:extLst>
          </p:cNvPr>
          <p:cNvGrpSpPr>
            <a:grpSpLocks/>
          </p:cNvGrpSpPr>
          <p:nvPr/>
        </p:nvGrpSpPr>
        <p:grpSpPr bwMode="auto">
          <a:xfrm>
            <a:off x="3122613" y="1958975"/>
            <a:ext cx="5946775" cy="3325813"/>
            <a:chOff x="1763688" y="1124743"/>
            <a:chExt cx="5652564" cy="316609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556D1C5-D2EC-488C-96E9-6268717D7D76}"/>
                </a:ext>
              </a:extLst>
            </p:cNvPr>
            <p:cNvSpPr/>
            <p:nvPr/>
          </p:nvSpPr>
          <p:spPr>
            <a:xfrm>
              <a:off x="2699243" y="1398282"/>
              <a:ext cx="3745239" cy="230316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42036" name="Picture 3" descr="F:\Trabajos\Envato\Graphic River\Duckson\Elements\laptop.png">
              <a:extLst>
                <a:ext uri="{FF2B5EF4-FFF2-40B4-BE49-F238E27FC236}">
                  <a16:creationId xmlns:a16="http://schemas.microsoft.com/office/drawing/2014/main" id="{87C2AC3C-0DC8-4760-B200-1898EF232C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124743"/>
              <a:ext cx="5652564" cy="3166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TextBox 8">
            <a:extLst>
              <a:ext uri="{FF2B5EF4-FFF2-40B4-BE49-F238E27FC236}">
                <a16:creationId xmlns:a16="http://schemas.microsoft.com/office/drawing/2014/main" id="{899BB21A-0D7B-4994-A1C2-1FB6A9FEB3C8}"/>
              </a:ext>
            </a:extLst>
          </p:cNvPr>
          <p:cNvSpPr txBox="1"/>
          <p:nvPr/>
        </p:nvSpPr>
        <p:spPr>
          <a:xfrm>
            <a:off x="4106863" y="984610"/>
            <a:ext cx="40679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5400" b="1" dirty="0">
                <a:solidFill>
                  <a:schemeClr val="accent1"/>
                </a:solidFill>
                <a:latin typeface="+mj-lt"/>
              </a:rPr>
              <a:t>420 Afiliados</a:t>
            </a:r>
            <a:endParaRPr lang="en-US" sz="5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2034" name="TextBox 40">
            <a:extLst>
              <a:ext uri="{FF2B5EF4-FFF2-40B4-BE49-F238E27FC236}">
                <a16:creationId xmlns:a16="http://schemas.microsoft.com/office/drawing/2014/main" id="{87662223-EBBF-45F3-B357-91F83973C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047" y="1846330"/>
            <a:ext cx="24408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O" altLang="es-CO" sz="2000" b="1" dirty="0">
                <a:latin typeface="Raleway" pitchFamily="34" charset="0"/>
              </a:rPr>
              <a:t>Proveedoras de Servicios Digitales</a:t>
            </a:r>
            <a:endParaRPr lang="id-ID" altLang="es-CO" sz="2000" b="1" dirty="0">
              <a:latin typeface="Raleway" pitchFamily="34" charset="0"/>
            </a:endParaRPr>
          </a:p>
        </p:txBody>
      </p:sp>
      <p:sp>
        <p:nvSpPr>
          <p:cNvPr id="45" name="TextBox 41">
            <a:extLst>
              <a:ext uri="{FF2B5EF4-FFF2-40B4-BE49-F238E27FC236}">
                <a16:creationId xmlns:a16="http://schemas.microsoft.com/office/drawing/2014/main" id="{AEFBACB6-B1FF-4EA5-B12B-608BEECD7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6013" y="3349625"/>
            <a:ext cx="1804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O" altLang="es-CO" sz="4000" b="1">
                <a:solidFill>
                  <a:schemeClr val="accent2"/>
                </a:solidFill>
              </a:rPr>
              <a:t>43,8</a:t>
            </a:r>
            <a:r>
              <a:rPr lang="id-ID" altLang="es-CO" sz="4000" b="1">
                <a:solidFill>
                  <a:schemeClr val="accent2"/>
                </a:solidFill>
              </a:rPr>
              <a:t>%</a:t>
            </a:r>
          </a:p>
        </p:txBody>
      </p:sp>
      <p:sp>
        <p:nvSpPr>
          <p:cNvPr id="42032" name="TextBox 47">
            <a:extLst>
              <a:ext uri="{FF2B5EF4-FFF2-40B4-BE49-F238E27FC236}">
                <a16:creationId xmlns:a16="http://schemas.microsoft.com/office/drawing/2014/main" id="{20EA94BC-452D-48BB-9FE6-21E8B85F7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863" y="1960563"/>
            <a:ext cx="1962525" cy="39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s-CO" altLang="es-CO" sz="2000" b="1">
                <a:latin typeface="Raleway" pitchFamily="34" charset="0"/>
              </a:rPr>
              <a:t>Tiendas Online</a:t>
            </a:r>
            <a:endParaRPr lang="id-ID" altLang="es-CO" sz="2000" b="1">
              <a:latin typeface="Raleway" pitchFamily="34" charset="0"/>
            </a:endParaRPr>
          </a:p>
        </p:txBody>
      </p:sp>
      <p:sp>
        <p:nvSpPr>
          <p:cNvPr id="49" name="TextBox 55">
            <a:extLst>
              <a:ext uri="{FF2B5EF4-FFF2-40B4-BE49-F238E27FC236}">
                <a16:creationId xmlns:a16="http://schemas.microsoft.com/office/drawing/2014/main" id="{66AF2030-C8B7-4EC3-9253-3BFE249DD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3349625"/>
            <a:ext cx="1341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O" altLang="es-CO" sz="3600" b="1">
                <a:solidFill>
                  <a:schemeClr val="accent1"/>
                </a:solidFill>
              </a:rPr>
              <a:t>56,2</a:t>
            </a:r>
            <a:r>
              <a:rPr lang="id-ID" altLang="es-CO" sz="3600" b="1">
                <a:solidFill>
                  <a:schemeClr val="accent1"/>
                </a:solidFill>
              </a:rPr>
              <a:t>%</a:t>
            </a:r>
          </a:p>
        </p:txBody>
      </p:sp>
      <p:grpSp>
        <p:nvGrpSpPr>
          <p:cNvPr id="50" name="Group 157">
            <a:extLst>
              <a:ext uri="{FF2B5EF4-FFF2-40B4-BE49-F238E27FC236}">
                <a16:creationId xmlns:a16="http://schemas.microsoft.com/office/drawing/2014/main" id="{ACAA36CB-0BBC-4BA5-8F3C-D23B94EACCCA}"/>
              </a:ext>
            </a:extLst>
          </p:cNvPr>
          <p:cNvGrpSpPr>
            <a:grpSpLocks/>
          </p:cNvGrpSpPr>
          <p:nvPr/>
        </p:nvGrpSpPr>
        <p:grpSpPr bwMode="auto">
          <a:xfrm rot="9770806">
            <a:off x="852488" y="2759075"/>
            <a:ext cx="1868487" cy="1866900"/>
            <a:chOff x="3800237" y="2257147"/>
            <a:chExt cx="1868076" cy="1868076"/>
          </a:xfrm>
        </p:grpSpPr>
        <p:sp>
          <p:nvSpPr>
            <p:cNvPr id="42019" name="Freeform 6">
              <a:extLst>
                <a:ext uri="{FF2B5EF4-FFF2-40B4-BE49-F238E27FC236}">
                  <a16:creationId xmlns:a16="http://schemas.microsoft.com/office/drawing/2014/main" id="{318A8079-4496-4E30-90B0-9A89089C1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6020" y="2394505"/>
              <a:ext cx="356034" cy="354935"/>
            </a:xfrm>
            <a:custGeom>
              <a:avLst/>
              <a:gdLst>
                <a:gd name="T0" fmla="*/ 2147483646 w 207"/>
                <a:gd name="T1" fmla="*/ 2147483646 h 206"/>
                <a:gd name="T2" fmla="*/ 2147483646 w 207"/>
                <a:gd name="T3" fmla="*/ 0 h 206"/>
                <a:gd name="T4" fmla="*/ 0 w 207"/>
                <a:gd name="T5" fmla="*/ 2147483646 h 206"/>
                <a:gd name="T6" fmla="*/ 2147483646 w 207"/>
                <a:gd name="T7" fmla="*/ 2147483646 h 206"/>
                <a:gd name="T8" fmla="*/ 2147483646 w 207"/>
                <a:gd name="T9" fmla="*/ 2147483646 h 2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2020" name="Freeform 7">
              <a:extLst>
                <a:ext uri="{FF2B5EF4-FFF2-40B4-BE49-F238E27FC236}">
                  <a16:creationId xmlns:a16="http://schemas.microsoft.com/office/drawing/2014/main" id="{2909B4CA-FD55-4519-A1A1-E7C509468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252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2147483646 h 111"/>
                <a:gd name="T4" fmla="*/ 2147483646 w 248"/>
                <a:gd name="T5" fmla="*/ 2147483646 h 111"/>
                <a:gd name="T6" fmla="*/ 2147483646 w 248"/>
                <a:gd name="T7" fmla="*/ 2147483646 h 111"/>
                <a:gd name="T8" fmla="*/ 0 w 248"/>
                <a:gd name="T9" fmla="*/ 0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2021" name="Freeform 8">
              <a:extLst>
                <a:ext uri="{FF2B5EF4-FFF2-40B4-BE49-F238E27FC236}">
                  <a16:creationId xmlns:a16="http://schemas.microsoft.com/office/drawing/2014/main" id="{A62CE1D6-2192-4E1B-8C37-CD19695F3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7110" y="2743946"/>
              <a:ext cx="191203" cy="425262"/>
            </a:xfrm>
            <a:custGeom>
              <a:avLst/>
              <a:gdLst>
                <a:gd name="T0" fmla="*/ 2147483646 w 111"/>
                <a:gd name="T1" fmla="*/ 0 h 247"/>
                <a:gd name="T2" fmla="*/ 0 w 111"/>
                <a:gd name="T3" fmla="*/ 2147483646 h 247"/>
                <a:gd name="T4" fmla="*/ 2147483646 w 111"/>
                <a:gd name="T5" fmla="*/ 2147483646 h 247"/>
                <a:gd name="T6" fmla="*/ 2147483646 w 111"/>
                <a:gd name="T7" fmla="*/ 2147483646 h 247"/>
                <a:gd name="T8" fmla="*/ 2147483646 w 111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2022" name="Freeform 9">
              <a:extLst>
                <a:ext uri="{FF2B5EF4-FFF2-40B4-BE49-F238E27FC236}">
                  <a16:creationId xmlns:a16="http://schemas.microsoft.com/office/drawing/2014/main" id="{108A6FFA-0944-4369-A5E8-163B74956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7110" y="3213162"/>
              <a:ext cx="191203" cy="427460"/>
            </a:xfrm>
            <a:custGeom>
              <a:avLst/>
              <a:gdLst>
                <a:gd name="T0" fmla="*/ 2147483646 w 111"/>
                <a:gd name="T1" fmla="*/ 0 h 248"/>
                <a:gd name="T2" fmla="*/ 0 w 111"/>
                <a:gd name="T3" fmla="*/ 2147483646 h 248"/>
                <a:gd name="T4" fmla="*/ 2147483646 w 111"/>
                <a:gd name="T5" fmla="*/ 2147483646 h 248"/>
                <a:gd name="T6" fmla="*/ 2147483646 w 111"/>
                <a:gd name="T7" fmla="*/ 0 h 248"/>
                <a:gd name="T8" fmla="*/ 2147483646 w 111"/>
                <a:gd name="T9" fmla="*/ 0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2023" name="Freeform 10">
              <a:extLst>
                <a:ext uri="{FF2B5EF4-FFF2-40B4-BE49-F238E27FC236}">
                  <a16:creationId xmlns:a16="http://schemas.microsoft.com/office/drawing/2014/main" id="{93B06BC7-2513-4DA7-AB50-3ED36EAEB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6020" y="3632930"/>
              <a:ext cx="356034" cy="356034"/>
            </a:xfrm>
            <a:custGeom>
              <a:avLst/>
              <a:gdLst>
                <a:gd name="T0" fmla="*/ 2147483646 w 207"/>
                <a:gd name="T1" fmla="*/ 2147483646 h 207"/>
                <a:gd name="T2" fmla="*/ 2147483646 w 207"/>
                <a:gd name="T3" fmla="*/ 0 h 207"/>
                <a:gd name="T4" fmla="*/ 0 w 207"/>
                <a:gd name="T5" fmla="*/ 2147483646 h 207"/>
                <a:gd name="T6" fmla="*/ 2147483646 w 207"/>
                <a:gd name="T7" fmla="*/ 2147483646 h 207"/>
                <a:gd name="T8" fmla="*/ 2147483646 w 207"/>
                <a:gd name="T9" fmla="*/ 2147483646 h 2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2024" name="Freeform 11">
              <a:extLst>
                <a:ext uri="{FF2B5EF4-FFF2-40B4-BE49-F238E27FC236}">
                  <a16:creationId xmlns:a16="http://schemas.microsoft.com/office/drawing/2014/main" id="{C75A22FA-D037-4CE8-8B94-1B7C881F5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252" y="3936217"/>
              <a:ext cx="427460" cy="189006"/>
            </a:xfrm>
            <a:custGeom>
              <a:avLst/>
              <a:gdLst>
                <a:gd name="T0" fmla="*/ 2147483646 w 248"/>
                <a:gd name="T1" fmla="*/ 2147483646 h 110"/>
                <a:gd name="T2" fmla="*/ 2147483646 w 248"/>
                <a:gd name="T3" fmla="*/ 0 h 110"/>
                <a:gd name="T4" fmla="*/ 0 w 248"/>
                <a:gd name="T5" fmla="*/ 2147483646 h 110"/>
                <a:gd name="T6" fmla="*/ 0 w 248"/>
                <a:gd name="T7" fmla="*/ 2147483646 h 110"/>
                <a:gd name="T8" fmla="*/ 2147483646 w 248"/>
                <a:gd name="T9" fmla="*/ 2147483646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2025" name="Freeform 12">
              <a:extLst>
                <a:ext uri="{FF2B5EF4-FFF2-40B4-BE49-F238E27FC236}">
                  <a16:creationId xmlns:a16="http://schemas.microsoft.com/office/drawing/2014/main" id="{01A0D771-2F5A-4B96-BEFE-A28792D31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036" y="3936217"/>
              <a:ext cx="425262" cy="189006"/>
            </a:xfrm>
            <a:custGeom>
              <a:avLst/>
              <a:gdLst>
                <a:gd name="T0" fmla="*/ 0 w 247"/>
                <a:gd name="T1" fmla="*/ 2147483646 h 110"/>
                <a:gd name="T2" fmla="*/ 2147483646 w 247"/>
                <a:gd name="T3" fmla="*/ 2147483646 h 110"/>
                <a:gd name="T4" fmla="*/ 2147483646 w 247"/>
                <a:gd name="T5" fmla="*/ 2147483646 h 110"/>
                <a:gd name="T6" fmla="*/ 2147483646 w 247"/>
                <a:gd name="T7" fmla="*/ 0 h 110"/>
                <a:gd name="T8" fmla="*/ 0 w 247"/>
                <a:gd name="T9" fmla="*/ 2147483646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7" h="110">
                  <a:moveTo>
                    <a:pt x="0" y="44"/>
                  </a:moveTo>
                  <a:cubicBezTo>
                    <a:pt x="74" y="84"/>
                    <a:pt x="158" y="108"/>
                    <a:pt x="247" y="110"/>
                  </a:cubicBezTo>
                  <a:cubicBezTo>
                    <a:pt x="247" y="59"/>
                    <a:pt x="247" y="59"/>
                    <a:pt x="247" y="59"/>
                  </a:cubicBezTo>
                  <a:cubicBezTo>
                    <a:pt x="167" y="57"/>
                    <a:pt x="92" y="36"/>
                    <a:pt x="26" y="0"/>
                  </a:cubicBezTo>
                  <a:lnTo>
                    <a:pt x="0" y="44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2026" name="Freeform 13">
              <a:extLst>
                <a:ext uri="{FF2B5EF4-FFF2-40B4-BE49-F238E27FC236}">
                  <a16:creationId xmlns:a16="http://schemas.microsoft.com/office/drawing/2014/main" id="{060F8EA4-29C4-4450-83D2-7D136E63C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595" y="3632930"/>
              <a:ext cx="354935" cy="356034"/>
            </a:xfrm>
            <a:custGeom>
              <a:avLst/>
              <a:gdLst>
                <a:gd name="T0" fmla="*/ 2147483646 w 206"/>
                <a:gd name="T1" fmla="*/ 0 h 207"/>
                <a:gd name="T2" fmla="*/ 0 w 206"/>
                <a:gd name="T3" fmla="*/ 2147483646 h 207"/>
                <a:gd name="T4" fmla="*/ 2147483646 w 206"/>
                <a:gd name="T5" fmla="*/ 2147483646 h 207"/>
                <a:gd name="T6" fmla="*/ 2147483646 w 206"/>
                <a:gd name="T7" fmla="*/ 2147483646 h 207"/>
                <a:gd name="T8" fmla="*/ 2147483646 w 206"/>
                <a:gd name="T9" fmla="*/ 0 h 2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bg2">
                <a:alpha val="2509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2027" name="Freeform 14">
              <a:extLst>
                <a:ext uri="{FF2B5EF4-FFF2-40B4-BE49-F238E27FC236}">
                  <a16:creationId xmlns:a16="http://schemas.microsoft.com/office/drawing/2014/main" id="{1BA1E379-D760-4293-95FE-8F09FBA7E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237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2147483646 w 111"/>
                <a:gd name="T3" fmla="*/ 2147483646 h 248"/>
                <a:gd name="T4" fmla="*/ 2147483646 w 111"/>
                <a:gd name="T5" fmla="*/ 2147483646 h 248"/>
                <a:gd name="T6" fmla="*/ 2147483646 w 111"/>
                <a:gd name="T7" fmla="*/ 0 h 248"/>
                <a:gd name="T8" fmla="*/ 0 w 111"/>
                <a:gd name="T9" fmla="*/ 0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2509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2028" name="Freeform 15">
              <a:extLst>
                <a:ext uri="{FF2B5EF4-FFF2-40B4-BE49-F238E27FC236}">
                  <a16:creationId xmlns:a16="http://schemas.microsoft.com/office/drawing/2014/main" id="{943E0D81-D9C6-4906-B154-BB0B1B043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237" y="2743946"/>
              <a:ext cx="191203" cy="425262"/>
            </a:xfrm>
            <a:custGeom>
              <a:avLst/>
              <a:gdLst>
                <a:gd name="T0" fmla="*/ 2147483646 w 111"/>
                <a:gd name="T1" fmla="*/ 2147483646 h 247"/>
                <a:gd name="T2" fmla="*/ 2147483646 w 111"/>
                <a:gd name="T3" fmla="*/ 2147483646 h 247"/>
                <a:gd name="T4" fmla="*/ 2147483646 w 111"/>
                <a:gd name="T5" fmla="*/ 0 h 247"/>
                <a:gd name="T6" fmla="*/ 0 w 111"/>
                <a:gd name="T7" fmla="*/ 2147483646 h 247"/>
                <a:gd name="T8" fmla="*/ 2147483646 w 111"/>
                <a:gd name="T9" fmla="*/ 2147483646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bg2">
                <a:alpha val="2509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2029" name="Freeform 16">
              <a:extLst>
                <a:ext uri="{FF2B5EF4-FFF2-40B4-BE49-F238E27FC236}">
                  <a16:creationId xmlns:a16="http://schemas.microsoft.com/office/drawing/2014/main" id="{B0A06A23-2F4C-4C09-BF64-E894A9071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595" y="2394505"/>
              <a:ext cx="354935" cy="354935"/>
            </a:xfrm>
            <a:custGeom>
              <a:avLst/>
              <a:gdLst>
                <a:gd name="T0" fmla="*/ 0 w 206"/>
                <a:gd name="T1" fmla="*/ 2147483646 h 206"/>
                <a:gd name="T2" fmla="*/ 2147483646 w 206"/>
                <a:gd name="T3" fmla="*/ 2147483646 h 206"/>
                <a:gd name="T4" fmla="*/ 2147483646 w 206"/>
                <a:gd name="T5" fmla="*/ 2147483646 h 206"/>
                <a:gd name="T6" fmla="*/ 2147483646 w 206"/>
                <a:gd name="T7" fmla="*/ 0 h 206"/>
                <a:gd name="T8" fmla="*/ 0 w 206"/>
                <a:gd name="T9" fmla="*/ 2147483646 h 2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bg2">
                <a:alpha val="2509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2030" name="Freeform 17">
              <a:extLst>
                <a:ext uri="{FF2B5EF4-FFF2-40B4-BE49-F238E27FC236}">
                  <a16:creationId xmlns:a16="http://schemas.microsoft.com/office/drawing/2014/main" id="{3596F99A-D5BA-4A4F-AE93-7C8C6FCE0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036" y="2257147"/>
              <a:ext cx="425262" cy="191203"/>
            </a:xfrm>
            <a:custGeom>
              <a:avLst/>
              <a:gdLst>
                <a:gd name="T0" fmla="*/ 0 w 247"/>
                <a:gd name="T1" fmla="*/ 2147483646 h 111"/>
                <a:gd name="T2" fmla="*/ 2147483646 w 247"/>
                <a:gd name="T3" fmla="*/ 2147483646 h 111"/>
                <a:gd name="T4" fmla="*/ 2147483646 w 247"/>
                <a:gd name="T5" fmla="*/ 2147483646 h 111"/>
                <a:gd name="T6" fmla="*/ 2147483646 w 247"/>
                <a:gd name="T7" fmla="*/ 0 h 111"/>
                <a:gd name="T8" fmla="*/ 0 w 247"/>
                <a:gd name="T9" fmla="*/ 2147483646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bg2">
                <a:alpha val="2509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74" name="Group 157">
            <a:extLst>
              <a:ext uri="{FF2B5EF4-FFF2-40B4-BE49-F238E27FC236}">
                <a16:creationId xmlns:a16="http://schemas.microsoft.com/office/drawing/2014/main" id="{1BA58C31-F998-401F-AB22-5855F2647566}"/>
              </a:ext>
            </a:extLst>
          </p:cNvPr>
          <p:cNvGrpSpPr>
            <a:grpSpLocks/>
          </p:cNvGrpSpPr>
          <p:nvPr/>
        </p:nvGrpSpPr>
        <p:grpSpPr bwMode="auto">
          <a:xfrm>
            <a:off x="9690100" y="2813050"/>
            <a:ext cx="1868488" cy="1866900"/>
            <a:chOff x="3800237" y="2257147"/>
            <a:chExt cx="1868076" cy="1868076"/>
          </a:xfrm>
        </p:grpSpPr>
        <p:sp>
          <p:nvSpPr>
            <p:cNvPr id="42008" name="Freeform 6">
              <a:extLst>
                <a:ext uri="{FF2B5EF4-FFF2-40B4-BE49-F238E27FC236}">
                  <a16:creationId xmlns:a16="http://schemas.microsoft.com/office/drawing/2014/main" id="{B92D4FB9-4F22-4F72-A299-C5EAE4D4E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6020" y="2394505"/>
              <a:ext cx="356034" cy="354935"/>
            </a:xfrm>
            <a:custGeom>
              <a:avLst/>
              <a:gdLst>
                <a:gd name="T0" fmla="*/ 2147483646 w 207"/>
                <a:gd name="T1" fmla="*/ 2147483646 h 206"/>
                <a:gd name="T2" fmla="*/ 2147483646 w 207"/>
                <a:gd name="T3" fmla="*/ 0 h 206"/>
                <a:gd name="T4" fmla="*/ 0 w 207"/>
                <a:gd name="T5" fmla="*/ 2147483646 h 206"/>
                <a:gd name="T6" fmla="*/ 2147483646 w 207"/>
                <a:gd name="T7" fmla="*/ 2147483646 h 206"/>
                <a:gd name="T8" fmla="*/ 2147483646 w 207"/>
                <a:gd name="T9" fmla="*/ 2147483646 h 2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" h="206">
                  <a:moveTo>
                    <a:pt x="207" y="181"/>
                  </a:moveTo>
                  <a:cubicBezTo>
                    <a:pt x="162" y="107"/>
                    <a:pt x="100" y="45"/>
                    <a:pt x="26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6" y="85"/>
                    <a:pt x="122" y="140"/>
                    <a:pt x="163" y="206"/>
                  </a:cubicBezTo>
                  <a:lnTo>
                    <a:pt x="207" y="1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2009" name="Freeform 7">
              <a:extLst>
                <a:ext uri="{FF2B5EF4-FFF2-40B4-BE49-F238E27FC236}">
                  <a16:creationId xmlns:a16="http://schemas.microsoft.com/office/drawing/2014/main" id="{2EC77808-519B-47CD-9C52-42F767E72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252" y="2257147"/>
              <a:ext cx="427460" cy="191203"/>
            </a:xfrm>
            <a:custGeom>
              <a:avLst/>
              <a:gdLst>
                <a:gd name="T0" fmla="*/ 0 w 248"/>
                <a:gd name="T1" fmla="*/ 0 h 111"/>
                <a:gd name="T2" fmla="*/ 0 w 248"/>
                <a:gd name="T3" fmla="*/ 2147483646 h 111"/>
                <a:gd name="T4" fmla="*/ 2147483646 w 248"/>
                <a:gd name="T5" fmla="*/ 2147483646 h 111"/>
                <a:gd name="T6" fmla="*/ 2147483646 w 248"/>
                <a:gd name="T7" fmla="*/ 2147483646 h 111"/>
                <a:gd name="T8" fmla="*/ 0 w 248"/>
                <a:gd name="T9" fmla="*/ 0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8" h="111">
                  <a:moveTo>
                    <a:pt x="0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80" y="53"/>
                    <a:pt x="156" y="75"/>
                    <a:pt x="222" y="111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174" y="26"/>
                    <a:pt x="90" y="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2010" name="Freeform 8">
              <a:extLst>
                <a:ext uri="{FF2B5EF4-FFF2-40B4-BE49-F238E27FC236}">
                  <a16:creationId xmlns:a16="http://schemas.microsoft.com/office/drawing/2014/main" id="{D8239A5D-E028-481F-93B1-D9E000C97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7110" y="2743946"/>
              <a:ext cx="191203" cy="425262"/>
            </a:xfrm>
            <a:custGeom>
              <a:avLst/>
              <a:gdLst>
                <a:gd name="T0" fmla="*/ 2147483646 w 111"/>
                <a:gd name="T1" fmla="*/ 0 h 247"/>
                <a:gd name="T2" fmla="*/ 0 w 111"/>
                <a:gd name="T3" fmla="*/ 2147483646 h 247"/>
                <a:gd name="T4" fmla="*/ 2147483646 w 111"/>
                <a:gd name="T5" fmla="*/ 2147483646 h 247"/>
                <a:gd name="T6" fmla="*/ 2147483646 w 111"/>
                <a:gd name="T7" fmla="*/ 2147483646 h 247"/>
                <a:gd name="T8" fmla="*/ 2147483646 w 111"/>
                <a:gd name="T9" fmla="*/ 0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" h="247">
                  <a:moveTo>
                    <a:pt x="45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7" y="92"/>
                    <a:pt x="58" y="167"/>
                    <a:pt x="6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09" y="158"/>
                    <a:pt x="85" y="74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2011" name="Freeform 9">
              <a:extLst>
                <a:ext uri="{FF2B5EF4-FFF2-40B4-BE49-F238E27FC236}">
                  <a16:creationId xmlns:a16="http://schemas.microsoft.com/office/drawing/2014/main" id="{57379690-3DB1-4A53-8601-2066DF3D2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7110" y="3213162"/>
              <a:ext cx="191203" cy="427460"/>
            </a:xfrm>
            <a:custGeom>
              <a:avLst/>
              <a:gdLst>
                <a:gd name="T0" fmla="*/ 2147483646 w 111"/>
                <a:gd name="T1" fmla="*/ 0 h 248"/>
                <a:gd name="T2" fmla="*/ 0 w 111"/>
                <a:gd name="T3" fmla="*/ 2147483646 h 248"/>
                <a:gd name="T4" fmla="*/ 2147483646 w 111"/>
                <a:gd name="T5" fmla="*/ 2147483646 h 248"/>
                <a:gd name="T6" fmla="*/ 2147483646 w 111"/>
                <a:gd name="T7" fmla="*/ 0 h 248"/>
                <a:gd name="T8" fmla="*/ 2147483646 w 111"/>
                <a:gd name="T9" fmla="*/ 0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" h="248">
                  <a:moveTo>
                    <a:pt x="60" y="0"/>
                  </a:moveTo>
                  <a:cubicBezTo>
                    <a:pt x="58" y="80"/>
                    <a:pt x="37" y="156"/>
                    <a:pt x="0" y="222"/>
                  </a:cubicBezTo>
                  <a:cubicBezTo>
                    <a:pt x="45" y="248"/>
                    <a:pt x="45" y="248"/>
                    <a:pt x="45" y="248"/>
                  </a:cubicBezTo>
                  <a:cubicBezTo>
                    <a:pt x="85" y="174"/>
                    <a:pt x="109" y="90"/>
                    <a:pt x="111" y="0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2012" name="Freeform 10">
              <a:extLst>
                <a:ext uri="{FF2B5EF4-FFF2-40B4-BE49-F238E27FC236}">
                  <a16:creationId xmlns:a16="http://schemas.microsoft.com/office/drawing/2014/main" id="{EDB99374-4095-4623-A319-B8E7997C3B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6020" y="3632930"/>
              <a:ext cx="356034" cy="356034"/>
            </a:xfrm>
            <a:custGeom>
              <a:avLst/>
              <a:gdLst>
                <a:gd name="T0" fmla="*/ 2147483646 w 207"/>
                <a:gd name="T1" fmla="*/ 2147483646 h 207"/>
                <a:gd name="T2" fmla="*/ 2147483646 w 207"/>
                <a:gd name="T3" fmla="*/ 0 h 207"/>
                <a:gd name="T4" fmla="*/ 0 w 207"/>
                <a:gd name="T5" fmla="*/ 2147483646 h 207"/>
                <a:gd name="T6" fmla="*/ 2147483646 w 207"/>
                <a:gd name="T7" fmla="*/ 2147483646 h 207"/>
                <a:gd name="T8" fmla="*/ 2147483646 w 207"/>
                <a:gd name="T9" fmla="*/ 2147483646 h 2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7" h="207">
                  <a:moveTo>
                    <a:pt x="207" y="26"/>
                  </a:moveTo>
                  <a:cubicBezTo>
                    <a:pt x="163" y="0"/>
                    <a:pt x="163" y="0"/>
                    <a:pt x="163" y="0"/>
                  </a:cubicBezTo>
                  <a:cubicBezTo>
                    <a:pt x="122" y="66"/>
                    <a:pt x="66" y="122"/>
                    <a:pt x="0" y="163"/>
                  </a:cubicBezTo>
                  <a:cubicBezTo>
                    <a:pt x="26" y="207"/>
                    <a:pt x="26" y="207"/>
                    <a:pt x="26" y="207"/>
                  </a:cubicBezTo>
                  <a:cubicBezTo>
                    <a:pt x="100" y="162"/>
                    <a:pt x="162" y="100"/>
                    <a:pt x="207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2013" name="Freeform 11">
              <a:extLst>
                <a:ext uri="{FF2B5EF4-FFF2-40B4-BE49-F238E27FC236}">
                  <a16:creationId xmlns:a16="http://schemas.microsoft.com/office/drawing/2014/main" id="{23388639-0B92-4CBC-A60C-3337ECF81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252" y="3936217"/>
              <a:ext cx="427460" cy="189006"/>
            </a:xfrm>
            <a:custGeom>
              <a:avLst/>
              <a:gdLst>
                <a:gd name="T0" fmla="*/ 2147483646 w 248"/>
                <a:gd name="T1" fmla="*/ 2147483646 h 110"/>
                <a:gd name="T2" fmla="*/ 2147483646 w 248"/>
                <a:gd name="T3" fmla="*/ 0 h 110"/>
                <a:gd name="T4" fmla="*/ 0 w 248"/>
                <a:gd name="T5" fmla="*/ 2147483646 h 110"/>
                <a:gd name="T6" fmla="*/ 0 w 248"/>
                <a:gd name="T7" fmla="*/ 2147483646 h 110"/>
                <a:gd name="T8" fmla="*/ 2147483646 w 248"/>
                <a:gd name="T9" fmla="*/ 2147483646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8" h="110">
                  <a:moveTo>
                    <a:pt x="248" y="44"/>
                  </a:moveTo>
                  <a:cubicBezTo>
                    <a:pt x="222" y="0"/>
                    <a:pt x="222" y="0"/>
                    <a:pt x="222" y="0"/>
                  </a:cubicBezTo>
                  <a:cubicBezTo>
                    <a:pt x="156" y="36"/>
                    <a:pt x="80" y="57"/>
                    <a:pt x="0" y="5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90" y="108"/>
                    <a:pt x="174" y="84"/>
                    <a:pt x="248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2014" name="Freeform 13">
              <a:extLst>
                <a:ext uri="{FF2B5EF4-FFF2-40B4-BE49-F238E27FC236}">
                  <a16:creationId xmlns:a16="http://schemas.microsoft.com/office/drawing/2014/main" id="{0759D376-F78C-40B8-AF3D-AF4EE6977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595" y="3632930"/>
              <a:ext cx="354935" cy="356034"/>
            </a:xfrm>
            <a:custGeom>
              <a:avLst/>
              <a:gdLst>
                <a:gd name="T0" fmla="*/ 2147483646 w 206"/>
                <a:gd name="T1" fmla="*/ 0 h 207"/>
                <a:gd name="T2" fmla="*/ 0 w 206"/>
                <a:gd name="T3" fmla="*/ 2147483646 h 207"/>
                <a:gd name="T4" fmla="*/ 2147483646 w 206"/>
                <a:gd name="T5" fmla="*/ 2147483646 h 207"/>
                <a:gd name="T6" fmla="*/ 2147483646 w 206"/>
                <a:gd name="T7" fmla="*/ 2147483646 h 207"/>
                <a:gd name="T8" fmla="*/ 2147483646 w 206"/>
                <a:gd name="T9" fmla="*/ 0 h 2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6" h="207">
                  <a:moveTo>
                    <a:pt x="44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45" y="100"/>
                    <a:pt x="107" y="162"/>
                    <a:pt x="181" y="207"/>
                  </a:cubicBezTo>
                  <a:cubicBezTo>
                    <a:pt x="206" y="163"/>
                    <a:pt x="206" y="163"/>
                    <a:pt x="206" y="163"/>
                  </a:cubicBezTo>
                  <a:cubicBezTo>
                    <a:pt x="140" y="122"/>
                    <a:pt x="85" y="66"/>
                    <a:pt x="44" y="0"/>
                  </a:cubicBezTo>
                  <a:close/>
                </a:path>
              </a:pathLst>
            </a:custGeom>
            <a:solidFill>
              <a:schemeClr val="bg2">
                <a:alpha val="2509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2015" name="Freeform 14">
              <a:extLst>
                <a:ext uri="{FF2B5EF4-FFF2-40B4-BE49-F238E27FC236}">
                  <a16:creationId xmlns:a16="http://schemas.microsoft.com/office/drawing/2014/main" id="{3BB66DD5-7F67-495A-BE69-541E87ACB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237" y="3213162"/>
              <a:ext cx="191203" cy="427460"/>
            </a:xfrm>
            <a:custGeom>
              <a:avLst/>
              <a:gdLst>
                <a:gd name="T0" fmla="*/ 0 w 111"/>
                <a:gd name="T1" fmla="*/ 0 h 248"/>
                <a:gd name="T2" fmla="*/ 2147483646 w 111"/>
                <a:gd name="T3" fmla="*/ 2147483646 h 248"/>
                <a:gd name="T4" fmla="*/ 2147483646 w 111"/>
                <a:gd name="T5" fmla="*/ 2147483646 h 248"/>
                <a:gd name="T6" fmla="*/ 2147483646 w 111"/>
                <a:gd name="T7" fmla="*/ 0 h 248"/>
                <a:gd name="T8" fmla="*/ 0 w 111"/>
                <a:gd name="T9" fmla="*/ 0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" h="248">
                  <a:moveTo>
                    <a:pt x="0" y="0"/>
                  </a:moveTo>
                  <a:cubicBezTo>
                    <a:pt x="2" y="90"/>
                    <a:pt x="26" y="174"/>
                    <a:pt x="67" y="248"/>
                  </a:cubicBezTo>
                  <a:cubicBezTo>
                    <a:pt x="111" y="222"/>
                    <a:pt x="111" y="222"/>
                    <a:pt x="111" y="222"/>
                  </a:cubicBezTo>
                  <a:cubicBezTo>
                    <a:pt x="75" y="156"/>
                    <a:pt x="53" y="80"/>
                    <a:pt x="5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2509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2016" name="Freeform 15">
              <a:extLst>
                <a:ext uri="{FF2B5EF4-FFF2-40B4-BE49-F238E27FC236}">
                  <a16:creationId xmlns:a16="http://schemas.microsoft.com/office/drawing/2014/main" id="{B3491728-0DC1-4E2A-B67C-8FA4A448D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237" y="2743946"/>
              <a:ext cx="191203" cy="425262"/>
            </a:xfrm>
            <a:custGeom>
              <a:avLst/>
              <a:gdLst>
                <a:gd name="T0" fmla="*/ 2147483646 w 111"/>
                <a:gd name="T1" fmla="*/ 2147483646 h 247"/>
                <a:gd name="T2" fmla="*/ 2147483646 w 111"/>
                <a:gd name="T3" fmla="*/ 2147483646 h 247"/>
                <a:gd name="T4" fmla="*/ 2147483646 w 111"/>
                <a:gd name="T5" fmla="*/ 0 h 247"/>
                <a:gd name="T6" fmla="*/ 0 w 111"/>
                <a:gd name="T7" fmla="*/ 2147483646 h 247"/>
                <a:gd name="T8" fmla="*/ 2147483646 w 111"/>
                <a:gd name="T9" fmla="*/ 2147483646 h 2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" h="247">
                  <a:moveTo>
                    <a:pt x="51" y="247"/>
                  </a:moveTo>
                  <a:cubicBezTo>
                    <a:pt x="53" y="167"/>
                    <a:pt x="75" y="92"/>
                    <a:pt x="111" y="2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74"/>
                    <a:pt x="2" y="158"/>
                    <a:pt x="0" y="247"/>
                  </a:cubicBezTo>
                  <a:lnTo>
                    <a:pt x="51" y="247"/>
                  </a:lnTo>
                  <a:close/>
                </a:path>
              </a:pathLst>
            </a:custGeom>
            <a:solidFill>
              <a:schemeClr val="bg2">
                <a:alpha val="2509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2017" name="Freeform 16">
              <a:extLst>
                <a:ext uri="{FF2B5EF4-FFF2-40B4-BE49-F238E27FC236}">
                  <a16:creationId xmlns:a16="http://schemas.microsoft.com/office/drawing/2014/main" id="{E9938020-3969-4BE4-A44E-80FFB91CD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595" y="2394505"/>
              <a:ext cx="354935" cy="354935"/>
            </a:xfrm>
            <a:custGeom>
              <a:avLst/>
              <a:gdLst>
                <a:gd name="T0" fmla="*/ 0 w 206"/>
                <a:gd name="T1" fmla="*/ 2147483646 h 206"/>
                <a:gd name="T2" fmla="*/ 2147483646 w 206"/>
                <a:gd name="T3" fmla="*/ 2147483646 h 206"/>
                <a:gd name="T4" fmla="*/ 2147483646 w 206"/>
                <a:gd name="T5" fmla="*/ 2147483646 h 206"/>
                <a:gd name="T6" fmla="*/ 2147483646 w 206"/>
                <a:gd name="T7" fmla="*/ 0 h 206"/>
                <a:gd name="T8" fmla="*/ 0 w 206"/>
                <a:gd name="T9" fmla="*/ 2147483646 h 2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6" h="206">
                  <a:moveTo>
                    <a:pt x="0" y="181"/>
                  </a:moveTo>
                  <a:cubicBezTo>
                    <a:pt x="44" y="206"/>
                    <a:pt x="44" y="206"/>
                    <a:pt x="44" y="206"/>
                  </a:cubicBezTo>
                  <a:cubicBezTo>
                    <a:pt x="85" y="140"/>
                    <a:pt x="140" y="85"/>
                    <a:pt x="206" y="44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07" y="45"/>
                    <a:pt x="45" y="107"/>
                    <a:pt x="0" y="181"/>
                  </a:cubicBezTo>
                  <a:close/>
                </a:path>
              </a:pathLst>
            </a:custGeom>
            <a:solidFill>
              <a:schemeClr val="bg2">
                <a:alpha val="2509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42018" name="Freeform 17">
              <a:extLst>
                <a:ext uri="{FF2B5EF4-FFF2-40B4-BE49-F238E27FC236}">
                  <a16:creationId xmlns:a16="http://schemas.microsoft.com/office/drawing/2014/main" id="{7735277F-5F67-4328-88EC-AE47743AA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036" y="2257147"/>
              <a:ext cx="425262" cy="191203"/>
            </a:xfrm>
            <a:custGeom>
              <a:avLst/>
              <a:gdLst>
                <a:gd name="T0" fmla="*/ 0 w 247"/>
                <a:gd name="T1" fmla="*/ 2147483646 h 111"/>
                <a:gd name="T2" fmla="*/ 2147483646 w 247"/>
                <a:gd name="T3" fmla="*/ 2147483646 h 111"/>
                <a:gd name="T4" fmla="*/ 2147483646 w 247"/>
                <a:gd name="T5" fmla="*/ 2147483646 h 111"/>
                <a:gd name="T6" fmla="*/ 2147483646 w 247"/>
                <a:gd name="T7" fmla="*/ 0 h 111"/>
                <a:gd name="T8" fmla="*/ 0 w 247"/>
                <a:gd name="T9" fmla="*/ 2147483646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7" h="111">
                  <a:moveTo>
                    <a:pt x="0" y="67"/>
                  </a:moveTo>
                  <a:cubicBezTo>
                    <a:pt x="25" y="111"/>
                    <a:pt x="25" y="111"/>
                    <a:pt x="25" y="111"/>
                  </a:cubicBezTo>
                  <a:cubicBezTo>
                    <a:pt x="92" y="75"/>
                    <a:pt x="167" y="53"/>
                    <a:pt x="247" y="5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158" y="2"/>
                    <a:pt x="74" y="26"/>
                    <a:pt x="0" y="67"/>
                  </a:cubicBezTo>
                  <a:close/>
                </a:path>
              </a:pathLst>
            </a:custGeom>
            <a:solidFill>
              <a:schemeClr val="bg2">
                <a:alpha val="2509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</p:grpSp>
      <p:pic>
        <p:nvPicPr>
          <p:cNvPr id="42004" name="Marcador de posición de imagen 22">
            <a:extLst>
              <a:ext uri="{FF2B5EF4-FFF2-40B4-BE49-F238E27FC236}">
                <a16:creationId xmlns:a16="http://schemas.microsoft.com/office/drawing/2014/main" id="{5F946199-7992-44FF-A60E-409DA39F077F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1" b="3551"/>
          <a:stretch>
            <a:fillRect/>
          </a:stretch>
        </p:blipFill>
        <p:spPr bwMode="auto">
          <a:xfrm>
            <a:off x="4291013" y="2257425"/>
            <a:ext cx="3598862" cy="2227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ocadillo: rectángulo con esquinas redondeadas 6">
            <a:extLst>
              <a:ext uri="{FF2B5EF4-FFF2-40B4-BE49-F238E27FC236}">
                <a16:creationId xmlns:a16="http://schemas.microsoft.com/office/drawing/2014/main" id="{6F5A242F-6892-4489-AD3C-7D124EDC57C6}"/>
              </a:ext>
            </a:extLst>
          </p:cNvPr>
          <p:cNvSpPr/>
          <p:nvPr/>
        </p:nvSpPr>
        <p:spPr>
          <a:xfrm>
            <a:off x="4722153" y="5295900"/>
            <a:ext cx="4918731" cy="1336290"/>
          </a:xfrm>
          <a:prstGeom prst="wedgeRoundRectCallout">
            <a:avLst>
              <a:gd name="adj1" fmla="val 71107"/>
              <a:gd name="adj2" fmla="val -1373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32 Proveedores Tecnológicos Autorizados por la DIAN</a:t>
            </a:r>
            <a:r>
              <a:rPr lang="es-C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76852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5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899900" cy="17018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70688" y="565437"/>
            <a:ext cx="8492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>
                <a:solidFill>
                  <a:schemeClr val="bg1"/>
                </a:solidFill>
                <a:latin typeface="+mj-lt"/>
              </a:rPr>
              <a:t>32 PT afiliados y autorizados por la DIAN</a:t>
            </a:r>
            <a:endParaRPr lang="es-ES" sz="2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1051133" y="1273323"/>
            <a:ext cx="70930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9063" y="315541"/>
            <a:ext cx="2006600" cy="7747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0" y="6512313"/>
            <a:ext cx="12141201" cy="889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5E7C444-B8B0-4C06-957E-1379D96B7981}"/>
              </a:ext>
            </a:extLst>
          </p:cNvPr>
          <p:cNvSpPr txBox="1"/>
          <p:nvPr/>
        </p:nvSpPr>
        <p:spPr>
          <a:xfrm>
            <a:off x="810930" y="2227006"/>
            <a:ext cx="11088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2" name="CuadroTexto 2">
            <a:extLst>
              <a:ext uri="{FF2B5EF4-FFF2-40B4-BE49-F238E27FC236}">
                <a16:creationId xmlns:a16="http://schemas.microsoft.com/office/drawing/2014/main" id="{9993842F-87F1-47C0-8A74-557CAD590183}"/>
              </a:ext>
            </a:extLst>
          </p:cNvPr>
          <p:cNvSpPr txBox="1"/>
          <p:nvPr/>
        </p:nvSpPr>
        <p:spPr>
          <a:xfrm>
            <a:off x="810931" y="2225965"/>
            <a:ext cx="10570139" cy="2694689"/>
          </a:xfrm>
          <a:prstGeom prst="rect">
            <a:avLst/>
          </a:prstGeom>
          <a:noFill/>
        </p:spPr>
        <p:txBody>
          <a:bodyPr wrap="square" numCol="3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s-CO" sz="1800" b="1" dirty="0"/>
              <a:t>ACEPTA S.A.S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s-CO" sz="1800" b="1" dirty="0"/>
              <a:t>ATEB COLOMBIA S.A.S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s-CO" sz="1800" b="1" dirty="0"/>
              <a:t>CADENA S.A.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s-CO" sz="1800" b="1" dirty="0"/>
              <a:t>CARVAJAL TECNOLOGÍA Y SERVICIOS S.A.S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s-CO" sz="1800" b="1" dirty="0"/>
              <a:t>CENET S.A.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s-CO" sz="1800" b="1" dirty="0"/>
              <a:t>COMPUTEC OUTSOURCING S.A.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s-CO" sz="1800" b="1" dirty="0"/>
              <a:t>DBNET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s-CO" sz="1800" b="1" dirty="0"/>
              <a:t>DELCOP COLOMBIA S.A.S.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s-CO" sz="1800" b="1" dirty="0"/>
              <a:t>DISTRIBUIDORA DE PAPELES S.A.S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s-CO" sz="1800" b="1" dirty="0"/>
              <a:t>EDICOM S.A.S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s-CO" sz="1800" b="1" dirty="0"/>
              <a:t>EDX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s-CO" sz="1800" b="1" dirty="0"/>
              <a:t>EGESA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s-CO" sz="1800" b="1" dirty="0"/>
              <a:t>ESDINAMICO S.A.S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s-CO" sz="1800" b="1" dirty="0"/>
              <a:t>F&amp;M </a:t>
            </a:r>
            <a:r>
              <a:rPr lang="es-CO" sz="1800" b="1" dirty="0" err="1"/>
              <a:t>Technology</a:t>
            </a:r>
            <a:r>
              <a:rPr lang="es-CO" sz="1800" b="1" dirty="0"/>
              <a:t> S.A.S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s-CO" sz="1800" b="1" dirty="0"/>
              <a:t>FACTURA1 S.A.S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s-CO" sz="1800" b="1" dirty="0"/>
              <a:t>FACTURE S.A.S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s-CO" sz="1800" b="1" dirty="0"/>
              <a:t>GURUSOFT S.A.S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s-CO" sz="1800" b="1" dirty="0"/>
              <a:t>INDRA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s-CO" sz="1800" b="1" dirty="0"/>
              <a:t>OLIMPIA MANAGMENT S.A.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s-CO" sz="1800" b="1" dirty="0"/>
              <a:t>PAPERLESS S.A.S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s-CO" sz="1800" b="1" dirty="0"/>
              <a:t>REDUNONET LTDA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s-CO" sz="1800" b="1" dirty="0"/>
              <a:t>SAPHETY - TRANSACCCIONES ELECTRÓNICAS S.A.S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s-CO" sz="1800" b="1" dirty="0"/>
              <a:t>SERES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s-CO" sz="1800" b="1" dirty="0"/>
              <a:t>SIMBA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s-CO" sz="1800" b="1" dirty="0"/>
              <a:t>SISTEMA DE INFORMACION EMPRESARIAL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s-CO" sz="1800" b="1" dirty="0"/>
              <a:t>SOCIEDAD CAMERAL DE CERTIFICACION DIGITAL CERTICAMARA S.A.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s-CO" sz="1800" b="1" dirty="0"/>
              <a:t>SOFTWARE COLOMBIA SERVICIOS INFORMÁTICOS 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s-CO" sz="1800" b="1" dirty="0"/>
              <a:t>SOUTH CONSULTING COLOMBIA 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s-CO" sz="1800" b="1" dirty="0"/>
              <a:t>TELEINTE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s-CO" sz="1800" b="1" dirty="0"/>
              <a:t>THE FACTORY HKA COLOMBIA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s-CO" sz="1800" b="1" dirty="0"/>
              <a:t>TRANSFIRIENDO S.A</a:t>
            </a: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s-CO" sz="1800" b="1" dirty="0"/>
              <a:t>VISUALSOFT GESTIÓN E INFORMÁTICA S.A.S</a:t>
            </a:r>
          </a:p>
          <a:p>
            <a:pPr>
              <a:buClr>
                <a:srgbClr val="C00000"/>
              </a:buClr>
            </a:pPr>
            <a:endParaRPr lang="es-CO" sz="1600" b="1" dirty="0"/>
          </a:p>
        </p:txBody>
      </p:sp>
    </p:spTree>
    <p:extLst>
      <p:ext uri="{BB962C8B-B14F-4D97-AF65-F5344CB8AC3E}">
        <p14:creationId xmlns:p14="http://schemas.microsoft.com/office/powerpoint/2010/main" val="2652948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99900" cy="17018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6512313"/>
            <a:ext cx="12141201" cy="889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65675" y="478564"/>
            <a:ext cx="4785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>
                <a:solidFill>
                  <a:srgbClr val="232F64"/>
                </a:solidFill>
                <a:latin typeface="+mj-lt"/>
              </a:rPr>
              <a:t>Comisiones de trabajo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1051133" y="1273323"/>
            <a:ext cx="709301" cy="0"/>
          </a:xfrm>
          <a:prstGeom prst="line">
            <a:avLst/>
          </a:prstGeom>
          <a:ln w="28575">
            <a:solidFill>
              <a:srgbClr val="232F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9063" y="315541"/>
            <a:ext cx="2006600" cy="7747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351" y="2813539"/>
            <a:ext cx="10996439" cy="3461710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6207638" y="4718703"/>
            <a:ext cx="2599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232F64"/>
                </a:solidFill>
                <a:latin typeface="+mj-lt"/>
              </a:rPr>
              <a:t>Documentación y Facturación Electrónica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207638" y="5575871"/>
            <a:ext cx="1952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latin typeface="+mj-lt"/>
              </a:rPr>
              <a:t>Presidente: </a:t>
            </a:r>
            <a:r>
              <a:rPr lang="es-ES_tradnl" sz="1400" dirty="0">
                <a:latin typeface="+mj-lt"/>
              </a:rPr>
              <a:t>Facture SAS </a:t>
            </a:r>
          </a:p>
          <a:p>
            <a:r>
              <a:rPr lang="es-ES_tradnl" sz="1400" b="1" dirty="0">
                <a:latin typeface="+mj-lt"/>
              </a:rPr>
              <a:t>Vice-Presidente: </a:t>
            </a:r>
            <a:r>
              <a:rPr lang="es-ES_tradnl" sz="1400" dirty="0">
                <a:latin typeface="+mj-lt"/>
              </a:rPr>
              <a:t>F&amp;M </a:t>
            </a:r>
            <a:r>
              <a:rPr lang="es-CO" sz="1400" dirty="0" err="1">
                <a:latin typeface="+mj-lt"/>
              </a:rPr>
              <a:t>Technology</a:t>
            </a:r>
            <a:endParaRPr lang="es-ES_tradnl" sz="1400" dirty="0">
              <a:latin typeface="+mj-lt"/>
            </a:endParaRPr>
          </a:p>
        </p:txBody>
      </p:sp>
      <p:cxnSp>
        <p:nvCxnSpPr>
          <p:cNvPr id="19" name="Conector recto 18"/>
          <p:cNvCxnSpPr>
            <a:cxnSpLocks/>
          </p:cNvCxnSpPr>
          <p:nvPr/>
        </p:nvCxnSpPr>
        <p:spPr>
          <a:xfrm>
            <a:off x="6328883" y="5454725"/>
            <a:ext cx="489212" cy="0"/>
          </a:xfrm>
          <a:prstGeom prst="line">
            <a:avLst/>
          </a:prstGeom>
          <a:ln w="19050">
            <a:solidFill>
              <a:srgbClr val="232F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uadroTexto 45"/>
          <p:cNvSpPr txBox="1"/>
          <p:nvPr/>
        </p:nvSpPr>
        <p:spPr>
          <a:xfrm>
            <a:off x="667065" y="4929463"/>
            <a:ext cx="1093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232F64"/>
                </a:solidFill>
                <a:latin typeface="+mj-lt"/>
              </a:rPr>
              <a:t>Logística</a:t>
            </a:r>
          </a:p>
        </p:txBody>
      </p:sp>
      <p:sp>
        <p:nvSpPr>
          <p:cNvPr id="48" name="CuadroTexto 47"/>
          <p:cNvSpPr txBox="1"/>
          <p:nvPr/>
        </p:nvSpPr>
        <p:spPr>
          <a:xfrm>
            <a:off x="488890" y="5566637"/>
            <a:ext cx="25412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latin typeface="+mj-lt"/>
              </a:rPr>
              <a:t>Presidente: </a:t>
            </a:r>
            <a:r>
              <a:rPr lang="es-CO" sz="1400" dirty="0" err="1">
                <a:latin typeface="+mj-lt"/>
              </a:rPr>
              <a:t>Printing</a:t>
            </a:r>
            <a:r>
              <a:rPr lang="es-CO" sz="1400" dirty="0">
                <a:latin typeface="+mj-lt"/>
              </a:rPr>
              <a:t> </a:t>
            </a:r>
            <a:r>
              <a:rPr lang="es-CO" sz="1400" dirty="0" err="1">
                <a:latin typeface="+mj-lt"/>
              </a:rPr>
              <a:t>Delivery</a:t>
            </a:r>
            <a:r>
              <a:rPr lang="es-CO" sz="1400" dirty="0">
                <a:latin typeface="+mj-lt"/>
              </a:rPr>
              <a:t> SA</a:t>
            </a:r>
            <a:r>
              <a:rPr lang="es-ES_tradnl" sz="1400" dirty="0">
                <a:latin typeface="+mj-lt"/>
              </a:rPr>
              <a:t> </a:t>
            </a:r>
          </a:p>
          <a:p>
            <a:r>
              <a:rPr lang="es-ES_tradnl" sz="1400" b="1" dirty="0">
                <a:latin typeface="+mj-lt"/>
              </a:rPr>
              <a:t>Vice-Presidente: </a:t>
            </a:r>
            <a:r>
              <a:rPr lang="es-CO" sz="1400" dirty="0">
                <a:latin typeface="+mj-lt"/>
              </a:rPr>
              <a:t>Servicios Postales Nacionales S.A. 4-72</a:t>
            </a:r>
            <a:endParaRPr lang="es-ES_tradnl" sz="1400" dirty="0">
              <a:latin typeface="+mj-lt"/>
            </a:endParaRPr>
          </a:p>
        </p:txBody>
      </p:sp>
      <p:cxnSp>
        <p:nvCxnSpPr>
          <p:cNvPr id="49" name="Conector recto 48"/>
          <p:cNvCxnSpPr>
            <a:cxnSpLocks/>
          </p:cNvCxnSpPr>
          <p:nvPr/>
        </p:nvCxnSpPr>
        <p:spPr>
          <a:xfrm>
            <a:off x="740217" y="5458708"/>
            <a:ext cx="585216" cy="1"/>
          </a:xfrm>
          <a:prstGeom prst="line">
            <a:avLst/>
          </a:prstGeom>
          <a:ln w="19050">
            <a:solidFill>
              <a:srgbClr val="232F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uadroTexto 50"/>
          <p:cNvSpPr txBox="1"/>
          <p:nvPr/>
        </p:nvSpPr>
        <p:spPr>
          <a:xfrm>
            <a:off x="3398607" y="4974875"/>
            <a:ext cx="960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232F64"/>
                </a:solidFill>
                <a:latin typeface="+mj-lt"/>
              </a:rPr>
              <a:t>Mobile</a:t>
            </a:r>
          </a:p>
        </p:txBody>
      </p:sp>
      <p:sp>
        <p:nvSpPr>
          <p:cNvPr id="52" name="CuadroTexto 51"/>
          <p:cNvSpPr txBox="1"/>
          <p:nvPr/>
        </p:nvSpPr>
        <p:spPr>
          <a:xfrm>
            <a:off x="3371726" y="5551611"/>
            <a:ext cx="23374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latin typeface="+mj-lt"/>
              </a:rPr>
              <a:t>Presidente: </a:t>
            </a:r>
            <a:r>
              <a:rPr lang="es-CO" sz="1400" dirty="0" err="1">
                <a:latin typeface="+mj-lt"/>
              </a:rPr>
              <a:t>All</a:t>
            </a:r>
            <a:r>
              <a:rPr lang="es-CO" sz="1400" dirty="0">
                <a:latin typeface="+mj-lt"/>
              </a:rPr>
              <a:t> Digital Media Colombia</a:t>
            </a:r>
          </a:p>
          <a:p>
            <a:r>
              <a:rPr lang="es-ES_tradnl" sz="1400" b="1" dirty="0">
                <a:latin typeface="+mj-lt"/>
              </a:rPr>
              <a:t>Vice-Presidente: </a:t>
            </a:r>
            <a:r>
              <a:rPr lang="es-CO" sz="1400" dirty="0">
                <a:latin typeface="+mj-lt"/>
              </a:rPr>
              <a:t>100Pre SA</a:t>
            </a:r>
            <a:endParaRPr lang="es-ES_tradnl" sz="1400" dirty="0">
              <a:latin typeface="+mj-lt"/>
            </a:endParaRPr>
          </a:p>
        </p:txBody>
      </p:sp>
      <p:cxnSp>
        <p:nvCxnSpPr>
          <p:cNvPr id="53" name="Conector recto 52"/>
          <p:cNvCxnSpPr/>
          <p:nvPr/>
        </p:nvCxnSpPr>
        <p:spPr>
          <a:xfrm>
            <a:off x="3487231" y="5444176"/>
            <a:ext cx="585216" cy="0"/>
          </a:xfrm>
          <a:prstGeom prst="line">
            <a:avLst/>
          </a:prstGeom>
          <a:ln w="19050">
            <a:solidFill>
              <a:srgbClr val="232F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uadroTexto 54"/>
          <p:cNvSpPr txBox="1"/>
          <p:nvPr/>
        </p:nvSpPr>
        <p:spPr>
          <a:xfrm>
            <a:off x="9039710" y="5020160"/>
            <a:ext cx="2177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232F64"/>
                </a:solidFill>
                <a:latin typeface="+mj-lt"/>
              </a:rPr>
              <a:t>Pagos y Antifraude</a:t>
            </a:r>
          </a:p>
        </p:txBody>
      </p:sp>
      <p:sp>
        <p:nvSpPr>
          <p:cNvPr id="56" name="CuadroTexto 55"/>
          <p:cNvSpPr txBox="1"/>
          <p:nvPr/>
        </p:nvSpPr>
        <p:spPr>
          <a:xfrm>
            <a:off x="9037586" y="5566637"/>
            <a:ext cx="26020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latin typeface="+mj-lt"/>
              </a:rPr>
              <a:t>Presidente: </a:t>
            </a:r>
            <a:r>
              <a:rPr lang="es-CO" sz="1400" dirty="0">
                <a:latin typeface="+mj-lt"/>
              </a:rPr>
              <a:t>ACH Colombia SA </a:t>
            </a:r>
          </a:p>
          <a:p>
            <a:r>
              <a:rPr lang="es-ES_tradnl" sz="1400" b="1" dirty="0">
                <a:latin typeface="+mj-lt"/>
              </a:rPr>
              <a:t>Vice-Presidente: </a:t>
            </a:r>
            <a:r>
              <a:rPr lang="es-CO" sz="1400" dirty="0">
                <a:latin typeface="+mj-lt"/>
              </a:rPr>
              <a:t>Mercado Pago Colombia SA</a:t>
            </a:r>
            <a:endParaRPr lang="es-ES_tradnl" sz="1400" dirty="0">
              <a:latin typeface="+mj-lt"/>
            </a:endParaRPr>
          </a:p>
        </p:txBody>
      </p:sp>
      <p:cxnSp>
        <p:nvCxnSpPr>
          <p:cNvPr id="57" name="Conector recto 56"/>
          <p:cNvCxnSpPr>
            <a:cxnSpLocks/>
          </p:cNvCxnSpPr>
          <p:nvPr/>
        </p:nvCxnSpPr>
        <p:spPr>
          <a:xfrm>
            <a:off x="9136120" y="5499349"/>
            <a:ext cx="534404" cy="1"/>
          </a:xfrm>
          <a:prstGeom prst="line">
            <a:avLst/>
          </a:prstGeom>
          <a:ln w="19050">
            <a:solidFill>
              <a:srgbClr val="232F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uadroTexto 58"/>
          <p:cNvSpPr txBox="1"/>
          <p:nvPr/>
        </p:nvSpPr>
        <p:spPr>
          <a:xfrm>
            <a:off x="472350" y="1842086"/>
            <a:ext cx="10988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>
                <a:latin typeface="+mj-lt"/>
              </a:rPr>
              <a:t>Son espacios estratégicos y consultivos que permiten conocer las necesidades de los afiliados para hacer un diagnóstico general del sector de los siguientes segmentos: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5140" y="2819236"/>
            <a:ext cx="2578144" cy="179432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5081" y="2813539"/>
            <a:ext cx="2565399" cy="18017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4853" y="2815389"/>
            <a:ext cx="2565411" cy="179817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352" y="2813657"/>
            <a:ext cx="2574282" cy="1799904"/>
          </a:xfrm>
          <a:prstGeom prst="rect">
            <a:avLst/>
          </a:prstGeom>
        </p:spPr>
      </p:pic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D826BAB6-295F-43AC-B146-4E5111011FFC}"/>
              </a:ext>
            </a:extLst>
          </p:cNvPr>
          <p:cNvSpPr/>
          <p:nvPr/>
        </p:nvSpPr>
        <p:spPr>
          <a:xfrm>
            <a:off x="5992154" y="2687951"/>
            <a:ext cx="2774315" cy="3696924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035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99900" cy="17018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10931" y="588849"/>
            <a:ext cx="7784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>
                <a:solidFill>
                  <a:schemeClr val="bg1"/>
                </a:solidFill>
                <a:latin typeface="+mj-lt"/>
              </a:rPr>
              <a:t>Gestiones CCCE – Factura Electrónica</a:t>
            </a:r>
            <a:endParaRPr lang="es-ES" sz="2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1051133" y="1273323"/>
            <a:ext cx="70930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9063" y="315541"/>
            <a:ext cx="2006600" cy="7747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" y="6512313"/>
            <a:ext cx="12141201" cy="88900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8407EBCC-E536-43BB-858E-02C7FC802885}"/>
              </a:ext>
            </a:extLst>
          </p:cNvPr>
          <p:cNvSpPr txBox="1"/>
          <p:nvPr/>
        </p:nvSpPr>
        <p:spPr>
          <a:xfrm>
            <a:off x="2097091" y="2170234"/>
            <a:ext cx="3853411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400" b="1" dirty="0">
              <a:solidFill>
                <a:srgbClr val="002060"/>
              </a:solidFill>
            </a:endParaRPr>
          </a:p>
          <a:p>
            <a:r>
              <a:rPr lang="es-ES" sz="1400" b="1" dirty="0">
                <a:solidFill>
                  <a:srgbClr val="002060"/>
                </a:solidFill>
              </a:rPr>
              <a:t>Aportes al Decreto 2242 de 2015. </a:t>
            </a:r>
          </a:p>
          <a:p>
            <a:endParaRPr lang="es-ES" sz="1400" b="1" dirty="0">
              <a:solidFill>
                <a:srgbClr val="002060"/>
              </a:solidFill>
            </a:endParaRPr>
          </a:p>
          <a:p>
            <a:r>
              <a:rPr lang="es-ES" sz="1400" b="1" dirty="0">
                <a:solidFill>
                  <a:srgbClr val="002060"/>
                </a:solidFill>
              </a:rPr>
              <a:t>Participación en el Plan Piloto 2016 del nuevo modelo de Factura Electrónica. </a:t>
            </a:r>
          </a:p>
          <a:p>
            <a:endParaRPr lang="es-ES" sz="1100" b="1" dirty="0">
              <a:solidFill>
                <a:srgbClr val="002060"/>
              </a:solidFill>
            </a:endParaRPr>
          </a:p>
          <a:p>
            <a:r>
              <a:rPr lang="es-ES" sz="1600" b="1" dirty="0">
                <a:solidFill>
                  <a:srgbClr val="DE2025"/>
                </a:solidFill>
              </a:rPr>
              <a:t>Construcción Propuesta de Proyecto de Interoperabilidad abierta – Comisión de Documentación y Facturación Electrónica CCCE. </a:t>
            </a:r>
          </a:p>
          <a:p>
            <a:endParaRPr lang="es-ES" sz="1400" b="1" dirty="0">
              <a:solidFill>
                <a:srgbClr val="002060"/>
              </a:solidFill>
            </a:endParaRPr>
          </a:p>
          <a:p>
            <a:r>
              <a:rPr lang="es-ES" sz="1400" b="1" dirty="0">
                <a:solidFill>
                  <a:srgbClr val="002060"/>
                </a:solidFill>
              </a:rPr>
              <a:t>Colaboración en la construcción del Decreto 1074 de 2015 y sus reglamentaciones. </a:t>
            </a:r>
          </a:p>
          <a:p>
            <a:endParaRPr lang="es-ES" sz="1400" b="1" dirty="0">
              <a:solidFill>
                <a:srgbClr val="002060"/>
              </a:solidFill>
            </a:endParaRPr>
          </a:p>
          <a:p>
            <a:r>
              <a:rPr lang="es-ES" sz="1400" b="1" dirty="0">
                <a:solidFill>
                  <a:srgbClr val="002060"/>
                </a:solidFill>
              </a:rPr>
              <a:t>Aportes al Proyecto de Resolución REFEL - Manual de Funcionamiento del Administrador del Registro de Facturas Electrónicas. </a:t>
            </a:r>
          </a:p>
          <a:p>
            <a:endParaRPr lang="es-ES" sz="1400" b="1" dirty="0">
              <a:solidFill>
                <a:srgbClr val="002060"/>
              </a:solidFill>
            </a:endParaRPr>
          </a:p>
          <a:p>
            <a:r>
              <a:rPr lang="es-ES" sz="1600" b="1" dirty="0">
                <a:solidFill>
                  <a:srgbClr val="DE2025"/>
                </a:solidFill>
              </a:rPr>
              <a:t>Buenas prácticas Factura Electrónica.</a:t>
            </a:r>
          </a:p>
          <a:p>
            <a:endParaRPr lang="es-ES" sz="1600" dirty="0"/>
          </a:p>
        </p:txBody>
      </p:sp>
      <p:pic>
        <p:nvPicPr>
          <p:cNvPr id="48" name="Imagen 4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316" t="66380" r="28916" b="2245"/>
          <a:stretch/>
        </p:blipFill>
        <p:spPr>
          <a:xfrm>
            <a:off x="130188" y="4441387"/>
            <a:ext cx="1906785" cy="684165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259" y="2271000"/>
            <a:ext cx="1355551" cy="552692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CC5EB30E-B70E-4116-A45D-7749CF47B6D1}"/>
              </a:ext>
            </a:extLst>
          </p:cNvPr>
          <p:cNvGrpSpPr/>
          <p:nvPr/>
        </p:nvGrpSpPr>
        <p:grpSpPr>
          <a:xfrm>
            <a:off x="1886790" y="2449564"/>
            <a:ext cx="194775" cy="3031508"/>
            <a:chOff x="2073469" y="2262204"/>
            <a:chExt cx="194775" cy="3031508"/>
          </a:xfrm>
        </p:grpSpPr>
        <p:sp>
          <p:nvSpPr>
            <p:cNvPr id="43" name="Cheurón 42"/>
            <p:cNvSpPr/>
            <p:nvPr/>
          </p:nvSpPr>
          <p:spPr>
            <a:xfrm>
              <a:off x="2083695" y="2262204"/>
              <a:ext cx="180940" cy="180940"/>
            </a:xfrm>
            <a:prstGeom prst="chevron">
              <a:avLst/>
            </a:prstGeom>
            <a:solidFill>
              <a:srgbClr val="FFC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  <p:sp>
          <p:nvSpPr>
            <p:cNvPr id="45" name="Cheurón 44"/>
            <p:cNvSpPr/>
            <p:nvPr/>
          </p:nvSpPr>
          <p:spPr>
            <a:xfrm>
              <a:off x="2087304" y="5112772"/>
              <a:ext cx="180940" cy="180940"/>
            </a:xfrm>
            <a:prstGeom prst="chevron">
              <a:avLst/>
            </a:prstGeom>
            <a:solidFill>
              <a:srgbClr val="FFC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  <p:sp>
          <p:nvSpPr>
            <p:cNvPr id="18" name="Cheurón 17"/>
            <p:cNvSpPr/>
            <p:nvPr/>
          </p:nvSpPr>
          <p:spPr>
            <a:xfrm>
              <a:off x="2087304" y="4464150"/>
              <a:ext cx="180940" cy="180940"/>
            </a:xfrm>
            <a:prstGeom prst="chevron">
              <a:avLst/>
            </a:prstGeom>
            <a:solidFill>
              <a:srgbClr val="FFC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  <p:sp>
          <p:nvSpPr>
            <p:cNvPr id="19" name="Cheurón 42">
              <a:extLst>
                <a:ext uri="{FF2B5EF4-FFF2-40B4-BE49-F238E27FC236}">
                  <a16:creationId xmlns:a16="http://schemas.microsoft.com/office/drawing/2014/main" id="{1A578578-E3CB-4157-9958-9AD125DCECB3}"/>
                </a:ext>
              </a:extLst>
            </p:cNvPr>
            <p:cNvSpPr/>
            <p:nvPr/>
          </p:nvSpPr>
          <p:spPr>
            <a:xfrm>
              <a:off x="2073469" y="2772493"/>
              <a:ext cx="180940" cy="180940"/>
            </a:xfrm>
            <a:prstGeom prst="chevron">
              <a:avLst/>
            </a:prstGeom>
            <a:solidFill>
              <a:srgbClr val="FFC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chemeClr val="tx1"/>
                </a:solidFill>
              </a:endParaRPr>
            </a:p>
          </p:txBody>
        </p:sp>
        <p:sp>
          <p:nvSpPr>
            <p:cNvPr id="21" name="Cheurón 17">
              <a:extLst>
                <a:ext uri="{FF2B5EF4-FFF2-40B4-BE49-F238E27FC236}">
                  <a16:creationId xmlns:a16="http://schemas.microsoft.com/office/drawing/2014/main" id="{E40AD191-51FC-473E-BF44-0C1D66B51DCC}"/>
                </a:ext>
              </a:extLst>
            </p:cNvPr>
            <p:cNvSpPr/>
            <p:nvPr/>
          </p:nvSpPr>
          <p:spPr>
            <a:xfrm>
              <a:off x="2073469" y="3323539"/>
              <a:ext cx="180940" cy="180940"/>
            </a:xfrm>
            <a:prstGeom prst="chevron">
              <a:avLst/>
            </a:prstGeom>
            <a:solidFill>
              <a:srgbClr val="FFC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>
                <a:solidFill>
                  <a:schemeClr val="tx1"/>
                </a:solidFill>
              </a:endParaRPr>
            </a:p>
          </p:txBody>
        </p:sp>
      </p:grpSp>
      <p:pic>
        <p:nvPicPr>
          <p:cNvPr id="22" name="Imagen 21">
            <a:extLst>
              <a:ext uri="{FF2B5EF4-FFF2-40B4-BE49-F238E27FC236}">
                <a16:creationId xmlns:a16="http://schemas.microsoft.com/office/drawing/2014/main" id="{BB195B48-94A7-42C5-AD7A-27F363A3FD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057" y="2730310"/>
            <a:ext cx="6305943" cy="295788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0B2036D-D227-4B2C-973E-E6809D68F549}"/>
              </a:ext>
            </a:extLst>
          </p:cNvPr>
          <p:cNvSpPr txBox="1"/>
          <p:nvPr/>
        </p:nvSpPr>
        <p:spPr>
          <a:xfrm>
            <a:off x="6499274" y="2264898"/>
            <a:ext cx="5146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DE2025"/>
                </a:solidFill>
              </a:rPr>
              <a:t>Interoperabilidad de Plataformas</a:t>
            </a:r>
          </a:p>
        </p:txBody>
      </p:sp>
      <p:sp>
        <p:nvSpPr>
          <p:cNvPr id="20" name="Cheurón 44">
            <a:extLst>
              <a:ext uri="{FF2B5EF4-FFF2-40B4-BE49-F238E27FC236}">
                <a16:creationId xmlns:a16="http://schemas.microsoft.com/office/drawing/2014/main" id="{3FDF29DF-8227-4CAD-ACBF-4F337C930C4C}"/>
              </a:ext>
            </a:extLst>
          </p:cNvPr>
          <p:cNvSpPr/>
          <p:nvPr/>
        </p:nvSpPr>
        <p:spPr>
          <a:xfrm>
            <a:off x="1884179" y="6152796"/>
            <a:ext cx="180940" cy="180940"/>
          </a:xfrm>
          <a:prstGeom prst="chevron">
            <a:avLst/>
          </a:prstGeom>
          <a:solidFill>
            <a:srgbClr val="FFC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00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99900" cy="17018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10931" y="588849"/>
            <a:ext cx="7784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>
                <a:solidFill>
                  <a:schemeClr val="bg1"/>
                </a:solidFill>
                <a:latin typeface="+mj-lt"/>
              </a:rPr>
              <a:t>Buenas prácticas Factura Electrónica</a:t>
            </a:r>
            <a:endParaRPr lang="es-ES" sz="2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1051133" y="1273323"/>
            <a:ext cx="70930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9063" y="315541"/>
            <a:ext cx="2006600" cy="7747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" y="6512313"/>
            <a:ext cx="12141201" cy="889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5E7C444-B8B0-4C06-957E-1379D96B7981}"/>
              </a:ext>
            </a:extLst>
          </p:cNvPr>
          <p:cNvSpPr txBox="1"/>
          <p:nvPr/>
        </p:nvSpPr>
        <p:spPr>
          <a:xfrm>
            <a:off x="810930" y="2390649"/>
            <a:ext cx="110889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Cámara de Comercio Electrónico ha promovido el desarrollo de un Código de Buenas Prácticas para definir las mejores prácticas jurídicas, operacionales y técnicas para los Proveedores tanto Tecnológicos como Autorizados de Factura Electrónica ante la DIAN, con la finalidad de propender por estándares de calidad e idoneidad en la prestación de servicio y mejorar las condiciones del mismo.</a:t>
            </a:r>
          </a:p>
          <a:p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83A13B4-813A-495A-BF54-4BF019036653}"/>
              </a:ext>
            </a:extLst>
          </p:cNvPr>
          <p:cNvSpPr txBox="1"/>
          <p:nvPr/>
        </p:nvSpPr>
        <p:spPr>
          <a:xfrm>
            <a:off x="810931" y="3893063"/>
            <a:ext cx="11381757" cy="341632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s-ES" b="1" dirty="0">
                <a:solidFill>
                  <a:srgbClr val="DE2025"/>
                </a:solidFill>
              </a:rPr>
              <a:t>Dimensiones de las buenas prácticas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Publicidad y marketing.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Protección de Datos.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Protección de derechos de los consumidores.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Términos y condiciones de uso.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Seguridad.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Gestión documental.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Régimen contractual.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Vinculación al modelo de </a:t>
            </a:r>
            <a:r>
              <a:rPr lang="es-ES" dirty="0" err="1"/>
              <a:t>Factoring</a:t>
            </a:r>
            <a:r>
              <a:rPr lang="es-E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Interoperabilidad.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22321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411" y="2466575"/>
            <a:ext cx="3497178" cy="135017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1720" y="4152326"/>
            <a:ext cx="3868561" cy="2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118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5458</TotalTime>
  <Words>551</Words>
  <Application>Microsoft Office PowerPoint</Application>
  <PresentationFormat>Panorámica</PresentationFormat>
  <Paragraphs>93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Raleway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Gerente Operaciones CCCE</cp:lastModifiedBy>
  <cp:revision>376</cp:revision>
  <dcterms:created xsi:type="dcterms:W3CDTF">2016-12-12T18:19:03Z</dcterms:created>
  <dcterms:modified xsi:type="dcterms:W3CDTF">2018-04-23T22:58:56Z</dcterms:modified>
</cp:coreProperties>
</file>